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6" r:id="rId9"/>
    <p:sldId id="267" r:id="rId10"/>
    <p:sldId id="268" r:id="rId11"/>
    <p:sldId id="264" r:id="rId12"/>
    <p:sldId id="265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843"/>
    <p:restoredTop sz="94675"/>
  </p:normalViewPr>
  <p:slideViewPr>
    <p:cSldViewPr snapToGrid="0" snapToObjects="1">
      <p:cViewPr varScale="1">
        <p:scale>
          <a:sx n="93" d="100"/>
          <a:sy n="93" d="100"/>
        </p:scale>
        <p:origin x="216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845864-F01E-A743-A581-364DDAEAAB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233E0A0-EBE2-3E4F-9314-729B5902D2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E4E969A-227D-C94F-A054-3DEB9603A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DF5A6-440C-C847-B964-45A228CF75C7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375E86D-B48E-C342-B344-105075B4C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3085EF-048E-1441-91C7-A29A73C6E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BFE41-6408-FC41-BE52-FB2455B10B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1104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5A287A-0013-B942-B74F-99276D9EF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733C5CE-FCA0-CC49-9F49-B3013A9D2F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4267CBB-FC6C-814F-A2E5-DF8A427FB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DF5A6-440C-C847-B964-45A228CF75C7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BADABD-D5B1-8046-A56F-D28487CD5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1E6A332-7233-6D4B-9A05-5E3C73D9B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BFE41-6408-FC41-BE52-FB2455B10B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3214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099DA29-0984-7A44-A893-BF23C6E3FE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5A1178D-85C9-F646-8252-92620E5FDF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4EFFB60-8647-1A4B-AC80-FFB2A632E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DF5A6-440C-C847-B964-45A228CF75C7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C3A2D7-4FF1-5147-AE75-64DE88E7A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418773E-1BA1-9D46-B14B-C34C16AE7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BFE41-6408-FC41-BE52-FB2455B10B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679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E48079-C50A-494F-94D1-5F46E8BF9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8648C0E-FA36-8848-8B58-2F87AA81E1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49F5382-B567-8846-9CB7-52A1A535B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DF5A6-440C-C847-B964-45A228CF75C7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38F7D22-7716-7A45-AB5F-56F187F60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D3CB13E-F6E1-2A41-B5FA-C8ABE3115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BFE41-6408-FC41-BE52-FB2455B10B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9272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10B4E4-A362-9A48-BE67-7279A7C2E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074F4D8-A84F-0F4E-A301-54EB8855F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BC021C7-D557-DB47-B7CB-A40BB614E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DF5A6-440C-C847-B964-45A228CF75C7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A802516-B279-8E4C-A5D6-11219804D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76A0D5C-DD67-584C-BA83-E8F9E6D62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BFE41-6408-FC41-BE52-FB2455B10B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8544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611D0B-1C5F-A842-A439-5CD9A4603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AEC55B5-5DF3-B142-89BF-E96930FDB2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5D058D3-9993-F24B-BD9A-38D31701ED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8158FC7-1354-9F42-8028-F0170FE4E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DF5A6-440C-C847-B964-45A228CF75C7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7865988-2DB4-4B45-A6D1-B8E87F657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DE699BE-2EB1-3B46-AAE6-EFFE890D6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BFE41-6408-FC41-BE52-FB2455B10B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091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9E3FAC-3D24-804D-95BF-5A0193EE6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99BA2A9-68D0-A14C-B0F0-8BAF209FB7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EEB8AA3-4A0C-234C-A4DD-B6B6A0FEB4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8497DB9-9C8B-684B-B03E-AD6C35FB1C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CD156DD-087B-1A48-933A-4E4933C07A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C795885-1633-0148-86BD-C83EA3A31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DF5A6-440C-C847-B964-45A228CF75C7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77F530E-D32E-1443-A61B-D36AB9EF6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BC0CC98-83B0-9740-A59B-B709F0B98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BFE41-6408-FC41-BE52-FB2455B10B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8781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25A309-4F58-414B-B3EB-0AA90E3C6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522A4B2-D35A-FC48-B92F-A1B26B9BA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DF5A6-440C-C847-B964-45A228CF75C7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9EE6E5C-CF77-D245-8FAD-DE0AE37DF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F4D178C-6606-5945-9AD9-829F71A67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BFE41-6408-FC41-BE52-FB2455B10B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0068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8DE0266-BCAB-494D-8B3A-B892FB216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DF5A6-440C-C847-B964-45A228CF75C7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D0A3BD8-F7C2-CA40-B2B0-2B965D3A1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C30457A-37D0-F642-8D94-36F4D41FB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BFE41-6408-FC41-BE52-FB2455B10B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0632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0895FA-3D10-034A-83D1-D9A909D1D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5FC33C-FCF4-6D48-90BB-5C8ECF1A34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7BC069D-6B61-7E47-A487-098C2D7C0A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A56F2BC-9D8E-4342-B447-1A271098F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DF5A6-440C-C847-B964-45A228CF75C7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26E89C3-E19C-9645-B35D-1E16733A4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063AF51-9581-EC45-9E07-E2E43E457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BFE41-6408-FC41-BE52-FB2455B10B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4722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089554-DFF1-4746-9708-209A1E7F8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872197E-C778-0C4D-91E8-2E3DA5307D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B7906DA-226B-424C-8C6E-6083C62766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849C31A-D583-1846-9A90-89250D820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DF5A6-440C-C847-B964-45A228CF75C7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FF2E92E-91CE-6F4D-9A8A-2089049A6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B6887D2-5211-DD40-BA08-E07F684D9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BFE41-6408-FC41-BE52-FB2455B10B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5312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16F89D-5643-6D41-8FC6-FF7D26FE9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44BDE2E-26BF-3C4D-86D3-8A18EB6244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ED93513-138D-B64A-BAEE-EDA7120BFB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3DF5A6-440C-C847-B964-45A228CF75C7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C593080-B189-4047-8F94-84C1B16112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CE2605E-0FAA-2B4A-8263-AB77F7E07D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BFE41-6408-FC41-BE52-FB2455B10B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0789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B3D97F-9687-AF45-8A72-690325A9C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Лекция 3. Изучение состояния проблемы психологии религиозно-политического экстремизма, терроризма, психологических аспектов антитеррористической деятельности</a:t>
            </a:r>
            <a:r>
              <a:rPr lang="bg-BG" sz="2800" dirty="0"/>
              <a:t> .Психология личности </a:t>
            </a:r>
            <a:r>
              <a:rPr lang="bg-BG" sz="2800" dirty="0" err="1"/>
              <a:t>террориста</a:t>
            </a:r>
            <a:r>
              <a:rPr lang="ru-RU" sz="2800" dirty="0"/>
              <a:t>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3CE43B-7272-174E-8A90-D4B57030AD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Вопросы:</a:t>
            </a:r>
          </a:p>
          <a:p>
            <a:pPr marL="0" indent="0">
              <a:buNone/>
            </a:pPr>
            <a:r>
              <a:rPr lang="ru-RU" dirty="0"/>
              <a:t>1. Изучение состояния проблемы психологии экстремизма и терроризма в странах СНГ</a:t>
            </a:r>
          </a:p>
          <a:p>
            <a:pPr marL="0" indent="0">
              <a:buNone/>
            </a:pPr>
            <a:r>
              <a:rPr lang="ru-RU" dirty="0"/>
              <a:t>2. Психология личности террориста.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2524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F8E9911-D53E-AD49-A4F2-764C905BF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09" y="443345"/>
            <a:ext cx="11021291" cy="5733618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Мотивацию суицидного терроризма следует понимать в том смысле, который самоубийство приобретает для террористов, имеющих некрофилию качеством их личности, и для тех, кому смерть служит выходом из тупиковой ситуации. Психологический смысл  для первых состоит в надежде на преференции в том, вечном  мире. Иде­ологи исламского движения «</a:t>
            </a:r>
            <a:r>
              <a:rPr lang="ru-RU" dirty="0" err="1"/>
              <a:t>Хамаз</a:t>
            </a:r>
            <a:r>
              <a:rPr lang="ru-RU" dirty="0"/>
              <a:t>», по материалам </a:t>
            </a:r>
            <a:r>
              <a:rPr lang="ru-RU" dirty="0" err="1"/>
              <a:t>Д.В.Ольшанского</a:t>
            </a:r>
            <a:r>
              <a:rPr lang="ru-RU" dirty="0"/>
              <a:t>, внушают своим боевикам: «Совершив подвиг во имя Аллаха, ты избавишься от всех проблем; тебя ждет награда на небе­сах; ты получишь все, чего тебе не хватало, и Аллах возместит тебе весь ущерб» [13].   Для вторых – это искупление загоняющей в тупик вины - способ самонаказания за грехи и долги. Исследователь психологии террористов-смертников </a:t>
            </a:r>
            <a:r>
              <a:rPr lang="ru-RU" dirty="0" err="1"/>
              <a:t>В.И.Коновалов</a:t>
            </a:r>
            <a:r>
              <a:rPr lang="ru-RU" dirty="0"/>
              <a:t> наряду с идейными мотивами приводит и два других: смерть как освобождение от зависимости перед руководителем  из-за невыполненных долговых обязательств и смерть как искупление вины глубоко верующих людей, совершивших какое-либо преступление и приговоренных шариатскими судами к казни [14]. 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13228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9EBD4D9-591F-5D41-BACB-4D7C2C0E48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964" y="332509"/>
            <a:ext cx="11159836" cy="5844454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Аналогичной позиции придерживается </a:t>
            </a:r>
            <a:r>
              <a:rPr lang="ru-RU" dirty="0" err="1"/>
              <a:t>Ж.Д.Жукешева</a:t>
            </a:r>
            <a:r>
              <a:rPr lang="ru-RU" dirty="0"/>
              <a:t>, но отталкиваясь от концепции неадаптивной активности </a:t>
            </a:r>
            <a:r>
              <a:rPr lang="ru-RU" dirty="0" err="1"/>
              <a:t>А.В.Петровского</a:t>
            </a:r>
            <a:r>
              <a:rPr lang="ru-RU" dirty="0"/>
              <a:t> [10]. Согласно его  теории, проявления видов активности личности обусловлены стремлением к определенной цели. Изначальная целесообразность  психической активности человека имеет адаптивную направленность. Она нацелена на то, чтобы «вписаться» в окружающий мир через конструктивную деятельность. Поскольку террористическая деятельность носит разрушительный характер, то ее следует рассматривать в качестве  неадаптивной активности. «В этой </a:t>
            </a:r>
            <a:r>
              <a:rPr lang="ru-RU" dirty="0" err="1"/>
              <a:t>неадаптивности</a:t>
            </a:r>
            <a:r>
              <a:rPr lang="ru-RU" dirty="0"/>
              <a:t>, - пишет она, - вероятных последствий собственных действий террорист испытывает себя в своей активной причинности, полагает себя как субъект жизни» [11]. С субъективной точки зрения,  террористическая деятельность может быть своеобразным «оптимальным» способом реализации внутреннего потенциала. Объективно же самореализация лиц, вовлеченных в терроризм, имеет деструктивную направленность.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7540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A6C0663-0D1F-194A-99EA-0F41466DE4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673" y="0"/>
            <a:ext cx="11776363" cy="66501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К формам </a:t>
            </a:r>
            <a:r>
              <a:rPr lang="ru-RU" dirty="0" err="1"/>
              <a:t>деструктивности</a:t>
            </a:r>
            <a:r>
              <a:rPr lang="ru-RU" dirty="0"/>
              <a:t> - злокачественной агрессии - относятся садизм и некрофилия. В отличие от </a:t>
            </a:r>
            <a:r>
              <a:rPr lang="ru-RU" dirty="0" err="1"/>
              <a:t>З.Фрейда</a:t>
            </a:r>
            <a:r>
              <a:rPr lang="ru-RU" dirty="0"/>
              <a:t>, садизм и мазохизм </a:t>
            </a:r>
            <a:r>
              <a:rPr lang="ru-RU" dirty="0" err="1"/>
              <a:t>Э.Фроммомрассматривается</a:t>
            </a:r>
            <a:r>
              <a:rPr lang="ru-RU" dirty="0"/>
              <a:t> вне сексуальной сферы. Первоначально под садизмом понималось лишь половое извращение, при котором удовлетворение возникает в результате причинения партнеру боли, страдания. Позднее этим понятием стали обозначать вообще стремление к наслаждению чужими страданиями. Согласно Э. </a:t>
            </a:r>
            <a:r>
              <a:rPr lang="ru-RU" dirty="0" err="1"/>
              <a:t>Фромму</a:t>
            </a:r>
            <a:r>
              <a:rPr lang="ru-RU" dirty="0"/>
              <a:t>, садизм проявляется в стремлении к неограниченной власти над беззащитным существом.  Так в патологической форме садизм трансформирует бессилие агрессора в иллюзию всемогущества. Мазохизм, также прежде понимаемый как половое извращение, при котором удовольствие достигается на фоне причиняемых партнером боли или моральных унижений, в интерпретации Э. </a:t>
            </a:r>
            <a:r>
              <a:rPr lang="ru-RU" dirty="0" err="1"/>
              <a:t>Фромма</a:t>
            </a:r>
            <a:r>
              <a:rPr lang="ru-RU" dirty="0"/>
              <a:t> стал обозначать стремление подчинить себя другим, готовность отказаться от свободы, чтобы обеспечить собственную безопасность. Соответственно садомазохизм отражает жалость к себе и «своим» в сочетании с ненавистью к реальному или вымышленному противнику и готовностью к самопожертвованию.</a:t>
            </a:r>
          </a:p>
        </p:txBody>
      </p:sp>
    </p:spTree>
    <p:extLst>
      <p:ext uri="{BB962C8B-B14F-4D97-AF65-F5344CB8AC3E}">
        <p14:creationId xmlns:p14="http://schemas.microsoft.com/office/powerpoint/2010/main" val="1112247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0CD47D1-201D-B74F-9F63-0EC5408827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964" y="332509"/>
            <a:ext cx="11159836" cy="5844454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Экстремизм и терроризм стали предметом научного психологического исследования на постсоветском пространстве, прежде всего, в России (общая, юридическая, политическая, социальная психология), меньше – в Беларуси и Украине (в рамках кризисной и политической психологии). В казахстанской психологии эта проблема пока носит преимущественно постановочный характер, ограниченный  научно-теоретическим анализом отдельных вопросов.  </a:t>
            </a:r>
          </a:p>
          <a:p>
            <a:r>
              <a:rPr lang="ru-RU" dirty="0"/>
              <a:t>В современных условиях, полагает профессор </a:t>
            </a:r>
            <a:r>
              <a:rPr lang="ru-RU" dirty="0" err="1"/>
              <a:t>Ю.П.Зинченко</a:t>
            </a:r>
            <a:r>
              <a:rPr lang="ru-RU" dirty="0"/>
              <a:t>, для психологической науки актуальны несколько аспектов. Во-первых, исследование идеологических и культурологических истоков терроризма - это аспект политической психологии. Во-вторых, выявление индивидуально-личностных основ терроризма и проблемы ненависти и агрессии как способа решения социальных задач - это аспект возрастной психологии и психологии личности. В-третьих, изучение особенностей функционирования террористических организаций - это аспект социальной психологии. В-четвертых, исследование психологических причин, толкающих человека на участие в террористической деятельности - это аспект клинической психологии. В-пятых, изучение использования террористами современного глобального информационного пространства как всемирной сцены для своих действий - это аспект психологии массовых коммуникаций [4].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508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51CE096-AA7F-B742-841F-9D45228D1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673" y="332509"/>
            <a:ext cx="11132127" cy="5844454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В целом сегодня фокус исследований сосредоточен на четырех направлениях, имеющих практическое значение: </a:t>
            </a:r>
          </a:p>
          <a:p>
            <a:r>
              <a:rPr lang="ru-RU" dirty="0"/>
              <a:t>- психологический профиль личности (характерологические черты  и мотивация);</a:t>
            </a:r>
          </a:p>
          <a:p>
            <a:r>
              <a:rPr lang="ru-RU" dirty="0"/>
              <a:t>- психология взаимодействия террористов и заложников;</a:t>
            </a:r>
          </a:p>
          <a:p>
            <a:r>
              <a:rPr lang="ru-RU" dirty="0"/>
              <a:t>- психология заложников как жертв действий террористов;</a:t>
            </a:r>
          </a:p>
          <a:p>
            <a:r>
              <a:rPr lang="ru-RU" dirty="0"/>
              <a:t>- психология ведения переговоров с террористами. </a:t>
            </a:r>
          </a:p>
          <a:p>
            <a:r>
              <a:rPr lang="ru-RU" dirty="0"/>
              <a:t>	Как и в зарубежной психологии, исследователей СНГ побуждает к изучению психологической структуры личности террористов потребность в понимании мотивации вовлечения и выявлении своего рода «радикала личности», предрасполагающего к экстремистской, террористической деятельности.  На основе анализа научно-теоретических и экспериментальных исследований мы пришли к заключению, что в современной психологической науке на постсоветском пространстве личность </a:t>
            </a:r>
            <a:r>
              <a:rPr lang="ru-RU" dirty="0" err="1"/>
              <a:t>террористаобъясняется</a:t>
            </a:r>
            <a:r>
              <a:rPr lang="ru-RU" dirty="0"/>
              <a:t> с позиций трехосновных подхода – психопатологического, пограничного и психодинамического.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0349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4B03F3-2798-1643-9E37-02C647D41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/>
              <a:t>Психопатологический подход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618FD4B-F691-4E4B-A9B2-2D8E99CACF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964" y="1468582"/>
            <a:ext cx="11693236" cy="5389418"/>
          </a:xfrm>
        </p:spPr>
        <p:txBody>
          <a:bodyPr>
            <a:normAutofit fontScale="92500" lnSpcReduction="20000"/>
          </a:bodyPr>
          <a:lstStyle/>
          <a:p>
            <a:endParaRPr lang="ru-RU" dirty="0"/>
          </a:p>
          <a:p>
            <a:r>
              <a:rPr lang="ru-RU" dirty="0"/>
              <a:t>	В предыдущем отчете в контексте анализа зарубежных психологических концепций было показано, что такие яркие проявления, характеризующие поведение террористов, как фанатизм, хладнокровная жестокость и другие заставили психологов обратиться к психопатологии. Этот подход, по мнению его сторонников, позволяет охватить те социальные факторы и девиации, которые выступают в качестве механизмов формирования личности террориста. Здесь и ниже мы употребляем понятия «деструктивное» и «</a:t>
            </a:r>
            <a:r>
              <a:rPr lang="ru-RU" dirty="0" err="1"/>
              <a:t>девиантное</a:t>
            </a:r>
            <a:r>
              <a:rPr lang="ru-RU" dirty="0"/>
              <a:t>» поведение как синонимы. </a:t>
            </a:r>
            <a:r>
              <a:rPr lang="ru-RU" dirty="0" err="1"/>
              <a:t>Девиантное</a:t>
            </a:r>
            <a:r>
              <a:rPr lang="ru-RU" dirty="0"/>
              <a:t> поведение отличается отклонением от принятых в обществе норм (включая этические) и сопровождается социальной </a:t>
            </a:r>
            <a:r>
              <a:rPr lang="ru-RU" dirty="0" err="1"/>
              <a:t>дезадаптацией</a:t>
            </a:r>
            <a:r>
              <a:rPr lang="ru-RU" dirty="0"/>
              <a:t> личности. С точки зрения права, признаком </a:t>
            </a:r>
            <a:r>
              <a:rPr lang="ru-RU" dirty="0" err="1"/>
              <a:t>девиантного</a:t>
            </a:r>
            <a:r>
              <a:rPr lang="ru-RU" dirty="0"/>
              <a:t> поведения служит его противоречие правовым нормам.  Все основные виды </a:t>
            </a:r>
            <a:r>
              <a:rPr lang="ru-RU" dirty="0" err="1"/>
              <a:t>девиантного</a:t>
            </a:r>
            <a:r>
              <a:rPr lang="ru-RU" dirty="0"/>
              <a:t> поведения, считают </a:t>
            </a:r>
            <a:r>
              <a:rPr lang="ru-RU" dirty="0" err="1"/>
              <a:t>Е.В.Змановская</a:t>
            </a:r>
            <a:r>
              <a:rPr lang="ru-RU" dirty="0"/>
              <a:t> и </a:t>
            </a:r>
            <a:r>
              <a:rPr lang="ru-RU" dirty="0" err="1"/>
              <a:t>Я.В.Гилинский</a:t>
            </a:r>
            <a:r>
              <a:rPr lang="ru-RU" dirty="0"/>
              <a:t>,  необходимо рассматривать по своей сути как разрушительные, которые различаются лишь по направленности и форме  агрессивных действий [5]; [6]. Эти и другие авторы подчеркивают, что с </a:t>
            </a:r>
            <a:r>
              <a:rPr lang="ru-RU" dirty="0" err="1"/>
              <a:t>деструктивностью</a:t>
            </a:r>
            <a:r>
              <a:rPr lang="ru-RU" dirty="0"/>
              <a:t> (разрушительностью) тесно связана агрессия, которая участвует в самых различных формах и видах поведенческих девиаций.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7280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3FDE6CE-4BD3-1F45-BE46-5503318AB1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21672"/>
            <a:ext cx="12192000" cy="6636327"/>
          </a:xfrm>
        </p:spPr>
        <p:txBody>
          <a:bodyPr>
            <a:normAutofit/>
          </a:bodyPr>
          <a:lstStyle/>
          <a:p>
            <a:r>
              <a:rPr lang="ru-RU" dirty="0"/>
              <a:t>Причины деструктивного поведения усматривались зарубежными исследователями в условиях социализации: какие именно факторы детства и юности ведут к невротическим девиациям – агрессивности, ненависти как психологической основе террора. Психопатологический подход к изучению  личности террористов в зарубежной психологии стал первым неслучайно. Объяснение мотивации террористического поведения «очевидными» патологическими расстройствами личности – это искушение простотой понимания сути проблемы. Соответственно он неизбежно привел к упрощению проблемы, а психологические исследования последних десяти лет за рубежом показали  несостоятельность его абсолютизации. 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298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4DCDC9-BD0D-AF48-BBB6-D8201C516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8657"/>
          </a:xfrm>
        </p:spPr>
        <p:txBody>
          <a:bodyPr>
            <a:normAutofit/>
          </a:bodyPr>
          <a:lstStyle/>
          <a:p>
            <a:r>
              <a:rPr lang="ru-RU" sz="2800" dirty="0"/>
              <a:t>Сущность личности террориста в патологической парадигме</a:t>
            </a: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27D33AA3-3C08-4D4B-9CCC-616304709B0C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918494"/>
            <a:ext cx="6705600" cy="4165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732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ED859D7-B572-B147-B66C-2091314F92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964" y="360218"/>
            <a:ext cx="11159836" cy="5816745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При этом исследователи отталкиваются от </a:t>
            </a:r>
            <a:r>
              <a:rPr lang="ru-RU" dirty="0" err="1"/>
              <a:t>неопсихоаналитической</a:t>
            </a:r>
            <a:r>
              <a:rPr lang="ru-RU" dirty="0"/>
              <a:t> теории человеческой </a:t>
            </a:r>
            <a:r>
              <a:rPr lang="ru-RU" dirty="0" err="1"/>
              <a:t>деструктивности</a:t>
            </a:r>
            <a:r>
              <a:rPr lang="ru-RU" dirty="0"/>
              <a:t> </a:t>
            </a:r>
            <a:r>
              <a:rPr lang="ru-RU" dirty="0" err="1"/>
              <a:t>Э.Фромма</a:t>
            </a:r>
            <a:r>
              <a:rPr lang="ru-RU" dirty="0"/>
              <a:t> и психоаналитической теории влечений </a:t>
            </a:r>
            <a:r>
              <a:rPr lang="ru-RU" dirty="0" err="1"/>
              <a:t>З.Фрейда</a:t>
            </a:r>
            <a:r>
              <a:rPr lang="ru-RU" dirty="0"/>
              <a:t> [7]; [8]. С их точки зрения, адекватное объяснение деструктивному поведению террористов дает описанная </a:t>
            </a:r>
            <a:r>
              <a:rPr lang="ru-RU" dirty="0" err="1"/>
              <a:t>Э.Фроммом</a:t>
            </a:r>
            <a:r>
              <a:rPr lang="ru-RU" dirty="0"/>
              <a:t> природа «злокачественной агрессии». Она  проявляется в формах немотивированной жестокости и </a:t>
            </a:r>
            <a:r>
              <a:rPr lang="ru-RU" dirty="0" err="1"/>
              <a:t>деструктивности</a:t>
            </a:r>
            <a:r>
              <a:rPr lang="ru-RU" dirty="0"/>
              <a:t>, которые свойственны только человеку - страсть к абсолютному господству над другим живым существом и желанию разрушать.  «Злокачественная агрессия» составляет особенность человеческой психики (характера) и, безусловно, является аномалией, уже потому, что лишена какого-либо биологического смысла. Природа </a:t>
            </a:r>
            <a:r>
              <a:rPr lang="ru-RU" dirty="0" err="1"/>
              <a:t>деструктивности</a:t>
            </a:r>
            <a:r>
              <a:rPr lang="ru-RU" dirty="0"/>
              <a:t> социальна. Она свойственна угнетенным социальным группам, жаждущим мести и перераспределения власти. Если потребность в развитии способностей и </a:t>
            </a:r>
            <a:r>
              <a:rPr lang="ru-RU" dirty="0" err="1"/>
              <a:t>самоактуализации</a:t>
            </a:r>
            <a:r>
              <a:rPr lang="ru-RU" dirty="0"/>
              <a:t> </a:t>
            </a:r>
            <a:r>
              <a:rPr lang="ru-RU" dirty="0" err="1"/>
              <a:t>фрустрирована</a:t>
            </a:r>
            <a:r>
              <a:rPr lang="ru-RU" dirty="0"/>
              <a:t>, то они реализуют ее в деструктивных аффектах,  предрасполагающих к преступлениям. Стремление к разрушению неизбежно возникает в тех случаях, когда не удовлетворяется стремление к созиданию и поэтому, по определению И.Г. Малкиной-Пых, служит механизмом психопатической </a:t>
            </a:r>
            <a:r>
              <a:rPr lang="ru-RU" dirty="0" err="1"/>
              <a:t>самоактуализации</a:t>
            </a:r>
            <a:r>
              <a:rPr lang="ru-RU" dirty="0"/>
              <a:t> [9].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5258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0BA37D1-8F81-9440-83A1-9EEF7FA79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415636"/>
            <a:ext cx="12192000" cy="6442364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Некрофилия, по </a:t>
            </a:r>
            <a:r>
              <a:rPr lang="ru-RU" dirty="0" err="1"/>
              <a:t>Э.Фромму</a:t>
            </a:r>
            <a:r>
              <a:rPr lang="ru-RU" dirty="0"/>
              <a:t>, это проявление таких деструктивных наклонностей, как  влечение человека к смерти, стремление превращать живое в неживое. Для некрофильской личности свойственна убежденность в том, что насилие является адекватным способом решения проблем и конфликтов. Некрофилия выступает антиподом </a:t>
            </a:r>
            <a:r>
              <a:rPr lang="ru-RU" dirty="0" err="1"/>
              <a:t>биофилии</a:t>
            </a:r>
            <a:r>
              <a:rPr lang="ru-RU" dirty="0"/>
              <a:t>, проявляющейся в различных формах жизнелюбия: любви ко всему живому, инстинкту жизни, который направ­лен на накопление органической материи и ее соединение. В то время как влечение к смерти ориентировано на дезинтеграцию, </a:t>
            </a:r>
            <a:r>
              <a:rPr lang="ru-RU" dirty="0" err="1"/>
              <a:t>разъятие</a:t>
            </a:r>
            <a:r>
              <a:rPr lang="ru-RU" dirty="0"/>
              <a:t> и </a:t>
            </a:r>
            <a:r>
              <a:rPr lang="ru-RU" dirty="0" err="1"/>
              <a:t>разьединение</a:t>
            </a:r>
            <a:r>
              <a:rPr lang="ru-RU" dirty="0"/>
              <a:t> живых структур. </a:t>
            </a:r>
          </a:p>
          <a:p>
            <a:r>
              <a:rPr lang="ru-RU" dirty="0"/>
              <a:t>Понятие влечения к смерти было введено </a:t>
            </a:r>
            <a:r>
              <a:rPr lang="ru-RU" dirty="0" err="1"/>
              <a:t>З.Фрейдом</a:t>
            </a:r>
            <a:r>
              <a:rPr lang="ru-RU" dirty="0"/>
              <a:t> в труде «По ту сторону принципа удовольствия». Это базовое для каждого существа побуждение вернуться в неорганическое, прежнее свое состояние, поэтому любое живое существо обречено умереть по внутренним причинам. В кратком обобщении, влечение к смерти является влечением к разрушению,   овладению, волей к власти. </a:t>
            </a:r>
            <a:r>
              <a:rPr lang="ru-RU" dirty="0" err="1"/>
              <a:t>Э.Фромм</a:t>
            </a:r>
            <a:r>
              <a:rPr lang="ru-RU" dirty="0"/>
              <a:t> стал использовать понятие влечения к смерти в расширенном смысле, а именно как стремление к смерти и принятие ее в качестве способа решения проблем, порож­дающее насилие.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9673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9AFDCE-C364-6F40-9A99-CB052C354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32509"/>
            <a:ext cx="11353800" cy="5844454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/>
              <a:t>Ю.М.Антонян</a:t>
            </a:r>
            <a:r>
              <a:rPr lang="ru-RU" dirty="0"/>
              <a:t>, специалист по психологии </a:t>
            </a:r>
            <a:r>
              <a:rPr lang="ru-RU" dirty="0" err="1"/>
              <a:t>этнорелигиозного</a:t>
            </a:r>
            <a:r>
              <a:rPr lang="ru-RU" dirty="0"/>
              <a:t> терроризма, считает, что только наличием некрофильских особенностей - патологического влечения к смерти в структуре личности некоторых категорий насильственных преступников можно объяснить мотивацию самоубийственного (суицидального) терроризма [12].  На основе анализа материалов о шахидах  он заключил, что им свойственен ряд качеств, характеризующих  именно некрофильских убийц:</a:t>
            </a:r>
          </a:p>
          <a:p>
            <a:r>
              <a:rPr lang="ru-RU" dirty="0"/>
              <a:t>- абсолютное отсутствие психологической идентификации с жертвами, неспособность к </a:t>
            </a:r>
            <a:r>
              <a:rPr lang="ru-RU" dirty="0" err="1"/>
              <a:t>эмпатии</a:t>
            </a:r>
            <a:r>
              <a:rPr lang="ru-RU" dirty="0"/>
              <a:t>;</a:t>
            </a:r>
          </a:p>
          <a:p>
            <a:r>
              <a:rPr lang="ru-RU" dirty="0"/>
              <a:t>- ощущение собственной избранности и его реализация через ис­полнение воображаемой чрезвычайной и значимой миссии; </a:t>
            </a:r>
          </a:p>
          <a:p>
            <a:r>
              <a:rPr lang="ru-RU" dirty="0"/>
              <a:t>- бессознательное влечение к смерти, в которой они видят не отсутствие бытия, а начало новой формы существования - более счастливого, чем сегодняшнее;</a:t>
            </a:r>
          </a:p>
          <a:p>
            <a:r>
              <a:rPr lang="ru-RU" dirty="0"/>
              <a:t>- восприятие смерти (своей и чужой) в качестве перехода в новое бытие, решение актуальной и сложной про­блемы.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92095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1558</Words>
  <Application>Microsoft Macintosh PowerPoint</Application>
  <PresentationFormat>Широкоэкранный</PresentationFormat>
  <Paragraphs>29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Тема Office</vt:lpstr>
      <vt:lpstr>Лекция 3. Изучение состояния проблемы психологии религиозно-политического экстремизма, терроризма, психологических аспектов антитеррористической деятельности .Психология личности террориста </vt:lpstr>
      <vt:lpstr>Презентация PowerPoint</vt:lpstr>
      <vt:lpstr>Презентация PowerPoint</vt:lpstr>
      <vt:lpstr>Психопатологический подход</vt:lpstr>
      <vt:lpstr>Презентация PowerPoint</vt:lpstr>
      <vt:lpstr>Сущность личности террориста в патологической парадигме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Microsoft Office User</cp:lastModifiedBy>
  <cp:revision>5</cp:revision>
  <dcterms:created xsi:type="dcterms:W3CDTF">2023-11-02T03:22:26Z</dcterms:created>
  <dcterms:modified xsi:type="dcterms:W3CDTF">2023-11-03T16:13:46Z</dcterms:modified>
</cp:coreProperties>
</file>