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121D8F-4D0B-4B68-B966-4C9470186FFD}" type="doc">
      <dgm:prSet loTypeId="urn:microsoft.com/office/officeart/2005/8/layout/orgChart1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0B2D70B-81A9-4987-A5F3-A036CE21C306}">
      <dgm:prSet/>
      <dgm:spPr/>
      <dgm:t>
        <a:bodyPr/>
        <a:lstStyle/>
        <a:p>
          <a:r>
            <a:rPr lang="ru-RU" dirty="0"/>
            <a:t>1). установить такое соотнесение целевых коммуникативных умений, которые отвечали бы конкретным образовательным потребностям и условиям обучения. </a:t>
          </a:r>
          <a:endParaRPr lang="en-US" dirty="0"/>
        </a:p>
      </dgm:t>
    </dgm:pt>
    <dgm:pt modelId="{6880302B-E20E-48C7-A73E-B45ABE76E81A}" type="parTrans" cxnId="{F15A01D5-60F9-48E2-842E-72E2CD422EF9}">
      <dgm:prSet/>
      <dgm:spPr/>
      <dgm:t>
        <a:bodyPr/>
        <a:lstStyle/>
        <a:p>
          <a:endParaRPr lang="en-US"/>
        </a:p>
      </dgm:t>
    </dgm:pt>
    <dgm:pt modelId="{1BA27BBE-3C3D-46BD-916E-88323DF35630}" type="sibTrans" cxnId="{F15A01D5-60F9-48E2-842E-72E2CD422EF9}">
      <dgm:prSet/>
      <dgm:spPr/>
      <dgm:t>
        <a:bodyPr/>
        <a:lstStyle/>
        <a:p>
          <a:endParaRPr lang="en-US"/>
        </a:p>
      </dgm:t>
    </dgm:pt>
    <dgm:pt modelId="{F4E15F68-097D-466F-85AD-F2EBF05DE3DF}">
      <dgm:prSet/>
      <dgm:spPr/>
      <dgm:t>
        <a:bodyPr/>
        <a:lstStyle/>
        <a:p>
          <a:r>
            <a:rPr lang="ru-RU" dirty="0"/>
            <a:t>2). вычленить разные уровни овладения целевыми умениями. чем выше </a:t>
          </a:r>
          <a:r>
            <a:rPr lang="ru-RU" dirty="0" err="1"/>
            <a:t>планируемыи</a:t>
          </a:r>
          <a:r>
            <a:rPr lang="ru-RU" dirty="0"/>
            <a:t>̆ уровень, тем большее количество часов потребуется для его достижения. </a:t>
          </a:r>
          <a:endParaRPr lang="en-US" dirty="0"/>
        </a:p>
      </dgm:t>
    </dgm:pt>
    <dgm:pt modelId="{A41615C4-644E-4EB1-8A59-0054E2160EE0}" type="parTrans" cxnId="{1C20B89A-B676-4719-BF0C-99A3FE405403}">
      <dgm:prSet/>
      <dgm:spPr/>
      <dgm:t>
        <a:bodyPr/>
        <a:lstStyle/>
        <a:p>
          <a:endParaRPr lang="en-US"/>
        </a:p>
      </dgm:t>
    </dgm:pt>
    <dgm:pt modelId="{6D4E4C5E-EEB7-4F85-A047-1908E148F859}" type="sibTrans" cxnId="{1C20B89A-B676-4719-BF0C-99A3FE405403}">
      <dgm:prSet/>
      <dgm:spPr/>
      <dgm:t>
        <a:bodyPr/>
        <a:lstStyle/>
        <a:p>
          <a:endParaRPr lang="en-US"/>
        </a:p>
      </dgm:t>
    </dgm:pt>
    <dgm:pt modelId="{FC7B5606-4EC8-4CEC-9F73-22DF26FA346F}" type="pres">
      <dgm:prSet presAssocID="{7F121D8F-4D0B-4B68-B966-4C9470186F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295060D-CC82-440B-9531-3896A55A3C32}" type="pres">
      <dgm:prSet presAssocID="{40B2D70B-81A9-4987-A5F3-A036CE21C306}" presName="hierRoot1" presStyleCnt="0">
        <dgm:presLayoutVars>
          <dgm:hierBranch val="init"/>
        </dgm:presLayoutVars>
      </dgm:prSet>
      <dgm:spPr/>
    </dgm:pt>
    <dgm:pt modelId="{A0BCC5FA-7B00-477D-9DF5-FFCC2718BC0F}" type="pres">
      <dgm:prSet presAssocID="{40B2D70B-81A9-4987-A5F3-A036CE21C306}" presName="rootComposite1" presStyleCnt="0"/>
      <dgm:spPr/>
    </dgm:pt>
    <dgm:pt modelId="{D772E713-64E1-4AEE-A1CE-CF9E80EFC4DD}" type="pres">
      <dgm:prSet presAssocID="{40B2D70B-81A9-4987-A5F3-A036CE21C306}" presName="rootText1" presStyleLbl="node0" presStyleIdx="0" presStyleCnt="2">
        <dgm:presLayoutVars>
          <dgm:chPref val="3"/>
        </dgm:presLayoutVars>
      </dgm:prSet>
      <dgm:spPr/>
    </dgm:pt>
    <dgm:pt modelId="{3F74D1D4-D5CD-4C3F-B27C-BD99743A3267}" type="pres">
      <dgm:prSet presAssocID="{40B2D70B-81A9-4987-A5F3-A036CE21C306}" presName="rootConnector1" presStyleLbl="node1" presStyleIdx="0" presStyleCnt="0"/>
      <dgm:spPr/>
    </dgm:pt>
    <dgm:pt modelId="{1FC46C0B-AEA1-4FA7-91FF-959E97B85151}" type="pres">
      <dgm:prSet presAssocID="{40B2D70B-81A9-4987-A5F3-A036CE21C306}" presName="hierChild2" presStyleCnt="0"/>
      <dgm:spPr/>
    </dgm:pt>
    <dgm:pt modelId="{F5C75B94-B5CD-4ADC-B6EA-E5CC95023243}" type="pres">
      <dgm:prSet presAssocID="{40B2D70B-81A9-4987-A5F3-A036CE21C306}" presName="hierChild3" presStyleCnt="0"/>
      <dgm:spPr/>
    </dgm:pt>
    <dgm:pt modelId="{DD2D8C80-F610-4B09-908D-3837FFED59FD}" type="pres">
      <dgm:prSet presAssocID="{F4E15F68-097D-466F-85AD-F2EBF05DE3DF}" presName="hierRoot1" presStyleCnt="0">
        <dgm:presLayoutVars>
          <dgm:hierBranch val="init"/>
        </dgm:presLayoutVars>
      </dgm:prSet>
      <dgm:spPr/>
    </dgm:pt>
    <dgm:pt modelId="{494FB251-5D32-41FC-864C-188EEF413101}" type="pres">
      <dgm:prSet presAssocID="{F4E15F68-097D-466F-85AD-F2EBF05DE3DF}" presName="rootComposite1" presStyleCnt="0"/>
      <dgm:spPr/>
    </dgm:pt>
    <dgm:pt modelId="{FFBEAF4D-BFDE-46AE-8361-7B40258843C7}" type="pres">
      <dgm:prSet presAssocID="{F4E15F68-097D-466F-85AD-F2EBF05DE3DF}" presName="rootText1" presStyleLbl="node0" presStyleIdx="1" presStyleCnt="2">
        <dgm:presLayoutVars>
          <dgm:chPref val="3"/>
        </dgm:presLayoutVars>
      </dgm:prSet>
      <dgm:spPr/>
    </dgm:pt>
    <dgm:pt modelId="{5535FAD2-49EA-4E6F-80FE-47D52505AC4B}" type="pres">
      <dgm:prSet presAssocID="{F4E15F68-097D-466F-85AD-F2EBF05DE3DF}" presName="rootConnector1" presStyleLbl="node1" presStyleIdx="0" presStyleCnt="0"/>
      <dgm:spPr/>
    </dgm:pt>
    <dgm:pt modelId="{F853581B-9D7A-45A0-ADB7-27EE2A0F6321}" type="pres">
      <dgm:prSet presAssocID="{F4E15F68-097D-466F-85AD-F2EBF05DE3DF}" presName="hierChild2" presStyleCnt="0"/>
      <dgm:spPr/>
    </dgm:pt>
    <dgm:pt modelId="{65781DD7-FB43-4D17-A323-5059BFE5CE07}" type="pres">
      <dgm:prSet presAssocID="{F4E15F68-097D-466F-85AD-F2EBF05DE3DF}" presName="hierChild3" presStyleCnt="0"/>
      <dgm:spPr/>
    </dgm:pt>
  </dgm:ptLst>
  <dgm:cxnLst>
    <dgm:cxn modelId="{56F28167-6E55-4CEF-8141-D19646F7F96F}" type="presOf" srcId="{F4E15F68-097D-466F-85AD-F2EBF05DE3DF}" destId="{FFBEAF4D-BFDE-46AE-8361-7B40258843C7}" srcOrd="0" destOrd="0" presId="urn:microsoft.com/office/officeart/2005/8/layout/orgChart1"/>
    <dgm:cxn modelId="{95FE4F85-E6A3-4FAE-B20B-F8041266F76B}" type="presOf" srcId="{40B2D70B-81A9-4987-A5F3-A036CE21C306}" destId="{D772E713-64E1-4AEE-A1CE-CF9E80EFC4DD}" srcOrd="0" destOrd="0" presId="urn:microsoft.com/office/officeart/2005/8/layout/orgChart1"/>
    <dgm:cxn modelId="{1C20B89A-B676-4719-BF0C-99A3FE405403}" srcId="{7F121D8F-4D0B-4B68-B966-4C9470186FFD}" destId="{F4E15F68-097D-466F-85AD-F2EBF05DE3DF}" srcOrd="1" destOrd="0" parTransId="{A41615C4-644E-4EB1-8A59-0054E2160EE0}" sibTransId="{6D4E4C5E-EEB7-4F85-A047-1908E148F859}"/>
    <dgm:cxn modelId="{541173AC-A194-4DD3-B432-CDCBA6921A47}" type="presOf" srcId="{F4E15F68-097D-466F-85AD-F2EBF05DE3DF}" destId="{5535FAD2-49EA-4E6F-80FE-47D52505AC4B}" srcOrd="1" destOrd="0" presId="urn:microsoft.com/office/officeart/2005/8/layout/orgChart1"/>
    <dgm:cxn modelId="{F15A01D5-60F9-48E2-842E-72E2CD422EF9}" srcId="{7F121D8F-4D0B-4B68-B966-4C9470186FFD}" destId="{40B2D70B-81A9-4987-A5F3-A036CE21C306}" srcOrd="0" destOrd="0" parTransId="{6880302B-E20E-48C7-A73E-B45ABE76E81A}" sibTransId="{1BA27BBE-3C3D-46BD-916E-88323DF35630}"/>
    <dgm:cxn modelId="{F2112CDC-F205-4DE2-BE16-CBA2017E5768}" type="presOf" srcId="{40B2D70B-81A9-4987-A5F3-A036CE21C306}" destId="{3F74D1D4-D5CD-4C3F-B27C-BD99743A3267}" srcOrd="1" destOrd="0" presId="urn:microsoft.com/office/officeart/2005/8/layout/orgChart1"/>
    <dgm:cxn modelId="{08BD34FF-3338-4C06-AEBE-554449AE4B9E}" type="presOf" srcId="{7F121D8F-4D0B-4B68-B966-4C9470186FFD}" destId="{FC7B5606-4EC8-4CEC-9F73-22DF26FA346F}" srcOrd="0" destOrd="0" presId="urn:microsoft.com/office/officeart/2005/8/layout/orgChart1"/>
    <dgm:cxn modelId="{9D70447D-DE5D-49B6-99A6-67A10FF84DF6}" type="presParOf" srcId="{FC7B5606-4EC8-4CEC-9F73-22DF26FA346F}" destId="{1295060D-CC82-440B-9531-3896A55A3C32}" srcOrd="0" destOrd="0" presId="urn:microsoft.com/office/officeart/2005/8/layout/orgChart1"/>
    <dgm:cxn modelId="{85FE65E1-07FB-43C6-8EA5-988D579D53E1}" type="presParOf" srcId="{1295060D-CC82-440B-9531-3896A55A3C32}" destId="{A0BCC5FA-7B00-477D-9DF5-FFCC2718BC0F}" srcOrd="0" destOrd="0" presId="urn:microsoft.com/office/officeart/2005/8/layout/orgChart1"/>
    <dgm:cxn modelId="{27E797BE-9F18-48EA-BB4F-F3D833264CC8}" type="presParOf" srcId="{A0BCC5FA-7B00-477D-9DF5-FFCC2718BC0F}" destId="{D772E713-64E1-4AEE-A1CE-CF9E80EFC4DD}" srcOrd="0" destOrd="0" presId="urn:microsoft.com/office/officeart/2005/8/layout/orgChart1"/>
    <dgm:cxn modelId="{55803D0B-2033-497E-83B5-08AD53200D1B}" type="presParOf" srcId="{A0BCC5FA-7B00-477D-9DF5-FFCC2718BC0F}" destId="{3F74D1D4-D5CD-4C3F-B27C-BD99743A3267}" srcOrd="1" destOrd="0" presId="urn:microsoft.com/office/officeart/2005/8/layout/orgChart1"/>
    <dgm:cxn modelId="{39880EC3-3E31-4724-B712-DADBB13034EA}" type="presParOf" srcId="{1295060D-CC82-440B-9531-3896A55A3C32}" destId="{1FC46C0B-AEA1-4FA7-91FF-959E97B85151}" srcOrd="1" destOrd="0" presId="urn:microsoft.com/office/officeart/2005/8/layout/orgChart1"/>
    <dgm:cxn modelId="{24203D96-A044-4F16-9FAC-A6F8066736AC}" type="presParOf" srcId="{1295060D-CC82-440B-9531-3896A55A3C32}" destId="{F5C75B94-B5CD-4ADC-B6EA-E5CC95023243}" srcOrd="2" destOrd="0" presId="urn:microsoft.com/office/officeart/2005/8/layout/orgChart1"/>
    <dgm:cxn modelId="{4B886E7B-8AD9-4B39-8F9C-D129E389A5EA}" type="presParOf" srcId="{FC7B5606-4EC8-4CEC-9F73-22DF26FA346F}" destId="{DD2D8C80-F610-4B09-908D-3837FFED59FD}" srcOrd="1" destOrd="0" presId="urn:microsoft.com/office/officeart/2005/8/layout/orgChart1"/>
    <dgm:cxn modelId="{86C4EB33-BBF2-4EE2-ACE5-74EEF862DEAC}" type="presParOf" srcId="{DD2D8C80-F610-4B09-908D-3837FFED59FD}" destId="{494FB251-5D32-41FC-864C-188EEF413101}" srcOrd="0" destOrd="0" presId="urn:microsoft.com/office/officeart/2005/8/layout/orgChart1"/>
    <dgm:cxn modelId="{26BB60FD-CC59-4EA6-97C8-620E791F8D03}" type="presParOf" srcId="{494FB251-5D32-41FC-864C-188EEF413101}" destId="{FFBEAF4D-BFDE-46AE-8361-7B40258843C7}" srcOrd="0" destOrd="0" presId="urn:microsoft.com/office/officeart/2005/8/layout/orgChart1"/>
    <dgm:cxn modelId="{D50DC3B8-A384-4DEA-B0F0-812DE7A7904F}" type="presParOf" srcId="{494FB251-5D32-41FC-864C-188EEF413101}" destId="{5535FAD2-49EA-4E6F-80FE-47D52505AC4B}" srcOrd="1" destOrd="0" presId="urn:microsoft.com/office/officeart/2005/8/layout/orgChart1"/>
    <dgm:cxn modelId="{1ABBD363-5C4E-44A1-AC5C-4DF6C7101392}" type="presParOf" srcId="{DD2D8C80-F610-4B09-908D-3837FFED59FD}" destId="{F853581B-9D7A-45A0-ADB7-27EE2A0F6321}" srcOrd="1" destOrd="0" presId="urn:microsoft.com/office/officeart/2005/8/layout/orgChart1"/>
    <dgm:cxn modelId="{951F8462-CB67-4541-80D7-67FAD1842E9E}" type="presParOf" srcId="{DD2D8C80-F610-4B09-908D-3837FFED59FD}" destId="{65781DD7-FB43-4D17-A323-5059BFE5CE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72E713-64E1-4AEE-A1CE-CF9E80EFC4DD}">
      <dsp:nvSpPr>
        <dsp:cNvPr id="0" name=""/>
        <dsp:cNvSpPr/>
      </dsp:nvSpPr>
      <dsp:spPr>
        <a:xfrm>
          <a:off x="2535" y="986695"/>
          <a:ext cx="4755895" cy="23779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1). установить такое соотнесение целевых коммуникативных умений, которые отвечали бы конкретным образовательным потребностям и условиям обучения. </a:t>
          </a:r>
          <a:endParaRPr lang="en-US" sz="2600" kern="1200" dirty="0"/>
        </a:p>
      </dsp:txBody>
      <dsp:txXfrm>
        <a:off x="2535" y="986695"/>
        <a:ext cx="4755895" cy="2377947"/>
      </dsp:txXfrm>
    </dsp:sp>
    <dsp:sp modelId="{FFBEAF4D-BFDE-46AE-8361-7B40258843C7}">
      <dsp:nvSpPr>
        <dsp:cNvPr id="0" name=""/>
        <dsp:cNvSpPr/>
      </dsp:nvSpPr>
      <dsp:spPr>
        <a:xfrm>
          <a:off x="5757169" y="986695"/>
          <a:ext cx="4755895" cy="23779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2). вычленить разные уровни овладения целевыми умениями. чем выше </a:t>
          </a:r>
          <a:r>
            <a:rPr lang="ru-RU" sz="2600" kern="1200" dirty="0" err="1"/>
            <a:t>планируемыи</a:t>
          </a:r>
          <a:r>
            <a:rPr lang="ru-RU" sz="2600" kern="1200" dirty="0"/>
            <a:t>̆ уровень, тем большее количество часов потребуется для его достижения. </a:t>
          </a:r>
          <a:endParaRPr lang="en-US" sz="2600" kern="1200" dirty="0"/>
        </a:p>
      </dsp:txBody>
      <dsp:txXfrm>
        <a:off x="5757169" y="986695"/>
        <a:ext cx="4755895" cy="2377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84DD3-1BAA-6C61-F30B-8BCA399E9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3726A8-72AB-E8C4-3ABF-A31774704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8A08DE-BEA6-9129-E5B7-A875A3545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CE7D44-2296-449A-B0D1-D0AD15C8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FA60E8-5710-3F0F-AA96-EC9305BB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9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F6C64-152C-CC15-AFD6-2530219DB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C78BCC-5859-6F3B-695E-063924840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B83E01-23AE-8AFE-7B85-5F70388E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BE4A58-A9CA-19C8-8545-FF9776A6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B800A-3F81-D5C2-97A3-CFF1F0CC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0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5A573E-1E33-2CBA-1EC8-72405AD05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0A355A-610B-A442-7712-027EF999F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102AA0-DAD2-27E9-54A8-2A60F034B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382303-4031-2219-7269-0076F572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63CF6-9D37-27F5-85B4-8D07B1A2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15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8D0AC3-BA9E-03E8-E6CC-AD7DA1F2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414C8-2F26-0026-8324-C7DF84374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E47CAD-ED4A-81BB-CDDF-B6D10F66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47FBCE-FF22-3AB8-DDA2-186C59D5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2DE49B-682C-33FA-2129-27A5CEF87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66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E9A73-6FBA-CAF2-7031-FA8CF1ACB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3D3F75-DCDE-BE1E-5410-B3E661EA7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2A876E-ED49-D994-ABFC-D755BDB5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80911A-6FB0-2037-19F0-FB3DD009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D30D65-FA2D-09D3-FAF9-7CB229651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18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DB377-2228-31D4-A1AF-8176DCC53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8D9A27-BFBF-14C5-50DD-1F8823841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B52DC0-2FCF-247B-E0C5-4FDF39624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5EC70D-1DB1-BDB4-46D9-6F3E4E22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0E389C-3C72-7371-41F6-3D9AE7094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C7BD61-55DA-9086-211A-5B18E1FAD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11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995C4-84D6-63A6-E2A4-09B8081F9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AC7322-9DD1-7218-C069-2B6D65D69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3A5FE9-D995-9854-069D-175659861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ADE486F-E750-B739-3C2B-65D3C871E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698896F-8117-B639-9328-8E656A4025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32891E8-E672-4262-0C53-1F983EC74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015F43-8BCA-9511-8B8C-52F350DB4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B711B21-E08E-5DC6-DFAF-8C13A18B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6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A09CB-3537-A24C-4EDC-D313079F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57132B6-B929-A8DE-F4B8-7099600C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1371FB-BDE9-B37D-42B6-7D6B4D6E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870BA6-F67A-0F6D-05E2-478429C4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75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4411ACE-143F-5173-6BAD-60AE2F765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5D2143F-0FBA-3E79-E405-0B68E3FB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3EF7A4-5293-48B8-B444-9AE59845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82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F7573-6881-D048-8D6B-3128F5936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DF8815-D07D-3930-CF7E-F933C096D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5FBACA-1AF0-CFC5-3908-2159549E1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FE628B-7111-55F0-36FF-66310A90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631124-C33A-E2C9-8DC4-E61D4EA3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E19D20-ABA8-B739-AB7F-B9F4AF6D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5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0F14C-12F3-A48E-872C-CD02CDEE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FACEADA-8EBF-2318-B58A-78CA2A57F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E3083D-90B4-5EA0-DA24-2ED16D84A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51F87A-B2DB-E9DB-7398-27D3A4A4D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E564C3-8857-9195-59FD-BB602EDDE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DCFC02-247C-CABE-E3D2-7B8DBD11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36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24BD3-3849-5B4A-4592-77698D45D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C31E4C-1C94-656D-F7C6-FFDEB20B7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1060E2-C5CE-72AE-20BC-4D53FE48D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42D3-CE64-40D5-B084-612BB866F661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1F3C69-2F44-8043-2AF1-F6FD65C80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97725-7C43-4B39-308C-2360C4628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311E4-4FA2-40A7-A1FF-C0C07E714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80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66A232-DA3A-45DA-90CB-5D1C8F256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62">
            <a:extLst>
              <a:ext uri="{FF2B5EF4-FFF2-40B4-BE49-F238E27FC236}">
                <a16:creationId xmlns:a16="http://schemas.microsoft.com/office/drawing/2014/main" id="{84621B30-14E9-46CC-BC16-11C343C7C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54552" y="-3757380"/>
            <a:ext cx="4682893" cy="12192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CA316-2693-AEA6-A5B0-6A052E5CC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866" y="1122363"/>
            <a:ext cx="9842269" cy="2751368"/>
          </a:xfrm>
        </p:spPr>
        <p:txBody>
          <a:bodyPr>
            <a:normAutofit/>
          </a:bodyPr>
          <a:lstStyle/>
          <a:p>
            <a:r>
              <a:rPr lang="ru-RU" sz="8000"/>
              <a:t>Содержание обучения иностранным языкам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75A27B-025D-7867-9F9F-6D779CC8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866" y="5045824"/>
            <a:ext cx="9842269" cy="1155471"/>
          </a:xfrm>
        </p:spPr>
        <p:txBody>
          <a:bodyPr>
            <a:normAutofit/>
          </a:bodyPr>
          <a:lstStyle/>
          <a:p>
            <a:r>
              <a:rPr lang="ru-RU" sz="2800"/>
              <a:t>Лекция 8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D12E764-0992-43A1-B56A-B33BC391B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2392" y="64008"/>
            <a:ext cx="1178966" cy="232963"/>
            <a:chOff x="5422392" y="64008"/>
            <a:chExt cx="1178966" cy="232963"/>
          </a:xfrm>
        </p:grpSpPr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049CC334-F54B-4383-9B09-BACE5AA688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C6843BFB-87B4-4AE2-BB9E-2CD0D1DC7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4">
              <a:extLst>
                <a:ext uri="{FF2B5EF4-FFF2-40B4-BE49-F238E27FC236}">
                  <a16:creationId xmlns:a16="http://schemas.microsoft.com/office/drawing/2014/main" id="{7C9A06E3-C813-4CC4-BAAC-374B6C8744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6">
              <a:extLst>
                <a:ext uri="{FF2B5EF4-FFF2-40B4-BE49-F238E27FC236}">
                  <a16:creationId xmlns:a16="http://schemas.microsoft.com/office/drawing/2014/main" id="{01810C15-F1AD-438A-A987-1C3E2C5E6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74459CCB-6F53-4C8F-8C44-485971D1A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FE6BED97-B150-4B72-97A5-E8DF48025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>
              <a:extLst>
                <a:ext uri="{FF2B5EF4-FFF2-40B4-BE49-F238E27FC236}">
                  <a16:creationId xmlns:a16="http://schemas.microsoft.com/office/drawing/2014/main" id="{946D18BB-8338-43D9-8567-1FFB25C633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7298284E-350F-4886-A447-FC33ED648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2605B63-233B-4115-BF59-C60984206A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94850D4-9DF3-41C3-9915-EA003EC85D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A7914252-1864-4298-B230-799AA4C557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B07F2F15-BB3A-4A3F-B024-D01611E29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4">
              <a:extLst>
                <a:ext uri="{FF2B5EF4-FFF2-40B4-BE49-F238E27FC236}">
                  <a16:creationId xmlns:a16="http://schemas.microsoft.com/office/drawing/2014/main" id="{BA15824F-3845-4493-A8CD-0F8E1040A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5EF36111-5761-485C-B5C4-04558FD15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>
              <a:extLst>
                <a:ext uri="{FF2B5EF4-FFF2-40B4-BE49-F238E27FC236}">
                  <a16:creationId xmlns:a16="http://schemas.microsoft.com/office/drawing/2014/main" id="{E3F91C66-D12F-4C9E-A83F-2D763F8EF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BE1BCA71-94E6-49DA-AC0E-F346F41D9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4">
              <a:extLst>
                <a:ext uri="{FF2B5EF4-FFF2-40B4-BE49-F238E27FC236}">
                  <a16:creationId xmlns:a16="http://schemas.microsoft.com/office/drawing/2014/main" id="{A886068B-8D2E-47C3-A188-829E77DDE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3A82B866-4C61-412C-B3E6-118CBDC9E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470B9270-289C-4CAE-A237-A2F7AF5D1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35AB7C89-5505-4CC2-9376-845C3AFBAB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B1D0220-8502-4FC9-A709-1F268DFE7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501384"/>
            <a:ext cx="12191999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5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024DE16-3879-67E8-01AE-0243EF434C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:a16="http://schemas.microsoft.com/office/drawing/2014/main" id="{D5EEDBCE-1CB3-457C-4CF5-9DC3EF3B8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3482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0844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3F67F4-1F06-C146-9658-F77CFA9AE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696" y="1345155"/>
            <a:ext cx="9143999" cy="5355566"/>
          </a:xfrm>
        </p:spPr>
        <p:txBody>
          <a:bodyPr anchor="t">
            <a:normAutofit fontScale="92500" lnSpcReduction="10000"/>
          </a:bodyPr>
          <a:lstStyle/>
          <a:p>
            <a:pPr algn="r"/>
            <a:r>
              <a:rPr lang="ru-RU" sz="3600" dirty="0">
                <a:solidFill>
                  <a:schemeClr val="tx2"/>
                </a:solidFill>
              </a:rPr>
              <a:t>Поскольку основным объектом является не страна, а фоновое знание </a:t>
            </a:r>
            <a:r>
              <a:rPr lang="ru-RU" sz="3600" dirty="0" err="1">
                <a:solidFill>
                  <a:schemeClr val="tx2"/>
                </a:solidFill>
              </a:rPr>
              <a:t>носителеи</a:t>
            </a:r>
            <a:r>
              <a:rPr lang="ru-RU" sz="3600" dirty="0">
                <a:solidFill>
                  <a:schemeClr val="tx2"/>
                </a:solidFill>
              </a:rPr>
              <a:t>̆ языка, их невербальное поведение в актах коммуникации, в обобщённом виде их культура, то правомерным является введение социокультурного компонента в содержание обучения иностранным языкам, на базе которого учащиеся формируют знания о реалиях и традициях страны, включаются в диалог культур, знакомятся с достижением </a:t>
            </a:r>
            <a:r>
              <a:rPr lang="ru-RU" sz="3600" dirty="0" err="1">
                <a:solidFill>
                  <a:schemeClr val="tx2"/>
                </a:solidFill>
              </a:rPr>
              <a:t>национальнои</a:t>
            </a:r>
            <a:r>
              <a:rPr lang="ru-RU" sz="3600" dirty="0">
                <a:solidFill>
                  <a:schemeClr val="tx2"/>
                </a:solidFill>
              </a:rPr>
              <a:t>̆ культуры в развитии </a:t>
            </a:r>
            <a:r>
              <a:rPr lang="ru-RU" sz="3600" dirty="0" err="1">
                <a:solidFill>
                  <a:schemeClr val="tx2"/>
                </a:solidFill>
              </a:rPr>
              <a:t>общечеловеческои</a:t>
            </a:r>
            <a:r>
              <a:rPr lang="ru-RU" sz="3600" dirty="0">
                <a:solidFill>
                  <a:schemeClr val="tx2"/>
                </a:solidFill>
              </a:rPr>
              <a:t>̆ культуры.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1426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CF05A-9412-F379-66BD-B20894788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31" y="1439570"/>
            <a:ext cx="4202043" cy="3978859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обучения любому предмету – это то, чему следует научить.</a:t>
            </a:r>
            <a:b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История методики преподавания ИЯ знает очень много вариантов того набора компонентов, </a:t>
            </a:r>
            <a:r>
              <a:rPr lang="ru-RU" sz="18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которыи</a:t>
            </a:r>
            <a: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̆ предлагалось включить в содержание обучения. Этот набор включал в себя иногда только языковые знания и навыки, иногда языковые навыки и речевые умения и т. д.</a:t>
            </a:r>
            <a:b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Современная теория, подтвержденная </a:t>
            </a:r>
            <a:r>
              <a:rPr lang="ru-RU" sz="18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практикои</a:t>
            </a:r>
            <a: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̆ и отражающая требования межкультурных контактов, включает в содержание обучения следующие обязательные компоненты, но которые варьируются по объему в зависимости от типа уч. заведения и этапа обучения в нем:</a:t>
            </a:r>
            <a:br>
              <a:rPr lang="ru-RU" sz="18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34CDB9-8585-3AC5-9925-659B676F6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 fontScale="92500" lnSpcReduction="10000"/>
          </a:bodyPr>
          <a:lstStyle/>
          <a:p>
            <a:pPr marL="571500" indent="-342900">
              <a:buAutoNum type="arabicPeriod"/>
            </a:pP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языковые знания;</a:t>
            </a:r>
          </a:p>
          <a:p>
            <a:pPr marL="571500" indent="-342900">
              <a:buAutoNum type="arabicPeriod"/>
            </a:pP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филологические знания;</a:t>
            </a:r>
          </a:p>
          <a:p>
            <a:pPr indent="0">
              <a:buNone/>
            </a:pP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лингво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-страноведческие знания;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языковые навыки;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речевые умения в разных видах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речевои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̆ деятельности;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формулы речевого общения, передающие различные коммуникативные намерения (согласия/несогласия, отказа и др.);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умение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автономнои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̆ деятельности (составить план работы, подобрать материалы на ИЯ);</a:t>
            </a:r>
          </a:p>
          <a:p>
            <a:pPr indent="0">
              <a:buNone/>
            </a:pP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учебные умения (работа со словарями, грамматическими и др. справочниками);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темы и ситуации общения;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модели текстов, функционирующих в определенных ситуациях общения;</a:t>
            </a:r>
          </a:p>
          <a:p>
            <a:pPr indent="0">
              <a:buNone/>
            </a:pPr>
            <a:b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жанровые и стилевые разновидности текстов для определенных ситуаций общения. 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2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59147-E731-B518-9ACD-BC365756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2731" y="1542402"/>
            <a:ext cx="5186842" cy="2387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традиционно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под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содержанием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обучения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в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самом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общем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смысле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понимается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все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̈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то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«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чему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следует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учить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учащихся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».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Некоторые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методисты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считают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что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составными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частями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содержания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обучения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являются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знания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конкретного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языкового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материала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(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лексика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грамматика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фонетика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орфография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)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умения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и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навыки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тематика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для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устнои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речи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и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чтения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тексты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языковые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понятия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отсутствующие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в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родном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7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языке</a:t>
            </a:r>
            <a: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. </a:t>
            </a:r>
            <a:br>
              <a:rPr lang="en-US" sz="17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17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4501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4C1AFF-711C-47DE-6D00-B29FA5AE0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современные отечественные и зарубежные исследователи рассматривают содержание обучения как постоянно развивающуюся категорию, в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которои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отражаются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предметныи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процессуальныи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аспекты.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аспект, как правило, соотносится с разнообразными знаниями, вовлекаемыми в процесс обучения учебному предмету.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аспект – это собственно навыки и умения использовать приобретаемые знания с целью осуществления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устнои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или </a:t>
            </a:r>
            <a:r>
              <a:rPr lang="ru-RU" sz="17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письменнои</a:t>
            </a:r>
            <a:r>
              <a:rPr lang="ru-RU" sz="17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коммуникации. </a:t>
            </a:r>
            <a:endParaRPr lang="ru-RU" sz="17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997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BECEBE-03F6-246F-2FE3-2A2C4DEEA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Наиболее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распространённая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среди методистов точка зрения на содержание обучения иностранным языкам основывается на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общепедагогическои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трактовке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категории, которая предусматривает в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своём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составе знание о мире, опыт осуществления способов деятельности, опыт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творческои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деятельности, а также опыт эмоционально- го отношения к объектам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действительности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обретаемыи</a:t>
            </a:r>
            <a:r>
              <a:rPr lang="ru-RU" sz="14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в процессе обучения. таким образом, помимо знаний, навыков и умений в состав содержания обучения входит также опыт эмоционально-оценочного отношения учащегося.</a:t>
            </a:r>
            <a:endParaRPr lang="ru-RU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0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6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77FCF-B9B1-2395-0A76-8B446A23C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0461"/>
            <a:ext cx="12036056" cy="2488149"/>
          </a:xfrm>
        </p:spPr>
        <p:txBody>
          <a:bodyPr>
            <a:normAutofit/>
          </a:bodyPr>
          <a:lstStyle/>
          <a:p>
            <a:pPr indent="450215" algn="ctr"/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одержание обучения рассматривается также как сложное диалектическое единство, складывающееся </a:t>
            </a:r>
            <a:r>
              <a:rPr lang="ru-RU" sz="2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определённым</a:t>
            </a:r>
            <a:r>
              <a:rPr lang="ru-RU" sz="2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образом из </a:t>
            </a:r>
            <a:r>
              <a:rPr lang="ru-RU" sz="2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взаимодействия</a:t>
            </a:r>
            <a:r>
              <a:rPr lang="ru-RU" sz="2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организованного учебного материала (содержание учебного предмета) и процесса обучения ему. </a:t>
            </a:r>
            <a:r>
              <a:rPr lang="ru-RU" sz="2800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огласно </a:t>
            </a:r>
            <a:r>
              <a:rPr lang="ru-RU" sz="28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этои</a:t>
            </a:r>
            <a:r>
              <a:rPr lang="ru-RU" sz="2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концепции, содержание обучения иностранным языкам состоит из: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1B5B2A-EEA5-B466-FCB9-6593F77E4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indent="450215"/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содержания учебного предмета, в которое входят основные единицы </a:t>
            </a:r>
            <a:r>
              <a:rPr lang="ru-RU" sz="2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методическои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организации материала (слова, типовые фразы, текст, тема как </a:t>
            </a:r>
            <a:r>
              <a:rPr lang="ru-RU" sz="20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потенциальныи</a:t>
            </a:r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текст) и основные типы упражнений; </a:t>
            </a:r>
            <a:endParaRPr lang="ru-RU" sz="20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sz="20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педагогического процесса, то есть процесса формирования иноязычных знаний, навыков и умений. </a:t>
            </a:r>
            <a:endParaRPr lang="ru-RU" sz="20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29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0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9444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DAB90B-61C7-9BED-1424-93B16E6D2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8" y="467833"/>
            <a:ext cx="8808410" cy="6390167"/>
          </a:xfrm>
        </p:spPr>
        <p:txBody>
          <a:bodyPr anchor="t">
            <a:normAutofit/>
          </a:bodyPr>
          <a:lstStyle/>
          <a:p>
            <a:r>
              <a:rPr lang="ru-RU" sz="36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Языковои</a:t>
            </a:r>
            <a:r>
              <a:rPr lang="ru-RU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материал, однако, не исчерпывает содержания обучения, так как его усвоение – это лишь база для развития умений и навыков </a:t>
            </a:r>
            <a:r>
              <a:rPr lang="ru-RU" sz="36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устнои</a:t>
            </a:r>
            <a:r>
              <a:rPr lang="ru-RU" sz="36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речи и чтения, формирующихся не только на основе различного языкового материала, но и на основе связного целого, которое выступает в виде звучащих текстов или текстов в графическом оформлении. отсюда следует правомерное включение текстов и тематики в содержание обучения. </a:t>
            </a:r>
            <a:endParaRPr lang="ru-RU" sz="36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700" dirty="0">
              <a:solidFill>
                <a:schemeClr val="tx2"/>
              </a:solidFill>
            </a:endParaRPr>
          </a:p>
        </p:txBody>
      </p:sp>
      <p:grpSp>
        <p:nvGrpSpPr>
          <p:cNvPr id="37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7133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226CE8-CFF3-9399-A986-18701D736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847" y="257265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ru-RU" sz="2300" dirty="0" err="1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3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звестныи</a:t>
            </a:r>
            <a:r>
              <a:rPr lang="ru-RU" sz="23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методист </a:t>
            </a:r>
            <a:r>
              <a:rPr lang="ru-RU" sz="23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3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.Ф. Шатилов несколько иначе классифицирует </a:t>
            </a:r>
            <a:r>
              <a:rPr lang="ru-RU" sz="230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</a:t>
            </a:r>
            <a:r>
              <a:rPr lang="ru-RU" sz="23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ты содержания обучения [Шатилов 1986]. он выделяет 4 основных аспекта: </a:t>
            </a:r>
            <a:br>
              <a:rPr lang="ru-RU" sz="23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3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5F6EAD-3CD1-7F80-52D1-C0BFB52C6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392" y="2424223"/>
            <a:ext cx="8144538" cy="4104168"/>
          </a:xfrm>
        </p:spPr>
        <p:txBody>
          <a:bodyPr anchor="t">
            <a:normAutofit/>
          </a:bodyPr>
          <a:lstStyle/>
          <a:p>
            <a:pPr indent="450215"/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Языковои</a:t>
            </a:r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материал, </a:t>
            </a:r>
            <a:r>
              <a:rPr lang="ru-RU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которыи</a:t>
            </a:r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должен быть соответствующим образом организован. существует также 3 уровня его организации: а) слово «готовые фразы» (штампы);б) </a:t>
            </a:r>
            <a:r>
              <a:rPr lang="ru-RU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речевои</a:t>
            </a:r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образец (предложение, фраза); в) текст, тема.</a:t>
            </a:r>
          </a:p>
          <a:p>
            <a:pPr indent="450215"/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Навыки и умения, которые обеспечивают владение разными видами </a:t>
            </a:r>
            <a:r>
              <a:rPr lang="ru-RU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речевои</a:t>
            </a:r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деятельности. </a:t>
            </a:r>
            <a:endParaRPr lang="ru-RU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/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система упражнений. </a:t>
            </a:r>
          </a:p>
          <a:p>
            <a:pPr indent="450215"/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текстовыи</a:t>
            </a:r>
            <a:r>
              <a:rPr lang="ru-RU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материал. </a:t>
            </a:r>
            <a:endParaRPr lang="ru-RU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499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6DAAF3-7D63-FAA7-D703-D0CCB71A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8976" y="510364"/>
            <a:ext cx="10041049" cy="63516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нализируя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современные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подходы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к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содержанию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обучения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необходимо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отметить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подход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предлагаемыи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и.л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.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Бим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которыи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определяет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минимальныи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̆,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достаточныи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для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осуществления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общения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уровень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овла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-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иностранным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языком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–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это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«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базовыи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уровень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» [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Бим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1989]. в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настоящее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время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первостепеннои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задачеи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является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приведение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целеи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обучения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в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соответствие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с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современным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социальным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заказом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и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создание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реальных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условии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̆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обучения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.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Для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этого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и.л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.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Бим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предлагает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: </a:t>
            </a:r>
            <a:br>
              <a:rPr lang="en-US" sz="13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13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263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887</Words>
  <Application>Microsoft Office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Содержание обучения иностранным языкам</vt:lpstr>
      <vt:lpstr>Содержание обучения любому предмету – это то, чему следует научить. История методики преподавания ИЯ знает очень много вариантов того набора компонентов, который предлагалось включить в содержание обучения. Этот набор включал в себя иногда только языковые знания и навыки, иногда языковые навыки и речевые умения и т. д. Современная теория, подтвержденная практикой и отражающая требования межкультурных контактов, включает в содержание обучения следующие обязательные компоненты, но которые варьируются по объему в зависимости от типа уч. заведения и этапа обучения в нем: </vt:lpstr>
      <vt:lpstr>традиционно под содержанием обучения в самом общем смысле понимается всё то, «чему следует учить учащихся». Некоторые методисты считают, что составными частями содержания обучения являются знания конкретного языкового материала (лексика, грамматика, фонетика, орфография) умения и навыки, тематика для устной речи и чтения, тексты, языковые понятия, отсутствующие в родном языке.  </vt:lpstr>
      <vt:lpstr>Презентация PowerPoint</vt:lpstr>
      <vt:lpstr>Презентация PowerPoint</vt:lpstr>
      <vt:lpstr>Содержание обучения рассматривается также как сложное диалектическое единство, складывающееся определённым образом из взаимодействия организованного учебного материала (содержание учебного предмета) и процесса обучения ему.  Согласно этой концепции, содержание обучения иностранным языкам состоит из:</vt:lpstr>
      <vt:lpstr>Презентация PowerPoint</vt:lpstr>
      <vt:lpstr>Известный методист С.Ф. Шатилов несколько иначе классифицирует компонен- ты содержания обучения [Шатилов 1986]. он выделяет 4 основных аспекта:  </vt:lpstr>
      <vt:lpstr>Анализируя современные подходы к содержанию обучения, необходимо отметить подход, предлагаемый и.л. Бим, который определяет минимальный, достаточный для осуществления общения уровень овла- дения иностранным языком – это «базовый уровень» [Бим 1989]. в настоящее время первостепенной задачей является приведение целей обучения в соответствие с современным социальным заказом и создание реальных условий обучения. Для этого и.л. Бим предлагает: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обучения иностранным языкам</dc:title>
  <dc:creator>Хамза Мадина Адебиетовна</dc:creator>
  <cp:lastModifiedBy>Хамза Мадина Адебиетовна</cp:lastModifiedBy>
  <cp:revision>12</cp:revision>
  <dcterms:created xsi:type="dcterms:W3CDTF">2022-11-10T10:14:03Z</dcterms:created>
  <dcterms:modified xsi:type="dcterms:W3CDTF">2022-11-10T10:56:12Z</dcterms:modified>
</cp:coreProperties>
</file>