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3" r:id="rId3"/>
    <p:sldId id="279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9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6D67D3-1F3F-4BE5-A435-49F68068ADE3}" type="doc">
      <dgm:prSet loTypeId="urn:microsoft.com/office/officeart/2005/8/layout/venn3" loCatId="relationship" qsTypeId="urn:microsoft.com/office/officeart/2005/8/quickstyle/3d3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3F8314A5-12E4-406C-95A6-5A76F6B95A03}">
      <dgm:prSet/>
      <dgm:spPr/>
      <dgm:t>
        <a:bodyPr/>
        <a:lstStyle/>
        <a:p>
          <a:pPr rtl="0"/>
          <a:r>
            <a:rPr lang="ru-RU" b="1" smtClean="0"/>
            <a:t>Экологиялық жүйе, экожүйе </a:t>
          </a:r>
          <a:r>
            <a:rPr lang="ru-RU" smtClean="0"/>
            <a:t>— тірі ағзалар жиынтығының қоректену, өсу және ұрпақ беру мақсатында, белгілі бір тіршілік ету кеңістігін бірлесе пайдалануының тарихи қалыптасқан жүйесі.</a:t>
          </a:r>
          <a:endParaRPr lang="ru-RU"/>
        </a:p>
      </dgm:t>
    </dgm:pt>
    <dgm:pt modelId="{EED4F3E7-0677-4EF4-90DE-A1C08CD6B7F2}" type="parTrans" cxnId="{417DEFF1-19BE-4C32-9E2B-770B5A3D092C}">
      <dgm:prSet/>
      <dgm:spPr/>
      <dgm:t>
        <a:bodyPr/>
        <a:lstStyle/>
        <a:p>
          <a:endParaRPr lang="ru-RU"/>
        </a:p>
      </dgm:t>
    </dgm:pt>
    <dgm:pt modelId="{20214B6E-8A7D-49DD-B1C4-16B24D500E2F}" type="sibTrans" cxnId="{417DEFF1-19BE-4C32-9E2B-770B5A3D092C}">
      <dgm:prSet/>
      <dgm:spPr/>
      <dgm:t>
        <a:bodyPr/>
        <a:lstStyle/>
        <a:p>
          <a:endParaRPr lang="ru-RU"/>
        </a:p>
      </dgm:t>
    </dgm:pt>
    <dgm:pt modelId="{5E9EB7C4-1DC6-45CE-975D-94EA7F6BB98D}">
      <dgm:prSet/>
      <dgm:spPr/>
      <dgm:t>
        <a:bodyPr/>
        <a:lstStyle/>
        <a:p>
          <a:pPr rtl="0"/>
          <a:r>
            <a:rPr lang="ru-RU" b="1" smtClean="0"/>
            <a:t>Деградация</a:t>
          </a:r>
          <a:r>
            <a:rPr lang="ru-RU" smtClean="0"/>
            <a:t> (лат. </a:t>
          </a:r>
          <a:r>
            <a:rPr lang="en-US" smtClean="0"/>
            <a:t>degradatio – </a:t>
          </a:r>
          <a:r>
            <a:rPr lang="ru-RU" smtClean="0"/>
            <a:t>біртіндеп нашарлау, құлдырау) - біртіндеп жағымды қасиеттердің нашарлауы, төмендеуі немесе жойылуы. </a:t>
          </a:r>
          <a:endParaRPr lang="ru-RU"/>
        </a:p>
      </dgm:t>
    </dgm:pt>
    <dgm:pt modelId="{D9F3D68F-FB0B-4FC7-B0A1-0F744DA2DE95}" type="parTrans" cxnId="{C7EB9383-3AB9-498F-983D-650A7E457277}">
      <dgm:prSet/>
      <dgm:spPr/>
      <dgm:t>
        <a:bodyPr/>
        <a:lstStyle/>
        <a:p>
          <a:endParaRPr lang="ru-RU"/>
        </a:p>
      </dgm:t>
    </dgm:pt>
    <dgm:pt modelId="{B0BA756A-F233-4059-ADF2-91DF43F801E2}" type="sibTrans" cxnId="{C7EB9383-3AB9-498F-983D-650A7E457277}">
      <dgm:prSet/>
      <dgm:spPr/>
      <dgm:t>
        <a:bodyPr/>
        <a:lstStyle/>
        <a:p>
          <a:endParaRPr lang="ru-RU"/>
        </a:p>
      </dgm:t>
    </dgm:pt>
    <dgm:pt modelId="{76A1ECC0-B8AB-4AC9-868F-9E9A1B720406}" type="pres">
      <dgm:prSet presAssocID="{DA6D67D3-1F3F-4BE5-A435-49F68068ADE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6738EE-2182-4C96-AC97-FEE0CEBF1A6F}" type="pres">
      <dgm:prSet presAssocID="{3F8314A5-12E4-406C-95A6-5A76F6B95A03}" presName="Name5" presStyleLbl="venn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08DFFA-EB07-48CB-9A2F-64E2C788B2C8}" type="pres">
      <dgm:prSet presAssocID="{20214B6E-8A7D-49DD-B1C4-16B24D500E2F}" presName="space" presStyleCnt="0"/>
      <dgm:spPr/>
    </dgm:pt>
    <dgm:pt modelId="{D62A7160-05F6-40A2-8417-8B7907C67E46}" type="pres">
      <dgm:prSet presAssocID="{5E9EB7C4-1DC6-45CE-975D-94EA7F6BB98D}" presName="Name5" presStyleLbl="venn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DB5F32-119A-4D5C-82B7-D27BC3A9B86B}" type="presOf" srcId="{5E9EB7C4-1DC6-45CE-975D-94EA7F6BB98D}" destId="{D62A7160-05F6-40A2-8417-8B7907C67E46}" srcOrd="0" destOrd="0" presId="urn:microsoft.com/office/officeart/2005/8/layout/venn3"/>
    <dgm:cxn modelId="{417DEFF1-19BE-4C32-9E2B-770B5A3D092C}" srcId="{DA6D67D3-1F3F-4BE5-A435-49F68068ADE3}" destId="{3F8314A5-12E4-406C-95A6-5A76F6B95A03}" srcOrd="0" destOrd="0" parTransId="{EED4F3E7-0677-4EF4-90DE-A1C08CD6B7F2}" sibTransId="{20214B6E-8A7D-49DD-B1C4-16B24D500E2F}"/>
    <dgm:cxn modelId="{711879CB-6B56-48DE-9307-F82C85B9D9B3}" type="presOf" srcId="{DA6D67D3-1F3F-4BE5-A435-49F68068ADE3}" destId="{76A1ECC0-B8AB-4AC9-868F-9E9A1B720406}" srcOrd="0" destOrd="0" presId="urn:microsoft.com/office/officeart/2005/8/layout/venn3"/>
    <dgm:cxn modelId="{C7EB9383-3AB9-498F-983D-650A7E457277}" srcId="{DA6D67D3-1F3F-4BE5-A435-49F68068ADE3}" destId="{5E9EB7C4-1DC6-45CE-975D-94EA7F6BB98D}" srcOrd="1" destOrd="0" parTransId="{D9F3D68F-FB0B-4FC7-B0A1-0F744DA2DE95}" sibTransId="{B0BA756A-F233-4059-ADF2-91DF43F801E2}"/>
    <dgm:cxn modelId="{363B1A93-ABFF-4CF5-A9E4-529D3FE05FF3}" type="presOf" srcId="{3F8314A5-12E4-406C-95A6-5A76F6B95A03}" destId="{8F6738EE-2182-4C96-AC97-FEE0CEBF1A6F}" srcOrd="0" destOrd="0" presId="urn:microsoft.com/office/officeart/2005/8/layout/venn3"/>
    <dgm:cxn modelId="{D487A55A-594D-4A79-8879-BDB5BD253604}" type="presParOf" srcId="{76A1ECC0-B8AB-4AC9-868F-9E9A1B720406}" destId="{8F6738EE-2182-4C96-AC97-FEE0CEBF1A6F}" srcOrd="0" destOrd="0" presId="urn:microsoft.com/office/officeart/2005/8/layout/venn3"/>
    <dgm:cxn modelId="{CBA3E4B0-C026-4001-8207-24B3985ED1BB}" type="presParOf" srcId="{76A1ECC0-B8AB-4AC9-868F-9E9A1B720406}" destId="{9F08DFFA-EB07-48CB-9A2F-64E2C788B2C8}" srcOrd="1" destOrd="0" presId="urn:microsoft.com/office/officeart/2005/8/layout/venn3"/>
    <dgm:cxn modelId="{B1D794C0-2E89-4B38-9B83-FC828EC45D9F}" type="presParOf" srcId="{76A1ECC0-B8AB-4AC9-868F-9E9A1B720406}" destId="{D62A7160-05F6-40A2-8417-8B7907C67E46}" srcOrd="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F0E5B6-6A55-41F7-9163-EF4C6677707C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BC855CD-5A68-4591-9781-C3BF3176087C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l" rtl="0"/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Ғаламдық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проблемаларды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ерекше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білім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саласы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—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глобалистика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зерттейді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Аталған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ғаламдық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проблемалар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өзара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тығыз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байланысты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барлығы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іс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жүзінде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жердегі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экологиялық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дағдарыстың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даму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процесімен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қамтылады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Әрбір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ғаламдық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проблеманы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міндетті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түрде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шешу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қажет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өйтпесе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оның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дамуы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апатқа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—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өркениеттің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жойылуына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дейін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апарып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соғады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Ғаламдық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проблемаларды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шешу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үшін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ғаламдық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аймақтық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ұлттық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бағдарламалар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жасалады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бірақ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оларға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келісушілік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үйлестірушілік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жетіспейді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Ғаламдық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проблемаларды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шешуге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жұмсалатын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шығындардың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жартысына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жуығын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экологиялық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проблемаларды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шешу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шығындары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құрайды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Өйткені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басқа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проблемалардың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ішінде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ғаламдық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экологиялық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проблемаларды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ең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артықтау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проблема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деп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санайды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0EE5FBB-FDA0-40E9-A2B7-11A8F7D61E97}" type="parTrans" cxnId="{08E8EA69-1E10-4544-91C1-CCCAB2B77AFD}">
      <dgm:prSet/>
      <dgm:spPr/>
      <dgm:t>
        <a:bodyPr/>
        <a:lstStyle/>
        <a:p>
          <a:endParaRPr lang="ru-RU"/>
        </a:p>
      </dgm:t>
    </dgm:pt>
    <dgm:pt modelId="{0D9FEE58-F68B-49F3-82D7-0DFCD0D371AC}" type="sibTrans" cxnId="{08E8EA69-1E10-4544-91C1-CCCAB2B77AFD}">
      <dgm:prSet/>
      <dgm:spPr/>
      <dgm:t>
        <a:bodyPr/>
        <a:lstStyle/>
        <a:p>
          <a:endParaRPr lang="ru-RU"/>
        </a:p>
      </dgm:t>
    </dgm:pt>
    <dgm:pt modelId="{01BBC115-7BDC-4FAD-A5C6-EE7BC895C8C2}" type="pres">
      <dgm:prSet presAssocID="{73F0E5B6-6A55-41F7-9163-EF4C6677707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A79398-72B8-4972-8674-1999C41FB9D4}" type="pres">
      <dgm:prSet presAssocID="{EBC855CD-5A68-4591-9781-C3BF3176087C}" presName="comp" presStyleCnt="0"/>
      <dgm:spPr/>
    </dgm:pt>
    <dgm:pt modelId="{2BEBE2E6-AA17-4BB6-A06C-AAD21E1357E1}" type="pres">
      <dgm:prSet presAssocID="{EBC855CD-5A68-4591-9781-C3BF3176087C}" presName="rect2" presStyleLbl="node1" presStyleIdx="0" presStyleCnt="1" custScaleX="104963" custScaleY="2387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211C34-735C-412C-8FBA-625714166E71}" type="pres">
      <dgm:prSet presAssocID="{EBC855CD-5A68-4591-9781-C3BF3176087C}" presName="rect1" presStyleLbl="lnNod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08E8EA69-1E10-4544-91C1-CCCAB2B77AFD}" srcId="{73F0E5B6-6A55-41F7-9163-EF4C6677707C}" destId="{EBC855CD-5A68-4591-9781-C3BF3176087C}" srcOrd="0" destOrd="0" parTransId="{10EE5FBB-FDA0-40E9-A2B7-11A8F7D61E97}" sibTransId="{0D9FEE58-F68B-49F3-82D7-0DFCD0D371AC}"/>
    <dgm:cxn modelId="{6F7F4F55-19FD-4227-A197-1D0299AAA75C}" type="presOf" srcId="{EBC855CD-5A68-4591-9781-C3BF3176087C}" destId="{2BEBE2E6-AA17-4BB6-A06C-AAD21E1357E1}" srcOrd="0" destOrd="0" presId="urn:microsoft.com/office/officeart/2008/layout/AlternatingPictureBlocks"/>
    <dgm:cxn modelId="{548D18B3-941E-4BEF-8229-79348394F9B8}" type="presOf" srcId="{73F0E5B6-6A55-41F7-9163-EF4C6677707C}" destId="{01BBC115-7BDC-4FAD-A5C6-EE7BC895C8C2}" srcOrd="0" destOrd="0" presId="urn:microsoft.com/office/officeart/2008/layout/AlternatingPictureBlocks"/>
    <dgm:cxn modelId="{66B72FAE-65A3-4485-903C-05A0C8124DA1}" type="presParOf" srcId="{01BBC115-7BDC-4FAD-A5C6-EE7BC895C8C2}" destId="{D2A79398-72B8-4972-8674-1999C41FB9D4}" srcOrd="0" destOrd="0" presId="urn:microsoft.com/office/officeart/2008/layout/AlternatingPictureBlocks"/>
    <dgm:cxn modelId="{FAF5E54B-0BF7-43BD-8982-EEF322D9539A}" type="presParOf" srcId="{D2A79398-72B8-4972-8674-1999C41FB9D4}" destId="{2BEBE2E6-AA17-4BB6-A06C-AAD21E1357E1}" srcOrd="0" destOrd="0" presId="urn:microsoft.com/office/officeart/2008/layout/AlternatingPictureBlocks"/>
    <dgm:cxn modelId="{E7173AF7-0642-4E8B-9A34-BFE5DB840960}" type="presParOf" srcId="{D2A79398-72B8-4972-8674-1999C41FB9D4}" destId="{5D211C34-735C-412C-8FBA-625714166E71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A77138-2772-477C-9BAF-431EC954496B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7E08E7-90A7-49D2-BDDD-F7428B142751}">
      <dgm:prSet/>
      <dgm:spPr/>
      <dgm:t>
        <a:bodyPr/>
        <a:lstStyle/>
        <a:p>
          <a:pPr algn="l" rtl="0"/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Ғаламдық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экологиялық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проблемалар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— 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ғаламдық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аймақтық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ұлттық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деңгейлерде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айқындалған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экологиялық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проблемалар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кешені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Зор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геосаяси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проблеманың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экологиялық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қауіптілігінің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мынадай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көріністері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бар: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табиғи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экожүйенің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бүлінуі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озон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қабатының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жұқаруы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атмосфераның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Әлемдік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мұхиттың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ластануы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биологиялық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әралуандылықтың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азаюы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т.б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Олар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тек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қана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барлық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елдердің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қатысуымен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БҰҰ-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ның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басқаруымен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шешілуі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мүмкін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Экологиялық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проблемалардың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ғаламдығы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оны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шешу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үшін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барлық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елдердің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жігерін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жұмылдыру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қажеттігін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тудырып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отыр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;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қарудың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барлық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түрлерін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азайтпай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экологиялық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дағдарыстан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айырылу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мүмкін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еместігі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;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биосфераның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жалпыға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ортақ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ластануына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қарай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ядролық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соғыс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ғана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емес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тіпті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жай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соғысты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жүргізудің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мәнсіздігі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;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қазіргі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өркениеттің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технологиялық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құрылымын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қайта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құру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өмір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негізі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болатын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табиғатпен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өзара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іс-әрекеттің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жаңа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сапалы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әдістері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мен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құралдарын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жасау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;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қоршаған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ортаны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қорғау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проблемасы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бойынша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БҰҰ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органдары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жұмысының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тиімділігін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арттыру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оларга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төтенше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өкілеттік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беру.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9396298-C8AA-4518-9200-589C5D269DEE}" type="parTrans" cxnId="{C873C3A2-547A-4486-8E13-80D0DB3D837B}">
      <dgm:prSet/>
      <dgm:spPr/>
      <dgm:t>
        <a:bodyPr/>
        <a:lstStyle/>
        <a:p>
          <a:endParaRPr lang="ru-RU"/>
        </a:p>
      </dgm:t>
    </dgm:pt>
    <dgm:pt modelId="{83A150E9-F29D-4741-BEDF-CCF3454E789E}" type="sibTrans" cxnId="{C873C3A2-547A-4486-8E13-80D0DB3D837B}">
      <dgm:prSet/>
      <dgm:spPr/>
      <dgm:t>
        <a:bodyPr/>
        <a:lstStyle/>
        <a:p>
          <a:endParaRPr lang="ru-RU"/>
        </a:p>
      </dgm:t>
    </dgm:pt>
    <dgm:pt modelId="{6522CA7E-D509-4188-BBE0-4C70CDB49CAF}" type="pres">
      <dgm:prSet presAssocID="{5DA77138-2772-477C-9BAF-431EC954496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6D93EC-A47C-45BB-B2C0-865466C36870}" type="pres">
      <dgm:prSet presAssocID="{EC7E08E7-90A7-49D2-BDDD-F7428B142751}" presName="circle1" presStyleLbl="node1" presStyleIdx="0" presStyleCnt="1"/>
      <dgm:spPr/>
    </dgm:pt>
    <dgm:pt modelId="{458E4CB1-6BCA-4B6F-A53F-1878DCAAAAAE}" type="pres">
      <dgm:prSet presAssocID="{EC7E08E7-90A7-49D2-BDDD-F7428B142751}" presName="space" presStyleCnt="0"/>
      <dgm:spPr/>
    </dgm:pt>
    <dgm:pt modelId="{043CA3FB-3B5D-445B-9D96-CAF42AAFC644}" type="pres">
      <dgm:prSet presAssocID="{EC7E08E7-90A7-49D2-BDDD-F7428B142751}" presName="rect1" presStyleLbl="alignAcc1" presStyleIdx="0" presStyleCnt="1" custScaleX="102361" custScaleY="118457"/>
      <dgm:spPr/>
      <dgm:t>
        <a:bodyPr/>
        <a:lstStyle/>
        <a:p>
          <a:endParaRPr lang="ru-RU"/>
        </a:p>
      </dgm:t>
    </dgm:pt>
    <dgm:pt modelId="{653EE536-1EC6-4638-AA0E-6F97D3332AD7}" type="pres">
      <dgm:prSet presAssocID="{EC7E08E7-90A7-49D2-BDDD-F7428B142751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73C3A2-547A-4486-8E13-80D0DB3D837B}" srcId="{5DA77138-2772-477C-9BAF-431EC954496B}" destId="{EC7E08E7-90A7-49D2-BDDD-F7428B142751}" srcOrd="0" destOrd="0" parTransId="{89396298-C8AA-4518-9200-589C5D269DEE}" sibTransId="{83A150E9-F29D-4741-BEDF-CCF3454E789E}"/>
    <dgm:cxn modelId="{EA9371B2-DEFB-4F64-B31E-293DC66F1955}" type="presOf" srcId="{EC7E08E7-90A7-49D2-BDDD-F7428B142751}" destId="{043CA3FB-3B5D-445B-9D96-CAF42AAFC644}" srcOrd="0" destOrd="0" presId="urn:microsoft.com/office/officeart/2005/8/layout/target3"/>
    <dgm:cxn modelId="{4A3B6358-C019-4F70-A45A-D01842129567}" type="presOf" srcId="{5DA77138-2772-477C-9BAF-431EC954496B}" destId="{6522CA7E-D509-4188-BBE0-4C70CDB49CAF}" srcOrd="0" destOrd="0" presId="urn:microsoft.com/office/officeart/2005/8/layout/target3"/>
    <dgm:cxn modelId="{80952E97-82A0-4036-8D8F-3638AC657CA5}" type="presOf" srcId="{EC7E08E7-90A7-49D2-BDDD-F7428B142751}" destId="{653EE536-1EC6-4638-AA0E-6F97D3332AD7}" srcOrd="1" destOrd="0" presId="urn:microsoft.com/office/officeart/2005/8/layout/target3"/>
    <dgm:cxn modelId="{6A279EC0-1300-4F61-A550-42120AA798F6}" type="presParOf" srcId="{6522CA7E-D509-4188-BBE0-4C70CDB49CAF}" destId="{296D93EC-A47C-45BB-B2C0-865466C36870}" srcOrd="0" destOrd="0" presId="urn:microsoft.com/office/officeart/2005/8/layout/target3"/>
    <dgm:cxn modelId="{D00C9A3F-72F3-4CD0-A901-E093BB6032B2}" type="presParOf" srcId="{6522CA7E-D509-4188-BBE0-4C70CDB49CAF}" destId="{458E4CB1-6BCA-4B6F-A53F-1878DCAAAAAE}" srcOrd="1" destOrd="0" presId="urn:microsoft.com/office/officeart/2005/8/layout/target3"/>
    <dgm:cxn modelId="{E3E17D49-380F-436E-BB78-D5BE34B3E12C}" type="presParOf" srcId="{6522CA7E-D509-4188-BBE0-4C70CDB49CAF}" destId="{043CA3FB-3B5D-445B-9D96-CAF42AAFC644}" srcOrd="2" destOrd="0" presId="urn:microsoft.com/office/officeart/2005/8/layout/target3"/>
    <dgm:cxn modelId="{4764FBE1-90F7-446C-9CBE-9E5C80BE4668}" type="presParOf" srcId="{6522CA7E-D509-4188-BBE0-4C70CDB49CAF}" destId="{653EE536-1EC6-4638-AA0E-6F97D3332AD7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72E8E3-68B5-4FEE-8302-2E076A15C0C0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DE3F3F2-46D6-48E7-A844-3F8EED65390E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 rtl="0"/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Атмосферадағы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озонның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мөлшері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бар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болғаны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0,004%-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ды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құрайды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Стратосферада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(10-50 км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биіктіктегі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)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қалыңдығы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2-4 мм-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ді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құрайтын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қабат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Атмосферада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электр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зарядтарының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Күннің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ультракүлгін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радиацияларының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әсерінен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оттегінің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молекуласынан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(02) озон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молекуласы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(О3)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түзіледі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. Озон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қабаты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биосфераның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жоғарғы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шекарасы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болып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есептеледі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Одан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жоғары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орналасқан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қабаттарда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тіршілік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нышаны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білінбейді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Жер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бетіндегі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барлық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организмдердің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тіршілігіне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қауіпті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Күннің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өте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қысқа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ультракүлгін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сәулелерін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сіңіріп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отыруына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(6500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есе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)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байланысты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озон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қабатын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«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қорғаныш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қабаты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»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деп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те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атайды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. Озон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қабатының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50%-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ға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бұзылуы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ультракүлгін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радиацияларды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10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есеге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көбейтеді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. Озон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қабатынан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күннің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ұзын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толқынды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ультракүлгін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сәулелері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(290-380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нм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)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өтіп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кетеді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Біраз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мөлшерде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тіпті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бұл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сәулелер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адам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үшін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пайдалы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да: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терімізді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қарайтып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күйдіреді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организмнің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қорғаныштық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қызметі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артады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. Тал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түсте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ультракүлгін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сәулелердің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концентрациясы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көп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болғандықтан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күнге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күйіп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қыздырыну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процесін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шаңқай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түске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дейін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жүргізген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жөн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BFCEE379-620D-48FB-9A7C-D52C000392CF}" type="parTrans" cxnId="{8DA58454-7DD6-4977-9959-A1105B0EBEB6}">
      <dgm:prSet/>
      <dgm:spPr/>
      <dgm:t>
        <a:bodyPr/>
        <a:lstStyle/>
        <a:p>
          <a:endParaRPr lang="ru-RU"/>
        </a:p>
      </dgm:t>
    </dgm:pt>
    <dgm:pt modelId="{554D8D46-8DCC-4E4F-A618-D6BD1C4B41C2}" type="sibTrans" cxnId="{8DA58454-7DD6-4977-9959-A1105B0EBEB6}">
      <dgm:prSet/>
      <dgm:spPr/>
      <dgm:t>
        <a:bodyPr/>
        <a:lstStyle/>
        <a:p>
          <a:endParaRPr lang="ru-RU"/>
        </a:p>
      </dgm:t>
    </dgm:pt>
    <dgm:pt modelId="{E33C4935-5B8F-4A9D-9EC2-D7B224CA83B7}" type="pres">
      <dgm:prSet presAssocID="{A472E8E3-68B5-4FEE-8302-2E076A15C0C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238DA9-028F-426F-827C-ECA87CBD0098}" type="pres">
      <dgm:prSet presAssocID="{A472E8E3-68B5-4FEE-8302-2E076A15C0C0}" presName="bkgdShp" presStyleLbl="alignAccFollowNode1" presStyleIdx="0" presStyleCnt="1"/>
      <dgm:spPr/>
    </dgm:pt>
    <dgm:pt modelId="{333C3B7D-1984-43E6-AC34-730C76864294}" type="pres">
      <dgm:prSet presAssocID="{A472E8E3-68B5-4FEE-8302-2E076A15C0C0}" presName="linComp" presStyleCnt="0"/>
      <dgm:spPr/>
    </dgm:pt>
    <dgm:pt modelId="{8E7F2282-7186-4962-AC92-7F19AFB7E49A}" type="pres">
      <dgm:prSet presAssocID="{0DE3F3F2-46D6-48E7-A844-3F8EED65390E}" presName="compNode" presStyleCnt="0"/>
      <dgm:spPr/>
    </dgm:pt>
    <dgm:pt modelId="{B8651A26-8A78-48ED-957B-1B687D3ED580}" type="pres">
      <dgm:prSet presAssocID="{0DE3F3F2-46D6-48E7-A844-3F8EED65390E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FEEE7D-131B-40F9-976F-F6FAA5A13DAA}" type="pres">
      <dgm:prSet presAssocID="{0DE3F3F2-46D6-48E7-A844-3F8EED65390E}" presName="invisiNode" presStyleLbl="node1" presStyleIdx="0" presStyleCnt="1"/>
      <dgm:spPr/>
    </dgm:pt>
    <dgm:pt modelId="{2D6749A5-3F43-4D2E-AB6A-20075CF0C791}" type="pres">
      <dgm:prSet presAssocID="{0DE3F3F2-46D6-48E7-A844-3F8EED65390E}" presName="imagNode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2884C36C-BE7B-42C7-8CD7-CA49BDDA9427}" type="presOf" srcId="{A472E8E3-68B5-4FEE-8302-2E076A15C0C0}" destId="{E33C4935-5B8F-4A9D-9EC2-D7B224CA83B7}" srcOrd="0" destOrd="0" presId="urn:microsoft.com/office/officeart/2005/8/layout/pList2"/>
    <dgm:cxn modelId="{4779A1BA-EBF9-4931-BC24-19869C9B317A}" type="presOf" srcId="{0DE3F3F2-46D6-48E7-A844-3F8EED65390E}" destId="{B8651A26-8A78-48ED-957B-1B687D3ED580}" srcOrd="0" destOrd="0" presId="urn:microsoft.com/office/officeart/2005/8/layout/pList2"/>
    <dgm:cxn modelId="{8DA58454-7DD6-4977-9959-A1105B0EBEB6}" srcId="{A472E8E3-68B5-4FEE-8302-2E076A15C0C0}" destId="{0DE3F3F2-46D6-48E7-A844-3F8EED65390E}" srcOrd="0" destOrd="0" parTransId="{BFCEE379-620D-48FB-9A7C-D52C000392CF}" sibTransId="{554D8D46-8DCC-4E4F-A618-D6BD1C4B41C2}"/>
    <dgm:cxn modelId="{4B911633-837A-46F1-94C8-76A6C70B3BA0}" type="presParOf" srcId="{E33C4935-5B8F-4A9D-9EC2-D7B224CA83B7}" destId="{7E238DA9-028F-426F-827C-ECA87CBD0098}" srcOrd="0" destOrd="0" presId="urn:microsoft.com/office/officeart/2005/8/layout/pList2"/>
    <dgm:cxn modelId="{93401DB2-B050-4663-A27D-3ED914A2FCB9}" type="presParOf" srcId="{E33C4935-5B8F-4A9D-9EC2-D7B224CA83B7}" destId="{333C3B7D-1984-43E6-AC34-730C76864294}" srcOrd="1" destOrd="0" presId="urn:microsoft.com/office/officeart/2005/8/layout/pList2"/>
    <dgm:cxn modelId="{3677004F-A3ED-4128-B501-BDF9F69E1036}" type="presParOf" srcId="{333C3B7D-1984-43E6-AC34-730C76864294}" destId="{8E7F2282-7186-4962-AC92-7F19AFB7E49A}" srcOrd="0" destOrd="0" presId="urn:microsoft.com/office/officeart/2005/8/layout/pList2"/>
    <dgm:cxn modelId="{EBBF8DDA-F7B5-4673-BDBC-2E86EFCFBCCC}" type="presParOf" srcId="{8E7F2282-7186-4962-AC92-7F19AFB7E49A}" destId="{B8651A26-8A78-48ED-957B-1B687D3ED580}" srcOrd="0" destOrd="0" presId="urn:microsoft.com/office/officeart/2005/8/layout/pList2"/>
    <dgm:cxn modelId="{134AD0A2-B8A1-4083-82AA-17EA067F2399}" type="presParOf" srcId="{8E7F2282-7186-4962-AC92-7F19AFB7E49A}" destId="{5BFEEE7D-131B-40F9-976F-F6FAA5A13DAA}" srcOrd="1" destOrd="0" presId="urn:microsoft.com/office/officeart/2005/8/layout/pList2"/>
    <dgm:cxn modelId="{1EBE2C4C-2293-40CC-B143-A6EE87EB7659}" type="presParOf" srcId="{8E7F2282-7186-4962-AC92-7F19AFB7E49A}" destId="{2D6749A5-3F43-4D2E-AB6A-20075CF0C791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05E454C-769D-48C3-AA1F-4175C551864D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7FF4D1B-5C81-4009-BD3E-9A1B0851680A}">
      <dgm:prSet/>
      <dgm:spPr/>
      <dgm:t>
        <a:bodyPr/>
        <a:lstStyle/>
        <a:p>
          <a:pPr rtl="0"/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Озоносфераның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бұзылуы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орны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толмас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жағдайларға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тері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ісік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ауруының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күрт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көбеюіне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көз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катарактасына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жүйке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жүйесінің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әлсіреуіне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мұхиттағы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планктонның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жоғалуына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өсімдіктер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мен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жануарлар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әлемінің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мутациясына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алып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келеді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 1980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жылдары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Антарктидадағы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ғылыми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жұмыс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станцияларында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жүргізілген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зерттеулерден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атмосферадағы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озон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құрамының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төмендегені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байқалған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 Осы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құбылыс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- «озон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тесігі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»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деген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атау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алды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 1987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жылдың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көктемінде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Антарктиданың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үстіндегі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«озон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тесігі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»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барынша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үлкейіп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оның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ауданы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шамамен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7 млн км2 -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ді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құрады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яғни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ауадағы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мөлшері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қалыпты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нормадан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30-50%-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ға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төмендеген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Антарктидадағы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бұл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құбылыс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қыркүйек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қараша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айларында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байқалып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маусымның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басқа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кездерінде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озонның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мөлшері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нормаға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жақын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болады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Кейін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анықталғандай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атмосферадағы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озонның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мөлшері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Солтүстік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жарты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шардың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орта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жоғары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ендіктерінде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қыс-көктем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қаңтар-наурыз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)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айларында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әсіресе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Европа, АҚШ,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Тынық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мұхит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Ресейдің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европалық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бөлігінде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Шығыс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Сібір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Жапония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үстінде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жылдан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жылға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азайып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келеді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 1992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жылы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Оңтүстік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Америка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құрылығы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мен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оған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жақын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кеңістіктерде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озон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құрамының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айтарлықтай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төмендегені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(50%-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ға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)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тіркелді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 1995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жылы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көктемде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Арктиканың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озонды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қабаты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шамамен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40%-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ға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дейін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азайған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Сонымен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бірге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Канаданың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солтүстік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аудандарында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Скандинавия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түбегінің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Шотландия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аралдарының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Қазақстанның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Якутияның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үстінде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«мини-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тесіктер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»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қалыптасқаны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тіркелген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 Озон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қабатының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бұзылуы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яғни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«озон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тесігінің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»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пайда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болуы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биосферада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елеулі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өзгерістер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тудыруы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мүмкін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Сондықтан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бұл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жағдай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күрделі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экологиялық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мәселенің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бірі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 Озон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қабатының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бұзылу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процесіне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ғарыштық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аппараттар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дыбыстан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да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жылдам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ұшатын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ұшақтар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ондағы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толық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жанып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бітпеген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отын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өнімдері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ядролық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жарылыстардан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бөлінген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заттар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әсер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етеді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5D74619-E36F-4C20-98F5-741447664D3F}" type="parTrans" cxnId="{C45E58EB-61C9-40AE-9DE4-4B8DE491AA6E}">
      <dgm:prSet/>
      <dgm:spPr/>
      <dgm:t>
        <a:bodyPr/>
        <a:lstStyle/>
        <a:p>
          <a:endParaRPr lang="ru-RU"/>
        </a:p>
      </dgm:t>
    </dgm:pt>
    <dgm:pt modelId="{C41CD913-8061-4F00-BAFC-CD26EC6D65B6}" type="sibTrans" cxnId="{C45E58EB-61C9-40AE-9DE4-4B8DE491AA6E}">
      <dgm:prSet/>
      <dgm:spPr/>
      <dgm:t>
        <a:bodyPr/>
        <a:lstStyle/>
        <a:p>
          <a:endParaRPr lang="ru-RU"/>
        </a:p>
      </dgm:t>
    </dgm:pt>
    <dgm:pt modelId="{69D3AB89-DBEF-4458-931A-A0648A4BA4BB}" type="pres">
      <dgm:prSet presAssocID="{005E454C-769D-48C3-AA1F-4175C551864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262086-6F45-4E2B-A6E8-1B903E75D232}" type="pres">
      <dgm:prSet presAssocID="{27FF4D1B-5C81-4009-BD3E-9A1B0851680A}" presName="composite" presStyleCnt="0"/>
      <dgm:spPr/>
    </dgm:pt>
    <dgm:pt modelId="{EC0D286E-59B3-4436-91E0-AA3115E2B995}" type="pres">
      <dgm:prSet presAssocID="{27FF4D1B-5C81-4009-BD3E-9A1B0851680A}" presName="rect1" presStyleLbl="trAlignAcc1" presStyleIdx="0" presStyleCnt="1" custScaleX="104836" custScaleY="2386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B0FE8C-4F28-4D6C-96AF-0D5A1F3015CF}" type="pres">
      <dgm:prSet presAssocID="{27FF4D1B-5C81-4009-BD3E-9A1B0851680A}" presName="rect2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F235CA32-00C5-4A41-B87D-C70196853D11}" type="presOf" srcId="{27FF4D1B-5C81-4009-BD3E-9A1B0851680A}" destId="{EC0D286E-59B3-4436-91E0-AA3115E2B995}" srcOrd="0" destOrd="0" presId="urn:microsoft.com/office/officeart/2008/layout/PictureStrips"/>
    <dgm:cxn modelId="{6413F9D5-A35D-4123-8277-B76800B50EFD}" type="presOf" srcId="{005E454C-769D-48C3-AA1F-4175C551864D}" destId="{69D3AB89-DBEF-4458-931A-A0648A4BA4BB}" srcOrd="0" destOrd="0" presId="urn:microsoft.com/office/officeart/2008/layout/PictureStrips"/>
    <dgm:cxn modelId="{C45E58EB-61C9-40AE-9DE4-4B8DE491AA6E}" srcId="{005E454C-769D-48C3-AA1F-4175C551864D}" destId="{27FF4D1B-5C81-4009-BD3E-9A1B0851680A}" srcOrd="0" destOrd="0" parTransId="{D5D74619-E36F-4C20-98F5-741447664D3F}" sibTransId="{C41CD913-8061-4F00-BAFC-CD26EC6D65B6}"/>
    <dgm:cxn modelId="{658E70E3-5BE3-4BC5-AF57-BAEFF0DF20D0}" type="presParOf" srcId="{69D3AB89-DBEF-4458-931A-A0648A4BA4BB}" destId="{4A262086-6F45-4E2B-A6E8-1B903E75D232}" srcOrd="0" destOrd="0" presId="urn:microsoft.com/office/officeart/2008/layout/PictureStrips"/>
    <dgm:cxn modelId="{E1EAACCE-48EA-430F-949A-950AD37AA733}" type="presParOf" srcId="{4A262086-6F45-4E2B-A6E8-1B903E75D232}" destId="{EC0D286E-59B3-4436-91E0-AA3115E2B995}" srcOrd="0" destOrd="0" presId="urn:microsoft.com/office/officeart/2008/layout/PictureStrips"/>
    <dgm:cxn modelId="{232652D4-5C80-4920-9C05-1F74E47F3D65}" type="presParOf" srcId="{4A262086-6F45-4E2B-A6E8-1B903E75D232}" destId="{1DB0FE8C-4F28-4D6C-96AF-0D5A1F3015CF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9A60C01-3928-446A-9822-54441DEE5461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6C6ED0-D7DA-447B-9ED8-7A0EC03AF1F3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 rtl="0"/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Алайда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озон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қабаты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үшін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ең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қауіпті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заттар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—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үй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тұрмысы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мен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өнеркәсіпте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пайдаланатын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мұздатқыштар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мен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аэрозольді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баллондарда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пайдаланатын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фреондар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. Осы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заттар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атмосфераның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жоғарғы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қабаттарына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көтерілгенде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қарқынды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түрде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озонды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бұзатын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хлор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немесе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басқа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галогендердің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атомын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түзетін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фотохимиялық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ыдырауға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ұшырайды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, ал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олар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әрі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қарай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озонның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оттегіне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айналу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процесін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жылдамдатады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Дүние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жүзі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бойынша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шамамен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1,3 млн тонна озон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ыдыратушы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заттар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өндіріліп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отырған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Оның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35%-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ын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АҚШ, 40%-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ын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Европа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елдері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, 10-12%-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ын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Жапония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, 7-10%-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ын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Ресей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өндіреді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3DC7AA7D-C350-40C1-8ADB-896BC2B1E182}" type="parTrans" cxnId="{4F063DF0-C929-4EE4-B64A-9C7742FFF060}">
      <dgm:prSet/>
      <dgm:spPr/>
      <dgm:t>
        <a:bodyPr/>
        <a:lstStyle/>
        <a:p>
          <a:endParaRPr lang="ru-RU"/>
        </a:p>
      </dgm:t>
    </dgm:pt>
    <dgm:pt modelId="{8F4A9875-7CAE-4B87-9728-E3B653B1B579}" type="sibTrans" cxnId="{4F063DF0-C929-4EE4-B64A-9C7742FFF060}">
      <dgm:prSet/>
      <dgm:spPr/>
      <dgm:t>
        <a:bodyPr/>
        <a:lstStyle/>
        <a:p>
          <a:endParaRPr lang="ru-RU"/>
        </a:p>
      </dgm:t>
    </dgm:pt>
    <dgm:pt modelId="{C7EBBE67-4A96-4D47-9A5C-F699CC346C6D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 rtl="0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Озон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қабатының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бұзылуы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адам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денсаулығы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мен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қоршаған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ортаға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өте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зиян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екендігі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ресми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түрде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де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айтылуда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. Озон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қабатын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сақтау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үшін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халықаралық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келісімдер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қажет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. 1987 ж. Монреаль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хаттамасында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фреондарды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өндіру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пайдалануды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бақылау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жайында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70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мемлекет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арасында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келісім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жасалды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Ол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құжат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бойынша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озон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қабатына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қауіпті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фреондарды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өндіру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2010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жылға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дейін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тоқтатылуы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керек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болатын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05B4792C-59F7-41B0-9A60-2E291A941A67}" type="parTrans" cxnId="{BF69599F-84B6-4274-B23F-2238AA7B0995}">
      <dgm:prSet/>
      <dgm:spPr/>
      <dgm:t>
        <a:bodyPr/>
        <a:lstStyle/>
        <a:p>
          <a:endParaRPr lang="ru-RU"/>
        </a:p>
      </dgm:t>
    </dgm:pt>
    <dgm:pt modelId="{B4EC9720-D86E-47CE-8240-6149707E2839}" type="sibTrans" cxnId="{BF69599F-84B6-4274-B23F-2238AA7B0995}">
      <dgm:prSet/>
      <dgm:spPr/>
      <dgm:t>
        <a:bodyPr/>
        <a:lstStyle/>
        <a:p>
          <a:endParaRPr lang="ru-RU"/>
        </a:p>
      </dgm:t>
    </dgm:pt>
    <dgm:pt modelId="{045197A9-49BC-41FE-9F3E-AACD5FEA6F1E}" type="pres">
      <dgm:prSet presAssocID="{29A60C01-3928-446A-9822-54441DEE546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4A4534-8A8E-4A51-B815-333EAEBCFC93}" type="pres">
      <dgm:prSet presAssocID="{136C6ED0-D7DA-447B-9ED8-7A0EC03AF1F3}" presName="comp" presStyleCnt="0"/>
      <dgm:spPr/>
    </dgm:pt>
    <dgm:pt modelId="{6C516176-2B4D-494D-A833-DBA344B5CBE7}" type="pres">
      <dgm:prSet presAssocID="{136C6ED0-D7DA-447B-9ED8-7A0EC03AF1F3}" presName="rect2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DC9CC9-18EB-480C-A815-719D661BC26B}" type="pres">
      <dgm:prSet presAssocID="{136C6ED0-D7DA-447B-9ED8-7A0EC03AF1F3}" presName="rect1" presStyleLbl="lnNod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C0224F5-1812-4996-9C4B-F200DF7581C8}" type="pres">
      <dgm:prSet presAssocID="{8F4A9875-7CAE-4B87-9728-E3B653B1B579}" presName="sibTrans" presStyleCnt="0"/>
      <dgm:spPr/>
    </dgm:pt>
    <dgm:pt modelId="{BFC8653A-2AB4-48A1-BB59-89C545606657}" type="pres">
      <dgm:prSet presAssocID="{C7EBBE67-4A96-4D47-9A5C-F699CC346C6D}" presName="comp" presStyleCnt="0"/>
      <dgm:spPr/>
    </dgm:pt>
    <dgm:pt modelId="{24E3B559-AE21-410F-8D07-F621B73174DD}" type="pres">
      <dgm:prSet presAssocID="{C7EBBE67-4A96-4D47-9A5C-F699CC346C6D}" presName="rect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792B83-3228-4A3D-B6E9-BD3124C6EE79}" type="pres">
      <dgm:prSet presAssocID="{C7EBBE67-4A96-4D47-9A5C-F699CC346C6D}" presName="rect1" presStyleLbl="lnNod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3A237A57-B7F4-490C-A718-A0AA5B8C238C}" type="presOf" srcId="{136C6ED0-D7DA-447B-9ED8-7A0EC03AF1F3}" destId="{6C516176-2B4D-494D-A833-DBA344B5CBE7}" srcOrd="0" destOrd="0" presId="urn:microsoft.com/office/officeart/2008/layout/AlternatingPictureBlocks"/>
    <dgm:cxn modelId="{0CC2C172-CC30-4A71-8C47-B0E183F73A19}" type="presOf" srcId="{29A60C01-3928-446A-9822-54441DEE5461}" destId="{045197A9-49BC-41FE-9F3E-AACD5FEA6F1E}" srcOrd="0" destOrd="0" presId="urn:microsoft.com/office/officeart/2008/layout/AlternatingPictureBlocks"/>
    <dgm:cxn modelId="{BF69599F-84B6-4274-B23F-2238AA7B0995}" srcId="{29A60C01-3928-446A-9822-54441DEE5461}" destId="{C7EBBE67-4A96-4D47-9A5C-F699CC346C6D}" srcOrd="1" destOrd="0" parTransId="{05B4792C-59F7-41B0-9A60-2E291A941A67}" sibTransId="{B4EC9720-D86E-47CE-8240-6149707E2839}"/>
    <dgm:cxn modelId="{4F063DF0-C929-4EE4-B64A-9C7742FFF060}" srcId="{29A60C01-3928-446A-9822-54441DEE5461}" destId="{136C6ED0-D7DA-447B-9ED8-7A0EC03AF1F3}" srcOrd="0" destOrd="0" parTransId="{3DC7AA7D-C350-40C1-8ADB-896BC2B1E182}" sibTransId="{8F4A9875-7CAE-4B87-9728-E3B653B1B579}"/>
    <dgm:cxn modelId="{4C4FA73B-EA19-4B88-BD07-FE56FB5FE262}" type="presOf" srcId="{C7EBBE67-4A96-4D47-9A5C-F699CC346C6D}" destId="{24E3B559-AE21-410F-8D07-F621B73174DD}" srcOrd="0" destOrd="0" presId="urn:microsoft.com/office/officeart/2008/layout/AlternatingPictureBlocks"/>
    <dgm:cxn modelId="{1DEA9BE1-B0A6-4059-A708-E88AD24555F4}" type="presParOf" srcId="{045197A9-49BC-41FE-9F3E-AACD5FEA6F1E}" destId="{104A4534-8A8E-4A51-B815-333EAEBCFC93}" srcOrd="0" destOrd="0" presId="urn:microsoft.com/office/officeart/2008/layout/AlternatingPictureBlocks"/>
    <dgm:cxn modelId="{4A830F36-047E-4869-8C52-A74C3AD0F1E5}" type="presParOf" srcId="{104A4534-8A8E-4A51-B815-333EAEBCFC93}" destId="{6C516176-2B4D-494D-A833-DBA344B5CBE7}" srcOrd="0" destOrd="0" presId="urn:microsoft.com/office/officeart/2008/layout/AlternatingPictureBlocks"/>
    <dgm:cxn modelId="{D33B7BF9-B747-4F36-AE9D-22FC94BB3ECC}" type="presParOf" srcId="{104A4534-8A8E-4A51-B815-333EAEBCFC93}" destId="{1ADC9CC9-18EB-480C-A815-719D661BC26B}" srcOrd="1" destOrd="0" presId="urn:microsoft.com/office/officeart/2008/layout/AlternatingPictureBlocks"/>
    <dgm:cxn modelId="{4DA29E38-2472-47EF-91CF-3BB259908259}" type="presParOf" srcId="{045197A9-49BC-41FE-9F3E-AACD5FEA6F1E}" destId="{0C0224F5-1812-4996-9C4B-F200DF7581C8}" srcOrd="1" destOrd="0" presId="urn:microsoft.com/office/officeart/2008/layout/AlternatingPictureBlocks"/>
    <dgm:cxn modelId="{A08EEAA4-65B0-4E2D-A982-8D7D3164F378}" type="presParOf" srcId="{045197A9-49BC-41FE-9F3E-AACD5FEA6F1E}" destId="{BFC8653A-2AB4-48A1-BB59-89C545606657}" srcOrd="2" destOrd="0" presId="urn:microsoft.com/office/officeart/2008/layout/AlternatingPictureBlocks"/>
    <dgm:cxn modelId="{2FC62A16-EAB6-4D43-8C93-E0F608AA02DF}" type="presParOf" srcId="{BFC8653A-2AB4-48A1-BB59-89C545606657}" destId="{24E3B559-AE21-410F-8D07-F621B73174DD}" srcOrd="0" destOrd="0" presId="urn:microsoft.com/office/officeart/2008/layout/AlternatingPictureBlocks"/>
    <dgm:cxn modelId="{8A8FB055-A927-4DCB-BA29-84ED722B1208}" type="presParOf" srcId="{BFC8653A-2AB4-48A1-BB59-89C545606657}" destId="{BF792B83-3228-4A3D-B6E9-BD3124C6EE79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6738EE-2182-4C96-AC97-FEE0CEBF1A6F}">
      <dsp:nvSpPr>
        <dsp:cNvPr id="0" name=""/>
        <dsp:cNvSpPr/>
      </dsp:nvSpPr>
      <dsp:spPr>
        <a:xfrm>
          <a:off x="6477" y="12365"/>
          <a:ext cx="4599060" cy="459906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3102" tIns="25400" rIns="253102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/>
            <a:t>Экологиялық жүйе, экожүйе </a:t>
          </a:r>
          <a:r>
            <a:rPr lang="ru-RU" sz="2000" kern="1200" smtClean="0"/>
            <a:t>— тірі ағзалар жиынтығының қоректену, өсу және ұрпақ беру мақсатында, белгілі бір тіршілік ету кеңістігін бірлесе пайдалануының тарихи қалыптасқан жүйесі.</a:t>
          </a:r>
          <a:endParaRPr lang="ru-RU" sz="2000" kern="1200"/>
        </a:p>
      </dsp:txBody>
      <dsp:txXfrm>
        <a:off x="679994" y="685882"/>
        <a:ext cx="3252026" cy="3252026"/>
      </dsp:txXfrm>
    </dsp:sp>
    <dsp:sp modelId="{D62A7160-05F6-40A2-8417-8B7907C67E46}">
      <dsp:nvSpPr>
        <dsp:cNvPr id="0" name=""/>
        <dsp:cNvSpPr/>
      </dsp:nvSpPr>
      <dsp:spPr>
        <a:xfrm>
          <a:off x="3685725" y="12365"/>
          <a:ext cx="4599060" cy="459906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3102" tIns="25400" rIns="253102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/>
            <a:t>Деградация</a:t>
          </a:r>
          <a:r>
            <a:rPr lang="ru-RU" sz="2000" kern="1200" smtClean="0"/>
            <a:t> (лат. </a:t>
          </a:r>
          <a:r>
            <a:rPr lang="en-US" sz="2000" kern="1200" smtClean="0"/>
            <a:t>degradatio – </a:t>
          </a:r>
          <a:r>
            <a:rPr lang="ru-RU" sz="2000" kern="1200" smtClean="0"/>
            <a:t>біртіндеп нашарлау, құлдырау) - біртіндеп жағымды қасиеттердің нашарлауы, төмендеуі немесе жойылуы. </a:t>
          </a:r>
          <a:endParaRPr lang="ru-RU" sz="2000" kern="1200"/>
        </a:p>
      </dsp:txBody>
      <dsp:txXfrm>
        <a:off x="4359242" y="685882"/>
        <a:ext cx="3252026" cy="32520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EBE2E6-AA17-4BB6-A06C-AAD21E1357E1}">
      <dsp:nvSpPr>
        <dsp:cNvPr id="0" name=""/>
        <dsp:cNvSpPr/>
      </dsp:nvSpPr>
      <dsp:spPr>
        <a:xfrm>
          <a:off x="2530919" y="0"/>
          <a:ext cx="5825154" cy="5991942"/>
        </a:xfrm>
        <a:prstGeom prst="rect">
          <a:avLst/>
        </a:prstGeom>
        <a:gradFill rotWithShape="1">
          <a:gsLst>
            <a:gs pos="0">
              <a:schemeClr val="accent2">
                <a:tint val="70000"/>
                <a:satMod val="130000"/>
              </a:schemeClr>
            </a:gs>
            <a:gs pos="43000">
              <a:schemeClr val="accent2">
                <a:tint val="44000"/>
                <a:satMod val="165000"/>
              </a:schemeClr>
            </a:gs>
            <a:gs pos="93000">
              <a:schemeClr val="accent2">
                <a:tint val="15000"/>
                <a:satMod val="165000"/>
              </a:schemeClr>
            </a:gs>
            <a:gs pos="100000">
              <a:schemeClr val="accent2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2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alpha val="48000"/>
              <a:satMod val="105000"/>
            </a:scheme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err="1" smtClean="0">
              <a:latin typeface="Times New Roman" pitchFamily="18" charset="0"/>
              <a:cs typeface="Times New Roman" pitchFamily="18" charset="0"/>
            </a:rPr>
            <a:t>Ғаламдық</a:t>
          </a: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100" kern="1200" dirty="0" err="1" smtClean="0">
              <a:latin typeface="Times New Roman" pitchFamily="18" charset="0"/>
              <a:cs typeface="Times New Roman" pitchFamily="18" charset="0"/>
            </a:rPr>
            <a:t>проблемаларды</a:t>
          </a: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100" kern="1200" dirty="0" err="1" smtClean="0">
              <a:latin typeface="Times New Roman" pitchFamily="18" charset="0"/>
              <a:cs typeface="Times New Roman" pitchFamily="18" charset="0"/>
            </a:rPr>
            <a:t>ерекше</a:t>
          </a: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100" kern="1200" dirty="0" err="1" smtClean="0">
              <a:latin typeface="Times New Roman" pitchFamily="18" charset="0"/>
              <a:cs typeface="Times New Roman" pitchFamily="18" charset="0"/>
            </a:rPr>
            <a:t>білім</a:t>
          </a: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100" kern="1200" dirty="0" err="1" smtClean="0">
              <a:latin typeface="Times New Roman" pitchFamily="18" charset="0"/>
              <a:cs typeface="Times New Roman" pitchFamily="18" charset="0"/>
            </a:rPr>
            <a:t>саласы</a:t>
          </a: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 —</a:t>
          </a:r>
          <a:r>
            <a:rPr lang="ru-RU" sz="21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100" b="1" kern="1200" dirty="0" err="1" smtClean="0">
              <a:latin typeface="Times New Roman" pitchFamily="18" charset="0"/>
              <a:cs typeface="Times New Roman" pitchFamily="18" charset="0"/>
            </a:rPr>
            <a:t>глобалистика</a:t>
          </a:r>
          <a:r>
            <a:rPr lang="ru-RU" sz="21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100" kern="1200" dirty="0" err="1" smtClean="0">
              <a:latin typeface="Times New Roman" pitchFamily="18" charset="0"/>
              <a:cs typeface="Times New Roman" pitchFamily="18" charset="0"/>
            </a:rPr>
            <a:t>зерттейді</a:t>
          </a: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2100" kern="1200" dirty="0" err="1" smtClean="0">
              <a:latin typeface="Times New Roman" pitchFamily="18" charset="0"/>
              <a:cs typeface="Times New Roman" pitchFamily="18" charset="0"/>
            </a:rPr>
            <a:t>Аталған</a:t>
          </a: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100" kern="1200" dirty="0" err="1" smtClean="0">
              <a:latin typeface="Times New Roman" pitchFamily="18" charset="0"/>
              <a:cs typeface="Times New Roman" pitchFamily="18" charset="0"/>
            </a:rPr>
            <a:t>ғаламдық</a:t>
          </a: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100" kern="1200" dirty="0" err="1" smtClean="0">
              <a:latin typeface="Times New Roman" pitchFamily="18" charset="0"/>
              <a:cs typeface="Times New Roman" pitchFamily="18" charset="0"/>
            </a:rPr>
            <a:t>проблемалар</a:t>
          </a: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100" kern="1200" dirty="0" err="1" smtClean="0">
              <a:latin typeface="Times New Roman" pitchFamily="18" charset="0"/>
              <a:cs typeface="Times New Roman" pitchFamily="18" charset="0"/>
            </a:rPr>
            <a:t>өзара</a:t>
          </a: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100" kern="1200" dirty="0" err="1" smtClean="0">
              <a:latin typeface="Times New Roman" pitchFamily="18" charset="0"/>
              <a:cs typeface="Times New Roman" pitchFamily="18" charset="0"/>
            </a:rPr>
            <a:t>тығыз</a:t>
          </a: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100" kern="1200" dirty="0" err="1" smtClean="0">
              <a:latin typeface="Times New Roman" pitchFamily="18" charset="0"/>
              <a:cs typeface="Times New Roman" pitchFamily="18" charset="0"/>
            </a:rPr>
            <a:t>байланысты</a:t>
          </a: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100" kern="1200" dirty="0" err="1" smtClean="0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100" kern="1200" dirty="0" err="1" smtClean="0">
              <a:latin typeface="Times New Roman" pitchFamily="18" charset="0"/>
              <a:cs typeface="Times New Roman" pitchFamily="18" charset="0"/>
            </a:rPr>
            <a:t>барлығы</a:t>
          </a: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100" kern="1200" dirty="0" err="1" smtClean="0">
              <a:latin typeface="Times New Roman" pitchFamily="18" charset="0"/>
              <a:cs typeface="Times New Roman" pitchFamily="18" charset="0"/>
            </a:rPr>
            <a:t>іс</a:t>
          </a: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100" kern="1200" dirty="0" err="1" smtClean="0">
              <a:latin typeface="Times New Roman" pitchFamily="18" charset="0"/>
              <a:cs typeface="Times New Roman" pitchFamily="18" charset="0"/>
            </a:rPr>
            <a:t>жүзінде</a:t>
          </a: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100" kern="1200" dirty="0" err="1" smtClean="0">
              <a:latin typeface="Times New Roman" pitchFamily="18" charset="0"/>
              <a:cs typeface="Times New Roman" pitchFamily="18" charset="0"/>
            </a:rPr>
            <a:t>жердегі</a:t>
          </a: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100" kern="1200" dirty="0" err="1" smtClean="0">
              <a:latin typeface="Times New Roman" pitchFamily="18" charset="0"/>
              <a:cs typeface="Times New Roman" pitchFamily="18" charset="0"/>
            </a:rPr>
            <a:t>экологиялық</a:t>
          </a: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100" kern="1200" dirty="0" err="1" smtClean="0">
              <a:latin typeface="Times New Roman" pitchFamily="18" charset="0"/>
              <a:cs typeface="Times New Roman" pitchFamily="18" charset="0"/>
            </a:rPr>
            <a:t>дағдарыстың</a:t>
          </a: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 даму </a:t>
          </a:r>
          <a:r>
            <a:rPr lang="ru-RU" sz="2100" kern="1200" dirty="0" err="1" smtClean="0">
              <a:latin typeface="Times New Roman" pitchFamily="18" charset="0"/>
              <a:cs typeface="Times New Roman" pitchFamily="18" charset="0"/>
            </a:rPr>
            <a:t>процесімен</a:t>
          </a: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100" kern="1200" dirty="0" err="1" smtClean="0">
              <a:latin typeface="Times New Roman" pitchFamily="18" charset="0"/>
              <a:cs typeface="Times New Roman" pitchFamily="18" charset="0"/>
            </a:rPr>
            <a:t>қамтылады</a:t>
          </a: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2100" kern="1200" dirty="0" err="1" smtClean="0">
              <a:latin typeface="Times New Roman" pitchFamily="18" charset="0"/>
              <a:cs typeface="Times New Roman" pitchFamily="18" charset="0"/>
            </a:rPr>
            <a:t>Әрбір</a:t>
          </a: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100" kern="1200" dirty="0" err="1" smtClean="0">
              <a:latin typeface="Times New Roman" pitchFamily="18" charset="0"/>
              <a:cs typeface="Times New Roman" pitchFamily="18" charset="0"/>
            </a:rPr>
            <a:t>ғаламдық</a:t>
          </a: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100" kern="1200" dirty="0" err="1" smtClean="0">
              <a:latin typeface="Times New Roman" pitchFamily="18" charset="0"/>
              <a:cs typeface="Times New Roman" pitchFamily="18" charset="0"/>
            </a:rPr>
            <a:t>проблеманы</a:t>
          </a: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100" kern="1200" dirty="0" err="1" smtClean="0">
              <a:latin typeface="Times New Roman" pitchFamily="18" charset="0"/>
              <a:cs typeface="Times New Roman" pitchFamily="18" charset="0"/>
            </a:rPr>
            <a:t>міндетті</a:t>
          </a: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100" kern="1200" dirty="0" err="1" smtClean="0">
              <a:latin typeface="Times New Roman" pitchFamily="18" charset="0"/>
              <a:cs typeface="Times New Roman" pitchFamily="18" charset="0"/>
            </a:rPr>
            <a:t>түрде</a:t>
          </a: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100" kern="1200" dirty="0" err="1" smtClean="0">
              <a:latin typeface="Times New Roman" pitchFamily="18" charset="0"/>
              <a:cs typeface="Times New Roman" pitchFamily="18" charset="0"/>
            </a:rPr>
            <a:t>шешу</a:t>
          </a: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100" kern="1200" dirty="0" err="1" smtClean="0">
              <a:latin typeface="Times New Roman" pitchFamily="18" charset="0"/>
              <a:cs typeface="Times New Roman" pitchFamily="18" charset="0"/>
            </a:rPr>
            <a:t>қажет</a:t>
          </a: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100" kern="1200" dirty="0" err="1" smtClean="0">
              <a:latin typeface="Times New Roman" pitchFamily="18" charset="0"/>
              <a:cs typeface="Times New Roman" pitchFamily="18" charset="0"/>
            </a:rPr>
            <a:t>өйтпесе</a:t>
          </a: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100" kern="1200" dirty="0" err="1" smtClean="0">
              <a:latin typeface="Times New Roman" pitchFamily="18" charset="0"/>
              <a:cs typeface="Times New Roman" pitchFamily="18" charset="0"/>
            </a:rPr>
            <a:t>оның</a:t>
          </a: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100" kern="1200" dirty="0" err="1" smtClean="0">
              <a:latin typeface="Times New Roman" pitchFamily="18" charset="0"/>
              <a:cs typeface="Times New Roman" pitchFamily="18" charset="0"/>
            </a:rPr>
            <a:t>дамуы</a:t>
          </a: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100" kern="1200" dirty="0" err="1" smtClean="0">
              <a:latin typeface="Times New Roman" pitchFamily="18" charset="0"/>
              <a:cs typeface="Times New Roman" pitchFamily="18" charset="0"/>
            </a:rPr>
            <a:t>апатқа</a:t>
          </a: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 — </a:t>
          </a:r>
          <a:r>
            <a:rPr lang="ru-RU" sz="2100" kern="1200" dirty="0" err="1" smtClean="0">
              <a:latin typeface="Times New Roman" pitchFamily="18" charset="0"/>
              <a:cs typeface="Times New Roman" pitchFamily="18" charset="0"/>
            </a:rPr>
            <a:t>өркениеттің</a:t>
          </a: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100" kern="1200" dirty="0" err="1" smtClean="0">
              <a:latin typeface="Times New Roman" pitchFamily="18" charset="0"/>
              <a:cs typeface="Times New Roman" pitchFamily="18" charset="0"/>
            </a:rPr>
            <a:t>жойылуына</a:t>
          </a: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100" kern="1200" dirty="0" err="1" smtClean="0">
              <a:latin typeface="Times New Roman" pitchFamily="18" charset="0"/>
              <a:cs typeface="Times New Roman" pitchFamily="18" charset="0"/>
            </a:rPr>
            <a:t>дейін</a:t>
          </a: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100" kern="1200" dirty="0" err="1" smtClean="0">
              <a:latin typeface="Times New Roman" pitchFamily="18" charset="0"/>
              <a:cs typeface="Times New Roman" pitchFamily="18" charset="0"/>
            </a:rPr>
            <a:t>апарып</a:t>
          </a: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100" kern="1200" dirty="0" err="1" smtClean="0">
              <a:latin typeface="Times New Roman" pitchFamily="18" charset="0"/>
              <a:cs typeface="Times New Roman" pitchFamily="18" charset="0"/>
            </a:rPr>
            <a:t>соғады</a:t>
          </a: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2100" kern="1200" dirty="0" err="1" smtClean="0">
              <a:latin typeface="Times New Roman" pitchFamily="18" charset="0"/>
              <a:cs typeface="Times New Roman" pitchFamily="18" charset="0"/>
            </a:rPr>
            <a:t>Ғаламдық</a:t>
          </a: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100" kern="1200" dirty="0" err="1" smtClean="0">
              <a:latin typeface="Times New Roman" pitchFamily="18" charset="0"/>
              <a:cs typeface="Times New Roman" pitchFamily="18" charset="0"/>
            </a:rPr>
            <a:t>проблемаларды</a:t>
          </a: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100" kern="1200" dirty="0" err="1" smtClean="0">
              <a:latin typeface="Times New Roman" pitchFamily="18" charset="0"/>
              <a:cs typeface="Times New Roman" pitchFamily="18" charset="0"/>
            </a:rPr>
            <a:t>шешу</a:t>
          </a: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100" kern="1200" dirty="0" err="1" smtClean="0">
              <a:latin typeface="Times New Roman" pitchFamily="18" charset="0"/>
              <a:cs typeface="Times New Roman" pitchFamily="18" charset="0"/>
            </a:rPr>
            <a:t>үшін</a:t>
          </a: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100" kern="1200" dirty="0" err="1" smtClean="0">
              <a:latin typeface="Times New Roman" pitchFamily="18" charset="0"/>
              <a:cs typeface="Times New Roman" pitchFamily="18" charset="0"/>
            </a:rPr>
            <a:t>ғаламдық</a:t>
          </a: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100" kern="1200" dirty="0" err="1" smtClean="0">
              <a:latin typeface="Times New Roman" pitchFamily="18" charset="0"/>
              <a:cs typeface="Times New Roman" pitchFamily="18" charset="0"/>
            </a:rPr>
            <a:t>аймақтық</a:t>
          </a: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 , </a:t>
          </a:r>
          <a:r>
            <a:rPr lang="ru-RU" sz="2100" kern="1200" dirty="0" err="1" smtClean="0">
              <a:latin typeface="Times New Roman" pitchFamily="18" charset="0"/>
              <a:cs typeface="Times New Roman" pitchFamily="18" charset="0"/>
            </a:rPr>
            <a:t>ұлттық</a:t>
          </a: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100" kern="1200" dirty="0" err="1" smtClean="0">
              <a:latin typeface="Times New Roman" pitchFamily="18" charset="0"/>
              <a:cs typeface="Times New Roman" pitchFamily="18" charset="0"/>
            </a:rPr>
            <a:t>бағдарламалар</a:t>
          </a: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100" kern="1200" dirty="0" err="1" smtClean="0">
              <a:latin typeface="Times New Roman" pitchFamily="18" charset="0"/>
              <a:cs typeface="Times New Roman" pitchFamily="18" charset="0"/>
            </a:rPr>
            <a:t>жасалады</a:t>
          </a: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100" kern="1200" dirty="0" err="1" smtClean="0">
              <a:latin typeface="Times New Roman" pitchFamily="18" charset="0"/>
              <a:cs typeface="Times New Roman" pitchFamily="18" charset="0"/>
            </a:rPr>
            <a:t>бірақ</a:t>
          </a: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100" kern="1200" dirty="0" err="1" smtClean="0">
              <a:latin typeface="Times New Roman" pitchFamily="18" charset="0"/>
              <a:cs typeface="Times New Roman" pitchFamily="18" charset="0"/>
            </a:rPr>
            <a:t>оларға</a:t>
          </a: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100" kern="1200" dirty="0" err="1" smtClean="0">
              <a:latin typeface="Times New Roman" pitchFamily="18" charset="0"/>
              <a:cs typeface="Times New Roman" pitchFamily="18" charset="0"/>
            </a:rPr>
            <a:t>келісушілік</a:t>
          </a: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100" kern="1200" dirty="0" err="1" smtClean="0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100" kern="1200" dirty="0" err="1" smtClean="0">
              <a:latin typeface="Times New Roman" pitchFamily="18" charset="0"/>
              <a:cs typeface="Times New Roman" pitchFamily="18" charset="0"/>
            </a:rPr>
            <a:t>үйлестірушілік</a:t>
          </a: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100" kern="1200" dirty="0" err="1" smtClean="0">
              <a:latin typeface="Times New Roman" pitchFamily="18" charset="0"/>
              <a:cs typeface="Times New Roman" pitchFamily="18" charset="0"/>
            </a:rPr>
            <a:t>жетіспейді</a:t>
          </a: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2100" kern="1200" dirty="0" err="1" smtClean="0">
              <a:latin typeface="Times New Roman" pitchFamily="18" charset="0"/>
              <a:cs typeface="Times New Roman" pitchFamily="18" charset="0"/>
            </a:rPr>
            <a:t>Ғаламдық</a:t>
          </a: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100" kern="1200" dirty="0" err="1" smtClean="0">
              <a:latin typeface="Times New Roman" pitchFamily="18" charset="0"/>
              <a:cs typeface="Times New Roman" pitchFamily="18" charset="0"/>
            </a:rPr>
            <a:t>проблемаларды</a:t>
          </a: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100" kern="1200" dirty="0" err="1" smtClean="0">
              <a:latin typeface="Times New Roman" pitchFamily="18" charset="0"/>
              <a:cs typeface="Times New Roman" pitchFamily="18" charset="0"/>
            </a:rPr>
            <a:t>шешуге</a:t>
          </a: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100" kern="1200" dirty="0" err="1" smtClean="0">
              <a:latin typeface="Times New Roman" pitchFamily="18" charset="0"/>
              <a:cs typeface="Times New Roman" pitchFamily="18" charset="0"/>
            </a:rPr>
            <a:t>жұмсалатын</a:t>
          </a: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100" kern="1200" dirty="0" err="1" smtClean="0">
              <a:latin typeface="Times New Roman" pitchFamily="18" charset="0"/>
              <a:cs typeface="Times New Roman" pitchFamily="18" charset="0"/>
            </a:rPr>
            <a:t>шығындардың</a:t>
          </a: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100" kern="1200" dirty="0" err="1" smtClean="0">
              <a:latin typeface="Times New Roman" pitchFamily="18" charset="0"/>
              <a:cs typeface="Times New Roman" pitchFamily="18" charset="0"/>
            </a:rPr>
            <a:t>жартысына</a:t>
          </a: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100" kern="1200" dirty="0" err="1" smtClean="0">
              <a:latin typeface="Times New Roman" pitchFamily="18" charset="0"/>
              <a:cs typeface="Times New Roman" pitchFamily="18" charset="0"/>
            </a:rPr>
            <a:t>жуығын</a:t>
          </a: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100" kern="1200" dirty="0" err="1" smtClean="0">
              <a:latin typeface="Times New Roman" pitchFamily="18" charset="0"/>
              <a:cs typeface="Times New Roman" pitchFamily="18" charset="0"/>
            </a:rPr>
            <a:t>экологиялық</a:t>
          </a: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100" kern="1200" dirty="0" err="1" smtClean="0">
              <a:latin typeface="Times New Roman" pitchFamily="18" charset="0"/>
              <a:cs typeface="Times New Roman" pitchFamily="18" charset="0"/>
            </a:rPr>
            <a:t>проблемаларды</a:t>
          </a: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100" kern="1200" dirty="0" err="1" smtClean="0">
              <a:latin typeface="Times New Roman" pitchFamily="18" charset="0"/>
              <a:cs typeface="Times New Roman" pitchFamily="18" charset="0"/>
            </a:rPr>
            <a:t>шешу</a:t>
          </a: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100" kern="1200" dirty="0" err="1" smtClean="0">
              <a:latin typeface="Times New Roman" pitchFamily="18" charset="0"/>
              <a:cs typeface="Times New Roman" pitchFamily="18" charset="0"/>
            </a:rPr>
            <a:t>шығындары</a:t>
          </a: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100" kern="1200" dirty="0" err="1" smtClean="0">
              <a:latin typeface="Times New Roman" pitchFamily="18" charset="0"/>
              <a:cs typeface="Times New Roman" pitchFamily="18" charset="0"/>
            </a:rPr>
            <a:t>құрайды</a:t>
          </a: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2100" kern="1200" dirty="0" err="1" smtClean="0">
              <a:latin typeface="Times New Roman" pitchFamily="18" charset="0"/>
              <a:cs typeface="Times New Roman" pitchFamily="18" charset="0"/>
            </a:rPr>
            <a:t>Өйткені</a:t>
          </a: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100" kern="1200" dirty="0" err="1" smtClean="0">
              <a:latin typeface="Times New Roman" pitchFamily="18" charset="0"/>
              <a:cs typeface="Times New Roman" pitchFamily="18" charset="0"/>
            </a:rPr>
            <a:t>басқа</a:t>
          </a: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100" kern="1200" dirty="0" err="1" smtClean="0">
              <a:latin typeface="Times New Roman" pitchFamily="18" charset="0"/>
              <a:cs typeface="Times New Roman" pitchFamily="18" charset="0"/>
            </a:rPr>
            <a:t>проблемалардың</a:t>
          </a: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100" kern="1200" dirty="0" err="1" smtClean="0">
              <a:latin typeface="Times New Roman" pitchFamily="18" charset="0"/>
              <a:cs typeface="Times New Roman" pitchFamily="18" charset="0"/>
            </a:rPr>
            <a:t>ішінде</a:t>
          </a: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100" kern="1200" dirty="0" err="1" smtClean="0">
              <a:latin typeface="Times New Roman" pitchFamily="18" charset="0"/>
              <a:cs typeface="Times New Roman" pitchFamily="18" charset="0"/>
            </a:rPr>
            <a:t>ғаламдық</a:t>
          </a: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100" kern="1200" dirty="0" err="1" smtClean="0">
              <a:latin typeface="Times New Roman" pitchFamily="18" charset="0"/>
              <a:cs typeface="Times New Roman" pitchFamily="18" charset="0"/>
            </a:rPr>
            <a:t>экологиялық</a:t>
          </a: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100" kern="1200" dirty="0" err="1" smtClean="0">
              <a:latin typeface="Times New Roman" pitchFamily="18" charset="0"/>
              <a:cs typeface="Times New Roman" pitchFamily="18" charset="0"/>
            </a:rPr>
            <a:t>проблемаларды</a:t>
          </a: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100" kern="1200" dirty="0" err="1" smtClean="0">
              <a:latin typeface="Times New Roman" pitchFamily="18" charset="0"/>
              <a:cs typeface="Times New Roman" pitchFamily="18" charset="0"/>
            </a:rPr>
            <a:t>ең</a:t>
          </a: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100" kern="1200" dirty="0" err="1" smtClean="0">
              <a:latin typeface="Times New Roman" pitchFamily="18" charset="0"/>
              <a:cs typeface="Times New Roman" pitchFamily="18" charset="0"/>
            </a:rPr>
            <a:t>артықтау</a:t>
          </a: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 проблема </a:t>
          </a:r>
          <a:r>
            <a:rPr lang="ru-RU" sz="2100" kern="1200" dirty="0" err="1" smtClean="0">
              <a:latin typeface="Times New Roman" pitchFamily="18" charset="0"/>
              <a:cs typeface="Times New Roman" pitchFamily="18" charset="0"/>
            </a:rPr>
            <a:t>деп</a:t>
          </a: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100" kern="1200" dirty="0" err="1" smtClean="0">
              <a:latin typeface="Times New Roman" pitchFamily="18" charset="0"/>
              <a:cs typeface="Times New Roman" pitchFamily="18" charset="0"/>
            </a:rPr>
            <a:t>санайды</a:t>
          </a: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30919" y="0"/>
        <a:ext cx="5825154" cy="5991942"/>
      </dsp:txXfrm>
    </dsp:sp>
    <dsp:sp modelId="{5D211C34-735C-412C-8FBA-625714166E71}">
      <dsp:nvSpPr>
        <dsp:cNvPr id="0" name=""/>
        <dsp:cNvSpPr/>
      </dsp:nvSpPr>
      <dsp:spPr>
        <a:xfrm>
          <a:off x="-64809" y="1740946"/>
          <a:ext cx="2484950" cy="2510050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6D93EC-A47C-45BB-B2C0-865466C36870}">
      <dsp:nvSpPr>
        <dsp:cNvPr id="0" name=""/>
        <dsp:cNvSpPr/>
      </dsp:nvSpPr>
      <dsp:spPr>
        <a:xfrm>
          <a:off x="-35999" y="626469"/>
          <a:ext cx="5227780" cy="522778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3CA3FB-3B5D-445B-9D96-CAF42AAFC644}">
      <dsp:nvSpPr>
        <dsp:cNvPr id="0" name=""/>
        <dsp:cNvSpPr/>
      </dsp:nvSpPr>
      <dsp:spPr>
        <a:xfrm>
          <a:off x="2505890" y="144023"/>
          <a:ext cx="6243076" cy="619267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Ғаламдық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экологиялық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проблемалар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— </a:t>
          </a:r>
          <a:r>
            <a:rPr lang="ru-RU" sz="2000" b="1" kern="1200" dirty="0" err="1" smtClean="0">
              <a:latin typeface="Times New Roman" pitchFamily="18" charset="0"/>
              <a:cs typeface="Times New Roman" pitchFamily="18" charset="0"/>
            </a:rPr>
            <a:t>ғаламдық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b="1" kern="1200" dirty="0" err="1" smtClean="0">
              <a:latin typeface="Times New Roman" pitchFamily="18" charset="0"/>
              <a:cs typeface="Times New Roman" pitchFamily="18" charset="0"/>
            </a:rPr>
            <a:t>аймақтық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err="1" smtClean="0">
              <a:latin typeface="Times New Roman" pitchFamily="18" charset="0"/>
              <a:cs typeface="Times New Roman" pitchFamily="18" charset="0"/>
            </a:rPr>
            <a:t>ұлттық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деңгейлерде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айқындалған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экологиялық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проблемалар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кешені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Зор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геосаяси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проблеманың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экологиялық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қауіптілігінің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мынадай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көріністері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бар: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табиғи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экожүйенің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бүлінуі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, озон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қабатының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жұқаруы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атмосфераның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Әлемдік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мұхиттың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ластануы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биологиялық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әралуандылықтың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азаюы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т.б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Олар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тек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қана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барлық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елдердің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қатысуымен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, БҰҰ-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ның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басқаруымен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шешілуі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мүмкін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Экологиялық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проблемалардың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ғаламдығы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оны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шешу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үшін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барлық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елдердің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жігерін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жұмылдыру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қажеттігін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тудырып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отыр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;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қарудың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барлық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түрлерін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азайтпай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экологиялық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дағдарыстан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айырылу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мүмкін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еместігі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;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биосфераның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жалпыға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ортақ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ластануына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қарай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ядролық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соғыс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ғана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емес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тіпті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жай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соғысты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жүргізудің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мәнсіздігі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;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қазіргі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өркениеттің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технологиялық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құрылымын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қайта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құру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өмір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негізі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болатын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табиғатпен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өзара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іс-әрекеттің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жаңа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сапалы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әдістері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мен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құралдарын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жасау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;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қоршаған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ортаны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қорғау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проблемасы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бойынша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БҰҰ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органдары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жұмысының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тиімділігін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арттыру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оларга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төтенше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өкілеттік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беру.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05890" y="144023"/>
        <a:ext cx="6243076" cy="61926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238DA9-028F-426F-827C-ECA87CBD0098}">
      <dsp:nvSpPr>
        <dsp:cNvPr id="0" name=""/>
        <dsp:cNvSpPr/>
      </dsp:nvSpPr>
      <dsp:spPr>
        <a:xfrm>
          <a:off x="0" y="0"/>
          <a:ext cx="8291264" cy="255988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6749A5-3F43-4D2E-AB6A-20075CF0C791}">
      <dsp:nvSpPr>
        <dsp:cNvPr id="0" name=""/>
        <dsp:cNvSpPr/>
      </dsp:nvSpPr>
      <dsp:spPr>
        <a:xfrm>
          <a:off x="248737" y="341317"/>
          <a:ext cx="7793788" cy="187724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651A26-8A78-48ED-957B-1B687D3ED580}">
      <dsp:nvSpPr>
        <dsp:cNvPr id="0" name=""/>
        <dsp:cNvSpPr/>
      </dsp:nvSpPr>
      <dsp:spPr>
        <a:xfrm rot="10800000">
          <a:off x="248737" y="2559884"/>
          <a:ext cx="7793788" cy="3128747"/>
        </a:xfrm>
        <a:prstGeom prst="round2SameRect">
          <a:avLst>
            <a:gd name="adj1" fmla="val 10500"/>
            <a:gd name="adj2" fmla="val 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Атмосферадағы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озонның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мөлшері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бар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болғаны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0,004%-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ды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құрайды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Стратосферада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(10-50 км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биіктіктегі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)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қалыңдығы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2-4 мм-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ді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құрайтын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қабат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Атмосферада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электр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зарядтарының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Күннің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ультракүлгін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радиацияларының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әсерінен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оттегінің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молекуласынан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(02) озон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молекуласы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(О3)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түзіледі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. Озон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қабаты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биосфераның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жоғарғы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шекарасы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болып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есептеледі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Одан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жоғары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орналасқан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қабаттарда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тіршілік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нышаны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білінбейді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Жер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бетіндегі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барлық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организмдердің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тіршілігіне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қауіпті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Күннің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өте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қысқа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ультракүлгін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сәулелерін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сіңіріп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отыруына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(6500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есе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)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байланысты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озон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қабатын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«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қорғаныш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қабаты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»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деп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те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атайды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. Озон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қабатының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50%-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ға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бұзылуы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ультракүлгін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радиацияларды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10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есеге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көбейтеді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. Озон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қабатынан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күннің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ұзын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толқынды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ультракүлгін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сәулелері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(290-380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нм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)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өтіп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кетеді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Біраз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мөлшерде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тіпті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бұл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сәулелер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адам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үшін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пайдалы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да: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терімізді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қарайтып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күйдіреді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организмнің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қорғаныштық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қызметі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артады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. Тал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түсте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ультракүлгін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сәулелердің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концентрациясы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көп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болғандықтан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күнге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күйіп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қыздырыну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процесін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шаңқай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түске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дейін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жүргізген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жөн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344957" y="2559884"/>
        <a:ext cx="7601348" cy="303252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0D286E-59B3-4436-91E0-AA3115E2B995}">
      <dsp:nvSpPr>
        <dsp:cNvPr id="0" name=""/>
        <dsp:cNvSpPr/>
      </dsp:nvSpPr>
      <dsp:spPr>
        <a:xfrm>
          <a:off x="147395" y="168968"/>
          <a:ext cx="8634203" cy="614278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3269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Озоносфераның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бұзылуы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орны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толмас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жағдайларға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тері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ісік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ауруының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күрт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көбеюіне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көз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катарактасына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жүйке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жүйесінің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әлсіреуіне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мұхиттағы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планктонның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жоғалуына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өсімдіктер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мен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жануарлар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әлемінің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мутациясына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алып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келеді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. 1980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жылдары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Антарктидадағы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ғылыми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жұмыс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станцияларында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жүргізілген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зерттеулерден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атмосферадағы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озон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құрамының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төмендегені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байқалған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. Осы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құбылыс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- «озон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тесігі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»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деген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атау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алды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. 1987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жылдың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көктемінде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Антарктиданың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үстіндегі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«озон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тесігі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»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барынша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үлкейіп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оның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ауданы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шамамен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7 млн км2 -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ді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құрады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яғни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, ауадағы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мөлшері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қалыпты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нормадан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30-50%-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ға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төмендеген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Антарктидадағы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бұл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құбылыс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қыркүйек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қараша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айларында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байқалып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маусымның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басқа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кездерінде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озонның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мөлшері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нормаға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жақын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болады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Кейін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анықталғандай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атмосферадағы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озонның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мөлшері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Солтүстік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жарты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шардың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орта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жоғары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ендіктерінде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қыс-көктем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қаңтар-наурыз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)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айларында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әсіресе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Европа, АҚШ,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Тынық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мұхит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Ресейдің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европалық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бөлігінде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Шығыс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Сібір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Жапония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үстінде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жылдан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жылға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азайып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келеді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. 1992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жылы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Оңтүстік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Америка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құрылығы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мен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оған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жақын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кеңістіктерде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озон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құрамының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айтарлықтай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төмендегені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(50%-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ға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)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тіркелді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. 1995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жылы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көктемде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Арктиканың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озонды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қабаты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шамамен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40%-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ға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дейін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азайған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Сонымен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бірге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Канаданың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солтүстік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аудандарында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Скандинавия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түбегінің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, Шотландия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аралдарының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Қазақстанның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Якутияның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үстінде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«мини-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тесіктер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»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қалыптасқаны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тіркелген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. Озон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қабатының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бұзылуы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яғни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, «озон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тесігінің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»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пайда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болуы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биосферада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елеулі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өзгерістер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тудыруы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мүмкін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Сондықтан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бұл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жағдай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күрделі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экологиялық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мәселенің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бірі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. Озон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қабатының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бұзылу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процесіне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ғарыштық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аппараттар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дыбыстан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да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жылдам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ұшатын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ұшақтар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ондағы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толық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жанып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бітпеген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отын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өнімдері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ядролық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жарылыстардан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бөлінген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заттар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әсер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етеді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7395" y="168968"/>
        <a:ext cx="8634203" cy="6142782"/>
      </dsp:txXfrm>
    </dsp:sp>
    <dsp:sp modelId="{1DB0FE8C-4F28-4D6C-96AF-0D5A1F3015CF}">
      <dsp:nvSpPr>
        <dsp:cNvPr id="0" name=""/>
        <dsp:cNvSpPr/>
      </dsp:nvSpPr>
      <dsp:spPr>
        <a:xfrm>
          <a:off x="3376" y="1581738"/>
          <a:ext cx="1801606" cy="2702409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516176-2B4D-494D-A833-DBA344B5CBE7}">
      <dsp:nvSpPr>
        <dsp:cNvPr id="0" name=""/>
        <dsp:cNvSpPr/>
      </dsp:nvSpPr>
      <dsp:spPr>
        <a:xfrm>
          <a:off x="2876725" y="385033"/>
          <a:ext cx="5831987" cy="2637714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Алайда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озон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қабаты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үшін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ең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қауіпті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заттар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—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үй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тұрмысы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мен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өнеркәсіпте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пайдаланатын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мұздатқыштар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мен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аэрозольді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баллондарда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пайдаланатын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фреондар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. Осы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заттар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атмосфераның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жоғарғы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қабаттарына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көтерілгенде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қарқынды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түрде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озонды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бұзатын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хлор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немесе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басқа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галогендердің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атомын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түзетін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фотохимиялық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ыдырауға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ұшырайды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, ал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олар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әрі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қарай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озонның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оттегіне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айналу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процесін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жылдамдатады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Дүние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жүзі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бойынша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шамамен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1,3 млн тонна озон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ыдыратушы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заттар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өндіріліп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отырған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Оның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35%-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ын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АҚШ, 40%-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ын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Европа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елдері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, 10-12%-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ын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Жапония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, 7-10%-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ын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Ресей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өндіреді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76725" y="385033"/>
        <a:ext cx="5831987" cy="2637714"/>
      </dsp:txXfrm>
    </dsp:sp>
    <dsp:sp modelId="{1ADC9CC9-18EB-480C-A815-719D661BC26B}">
      <dsp:nvSpPr>
        <dsp:cNvPr id="0" name=""/>
        <dsp:cNvSpPr/>
      </dsp:nvSpPr>
      <dsp:spPr>
        <a:xfrm>
          <a:off x="4254" y="385033"/>
          <a:ext cx="2611337" cy="2637714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E3B559-AE21-410F-8D07-F621B73174DD}">
      <dsp:nvSpPr>
        <dsp:cNvPr id="0" name=""/>
        <dsp:cNvSpPr/>
      </dsp:nvSpPr>
      <dsp:spPr>
        <a:xfrm>
          <a:off x="4254" y="3457971"/>
          <a:ext cx="5831987" cy="2637714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Озон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қабатының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бұзылуы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адам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денсаулығы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мен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қоршаған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ортаға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өте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зиян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екендігі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ресми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түрде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де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айтылуда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. Озон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қабатын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сақтау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үшін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халықаралық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келісімдер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қажет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. 1987 ж. Монреаль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хаттамасында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фреондарды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өндіру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пайдалануды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бақылау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жайында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70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мемлекет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арасында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келісім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жасалды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Ол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құжат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бойынша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озон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қабатына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қауіпті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фреондарды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өндіру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2010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жылға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дейін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тоқтатылуы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керек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болатын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54" y="3457971"/>
        <a:ext cx="5831987" cy="2637714"/>
      </dsp:txXfrm>
    </dsp:sp>
    <dsp:sp modelId="{BF792B83-3228-4A3D-B6E9-BD3124C6EE79}">
      <dsp:nvSpPr>
        <dsp:cNvPr id="0" name=""/>
        <dsp:cNvSpPr/>
      </dsp:nvSpPr>
      <dsp:spPr>
        <a:xfrm>
          <a:off x="6097375" y="3457971"/>
          <a:ext cx="2611337" cy="2637714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06AF8-E300-462A-84BE-D2E3B70D70A6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A21E0-8BA2-4C66-ABD2-09CAA73608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06AF8-E300-462A-84BE-D2E3B70D70A6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A21E0-8BA2-4C66-ABD2-09CAA73608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06AF8-E300-462A-84BE-D2E3B70D70A6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A21E0-8BA2-4C66-ABD2-09CAA73608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06AF8-E300-462A-84BE-D2E3B70D70A6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A21E0-8BA2-4C66-ABD2-09CAA73608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06AF8-E300-462A-84BE-D2E3B70D70A6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A21E0-8BA2-4C66-ABD2-09CAA73608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06AF8-E300-462A-84BE-D2E3B70D70A6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A21E0-8BA2-4C66-ABD2-09CAA73608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06AF8-E300-462A-84BE-D2E3B70D70A6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A21E0-8BA2-4C66-ABD2-09CAA73608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06AF8-E300-462A-84BE-D2E3B70D70A6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A21E0-8BA2-4C66-ABD2-09CAA73608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06AF8-E300-462A-84BE-D2E3B70D70A6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A21E0-8BA2-4C66-ABD2-09CAA73608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06AF8-E300-462A-84BE-D2E3B70D70A6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A21E0-8BA2-4C66-ABD2-09CAA73608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06AF8-E300-462A-84BE-D2E3B70D70A6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C6A21E0-8BA2-4C66-ABD2-09CAA736085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D406AF8-E300-462A-84BE-D2E3B70D70A6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C6A21E0-8BA2-4C66-ABD2-09CAA7360857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628800"/>
            <a:ext cx="8136904" cy="2939752"/>
          </a:xfrm>
        </p:spPr>
        <p:txBody>
          <a:bodyPr>
            <a:normAutofit/>
          </a:bodyPr>
          <a:lstStyle/>
          <a:p>
            <a:pPr algn="ctr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Дәріс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14.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Ғаламдық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экологиялық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жүйенің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деградациясы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7367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8047271"/>
              </p:ext>
            </p:extLst>
          </p:nvPr>
        </p:nvGraphicFramePr>
        <p:xfrm>
          <a:off x="179512" y="188640"/>
          <a:ext cx="8712968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1846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91264" cy="63668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Жоспары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280920" cy="5256584"/>
          </a:xfrm>
        </p:spPr>
        <p:txBody>
          <a:bodyPr>
            <a:normAutofit/>
          </a:bodyPr>
          <a:lstStyle/>
          <a:p>
            <a:r>
              <a:rPr lang="kk-KZ" dirty="0" smtClean="0"/>
              <a:t>Дәрістің мақсаты</a:t>
            </a:r>
          </a:p>
          <a:p>
            <a:r>
              <a:rPr lang="kk-KZ" dirty="0" smtClean="0"/>
              <a:t>Экологиялық жүйе және деградация ұғымдарына анықтама.</a:t>
            </a:r>
          </a:p>
          <a:p>
            <a:r>
              <a:rPr lang="kk-KZ" dirty="0" smtClean="0"/>
              <a:t>Ғаламдық экологиялық проблема түсінігі.</a:t>
            </a:r>
          </a:p>
          <a:p>
            <a:r>
              <a:rPr lang="ru-RU" dirty="0"/>
              <a:t>Озон </a:t>
            </a:r>
            <a:r>
              <a:rPr lang="ru-RU" dirty="0" err="1"/>
              <a:t>қабатының</a:t>
            </a:r>
            <a:r>
              <a:rPr lang="ru-RU" dirty="0"/>
              <a:t> (</a:t>
            </a:r>
            <a:r>
              <a:rPr lang="ru-RU" dirty="0" err="1"/>
              <a:t>озоносфераның</a:t>
            </a:r>
            <a:r>
              <a:rPr lang="ru-RU" dirty="0"/>
              <a:t>) </a:t>
            </a:r>
            <a:r>
              <a:rPr lang="ru-RU" dirty="0" err="1" smtClean="0"/>
              <a:t>бұзылуы</a:t>
            </a:r>
            <a:r>
              <a:rPr lang="ru-RU" dirty="0" smtClean="0"/>
              <a:t>.</a:t>
            </a:r>
          </a:p>
          <a:p>
            <a:r>
              <a:rPr lang="ru-RU" dirty="0" err="1"/>
              <a:t>Парникті</a:t>
            </a:r>
            <a:r>
              <a:rPr lang="ru-RU" dirty="0"/>
              <a:t> эффект (</a:t>
            </a:r>
            <a:r>
              <a:rPr lang="ru-RU" dirty="0" err="1"/>
              <a:t>жылу</a:t>
            </a:r>
            <a:r>
              <a:rPr lang="ru-RU" dirty="0"/>
              <a:t> </a:t>
            </a:r>
            <a:r>
              <a:rPr lang="ru-RU" dirty="0" err="1"/>
              <a:t>эффекті</a:t>
            </a:r>
            <a:r>
              <a:rPr lang="ru-RU" dirty="0" smtClean="0"/>
              <a:t>).</a:t>
            </a:r>
          </a:p>
          <a:p>
            <a:r>
              <a:rPr lang="ru-RU" dirty="0" err="1"/>
              <a:t>Қышқыл</a:t>
            </a:r>
            <a:r>
              <a:rPr lang="ru-RU" dirty="0"/>
              <a:t> </a:t>
            </a:r>
            <a:r>
              <a:rPr lang="ru-RU" dirty="0" err="1" smtClean="0"/>
              <a:t>жаңбырлар</a:t>
            </a:r>
            <a:r>
              <a:rPr lang="ru-RU" dirty="0" smtClean="0"/>
              <a:t>.</a:t>
            </a:r>
          </a:p>
          <a:p>
            <a:r>
              <a:rPr lang="ru-RU" dirty="0" err="1"/>
              <a:t>Әлемдік</a:t>
            </a:r>
            <a:r>
              <a:rPr lang="ru-RU" dirty="0"/>
              <a:t> </a:t>
            </a:r>
            <a:r>
              <a:rPr lang="ru-RU" dirty="0" err="1"/>
              <a:t>мұхит</a:t>
            </a:r>
            <a:r>
              <a:rPr lang="ru-RU" dirty="0"/>
              <a:t> </a:t>
            </a:r>
            <a:r>
              <a:rPr lang="ru-RU" dirty="0" err="1" smtClean="0"/>
              <a:t>проблемалары</a:t>
            </a:r>
            <a:r>
              <a:rPr lang="ru-RU" dirty="0" smtClean="0"/>
              <a:t>.</a:t>
            </a:r>
          </a:p>
          <a:p>
            <a:r>
              <a:rPr lang="kk-KZ" dirty="0" smtClean="0"/>
              <a:t>Шөлейттену</a:t>
            </a:r>
          </a:p>
          <a:p>
            <a:r>
              <a:rPr lang="kk-KZ" dirty="0" smtClean="0"/>
              <a:t>Ормандардың азаюы</a:t>
            </a:r>
          </a:p>
          <a:p>
            <a:r>
              <a:rPr lang="kk-KZ" dirty="0" smtClean="0"/>
              <a:t>Қолданылған әдебиеттер тізімі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8640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99223"/>
            <a:ext cx="8229600" cy="64807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kk-KZ" dirty="0" smtClean="0"/>
              <a:t>Дәрістің мақсаты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6923112" cy="5127848"/>
          </a:xfrm>
        </p:spPr>
        <p:txBody>
          <a:bodyPr/>
          <a:lstStyle/>
          <a:p>
            <a:r>
              <a:rPr lang="ru-RU" dirty="0" err="1"/>
              <a:t>Ғаламдық</a:t>
            </a:r>
            <a:r>
              <a:rPr lang="ru-RU" dirty="0"/>
              <a:t> </a:t>
            </a:r>
            <a:r>
              <a:rPr lang="ru-RU" dirty="0" err="1"/>
              <a:t>экологиялық</a:t>
            </a:r>
            <a:r>
              <a:rPr lang="ru-RU" dirty="0"/>
              <a:t> проблема </a:t>
            </a:r>
            <a:r>
              <a:rPr lang="ru-RU" dirty="0" err="1" smtClean="0"/>
              <a:t>түсінігі</a:t>
            </a:r>
            <a:r>
              <a:rPr lang="ru-RU" dirty="0" smtClean="0"/>
              <a:t> </a:t>
            </a:r>
            <a:r>
              <a:rPr lang="ru-RU" dirty="0" err="1" smtClean="0"/>
              <a:t>ұғымының</a:t>
            </a:r>
            <a:r>
              <a:rPr lang="ru-RU" dirty="0" smtClean="0"/>
              <a:t> </a:t>
            </a:r>
            <a:r>
              <a:rPr lang="ru-RU" dirty="0" err="1" smtClean="0"/>
              <a:t>мәнін</a:t>
            </a:r>
            <a:r>
              <a:rPr lang="ru-RU" dirty="0" smtClean="0"/>
              <a:t> </a:t>
            </a:r>
            <a:r>
              <a:rPr lang="ru-RU" dirty="0" err="1" smtClean="0"/>
              <a:t>ашу</a:t>
            </a:r>
            <a:r>
              <a:rPr lang="ru-RU" dirty="0" smtClean="0"/>
              <a:t>, </a:t>
            </a:r>
            <a:r>
              <a:rPr lang="ru-RU" dirty="0" err="1" smtClean="0"/>
              <a:t>ғаламдық</a:t>
            </a:r>
            <a:r>
              <a:rPr lang="ru-RU" dirty="0" smtClean="0"/>
              <a:t> </a:t>
            </a:r>
            <a:r>
              <a:rPr lang="ru-RU" dirty="0" err="1" smtClean="0"/>
              <a:t>мәселелерге</a:t>
            </a:r>
            <a:r>
              <a:rPr lang="ru-RU" dirty="0" smtClean="0"/>
              <a:t> </a:t>
            </a:r>
            <a:r>
              <a:rPr lang="ru-RU" dirty="0" err="1" smtClean="0"/>
              <a:t>айналған</a:t>
            </a:r>
            <a:r>
              <a:rPr lang="ru-RU" dirty="0" smtClean="0"/>
              <a:t> озон </a:t>
            </a:r>
            <a:r>
              <a:rPr lang="ru-RU" dirty="0" err="1" smtClean="0"/>
              <a:t>қабатының</a:t>
            </a:r>
            <a:r>
              <a:rPr lang="ru-RU" dirty="0" smtClean="0"/>
              <a:t> (</a:t>
            </a:r>
            <a:r>
              <a:rPr lang="ru-RU" dirty="0" err="1" smtClean="0"/>
              <a:t>озоносфераның</a:t>
            </a:r>
            <a:r>
              <a:rPr lang="ru-RU" dirty="0"/>
              <a:t>) </a:t>
            </a:r>
            <a:r>
              <a:rPr lang="ru-RU" dirty="0" err="1" smtClean="0"/>
              <a:t>бұзылуы</a:t>
            </a:r>
            <a:r>
              <a:rPr lang="ru-RU" dirty="0" smtClean="0"/>
              <a:t>, </a:t>
            </a:r>
            <a:r>
              <a:rPr lang="ru-RU" dirty="0" err="1" smtClean="0"/>
              <a:t>парникті</a:t>
            </a:r>
            <a:r>
              <a:rPr lang="ru-RU" dirty="0" smtClean="0"/>
              <a:t> </a:t>
            </a:r>
            <a:r>
              <a:rPr lang="ru-RU" dirty="0"/>
              <a:t>эффект (</a:t>
            </a:r>
            <a:r>
              <a:rPr lang="ru-RU" dirty="0" err="1"/>
              <a:t>жылу</a:t>
            </a:r>
            <a:r>
              <a:rPr lang="ru-RU" dirty="0"/>
              <a:t> </a:t>
            </a:r>
            <a:r>
              <a:rPr lang="ru-RU" dirty="0" err="1" smtClean="0"/>
              <a:t>эффекті</a:t>
            </a:r>
            <a:r>
              <a:rPr lang="ru-RU" dirty="0" smtClean="0"/>
              <a:t>), </a:t>
            </a:r>
            <a:r>
              <a:rPr lang="ru-RU" dirty="0" err="1" smtClean="0"/>
              <a:t>қышқыл</a:t>
            </a:r>
            <a:r>
              <a:rPr lang="ru-RU" dirty="0" smtClean="0"/>
              <a:t> </a:t>
            </a:r>
            <a:r>
              <a:rPr lang="ru-RU" dirty="0" err="1" smtClean="0"/>
              <a:t>жаңбырлар</a:t>
            </a:r>
            <a:r>
              <a:rPr lang="ru-RU" dirty="0" smtClean="0"/>
              <a:t>, </a:t>
            </a:r>
            <a:r>
              <a:rPr lang="ru-RU" dirty="0" err="1"/>
              <a:t>ә</a:t>
            </a:r>
            <a:r>
              <a:rPr lang="ru-RU" dirty="0" err="1" smtClean="0"/>
              <a:t>лемдік</a:t>
            </a:r>
            <a:r>
              <a:rPr lang="ru-RU" dirty="0" smtClean="0"/>
              <a:t> </a:t>
            </a:r>
            <a:r>
              <a:rPr lang="ru-RU" dirty="0" err="1"/>
              <a:t>мұхит</a:t>
            </a:r>
            <a:r>
              <a:rPr lang="ru-RU" dirty="0"/>
              <a:t> </a:t>
            </a:r>
            <a:r>
              <a:rPr lang="ru-RU" dirty="0" err="1" smtClean="0"/>
              <a:t>проблемалары</a:t>
            </a:r>
            <a:r>
              <a:rPr lang="ru-RU" dirty="0" smtClean="0"/>
              <a:t>, </a:t>
            </a:r>
            <a:r>
              <a:rPr lang="ru-RU" dirty="0" err="1" smtClean="0"/>
              <a:t>шөлейттену</a:t>
            </a:r>
            <a:r>
              <a:rPr lang="ru-RU" dirty="0" smtClean="0"/>
              <a:t>, </a:t>
            </a:r>
            <a:r>
              <a:rPr lang="ru-RU" dirty="0" err="1" smtClean="0"/>
              <a:t>ормандардың</a:t>
            </a:r>
            <a:r>
              <a:rPr lang="ru-RU" dirty="0" smtClean="0"/>
              <a:t> </a:t>
            </a:r>
            <a:r>
              <a:rPr lang="ru-RU" dirty="0" err="1" smtClean="0"/>
              <a:t>азаюы</a:t>
            </a:r>
            <a:r>
              <a:rPr lang="ru-RU" dirty="0" smtClean="0"/>
              <a:t> </a:t>
            </a:r>
            <a:r>
              <a:rPr lang="ru-RU" dirty="0" err="1" smtClean="0"/>
              <a:t>мәселелерінің</a:t>
            </a:r>
            <a:r>
              <a:rPr lang="ru-RU" dirty="0" smtClean="0"/>
              <a:t> </a:t>
            </a:r>
            <a:r>
              <a:rPr lang="ru-RU" dirty="0" err="1" smtClean="0"/>
              <a:t>себептерін</a:t>
            </a:r>
            <a:r>
              <a:rPr lang="ru-RU" dirty="0" smtClean="0"/>
              <a:t> </a:t>
            </a:r>
            <a:r>
              <a:rPr lang="ru-RU" dirty="0" err="1" smtClean="0"/>
              <a:t>ашу</a:t>
            </a:r>
            <a:r>
              <a:rPr lang="ru-RU" dirty="0" smtClean="0"/>
              <a:t> </a:t>
            </a:r>
            <a:r>
              <a:rPr lang="ru-RU" dirty="0" err="1" smtClean="0"/>
              <a:t>және</a:t>
            </a:r>
            <a:r>
              <a:rPr lang="ru-RU" dirty="0" smtClean="0"/>
              <a:t> </a:t>
            </a:r>
            <a:r>
              <a:rPr lang="ru-RU" dirty="0" err="1" smtClean="0"/>
              <a:t>түсіндіру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177" y="0"/>
            <a:ext cx="1844823" cy="1844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7589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91264" cy="108012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>
            <a:normAutofit fontScale="90000"/>
          </a:bodyPr>
          <a:lstStyle/>
          <a:p>
            <a:pPr algn="ctr"/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Экологиялық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жүйе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деградация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ұғымдарына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анықтама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6104499"/>
              </p:ext>
            </p:extLst>
          </p:nvPr>
        </p:nvGraphicFramePr>
        <p:xfrm>
          <a:off x="457200" y="1700808"/>
          <a:ext cx="8291264" cy="4623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7497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363272" cy="57606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Ғаламдық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экологиялық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проблемалар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80728"/>
            <a:ext cx="8424936" cy="5343872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Ғаламдық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проблемалар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әлемді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тұтас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қамтитын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табиғи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табиғи-антропогендік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антропогендік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құбылыстар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Осы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құбылыстардың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даму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процесі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жаһандану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аталады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Қазіргі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Халықаралық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деңгейде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мынадай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ғаламдық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проблемалар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i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Ресурстар</a:t>
            </a:r>
            <a:r>
              <a:rPr lang="ru-RU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проблемасы</a:t>
            </a:r>
            <a:r>
              <a:rPr lang="ru-RU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Азық-түлік</a:t>
            </a:r>
            <a:r>
              <a:rPr lang="ru-RU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ашаршылық</a:t>
            </a:r>
            <a:r>
              <a:rPr lang="ru-RU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проблемасы</a:t>
            </a:r>
            <a:r>
              <a:rPr lang="ru-RU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i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Энергетикалық</a:t>
            </a:r>
            <a:r>
              <a:rPr lang="ru-RU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проблема;</a:t>
            </a:r>
          </a:p>
          <a:p>
            <a:r>
              <a:rPr lang="ru-RU" i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Демографиялық</a:t>
            </a:r>
            <a:r>
              <a:rPr lang="ru-RU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проблема;</a:t>
            </a:r>
          </a:p>
          <a:p>
            <a:r>
              <a:rPr lang="ru-RU" i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Климаттың</a:t>
            </a:r>
            <a:r>
              <a:rPr lang="ru-RU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өзгеруі</a:t>
            </a:r>
            <a:r>
              <a:rPr lang="ru-RU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i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Экологиялық</a:t>
            </a:r>
            <a:r>
              <a:rPr lang="ru-RU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проблемалар</a:t>
            </a:r>
            <a:r>
              <a:rPr lang="ru-RU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i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Үшінші</a:t>
            </a:r>
            <a:r>
              <a:rPr lang="ru-RU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әлем</a:t>
            </a:r>
            <a:r>
              <a:rPr lang="ru-RU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i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елдерінің</a:t>
            </a:r>
            <a:r>
              <a:rPr lang="ru-RU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артта</a:t>
            </a:r>
            <a:r>
              <a:rPr lang="ru-RU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қалуын</a:t>
            </a:r>
            <a:r>
              <a:rPr lang="ru-RU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жою</a:t>
            </a:r>
            <a:r>
              <a:rPr lang="ru-RU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i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Қауіпті</a:t>
            </a:r>
            <a:r>
              <a:rPr lang="ru-RU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ауруларды</a:t>
            </a:r>
            <a:r>
              <a:rPr lang="ru-RU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жою</a:t>
            </a:r>
            <a:r>
              <a:rPr lang="ru-RU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i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Әлемдік</a:t>
            </a:r>
            <a:r>
              <a:rPr lang="ru-RU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мұхит</a:t>
            </a:r>
            <a:r>
              <a:rPr lang="ru-RU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пен </a:t>
            </a:r>
            <a:r>
              <a:rPr lang="ru-RU" i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космосты</a:t>
            </a:r>
            <a:r>
              <a:rPr lang="ru-RU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игеру</a:t>
            </a:r>
            <a:r>
              <a:rPr lang="ru-RU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i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Қылмыспен</a:t>
            </a:r>
            <a:r>
              <a:rPr lang="ru-RU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терроризммен</a:t>
            </a:r>
            <a:r>
              <a:rPr lang="ru-RU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күрес</a:t>
            </a:r>
            <a:r>
              <a:rPr lang="ru-RU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i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Наркобизнеспен</a:t>
            </a:r>
            <a:r>
              <a:rPr lang="ru-RU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күрес</a:t>
            </a:r>
            <a:r>
              <a:rPr lang="ru-RU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6389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016267"/>
              </p:ext>
            </p:extLst>
          </p:nvPr>
        </p:nvGraphicFramePr>
        <p:xfrm>
          <a:off x="395536" y="332656"/>
          <a:ext cx="8291264" cy="5991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5977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" y="5267672"/>
            <a:ext cx="2609867" cy="1565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" y="3479"/>
            <a:ext cx="2627945" cy="14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5614897"/>
              </p:ext>
            </p:extLst>
          </p:nvPr>
        </p:nvGraphicFramePr>
        <p:xfrm>
          <a:off x="179512" y="116632"/>
          <a:ext cx="8712968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20471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43204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Озон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қабатының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озоносфераның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бұзылуы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0192166"/>
              </p:ext>
            </p:extLst>
          </p:nvPr>
        </p:nvGraphicFramePr>
        <p:xfrm>
          <a:off x="457200" y="908720"/>
          <a:ext cx="8291264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9242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0075274"/>
              </p:ext>
            </p:extLst>
          </p:nvPr>
        </p:nvGraphicFramePr>
        <p:xfrm>
          <a:off x="107504" y="188640"/>
          <a:ext cx="8784976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16804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273</TotalTime>
  <Words>1001</Words>
  <Application>Microsoft Office PowerPoint</Application>
  <PresentationFormat>Экран (4:3)</PresentationFormat>
  <Paragraphs>37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Calibri</vt:lpstr>
      <vt:lpstr>Constantia</vt:lpstr>
      <vt:lpstr>Times New Roman</vt:lpstr>
      <vt:lpstr>Wingdings 2</vt:lpstr>
      <vt:lpstr>Поток</vt:lpstr>
      <vt:lpstr>Дәріс 14. Ғаламдық экологиялық жүйенің деградациясы.</vt:lpstr>
      <vt:lpstr>Жоспары</vt:lpstr>
      <vt:lpstr>Дәрістің мақсаты</vt:lpstr>
      <vt:lpstr>Экологиялық жүйе және деградация ұғымдарына анықтама </vt:lpstr>
      <vt:lpstr>Ғаламдық экологиялық проблемалар</vt:lpstr>
      <vt:lpstr>Презентация PowerPoint</vt:lpstr>
      <vt:lpstr>Презентация PowerPoint</vt:lpstr>
      <vt:lpstr>Озон қабатының (озоносфераның) бұзылуы.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Дәріс 13.  Соғыс және бiтiм мәселелерi: жаңа аспектілері.</dc:title>
  <dc:creator>Пользователь</dc:creator>
  <cp:lastModifiedBy>Эрасмус 2</cp:lastModifiedBy>
  <cp:revision>14</cp:revision>
  <dcterms:created xsi:type="dcterms:W3CDTF">2022-05-06T04:56:51Z</dcterms:created>
  <dcterms:modified xsi:type="dcterms:W3CDTF">2023-11-06T13:47:52Z</dcterms:modified>
</cp:coreProperties>
</file>