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7" r:id="rId2"/>
    <p:sldId id="309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259" r:id="rId14"/>
    <p:sldId id="277" r:id="rId15"/>
    <p:sldId id="278" r:id="rId16"/>
    <p:sldId id="279" r:id="rId17"/>
    <p:sldId id="323" r:id="rId18"/>
    <p:sldId id="324" r:id="rId19"/>
    <p:sldId id="325" r:id="rId20"/>
    <p:sldId id="326" r:id="rId21"/>
    <p:sldId id="26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633"/>
    <p:restoredTop sz="94729"/>
  </p:normalViewPr>
  <p:slideViewPr>
    <p:cSldViewPr snapToGrid="0" snapToObjects="1">
      <p:cViewPr varScale="1">
        <p:scale>
          <a:sx n="38" d="100"/>
          <a:sy n="38" d="100"/>
        </p:scale>
        <p:origin x="200" y="1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2A35D-9B89-C245-A6B3-942AE267D9E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6CE7F-8E70-2743-9331-8E423807EA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589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Докторанты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ADDD3A-B35F-9C49-B865-2F0DF55E56B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294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524F0019-DCC9-A24E-AD14-CA30F5A2FF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87CFAF-0540-E548-A27C-03A84E9E305A}" type="slidenum">
              <a:rPr lang="ru-RU" altLang="ru-RU"/>
              <a:pPr>
                <a:spcBef>
                  <a:spcPct val="0"/>
                </a:spcBef>
              </a:pPr>
              <a:t>14</a:t>
            </a:fld>
            <a:endParaRPr lang="ru-RU" altLang="ru-RU"/>
          </a:p>
        </p:txBody>
      </p:sp>
      <p:sp>
        <p:nvSpPr>
          <p:cNvPr id="39939" name="Образ слайда 1">
            <a:extLst>
              <a:ext uri="{FF2B5EF4-FFF2-40B4-BE49-F238E27FC236}">
                <a16:creationId xmlns:a16="http://schemas.microsoft.com/office/drawing/2014/main" id="{0EEFC7FB-BDB5-C44C-BD41-2D32821055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9940" name="Заметки 2">
            <a:extLst>
              <a:ext uri="{FF2B5EF4-FFF2-40B4-BE49-F238E27FC236}">
                <a16:creationId xmlns:a16="http://schemas.microsoft.com/office/drawing/2014/main" id="{4C6CE5F6-3724-B042-AF58-36DCC68CEC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39941" name="Номер слайда 3">
            <a:extLst>
              <a:ext uri="{FF2B5EF4-FFF2-40B4-BE49-F238E27FC236}">
                <a16:creationId xmlns:a16="http://schemas.microsoft.com/office/drawing/2014/main" id="{36F87694-05A2-5E46-B65C-E826414C3E65}"/>
              </a:ext>
            </a:extLst>
          </p:cNvPr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691772-BDDF-724B-A639-9D557FBDEA7E}" type="slidenum">
              <a:rPr lang="ru-RU" altLang="ru-RU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72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3457C67B-3390-5B4B-8DA4-4FDEA3FFC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18D8A0-D04C-CD46-AEF6-29D8B2750C91}" type="slidenum">
              <a:rPr lang="ru-RU" altLang="ru-RU"/>
              <a:pPr>
                <a:spcBef>
                  <a:spcPct val="0"/>
                </a:spcBef>
              </a:pPr>
              <a:t>15</a:t>
            </a:fld>
            <a:endParaRPr lang="ru-RU" altLang="ru-RU"/>
          </a:p>
        </p:txBody>
      </p:sp>
      <p:sp>
        <p:nvSpPr>
          <p:cNvPr id="41987" name="Образ слайда 1">
            <a:extLst>
              <a:ext uri="{FF2B5EF4-FFF2-40B4-BE49-F238E27FC236}">
                <a16:creationId xmlns:a16="http://schemas.microsoft.com/office/drawing/2014/main" id="{57B6952A-6389-4C4B-BB4D-9152846AF3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1988" name="Заметки 2">
            <a:extLst>
              <a:ext uri="{FF2B5EF4-FFF2-40B4-BE49-F238E27FC236}">
                <a16:creationId xmlns:a16="http://schemas.microsoft.com/office/drawing/2014/main" id="{ED5BCD95-6CBC-244B-A33E-DE5D00C3A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1989" name="Номер слайда 3">
            <a:extLst>
              <a:ext uri="{FF2B5EF4-FFF2-40B4-BE49-F238E27FC236}">
                <a16:creationId xmlns:a16="http://schemas.microsoft.com/office/drawing/2014/main" id="{B222ED2E-9830-9A4E-B48F-0A33F87953E0}"/>
              </a:ext>
            </a:extLst>
          </p:cNvPr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48393CD-6552-C847-A322-17C629927040}" type="slidenum">
              <a:rPr lang="ru-RU" altLang="ru-RU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114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9D323334-F6DB-AB4C-9CCC-7BCDDDA69E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0FA541-BF4D-5A48-899F-6666A7EDD096}" type="slidenum">
              <a:rPr lang="ru-RU" altLang="ru-RU"/>
              <a:pPr>
                <a:spcBef>
                  <a:spcPct val="0"/>
                </a:spcBef>
              </a:pPr>
              <a:t>16</a:t>
            </a:fld>
            <a:endParaRPr lang="ru-RU" altLang="ru-RU"/>
          </a:p>
        </p:txBody>
      </p:sp>
      <p:sp>
        <p:nvSpPr>
          <p:cNvPr id="44035" name="Образ слайда 1">
            <a:extLst>
              <a:ext uri="{FF2B5EF4-FFF2-40B4-BE49-F238E27FC236}">
                <a16:creationId xmlns:a16="http://schemas.microsoft.com/office/drawing/2014/main" id="{50E31732-0809-E241-B33A-474D4E0496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4036" name="Заметки 2">
            <a:extLst>
              <a:ext uri="{FF2B5EF4-FFF2-40B4-BE49-F238E27FC236}">
                <a16:creationId xmlns:a16="http://schemas.microsoft.com/office/drawing/2014/main" id="{7561C183-D24B-F14E-83F8-95B74A653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4037" name="Номер слайда 3">
            <a:extLst>
              <a:ext uri="{FF2B5EF4-FFF2-40B4-BE49-F238E27FC236}">
                <a16:creationId xmlns:a16="http://schemas.microsoft.com/office/drawing/2014/main" id="{2F07CEBC-71BF-6742-8C07-413363D25E3F}"/>
              </a:ext>
            </a:extLst>
          </p:cNvPr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C7476FD-7E62-B34D-B38F-8DC3536F02F4}" type="slidenum">
              <a:rPr lang="ru-RU" altLang="ru-RU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3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5F6E33-CCB8-2648-96FF-68B14C80E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9DA24F-2F6A-364E-8811-05535C39C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861005-F056-E545-A73B-59309ABA5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D1A5F7-6B3E-7F48-9147-CE8B45F7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60D3A0-59C5-574E-9949-E61D85682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73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2BB1C5-F013-A045-8A5B-66A32656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51A650-B625-B443-AC91-D0919BBC3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AD291A-6D01-1C4B-AAEF-23CDD9D0B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7FE27E-8A82-3B43-8E85-A648E523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ABB03B-329A-4546-9394-2348732CE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10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803663F-DF26-AD42-974F-F4A398AC4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39B4F9-AFDD-5B44-AC04-52574245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31F72D-CFB3-F74D-AC69-B1EEEDBF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56447E-CCF2-7C45-941D-3055E29A0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DDF22D-F302-E84E-9DFE-759F3F6C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55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87065E-8D77-B44C-AF78-C3FD6CEE8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A44997-85B7-2A41-B672-8EC6F4023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2E826D-306C-7643-AADD-72F6DFE1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AA191B-0904-C542-851F-BD33507E5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36F07F-C0AD-B647-8FC1-D31388985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34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FB8BA-8D3F-734C-8813-D64ECE9E7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F5BCDA-9462-D24D-8652-3393F9B07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CB5502-3957-2540-AD90-5E672A1F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331DF5-4EF4-D34C-9813-45CB0921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C66F90-BDA8-8641-ABCE-1C90717DD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69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CEF92-B484-2841-82B1-B5143E8E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D0F97E-FBF7-1847-AE32-35212639F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C67031-4492-894C-9C40-1958FE7B2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97498A-7F8D-1442-9034-67715C9F0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E0CD4D-9BA1-F642-8940-2D9F69E1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BD61AB-D121-3740-9C2B-BD55AE9F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89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B67F3-866D-5241-BEA3-70FCD070F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26E2FE-4899-3743-AF67-5C41C5C02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DDB095-D61C-C249-86D3-518EF7398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EB7476-6A72-FC48-892C-BDEBB61EFD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B0D1355-1653-8742-A325-0FC91EB29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D5B84DA-529F-4542-90D4-8C07D9594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E6B03E-A600-3146-88E2-392917A5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17A5209-4715-4F4A-9C70-9B254E017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26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301B42-8A56-A645-88C9-81070CC8D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2129353-8E7F-9F45-9B6E-3DC7A6B2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2F9D122-79DE-1A4C-B899-59046F599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7293A72-0EFA-5E4C-BACA-66FC6C41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94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9564BC5-0593-1441-BBB1-738CB990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C956D03-FFC4-F742-9581-7E38467E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C217A6-D275-E74A-AFBD-7DE704940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00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EA615D-7746-A34E-B7A2-DBC32597F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835FE9-45F5-D245-AF70-B9BAC8FA3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6C4418-FF3F-124C-BD15-956FE8092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D83765-0410-A248-8F0A-3E38508F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AC370B-FF97-134F-BADA-D15C30FF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75B8A1-4387-D740-AC92-2E1BE68F7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6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624720-5EC9-4B4E-90CF-6B6ADF92B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4F3764-10C2-974A-9DFB-15A079A89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9965C5-0039-1941-BAD2-2D0724492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A98C61-8E3D-6D4F-8D17-0FB2FF59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C80BF5-3CD3-7E4D-9AB8-0F97F306E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B2005A-0495-1F4B-B84A-7D3A1042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42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205AA-A9CB-794B-9319-E5CB007BE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4815F8-8B4B-064A-B13C-97753BC97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98265A-98D7-C849-B571-A69E6D715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AFE3B-E7F7-9647-82D7-AD46200663B0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E4C434-727E-0C42-A139-E0B15FBCAB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4D0AB6-CE3C-4C41-B95F-78995F7A2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CF3B8-00C3-EB44-93B7-27D7E9E517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38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E7498-467D-4F42-A4A3-8212F5D30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" y="365125"/>
            <a:ext cx="11246224" cy="1325563"/>
          </a:xfrm>
        </p:spPr>
        <p:txBody>
          <a:bodyPr>
            <a:normAutofit/>
          </a:bodyPr>
          <a:lstStyle/>
          <a:p>
            <a:r>
              <a:rPr lang="ru-RU" sz="2800" dirty="0"/>
              <a:t>Лекция 5. Статистическая гипотеза в психологических и педагогических исследованиях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44F04F-0993-E742-AD1B-700E8F9EB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Виды статистических гипотез.</a:t>
            </a:r>
          </a:p>
          <a:p>
            <a:pPr marL="514350" indent="-514350">
              <a:buAutoNum type="arabicPeriod"/>
            </a:pPr>
            <a:r>
              <a:rPr lang="ru-RU" dirty="0"/>
              <a:t>Статистическая значимость.</a:t>
            </a:r>
          </a:p>
          <a:p>
            <a:pPr marL="514350" indent="-514350">
              <a:buAutoNum type="arabicPeriod"/>
            </a:pPr>
            <a:r>
              <a:rPr lang="ru-RU" dirty="0"/>
              <a:t>Статистический критерий.</a:t>
            </a:r>
          </a:p>
          <a:p>
            <a:pPr marL="514350" indent="-514350">
              <a:buAutoNum type="arabicPeriod"/>
            </a:pPr>
            <a:r>
              <a:rPr lang="ru-RU" dirty="0"/>
              <a:t>Понятие о статистическом распределении данных.</a:t>
            </a:r>
          </a:p>
        </p:txBody>
      </p:sp>
    </p:spTree>
    <p:extLst>
      <p:ext uri="{BB962C8B-B14F-4D97-AF65-F5344CB8AC3E}">
        <p14:creationId xmlns:p14="http://schemas.microsoft.com/office/powerpoint/2010/main" val="405888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16632"/>
            <a:ext cx="9144000" cy="36004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ПРАВИЛО ОТКЛОНЕНИЯ НУЛЕВОЙ И ПРИНЯТИЯ АЛЬТЕРНАТИВНОЙ ГИПОТЕЗЫ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3512" y="548680"/>
            <a:ext cx="8507288" cy="6192688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 descr="ось%20значимост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3632" y="620688"/>
            <a:ext cx="648072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03512" y="3068961"/>
            <a:ext cx="88569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«</a:t>
            </a:r>
            <a:r>
              <a:rPr lang="ru-RU" b="1" i="1" dirty="0">
                <a:highlight>
                  <a:srgbClr val="FFFF00"/>
                </a:highlight>
              </a:rPr>
              <a:t>Ось значимости»</a:t>
            </a:r>
            <a:r>
              <a:rPr lang="ru-RU" dirty="0">
                <a:highlight>
                  <a:srgbClr val="FFFF00"/>
                </a:highlight>
              </a:rPr>
              <a:t> представляет собой прямую, на левом конце которой располагается 0, хотя он, как правило, не отмечается на самой этой прямой, и слева направо </a:t>
            </a:r>
            <a:r>
              <a:rPr lang="ru-RU" dirty="0" err="1">
                <a:highlight>
                  <a:srgbClr val="FFFF00"/>
                </a:highlight>
              </a:rPr>
              <a:t>идет</a:t>
            </a:r>
            <a:r>
              <a:rPr lang="ru-RU" dirty="0">
                <a:highlight>
                  <a:srgbClr val="FFFF00"/>
                </a:highlight>
              </a:rPr>
              <a:t> увеличение числового ряда. По сути дела это привычная школьная ось абсцисс </a:t>
            </a:r>
            <a:r>
              <a:rPr lang="ru-RU" i="1" dirty="0">
                <a:highlight>
                  <a:srgbClr val="FFFF00"/>
                </a:highlight>
              </a:rPr>
              <a:t>ОХ </a:t>
            </a:r>
            <a:r>
              <a:rPr lang="ru-RU" dirty="0">
                <a:highlight>
                  <a:srgbClr val="FFFF00"/>
                </a:highlight>
              </a:rPr>
              <a:t>декартовой системы координат. Однако особенность этой оси в том, что на ней выделено три участка, «зоны». Левая зона называется «зоной незначимости», правая – «зоной значимости», а промежуточная – «</a:t>
            </a:r>
            <a:r>
              <a:rPr lang="ru-RU" dirty="0"/>
              <a:t>зоной </a:t>
            </a:r>
            <a:r>
              <a:rPr lang="ru-RU" dirty="0" err="1"/>
              <a:t>неопределенности</a:t>
            </a:r>
            <a:r>
              <a:rPr lang="ru-RU" dirty="0"/>
              <a:t>». Границами всех </a:t>
            </a:r>
            <a:r>
              <a:rPr lang="ru-RU" dirty="0" err="1"/>
              <a:t>трех</a:t>
            </a:r>
            <a:r>
              <a:rPr lang="ru-RU" dirty="0"/>
              <a:t> зон являются критическое значение, соответствующее </a:t>
            </a:r>
            <a:r>
              <a:rPr lang="ru-RU" i="1" dirty="0">
                <a:sym typeface="Symbol"/>
              </a:rPr>
              <a:t>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0,05 (обозначается как </a:t>
            </a:r>
            <a:r>
              <a:rPr lang="ru-RU" i="1" dirty="0"/>
              <a:t>Ч</a:t>
            </a:r>
            <a:r>
              <a:rPr lang="ru-RU" i="1" baseline="-25000" dirty="0"/>
              <a:t>0,05</a:t>
            </a:r>
            <a:r>
              <a:rPr lang="ru-RU" baseline="-25000" dirty="0"/>
              <a:t> </a:t>
            </a:r>
            <a:r>
              <a:rPr lang="ru-RU" dirty="0"/>
              <a:t>)</a:t>
            </a:r>
            <a:r>
              <a:rPr lang="ru-RU" i="1" dirty="0"/>
              <a:t> </a:t>
            </a:r>
            <a:r>
              <a:rPr lang="ru-RU" dirty="0"/>
              <a:t>и критическое значение, соответствующее </a:t>
            </a:r>
            <a:r>
              <a:rPr lang="ru-RU" i="1" dirty="0">
                <a:sym typeface="Symbol"/>
              </a:rPr>
              <a:t></a:t>
            </a:r>
            <a:r>
              <a:rPr lang="ru-RU" dirty="0">
                <a:sym typeface="Symbol"/>
              </a:rPr>
              <a:t></a:t>
            </a:r>
            <a:r>
              <a:rPr lang="ru-RU" dirty="0"/>
              <a:t>0,01 (обозначается как </a:t>
            </a:r>
            <a:r>
              <a:rPr lang="ru-RU" i="1" dirty="0"/>
              <a:t>Ч</a:t>
            </a:r>
            <a:r>
              <a:rPr lang="ru-RU" i="1" baseline="-25000" dirty="0"/>
              <a:t>0,05</a:t>
            </a:r>
            <a:r>
              <a:rPr lang="ru-RU" baseline="-25000" dirty="0"/>
              <a:t> </a:t>
            </a:r>
            <a:r>
              <a:rPr lang="ru-RU" dirty="0"/>
              <a:t>).</a:t>
            </a:r>
          </a:p>
          <a:p>
            <a:r>
              <a:rPr lang="ru-RU" dirty="0"/>
              <a:t>Вправо от критического значения </a:t>
            </a:r>
            <a:r>
              <a:rPr lang="ru-RU" i="1" dirty="0"/>
              <a:t>Ч</a:t>
            </a:r>
            <a:r>
              <a:rPr lang="ru-RU" i="1" baseline="-25000" dirty="0"/>
              <a:t>0,01</a:t>
            </a:r>
            <a:r>
              <a:rPr lang="ru-RU" baseline="-25000" dirty="0"/>
              <a:t> </a:t>
            </a:r>
            <a:r>
              <a:rPr lang="ru-RU" cap="small" dirty="0"/>
              <a:t> </a:t>
            </a:r>
            <a:r>
              <a:rPr lang="ru-RU" dirty="0"/>
              <a:t>простирается </a:t>
            </a:r>
            <a:r>
              <a:rPr lang="ru-RU" b="1" i="1" dirty="0"/>
              <a:t>«зона значимости»</a:t>
            </a:r>
            <a:r>
              <a:rPr lang="ru-RU" dirty="0"/>
              <a:t> – сюда попадают эмпирические значения, превышающие </a:t>
            </a:r>
            <a:r>
              <a:rPr lang="ru-RU" i="1" dirty="0"/>
              <a:t>Ч</a:t>
            </a:r>
            <a:r>
              <a:rPr lang="ru-RU" i="1" baseline="-25000" dirty="0"/>
              <a:t>0,01</a:t>
            </a:r>
            <a:r>
              <a:rPr lang="ru-RU" dirty="0"/>
              <a:t>, и, следовательно, значимые. В этом случае принимается альтернативная гипотеза </a:t>
            </a:r>
            <a:r>
              <a:rPr lang="en-US" i="1" dirty="0"/>
              <a:t>H</a:t>
            </a:r>
            <a:r>
              <a:rPr lang="ru-RU" i="1" baseline="-25000" dirty="0"/>
              <a:t>1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97735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908720"/>
          </a:xfrm>
        </p:spPr>
        <p:txBody>
          <a:bodyPr>
            <a:normAutofit/>
          </a:bodyPr>
          <a:lstStyle/>
          <a:p>
            <a:r>
              <a:rPr lang="ru-RU" sz="16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КЛАССИФИКАЦИЯ ПСИХОЛОГИЧЕСКИХ ЗАДАЧ, РЕШАЕМЫХ С ПОМОЩЬЮ СТАТИСТИЧЕСКИХ МЕТОДОВ</a:t>
            </a:r>
            <a:br>
              <a:rPr lang="ru-RU" sz="1600" dirty="0"/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75520" y="548680"/>
          <a:ext cx="8316414" cy="6937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4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Задачи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Условия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Методы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483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 Выявление различий в уровне исследуемого признака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а) 2 выборки испытуемых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Q</a:t>
                      </a:r>
                      <a:r>
                        <a:rPr lang="ru-RU" sz="1600" dirty="0">
                          <a:effectLst/>
                        </a:rPr>
                        <a:t> - критерий Розенбаума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</a:t>
                      </a:r>
                      <a:r>
                        <a:rPr lang="ru-RU" sz="1600" dirty="0">
                          <a:effectLst/>
                        </a:rPr>
                        <a:t> - критерий Манна-Уитни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</a:t>
                      </a:r>
                      <a:r>
                        <a:rPr lang="ru-RU" sz="1600" dirty="0">
                          <a:effectLst/>
                        </a:rPr>
                        <a:t>* - критерий (угловое преобразование Фишера)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критерий </a:t>
                      </a:r>
                      <a:r>
                        <a:rPr lang="ru-RU" sz="1600" dirty="0" err="1">
                          <a:effectLst/>
                        </a:rPr>
                        <a:t>Макнамары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9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б) 3 и более выбо­рок испытуемых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</a:t>
                      </a:r>
                      <a:r>
                        <a:rPr lang="ru-RU" sz="1600" dirty="0">
                          <a:effectLst/>
                        </a:rPr>
                        <a:t> - критерий тенденций </a:t>
                      </a:r>
                      <a:r>
                        <a:rPr lang="ru-RU" sz="1600" dirty="0" err="1">
                          <a:effectLst/>
                        </a:rPr>
                        <a:t>Джонкира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 - критерий </a:t>
                      </a:r>
                      <a:r>
                        <a:rPr lang="ru-RU" sz="1600" dirty="0" err="1">
                          <a:effectLst/>
                        </a:rPr>
                        <a:t>Крускала-Уоллиса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483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 Оценка сдвига значений исследуемого признака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а) 2 замера на одной и той же выборке испытуемых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 - критерий </a:t>
                      </a:r>
                      <a:r>
                        <a:rPr lang="ru-RU" sz="1600" dirty="0" err="1">
                          <a:effectLst/>
                        </a:rPr>
                        <a:t>Вилкоксона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</a:t>
                      </a:r>
                      <a:r>
                        <a:rPr lang="ru-RU" sz="1600" dirty="0">
                          <a:effectLst/>
                        </a:rPr>
                        <a:t> - критерий знаков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</a:t>
                      </a:r>
                      <a:r>
                        <a:rPr lang="ru-RU" sz="1600" dirty="0">
                          <a:effectLst/>
                        </a:rPr>
                        <a:t>* - критерий (угловое преобразование Фишера)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</a:t>
                      </a:r>
                      <a:r>
                        <a:rPr lang="ru-RU" sz="1600" dirty="0">
                          <a:effectLst/>
                        </a:rPr>
                        <a:t> – критерий Стьюдента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3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б) 3 и более заме­ров на одной и той же выборке испы­туемых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</a:t>
                      </a:r>
                      <a:r>
                        <a:rPr lang="en-US" sz="1600" baseline="-25000" dirty="0">
                          <a:effectLst/>
                        </a:rPr>
                        <a:t>r</a:t>
                      </a:r>
                      <a:r>
                        <a:rPr lang="ru-RU" sz="1600" baseline="30000" dirty="0">
                          <a:effectLst/>
                        </a:rPr>
                        <a:t>2</a:t>
                      </a:r>
                      <a:r>
                        <a:rPr lang="ru-RU" sz="1600" dirty="0">
                          <a:effectLst/>
                        </a:rPr>
                        <a:t> - критерий Фридмана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</a:t>
                      </a:r>
                      <a:r>
                        <a:rPr lang="ru-RU" sz="1600" dirty="0">
                          <a:effectLst/>
                        </a:rPr>
                        <a:t> - критерий тенденций Пейджа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 </a:t>
                      </a:r>
                      <a:r>
                        <a:rPr lang="ru-RU" sz="1600" dirty="0">
                          <a:effectLst/>
                        </a:rPr>
                        <a:t>- критерий Стьюдента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346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 Выявление различий в распределении признака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а) при сопоставлении эмпирического распределения с теоретическим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</a:t>
                      </a:r>
                      <a:r>
                        <a:rPr lang="ru-RU" sz="1600" baseline="30000" dirty="0">
                          <a:effectLst/>
                        </a:rPr>
                        <a:t>2</a:t>
                      </a:r>
                      <a:r>
                        <a:rPr lang="ru-RU" sz="1600" dirty="0">
                          <a:effectLst/>
                        </a:rPr>
                        <a:t> - критерий Пирсона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</a:t>
                      </a:r>
                      <a:r>
                        <a:rPr lang="ru-RU" sz="1600" dirty="0">
                          <a:effectLst/>
                        </a:rPr>
                        <a:t> - критерий Колмогорова-Смирнова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</a:t>
                      </a:r>
                      <a:r>
                        <a:rPr lang="ru-RU" sz="1600" dirty="0">
                          <a:effectLst/>
                        </a:rPr>
                        <a:t> - биномиальный критерий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 – </a:t>
                      </a:r>
                      <a:r>
                        <a:rPr lang="ru-RU" sz="1600" dirty="0">
                          <a:effectLst/>
                        </a:rPr>
                        <a:t>критерий Стьюдента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62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б) при сопоставлении двух эмпириче­ских распределений</a:t>
                      </a:r>
                      <a:endParaRPr lang="ru-RU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</a:t>
                      </a:r>
                      <a:r>
                        <a:rPr lang="ru-RU" sz="1600" baseline="30000" dirty="0">
                          <a:effectLst/>
                        </a:rPr>
                        <a:t>2</a:t>
                      </a:r>
                      <a:r>
                        <a:rPr lang="ru-RU" sz="1600" dirty="0">
                          <a:effectLst/>
                        </a:rPr>
                        <a:t> - критерий Пирсона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</a:t>
                      </a:r>
                      <a:r>
                        <a:rPr lang="ru-RU" sz="1600" dirty="0">
                          <a:effectLst/>
                        </a:rPr>
                        <a:t> - критерий Колмогорова-Смирнова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sym typeface="Symbol"/>
                        </a:rPr>
                        <a:t></a:t>
                      </a:r>
                      <a:r>
                        <a:rPr lang="ru-RU" sz="1600" dirty="0">
                          <a:effectLst/>
                        </a:rPr>
                        <a:t>* - критерий (угловое преобразование Фишера)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015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31503" y="1"/>
          <a:ext cx="8928994" cy="75566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9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9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9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Задачи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Условия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Методы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667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 Выявление степени согласованности изменений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а) двух признаков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sym typeface="Symbol"/>
                        </a:rPr>
                        <a:t></a:t>
                      </a:r>
                      <a:r>
                        <a:rPr lang="ru-RU" sz="1400">
                          <a:effectLst/>
                        </a:rPr>
                        <a:t> коэффициент корреляции Пирсона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sym typeface="Symbol"/>
                        </a:rPr>
                        <a:t></a:t>
                      </a:r>
                      <a:r>
                        <a:rPr lang="ru-RU" sz="1400">
                          <a:effectLst/>
                        </a:rPr>
                        <a:t> - коэффициент корреляции Кендалла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ru-RU" sz="1400">
                          <a:effectLst/>
                        </a:rPr>
                        <a:t> – бисериальный коэффициент корреляции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sym typeface="Symbol"/>
                        </a:rPr>
                        <a:t></a:t>
                      </a:r>
                      <a:r>
                        <a:rPr lang="ru-RU" sz="1400">
                          <a:effectLst/>
                        </a:rPr>
                        <a:t> - корреляционное отношение Пирсона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en-US" sz="1400" baseline="-25000">
                          <a:effectLst/>
                        </a:rPr>
                        <a:t>S </a:t>
                      </a:r>
                      <a:r>
                        <a:rPr lang="ru-RU" sz="1400">
                          <a:effectLst/>
                        </a:rPr>
                        <a:t>- коэффициент ранговой корреляции Спирмена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en-US" sz="1400" baseline="-25000">
                          <a:effectLst/>
                        </a:rPr>
                        <a:t>xy</a:t>
                      </a:r>
                      <a:r>
                        <a:rPr lang="ru-RU" sz="1400">
                          <a:effectLst/>
                        </a:rPr>
                        <a:t> - коэффициент линейной  корреляции Пирсона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Линейная и криволинейная регрессия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49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б) двух иерархий или профилей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</a:t>
                      </a:r>
                      <a:r>
                        <a:rPr lang="en-US" sz="1400" baseline="-25000" dirty="0" err="1">
                          <a:effectLst/>
                        </a:rPr>
                        <a:t>S</a:t>
                      </a:r>
                      <a:r>
                        <a:rPr lang="en-US" sz="1400" baseline="-25000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- коэффициент ранговой корреляции </a:t>
                      </a:r>
                      <a:r>
                        <a:rPr lang="ru-RU" sz="1400" dirty="0" err="1">
                          <a:effectLst/>
                        </a:rPr>
                        <a:t>Спирмена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</a:t>
                      </a:r>
                      <a:r>
                        <a:rPr lang="en-US" sz="1400" baseline="-25000" dirty="0" err="1">
                          <a:effectLst/>
                        </a:rPr>
                        <a:t>xy</a:t>
                      </a:r>
                      <a:r>
                        <a:rPr lang="ru-RU" sz="1400" dirty="0">
                          <a:effectLst/>
                        </a:rPr>
                        <a:t> - коэффициент линейной  корреляции Пирсона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Множественная и частная корреляция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Линейная, криволинейная и множественная регрессия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Факторный и кластерный анализы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920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 Анализ изменений признака под влиянием контролируемых условий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а) под влиянием одного фактора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S - критерий тенденций </a:t>
                      </a:r>
                      <a:r>
                        <a:rPr lang="ru-RU" sz="1400" dirty="0" err="1">
                          <a:effectLst/>
                        </a:rPr>
                        <a:t>Джонкира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L - критерий тенденций Пейджа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Однофакторный дисперсионный анализ Фишера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Критерий </a:t>
                      </a:r>
                      <a:r>
                        <a:rPr lang="ru-RU" sz="1400" dirty="0" err="1">
                          <a:effectLst/>
                        </a:rPr>
                        <a:t>Линка</a:t>
                      </a:r>
                      <a:r>
                        <a:rPr lang="ru-RU" sz="1400" dirty="0">
                          <a:effectLst/>
                        </a:rPr>
                        <a:t> и Уоллеса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Критерий </a:t>
                      </a:r>
                      <a:r>
                        <a:rPr lang="ru-RU" sz="1400" dirty="0" err="1">
                          <a:effectLst/>
                        </a:rPr>
                        <a:t>Немени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Множественное сравнение независимых выборок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4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б) под влиянием двух факторов одновременно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Двухфакторный дисперсионный анализ Фишера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894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22D151-2D77-914F-9DF3-308E0017D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BFE2FD-9E27-944D-AE15-C2A8AE70B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504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>
            <a:extLst>
              <a:ext uri="{FF2B5EF4-FFF2-40B4-BE49-F238E27FC236}">
                <a16:creationId xmlns:a16="http://schemas.microsoft.com/office/drawing/2014/main" id="{ACF306DF-F7E2-7A4F-9D1E-57EF4D0E51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1200" y="692151"/>
            <a:ext cx="8229600" cy="936625"/>
          </a:xfrm>
        </p:spPr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Предварительное исследование</a:t>
            </a:r>
          </a:p>
        </p:txBody>
      </p:sp>
      <p:sp>
        <p:nvSpPr>
          <p:cNvPr id="38915" name="Текст 2">
            <a:extLst>
              <a:ext uri="{FF2B5EF4-FFF2-40B4-BE49-F238E27FC236}">
                <a16:creationId xmlns:a16="http://schemas.microsoft.com/office/drawing/2014/main" id="{F44AF529-8C76-634C-BF91-D57D6FA63F5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643063"/>
            <a:ext cx="8229600" cy="4572000"/>
          </a:xfrm>
        </p:spPr>
        <p:txBody>
          <a:bodyPr vert="horz" lIns="92075" tIns="46038" rIns="92075" bIns="46038" rtlCol="0"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ru-RU" altLang="ru-RU" sz="3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z="3000" dirty="0">
                <a:latin typeface="Times New Roman" panose="02020603050405020304" pitchFamily="18" charset="0"/>
              </a:rPr>
              <a:t>Оценка соответствия имеющихся данных предварительным прогнозам, фильтрация выбросов (</a:t>
            </a:r>
            <a:r>
              <a:rPr lang="ru-RU" altLang="ru-RU" sz="3000" dirty="0" err="1">
                <a:latin typeface="Times New Roman" panose="02020603050405020304" pitchFamily="18" charset="0"/>
              </a:rPr>
              <a:t>цензурирование</a:t>
            </a:r>
            <a:r>
              <a:rPr lang="ru-RU" altLang="ru-RU" sz="30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000" dirty="0">
                <a:latin typeface="Times New Roman" panose="02020603050405020304" pitchFamily="18" charset="0"/>
              </a:rPr>
              <a:t>Визуализация данных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000" dirty="0">
                <a:latin typeface="Times New Roman" panose="02020603050405020304" pitchFamily="18" charset="0"/>
              </a:rPr>
              <a:t>Оценка распределения данных (положение, разброс, …)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3000" dirty="0">
                <a:latin typeface="Times New Roman" panose="02020603050405020304" pitchFamily="18" charset="0"/>
              </a:rPr>
              <a:t>Грубая проверка предположения о связи данных</a:t>
            </a:r>
          </a:p>
        </p:txBody>
      </p:sp>
      <p:sp>
        <p:nvSpPr>
          <p:cNvPr id="38916" name="Номер слайда 3">
            <a:extLst>
              <a:ext uri="{FF2B5EF4-FFF2-40B4-BE49-F238E27FC236}">
                <a16:creationId xmlns:a16="http://schemas.microsoft.com/office/drawing/2014/main" id="{B5D19AEF-ACBE-684B-B879-6F8923BCB10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188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>
            <a:extLst>
              <a:ext uri="{FF2B5EF4-FFF2-40B4-BE49-F238E27FC236}">
                <a16:creationId xmlns:a16="http://schemas.microsoft.com/office/drawing/2014/main" id="{49AFFF19-EEE2-2E40-A3E4-1A261B3E7BD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1200" y="457201"/>
            <a:ext cx="8229600" cy="955675"/>
          </a:xfrm>
        </p:spPr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Оценка неизвестной величины</a:t>
            </a:r>
          </a:p>
        </p:txBody>
      </p:sp>
      <p:sp>
        <p:nvSpPr>
          <p:cNvPr id="40963" name="Текст 2">
            <a:extLst>
              <a:ext uri="{FF2B5EF4-FFF2-40B4-BE49-F238E27FC236}">
                <a16:creationId xmlns:a16="http://schemas.microsoft.com/office/drawing/2014/main" id="{A2F47340-8198-9C44-8E77-685F88805DB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714500"/>
            <a:ext cx="8229600" cy="4152900"/>
          </a:xfrm>
        </p:spPr>
        <p:txBody>
          <a:bodyPr vert="horz" lIns="92075" tIns="46038" rIns="92075" bIns="46038" rtlCol="0">
            <a:normAutofit/>
          </a:bodyPr>
          <a:lstStyle/>
          <a:p>
            <a:pPr eaLnBrk="1" hangingPunct="1"/>
            <a:r>
              <a:rPr lang="ru-RU" altLang="ru-RU" sz="3000">
                <a:latin typeface="Times New Roman" panose="02020603050405020304" pitchFamily="18" charset="0"/>
              </a:rPr>
              <a:t>Предсказание значения неизвестной величины (победитель на выборах, объем продаж в следующем квартале, уровень брака, …)</a:t>
            </a:r>
          </a:p>
          <a:p>
            <a:pPr eaLnBrk="1" hangingPunct="1"/>
            <a:r>
              <a:rPr lang="ru-RU" altLang="ru-RU" sz="3000">
                <a:latin typeface="Times New Roman" panose="02020603050405020304" pitchFamily="18" charset="0"/>
              </a:rPr>
              <a:t>Оценка точности полученного значения (доверительного интервала)</a:t>
            </a:r>
          </a:p>
        </p:txBody>
      </p:sp>
      <p:sp>
        <p:nvSpPr>
          <p:cNvPr id="40964" name="Номер слайда 3">
            <a:extLst>
              <a:ext uri="{FF2B5EF4-FFF2-40B4-BE49-F238E27FC236}">
                <a16:creationId xmlns:a16="http://schemas.microsoft.com/office/drawing/2014/main" id="{BC19BCD5-F27F-9E4F-8FF4-160818EDF58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191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>
            <a:extLst>
              <a:ext uri="{FF2B5EF4-FFF2-40B4-BE49-F238E27FC236}">
                <a16:creationId xmlns:a16="http://schemas.microsoft.com/office/drawing/2014/main" id="{16D797D7-4768-A64B-B3B0-1096B1CE3BB6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Проверка статистических гипотез</a:t>
            </a:r>
          </a:p>
        </p:txBody>
      </p:sp>
      <p:sp>
        <p:nvSpPr>
          <p:cNvPr id="43011" name="Текст 2">
            <a:extLst>
              <a:ext uri="{FF2B5EF4-FFF2-40B4-BE49-F238E27FC236}">
                <a16:creationId xmlns:a16="http://schemas.microsoft.com/office/drawing/2014/main" id="{E2FA6A43-AF3D-C240-A85E-D3595363F7B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600201"/>
            <a:ext cx="8229600" cy="4924425"/>
          </a:xfrm>
        </p:spPr>
        <p:txBody>
          <a:bodyPr vert="horz" lIns="92075" tIns="46038" rIns="92075" bIns="46038" rtlCol="0">
            <a:normAutofit/>
          </a:bodyPr>
          <a:lstStyle/>
          <a:p>
            <a:pPr eaLnBrk="1" hangingPunct="1"/>
            <a:r>
              <a:rPr lang="ru-RU" altLang="ru-RU" sz="3000">
                <a:latin typeface="Times New Roman" panose="02020603050405020304" pitchFamily="18" charset="0"/>
              </a:rPr>
              <a:t>Использование данных для осуществления выбора одной из двух (или более) различных возможностей.</a:t>
            </a:r>
          </a:p>
          <a:p>
            <a:pPr lvl="1" eaLnBrk="1" hangingPunct="1"/>
            <a:r>
              <a:rPr lang="ru-RU" altLang="ru-RU" sz="3000">
                <a:latin typeface="Times New Roman" panose="02020603050405020304" pitchFamily="18" charset="0"/>
              </a:rPr>
              <a:t>Использование нового метода работы с клиентами увеличивает (не увеличивает) объем продаж</a:t>
            </a:r>
          </a:p>
          <a:p>
            <a:pPr lvl="1" eaLnBrk="1" hangingPunct="1"/>
            <a:r>
              <a:rPr lang="ru-RU" altLang="ru-RU" sz="3000">
                <a:latin typeface="Times New Roman" panose="02020603050405020304" pitchFamily="18" charset="0"/>
              </a:rPr>
              <a:t>В Вашем учреждении зарплата зависит (не зависит) от уровня образования сотрудники</a:t>
            </a:r>
          </a:p>
        </p:txBody>
      </p:sp>
      <p:sp>
        <p:nvSpPr>
          <p:cNvPr id="43012" name="Номер слайда 3">
            <a:extLst>
              <a:ext uri="{FF2B5EF4-FFF2-40B4-BE49-F238E27FC236}">
                <a16:creationId xmlns:a16="http://schemas.microsoft.com/office/drawing/2014/main" id="{C57576DF-48E7-444D-942A-766B868EA02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324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187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72A1044-66BE-FE46-A5B4-9A06D8BFB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Классификация статистических данных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EF55DCD-F7F0-B94C-B75E-D169C9E47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9288" y="2205038"/>
            <a:ext cx="8291512" cy="3816350"/>
          </a:xfrm>
        </p:spPr>
        <p:txBody>
          <a:bodyPr/>
          <a:lstStyle/>
          <a:p>
            <a:pPr eaLnBrk="1" hangingPunct="1"/>
            <a:r>
              <a:rPr lang="ru-RU" altLang="ru-RU" sz="3000" b="1" i="1">
                <a:latin typeface="Times New Roman" panose="02020603050405020304" pitchFamily="18" charset="0"/>
              </a:rPr>
              <a:t>по количеству переменных, описывающих элементарную единицу  данных</a:t>
            </a:r>
            <a:r>
              <a:rPr lang="ru-RU" altLang="ru-RU" sz="3000" i="1">
                <a:latin typeface="Times New Roman" panose="02020603050405020304" pitchFamily="18" charset="0"/>
              </a:rPr>
              <a:t>: </a:t>
            </a:r>
          </a:p>
          <a:p>
            <a:pPr eaLnBrk="1" hangingPunct="1"/>
            <a:endParaRPr lang="ru-RU" altLang="ru-RU" sz="3000" i="1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одномерные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многомерные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ru-RU" altLang="ru-RU" sz="3000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ru-RU" altLang="ru-RU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801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002D3DF-E5B8-4243-A32A-961AEF76D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570037"/>
          </a:xfrm>
        </p:spPr>
        <p:txBody>
          <a:bodyPr/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Классификация статистических данных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D79C16D-8AF1-A741-8639-C1DDC59EC1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63750" y="1916113"/>
            <a:ext cx="8147050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3000" b="1" i="1">
                <a:latin typeface="Times New Roman" panose="02020603050405020304" pitchFamily="18" charset="0"/>
              </a:rPr>
              <a:t>по типу измерения</a:t>
            </a:r>
            <a:r>
              <a:rPr lang="ru-RU" altLang="ru-RU" sz="3000">
                <a:latin typeface="Times New Roman" panose="02020603050405020304" pitchFamily="18" charset="0"/>
              </a:rPr>
              <a:t>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30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количественные: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altLang="ru-RU" sz="3000">
                <a:latin typeface="Times New Roman" panose="02020603050405020304" pitchFamily="18" charset="0"/>
              </a:rPr>
              <a:t>			дискретные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altLang="ru-RU" sz="3000">
                <a:latin typeface="Times New Roman" panose="02020603050405020304" pitchFamily="18" charset="0"/>
              </a:rPr>
              <a:t>			непрерывные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качественные:</a:t>
            </a:r>
          </a:p>
          <a:p>
            <a:pPr lvl="4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altLang="ru-RU" sz="3000">
                <a:latin typeface="Times New Roman" panose="02020603050405020304" pitchFamily="18" charset="0"/>
              </a:rPr>
              <a:t>порядковые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ru-RU" altLang="ru-RU" sz="3000">
                <a:latin typeface="Times New Roman" panose="02020603050405020304" pitchFamily="18" charset="0"/>
              </a:rPr>
              <a:t>			номинальные </a:t>
            </a:r>
          </a:p>
        </p:txBody>
      </p:sp>
    </p:spTree>
    <p:extLst>
      <p:ext uri="{BB962C8B-B14F-4D97-AF65-F5344CB8AC3E}">
        <p14:creationId xmlns:p14="http://schemas.microsoft.com/office/powerpoint/2010/main" val="2628121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FCFB60FB-73DF-7E4E-A571-F82910D20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570037"/>
          </a:xfrm>
        </p:spPr>
        <p:txBody>
          <a:bodyPr/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Классификация статистических данных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9E84504-6D64-0347-AB73-24AD079F46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2205038"/>
            <a:ext cx="8229600" cy="3949700"/>
          </a:xfrm>
        </p:spPr>
        <p:txBody>
          <a:bodyPr/>
          <a:lstStyle/>
          <a:p>
            <a:pPr eaLnBrk="1" hangingPunct="1"/>
            <a:r>
              <a:rPr lang="ru-RU" altLang="ru-RU" b="1" i="1">
                <a:latin typeface="Times New Roman" panose="02020603050405020304" pitchFamily="18" charset="0"/>
              </a:rPr>
              <a:t>по отношению ко времени</a:t>
            </a:r>
            <a:r>
              <a:rPr lang="ru-RU" altLang="ru-RU" b="1"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b="1"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>
                <a:latin typeface="Times New Roman" panose="02020603050405020304" pitchFamily="18" charset="0"/>
              </a:rPr>
              <a:t>временные ряды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>
                <a:latin typeface="Times New Roman" panose="02020603050405020304" pitchFamily="18" charset="0"/>
              </a:rPr>
              <a:t>данные об одном временном срезе</a:t>
            </a:r>
          </a:p>
        </p:txBody>
      </p:sp>
    </p:spTree>
    <p:extLst>
      <p:ext uri="{BB962C8B-B14F-4D97-AF65-F5344CB8AC3E}">
        <p14:creationId xmlns:p14="http://schemas.microsoft.com/office/powerpoint/2010/main" val="143212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432048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СТАТИСТИЧЕСКИЕ ГИПОТЕЗЫ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1504" y="548680"/>
            <a:ext cx="9036496" cy="63093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Полученные в экспериментах выборочные данные всегда ограничены и носят в значительной мере случайный характер. Именно поэтому для анализа таких данных и используется мате­матическая статистика, позволяющая обобщать закономерности, полученные на выборке, и распространять их на всю генераль­ную совокупность.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Полученные в результате экспери­мента на какой-либо выборке данные служат основанием для суждения о генеральной совокупности. Однако в силу действия случайных вероятностных причин оценка параметров генераль­ной совокупности, сделанная на основании экспериментальных (выборочных) данных, всегда будет сопровождаться погрешнос­тью, и поэтому подобного рода оценки должны рассматриваться как предположительные, а не как окончательные утверждения. Подобные предположения о свойствах и параметрах генеральной совокупности получили название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статистических гипотез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указывает Г.В. Суходольский: «Под статистической гипотезой обычно понимают формальное предположение о том, что сход­ство (или различие) некоторых параметрических или функцио­нальных характеристик случайно или, наоборот, неслучайно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[11].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012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1C9CCC33-D620-6348-8502-CAC2FCFAF8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570037"/>
          </a:xfrm>
        </p:spPr>
        <p:txBody>
          <a:bodyPr/>
          <a:lstStyle/>
          <a:p>
            <a:pPr eaLnBrk="1" hangingPunct="1"/>
            <a:r>
              <a:rPr lang="ru-RU" altLang="ru-RU" sz="4000" i="1">
                <a:latin typeface="Times New Roman" panose="02020603050405020304" pitchFamily="18" charset="0"/>
              </a:rPr>
              <a:t>Классификация статистических данных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D6620C4-CE5C-3447-A792-1192B4F027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376488"/>
            <a:ext cx="8229600" cy="3490912"/>
          </a:xfrm>
        </p:spPr>
        <p:txBody>
          <a:bodyPr/>
          <a:lstStyle/>
          <a:p>
            <a:pPr eaLnBrk="1" hangingPunct="1"/>
            <a:r>
              <a:rPr lang="ru-RU" altLang="ru-RU" sz="3000" b="1" i="1">
                <a:latin typeface="Estrangelo Edessa" pitchFamily="66"/>
              </a:rPr>
              <a:t>по способу получения данных</a:t>
            </a:r>
            <a:r>
              <a:rPr lang="ru-RU" altLang="ru-RU" sz="3000" i="1">
                <a:latin typeface="Estrangelo Edessa" pitchFamily="66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3000" i="1">
              <a:latin typeface="Estrangelo Edessa" pitchFamily="66"/>
            </a:endParaRP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первичные</a:t>
            </a:r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ru-RU" altLang="ru-RU" sz="3000">
                <a:latin typeface="Times New Roman" panose="02020603050405020304" pitchFamily="18" charset="0"/>
              </a:rPr>
              <a:t>вторичные</a:t>
            </a:r>
          </a:p>
        </p:txBody>
      </p:sp>
    </p:spTree>
    <p:extLst>
      <p:ext uri="{BB962C8B-B14F-4D97-AF65-F5344CB8AC3E}">
        <p14:creationId xmlns:p14="http://schemas.microsoft.com/office/powerpoint/2010/main" val="313106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12C9E-B1AC-5A41-B5A4-35249C471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D83A23-C436-A44D-BAFC-3C2AF2EBD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10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620688"/>
          </a:xfrm>
        </p:spPr>
        <p:txBody>
          <a:bodyPr>
            <a:normAutofit/>
          </a:bodyPr>
          <a:lstStyle/>
          <a:p>
            <a:r>
              <a:rPr lang="ru-RU" sz="1800" b="1" dirty="0"/>
              <a:t>Статистические гипотезы подразделяются: на нулевые и альтернативные, направленные и ненаправленные</a:t>
            </a:r>
          </a:p>
        </p:txBody>
      </p:sp>
      <p:pic>
        <p:nvPicPr>
          <p:cNvPr id="4" name="Объект 3" descr="гипотезы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864671" y="3354121"/>
            <a:ext cx="4462659" cy="101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4274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6693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Нулевая гипотеза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 это гипотеза об отсутствии различий. Если мы хотим доказать значимость различий, то нулевую гипотезу требуется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опровергнуть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иначе требуется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подтвердить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Альтернатив­ная гипотеза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 гипотеза о значимости различий. Это то, что мы хотим до­казать, поэтому иногда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называют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экспериментальной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гипотезой.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Бывают задачи, когда мы хотим доказать как раз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незначимость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различий, то есть подтвердить нулевую гипотезу. Например, если нам нужно убедиться, что разные испытуемые получают хотя и различные, но уравновешенные по трудности задания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или что экспериментальная и контрольная выборки не различаются между собой по каким-то значи­мым характеристикам. Однако чаще нам все-таки требуется доказать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значимость различий,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ибо они более информативны для нас в поиске нового.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Нулевая и альтернативная гипотезы могут быть направленными и ненаправленными.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Направленные гипотезы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предполагается в одной группе значения признака выше, а в другой ниже: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превышает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превышает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Ненаправленные гипотезы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предполагается что различаются формы распределения признака в группах: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отличается от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отличается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49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116633"/>
            <a:ext cx="9144000" cy="6009531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Проверка гипотез осуществляется с помощью критериев статистической оценки различий.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Принимаемый вывод носит название статистического решения.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Подчеркнем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 такое решение всегда вероятностно. При проверке гипотезы экспериментальные данные могут противоречить гипотезе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тогда эта гипотеза отклоняется. В противном случае, т.е. если экспериментальные данные согласуются с гипотезой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она не отклоняется. Часто в таких случаях говорят, что гипотеза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принимается. Отсюда видно, что статистическая проверка гипотез, основанная на экспериментальных выборочных данных, неизбежно связана с риском (вероятностью) принять ложное решение. При этом возможны ошибки двух родов. Ошибка первого рода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произойдет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когда будет принято решение отклонить гипотезу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хотя в действительности она оказывается верной. Ошибка второго рода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произойдет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когда будет принято решение не отклонять гипотезу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i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хотя в действительности она будет неверна. Очевидно, что и правильные выводы могут быть приняты также в двух случаях. В таблице 7.1 обобщено вышесказанное.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91545" y="5345832"/>
          <a:ext cx="8352927" cy="151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4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69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Результат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проверки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гипотезы Н</a:t>
                      </a:r>
                      <a:r>
                        <a:rPr lang="ru-RU" sz="1200" baseline="-250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Возможные состояния проверяемой гипотезы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Верна гипотеза Н</a:t>
                      </a:r>
                      <a:r>
                        <a:rPr lang="ru-RU" sz="1200" baseline="-25000" dirty="0">
                          <a:effectLst/>
                        </a:rPr>
                        <a:t>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Верна гипотеза Н</a:t>
                      </a:r>
                      <a:r>
                        <a:rPr lang="ru-RU" sz="1200" baseline="-250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Гипотеза Н</a:t>
                      </a:r>
                      <a:r>
                        <a:rPr lang="ru-RU" sz="1200" baseline="-25000" dirty="0">
                          <a:effectLst/>
                        </a:rPr>
                        <a:t>0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отклоняется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Ошибка первого рода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Правильное решение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Гипотеза Н</a:t>
                      </a:r>
                      <a:r>
                        <a:rPr lang="ru-RU" sz="1200" baseline="-25000">
                          <a:effectLst/>
                        </a:rPr>
                        <a:t>0</a:t>
                      </a:r>
                      <a:r>
                        <a:rPr lang="ru-RU" sz="120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 отклоняется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Правильное решение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Ошибка второго рода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504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404664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СТАТИСТИЧЕСКИЕ КРИТЕРИИ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404664"/>
            <a:ext cx="9144000" cy="6453336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Статистический критерий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решающее правило, обеспечиваю­щее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надежное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поведение, то есть принятие истинной и отклонение ложной гипотезы с высокой вероятностью [11].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Статистические критерии обозначают также 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расчета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опре­деленного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числа и само это число.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Когда мы говорим, что достоверность различий определялась по критерию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i="1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(критерий – угловое преобразование Фишера), то имеем в виду, что использовали метод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i="1" baseline="30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расчета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определенного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числа.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Когда мы говорим, далее, что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i="1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=1,36, то имеем в виду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определенное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число, рассчитанное по методу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</a:t>
            </a:r>
            <a:r>
              <a:rPr lang="ru-RU" i="1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Это число обозначается как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эмпирическое значение критерия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425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432048"/>
          </a:xfrm>
        </p:spPr>
        <p:txBody>
          <a:bodyPr>
            <a:normAutofit/>
          </a:bodyPr>
          <a:lstStyle/>
          <a:p>
            <a:r>
              <a:rPr lang="ru-RU" sz="20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ПАРАМЕТРИЧЕСКИЕ И НЕПАРАМЕТРИЧЕСКИЕ МЕТОДЫ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620688"/>
            <a:ext cx="9144000" cy="6120680"/>
          </a:xfrm>
        </p:spPr>
        <p:txBody>
          <a:bodyPr>
            <a:normAutofit/>
          </a:bodyPr>
          <a:lstStyle/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Критерии делятся на параметрические и непараметрические. </a:t>
            </a:r>
          </a:p>
          <a:p>
            <a:r>
              <a:rPr lang="ru-RU" sz="1700" b="1" i="1" dirty="0">
                <a:latin typeface="Times New Roman" pitchFamily="18" charset="0"/>
                <a:cs typeface="Times New Roman" pitchFamily="18" charset="0"/>
              </a:rPr>
              <a:t>Параметрические критерии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критерии, включающие в формулу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расчета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параметры распределения, то есть средние и дисперсии. </a:t>
            </a:r>
          </a:p>
          <a:p>
            <a:r>
              <a:rPr lang="ru-RU" sz="1700" b="1" i="1" dirty="0">
                <a:latin typeface="Times New Roman" pitchFamily="18" charset="0"/>
                <a:cs typeface="Times New Roman" pitchFamily="18" charset="0"/>
              </a:rPr>
              <a:t>Непараметрические критерии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критерии, не включающие в формулу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расчета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параметров распределе­ния и основанные на оперировании частотами или рангами.</a:t>
            </a:r>
          </a:p>
          <a:p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 те и другие критерии имеют свои преимущества и недостатки. Возможности и ограничения параметрических и непараметрических критериев приведены  в таблице 7.2 [9].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386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29600" cy="216024"/>
          </a:xfrm>
        </p:spPr>
        <p:txBody>
          <a:bodyPr>
            <a:normAutofit fontScale="90000"/>
          </a:bodyPr>
          <a:lstStyle/>
          <a:p>
            <a:r>
              <a:rPr lang="ru-RU" sz="1400" b="1" dirty="0"/>
              <a:t>Достоинства и недостатки критериев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75520" y="476672"/>
          <a:ext cx="8280920" cy="65311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4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6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Параметрические критерии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Непараметрические критерии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 Позволяют прямо оценить различия в средних, полученных в двух вы­борках (</a:t>
                      </a:r>
                      <a:r>
                        <a:rPr lang="en-US" sz="1400" dirty="0">
                          <a:effectLst/>
                        </a:rPr>
                        <a:t>t</a:t>
                      </a:r>
                      <a:r>
                        <a:rPr lang="ru-RU" sz="1400" dirty="0">
                          <a:effectLst/>
                        </a:rPr>
                        <a:t> - критерий Стьюдента)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 Позволяют оценить лишь средние тенденции, например, ответить на вопрос, чаще ли в выборке А встречаются более высо­кие, а в выборке Б – более низкие значе­ния признака (например, критерии Розенбаума, угловое преобразование Фишера и др.)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 Позволяют прямо оценить различия в дисперсиях (например, критерий Фишера)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2. Позволяют оценить лишь различия в диа­пазонах вариативности признака (например, критерий Фишера)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 Позволяют выявить тенденции изменения признака при переходе от ус­ловия к условию (дисперсионный однофакторный анализ), но лишь при условии нормального распреде­ления признака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 Позволяют выявить тенденции изменения признака при переходе от условия к усло­вию при любом распределении признака (критерий тенденций Пейджа и критерий </a:t>
                      </a:r>
                      <a:r>
                        <a:rPr lang="ru-RU" sz="1400" dirty="0" err="1">
                          <a:effectLst/>
                        </a:rPr>
                        <a:t>Джонкира</a:t>
                      </a:r>
                      <a:r>
                        <a:rPr lang="ru-RU" sz="1400" dirty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8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 Позволяют оценить взаимодействие двух и более факторов в их влиянии на изменения признака (двухфак­торный дисперсионный анализ)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 Эта возможность отсутствует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 Экспериментальные данные должны отвечать двум, а иногда </a:t>
                      </a:r>
                      <a:r>
                        <a:rPr lang="ru-RU" sz="1400" dirty="0" err="1">
                          <a:effectLst/>
                        </a:rPr>
                        <a:t>трем</a:t>
                      </a:r>
                      <a:r>
                        <a:rPr lang="ru-RU" sz="1400" dirty="0">
                          <a:effectLst/>
                        </a:rPr>
                        <a:t> усло­виям: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а) значения признака измерены по интервальной шкале;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б) распределение признака является нормальным;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в) в дисперсионном анализе должно соблюдаться требование равенства дисперсий в ячейках комплекса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5. Экспериментальные данные могут не отвечать ни одному из этих условий: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а) значения признака могут быть пред­ставлены в любой шкале, начиная от шка­лы наименований;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б) распределение признака может быть любым и совпадение его с каким-либо теоретическим законом распределения необязательно и не нуждается в проверке;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в) требование равенства дисперсий отсут­ствует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735" marR="467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187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476672"/>
          </a:xfrm>
        </p:spPr>
        <p:txBody>
          <a:bodyPr>
            <a:normAutofit/>
          </a:bodyPr>
          <a:lstStyle/>
          <a:p>
            <a:r>
              <a:rPr lang="ru-RU" sz="1800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УРОВНИ СТАТИСТИЧЕСКОЙ ЗНАЧИМОСТИ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Уровень значимости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это вероятность отклонения нулевой гипотезы, в то время как она верна.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Ошибка, состоящая в том, что мы отклонили нулевую гипотезу, в то время как она верна, как уже указывалось, называется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ошибкой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рода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Если вероятность ошибки – это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 вероятность правильного решения – 1-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Чем меньше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тем больше вероятность правильного решения.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Исторически сложилось так, что в психологии принято считать низшим уровнем статистической значимости 5%-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уровень (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0,05), достаточным – 1%-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уровень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0,01), высшим – 0,1%-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уровень (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Symbol"/>
              </a:rPr>
              <a:t>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/>
              </a:rPr>
              <a:t>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0,001).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489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1864</Words>
  <Application>Microsoft Macintosh PowerPoint</Application>
  <PresentationFormat>Широкоэкранный</PresentationFormat>
  <Paragraphs>185</Paragraphs>
  <Slides>21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Estrangelo Edessa</vt:lpstr>
      <vt:lpstr>Symbol</vt:lpstr>
      <vt:lpstr>Times New Roman</vt:lpstr>
      <vt:lpstr>Wingdings</vt:lpstr>
      <vt:lpstr>Тема Office</vt:lpstr>
      <vt:lpstr>Лекция 5. Статистическая гипотеза в психологических и педагогических исследованиях</vt:lpstr>
      <vt:lpstr>СТАТИСТИЧЕСКИЕ ГИПОТЕЗЫ</vt:lpstr>
      <vt:lpstr>Статистические гипотезы подразделяются: на нулевые и альтернативные, направленные и ненаправленные</vt:lpstr>
      <vt:lpstr>Презентация PowerPoint</vt:lpstr>
      <vt:lpstr>Презентация PowerPoint</vt:lpstr>
      <vt:lpstr>СТАТИСТИЧЕСКИЕ КРИТЕРИИ</vt:lpstr>
      <vt:lpstr>ПАРАМЕТРИЧЕСКИЕ И НЕПАРАМЕТРИЧЕСКИЕ МЕТОДЫ</vt:lpstr>
      <vt:lpstr>Достоинства и недостатки критериев</vt:lpstr>
      <vt:lpstr>УРОВНИ СТАТИСТИЧЕСКОЙ ЗНАЧИМОСТИ</vt:lpstr>
      <vt:lpstr>ПРАВИЛО ОТКЛОНЕНИЯ НУЛЕВОЙ И ПРИНЯТИЯ АЛЬТЕРНАТИВНОЙ ГИПОТЕЗЫ</vt:lpstr>
      <vt:lpstr>КЛАССИФИКАЦИЯ ПСИХОЛОГИЧЕСКИХ ЗАДАЧ, РЕШАЕМЫХ С ПОМОЩЬЮ СТАТИСТИЧЕСКИХ МЕТОДОВ </vt:lpstr>
      <vt:lpstr>Презентация PowerPoint</vt:lpstr>
      <vt:lpstr>Презентация PowerPoint</vt:lpstr>
      <vt:lpstr>Предварительное исследование</vt:lpstr>
      <vt:lpstr>Оценка неизвестной величины</vt:lpstr>
      <vt:lpstr>Проверка статистических гипотез</vt:lpstr>
      <vt:lpstr>Классификация статистических данных</vt:lpstr>
      <vt:lpstr>Классификация статистических данных</vt:lpstr>
      <vt:lpstr>Классификация статистических данных</vt:lpstr>
      <vt:lpstr>Классификация статистических данных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5.</dc:title>
  <dc:creator>Microsoft Office User</dc:creator>
  <cp:lastModifiedBy>Microsoft Office User</cp:lastModifiedBy>
  <cp:revision>3</cp:revision>
  <dcterms:created xsi:type="dcterms:W3CDTF">2023-11-01T16:42:59Z</dcterms:created>
  <dcterms:modified xsi:type="dcterms:W3CDTF">2023-11-05T06:53:46Z</dcterms:modified>
</cp:coreProperties>
</file>