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3" r:id="rId4"/>
  </p:sldMasterIdLst>
  <p:notesMasterIdLst>
    <p:notesMasterId r:id="rId37"/>
  </p:notesMasterIdLst>
  <p:handoutMasterIdLst>
    <p:handoutMasterId r:id="rId38"/>
  </p:handoutMasterIdLst>
  <p:sldIdLst>
    <p:sldId id="256" r:id="rId5"/>
    <p:sldId id="300" r:id="rId6"/>
    <p:sldId id="292" r:id="rId7"/>
    <p:sldId id="293" r:id="rId8"/>
    <p:sldId id="294" r:id="rId9"/>
    <p:sldId id="273" r:id="rId10"/>
    <p:sldId id="274" r:id="rId11"/>
    <p:sldId id="271" r:id="rId12"/>
    <p:sldId id="301" r:id="rId13"/>
    <p:sldId id="299" r:id="rId14"/>
    <p:sldId id="302" r:id="rId15"/>
    <p:sldId id="303" r:id="rId16"/>
    <p:sldId id="304" r:id="rId17"/>
    <p:sldId id="305" r:id="rId18"/>
    <p:sldId id="276" r:id="rId19"/>
    <p:sldId id="306" r:id="rId20"/>
    <p:sldId id="307" r:id="rId21"/>
    <p:sldId id="308" r:id="rId22"/>
    <p:sldId id="309" r:id="rId23"/>
    <p:sldId id="29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10" r:id="rId32"/>
    <p:sldId id="311" r:id="rId33"/>
    <p:sldId id="312" r:id="rId34"/>
    <p:sldId id="277" r:id="rId35"/>
    <p:sldId id="286" r:id="rId3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01" autoAdjust="0"/>
  </p:normalViewPr>
  <p:slideViewPr>
    <p:cSldViewPr snapToGrid="0" showGuides="1">
      <p:cViewPr>
        <p:scale>
          <a:sx n="68" d="100"/>
          <a:sy n="68" d="100"/>
        </p:scale>
        <p:origin x="-58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06.11.2022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C522B8D-815E-429C-9EC2-505CEC215084}" type="datetime1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474-459C-42C4-A0ED-A9AD89867D22}" type="datetime1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09.10.2016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8"/>
            <a:ext cx="5734051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8"/>
            <a:ext cx="573405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6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2BC5-0E5D-4645-A815-DFCA1A04B5A6}" type="datetime1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9B1-F681-4AF5-B948-A3B940E9215A}" type="datetime1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1334-89C1-48F8-8089-E3D6AA3BB79C}" type="datetime1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3F-3D72-4F56-93A1-9DDD55AB6452}" type="datetime1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A32-C44A-4E32-8FFB-D057369B4F61}" type="datetime1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CC2E-6DAB-4717-9C53-38589639C202}" type="datetime1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DC0002A-E6EF-4378-B5A3-22E20EA855B1}" type="datetime1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E80E4BC3-C763-48AA-8280-ACE59646066A}" type="datetime1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2E0B6C-3F58-4527-A133-F91FB65EBC2F}" type="datetime1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263" y="1030149"/>
            <a:ext cx="5764193" cy="2986268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sz="4000" b="1" dirty="0" smtClean="0"/>
              <a:t>Алгоритмизация </a:t>
            </a:r>
            <a:br>
              <a:rPr lang="ru-RU" sz="4000" b="1" dirty="0" smtClean="0"/>
            </a:br>
            <a:r>
              <a:rPr lang="ru-RU" sz="4000" b="1" dirty="0" smtClean="0"/>
              <a:t>и программирование</a:t>
            </a:r>
            <a:br>
              <a:rPr lang="ru-RU" sz="4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i="1" cap="none" dirty="0" smtClean="0"/>
              <a:t>и.о. доцент кафедры «Информационные системы» </a:t>
            </a:r>
            <a:r>
              <a:rPr lang="ru-RU" sz="1800" b="1" i="1" cap="none" dirty="0" err="1" smtClean="0"/>
              <a:t>Муханова</a:t>
            </a:r>
            <a:r>
              <a:rPr lang="ru-RU" sz="1800" b="1" i="1" cap="none" dirty="0" smtClean="0"/>
              <a:t> </a:t>
            </a:r>
            <a:r>
              <a:rPr lang="ru-RU" sz="1800" b="1" i="1" cap="none" dirty="0" err="1" smtClean="0"/>
              <a:t>Аягоз</a:t>
            </a:r>
            <a:r>
              <a:rPr lang="ru-RU" sz="1800" b="1" i="1" cap="none" dirty="0" smtClean="0"/>
              <a:t> </a:t>
            </a:r>
            <a:r>
              <a:rPr lang="ru-RU" sz="1800" b="1" i="1" cap="none" dirty="0" err="1" smtClean="0"/>
              <a:t>Асанбековна</a:t>
            </a:r>
            <a:r>
              <a:rPr lang="ru-RU" sz="1800" b="1" i="1" cap="none" dirty="0" smtClean="0"/>
              <a:t/>
            </a:r>
            <a:br>
              <a:rPr lang="ru-RU" sz="1800" b="1" i="1" cap="none" dirty="0" smtClean="0"/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empoautomation.com/wp-content/uploads/2018/05/shutterstock_175375409-673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72" y="983848"/>
            <a:ext cx="5177742" cy="42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8458" y="4627401"/>
            <a:ext cx="5734051" cy="955565"/>
          </a:xfrm>
        </p:spPr>
        <p:txBody>
          <a:bodyPr/>
          <a:lstStyle/>
          <a:p>
            <a:pPr algn="r"/>
            <a:r>
              <a:rPr lang="ru-RU" b="1" i="1" dirty="0"/>
              <a:t>Лекция </a:t>
            </a:r>
            <a:r>
              <a:rPr lang="ru-RU" b="1" i="1" dirty="0" smtClean="0"/>
              <a:t>№</a:t>
            </a:r>
            <a:r>
              <a:rPr lang="en-US" b="1" i="1" dirty="0" smtClean="0"/>
              <a:t>9</a:t>
            </a:r>
            <a:r>
              <a:rPr lang="ru-RU" b="1" i="1" dirty="0" smtClean="0"/>
              <a:t> </a:t>
            </a:r>
            <a:r>
              <a:rPr lang="ru-RU" b="1" dirty="0" smtClean="0"/>
              <a:t>Использование</a:t>
            </a:r>
            <a:r>
              <a:rPr lang="en-US" b="1" dirty="0" smtClean="0"/>
              <a:t> </a:t>
            </a:r>
            <a:r>
              <a:rPr lang="ru-RU" b="1" dirty="0" smtClean="0"/>
              <a:t>файлов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Чтение из файла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F=open(‘text.txt’)</a:t>
            </a:r>
          </a:p>
          <a:p>
            <a:r>
              <a:rPr lang="en-US" dirty="0" smtClean="0"/>
              <a:t>Print (</a:t>
            </a:r>
            <a:r>
              <a:rPr lang="en-US" dirty="0" err="1" smtClean="0"/>
              <a:t>f.read</a:t>
            </a:r>
            <a:r>
              <a:rPr lang="en-US" dirty="0" smtClean="0"/>
              <a:t>())</a:t>
            </a:r>
            <a:r>
              <a:rPr lang="kk-KZ" dirty="0" smtClean="0"/>
              <a:t> // выводим на экран содержимое файла</a:t>
            </a:r>
          </a:p>
          <a:p>
            <a:endParaRPr lang="kk-KZ" dirty="0" smtClean="0"/>
          </a:p>
          <a:p>
            <a:r>
              <a:rPr lang="en-US" dirty="0"/>
              <a:t>Print (</a:t>
            </a:r>
            <a:r>
              <a:rPr lang="en-US" dirty="0" err="1" smtClean="0"/>
              <a:t>f.read</a:t>
            </a:r>
            <a:r>
              <a:rPr lang="en-US" dirty="0" smtClean="0"/>
              <a:t>(</a:t>
            </a:r>
            <a:r>
              <a:rPr lang="ru-RU" dirty="0" smtClean="0"/>
              <a:t>1</a:t>
            </a:r>
            <a:r>
              <a:rPr lang="en-US" dirty="0" smtClean="0"/>
              <a:t>))</a:t>
            </a:r>
            <a:r>
              <a:rPr lang="kk-KZ" dirty="0" smtClean="0"/>
              <a:t> // выводит первый символ файла</a:t>
            </a:r>
          </a:p>
          <a:p>
            <a:r>
              <a:rPr lang="en-US" dirty="0"/>
              <a:t>Print (</a:t>
            </a:r>
            <a:r>
              <a:rPr lang="en-US" dirty="0" err="1" smtClean="0"/>
              <a:t>f.read</a:t>
            </a:r>
            <a:r>
              <a:rPr lang="en-US" dirty="0" smtClean="0"/>
              <a:t>(</a:t>
            </a:r>
            <a:r>
              <a:rPr lang="ru-RU" dirty="0" smtClean="0"/>
              <a:t>2</a:t>
            </a:r>
            <a:r>
              <a:rPr lang="en-US" dirty="0" smtClean="0"/>
              <a:t>))</a:t>
            </a:r>
            <a:r>
              <a:rPr lang="kk-KZ" dirty="0" smtClean="0"/>
              <a:t> </a:t>
            </a:r>
            <a:r>
              <a:rPr lang="kk-KZ" dirty="0"/>
              <a:t>// выводит </a:t>
            </a:r>
            <a:r>
              <a:rPr lang="kk-KZ" dirty="0" smtClean="0"/>
              <a:t>два символа файла</a:t>
            </a:r>
          </a:p>
          <a:p>
            <a:endParaRPr lang="kk-KZ" dirty="0"/>
          </a:p>
          <a:p>
            <a:r>
              <a:rPr lang="en-US" dirty="0"/>
              <a:t>F=open(‘text.txt</a:t>
            </a:r>
            <a:r>
              <a:rPr lang="en-US" dirty="0" smtClean="0"/>
              <a:t>’)</a:t>
            </a:r>
            <a:endParaRPr lang="ru-RU" dirty="0" smtClean="0"/>
          </a:p>
          <a:p>
            <a:r>
              <a:rPr lang="en-US" dirty="0" smtClean="0"/>
              <a:t>For line in f:</a:t>
            </a:r>
            <a:endParaRPr lang="en-US" dirty="0"/>
          </a:p>
          <a:p>
            <a:r>
              <a:rPr lang="en-US" dirty="0"/>
              <a:t>Print </a:t>
            </a:r>
            <a:r>
              <a:rPr lang="en-US" dirty="0" smtClean="0"/>
              <a:t>(line)\n  </a:t>
            </a:r>
            <a:r>
              <a:rPr lang="kk-KZ" dirty="0" smtClean="0"/>
              <a:t>//выводит содержимое файла полностью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7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Если разработать такую программу для вывода на экран двух строк файла, созданного при решении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#Открываем файл на чтение </a:t>
            </a:r>
            <a:endParaRPr lang="en-US" dirty="0" smtClean="0"/>
          </a:p>
          <a:p>
            <a:r>
              <a:rPr lang="ru-RU" dirty="0" smtClean="0"/>
              <a:t>f </a:t>
            </a:r>
            <a:r>
              <a:rPr lang="ru-RU" dirty="0"/>
              <a:t>= </a:t>
            </a:r>
            <a:r>
              <a:rPr lang="ru-RU" dirty="0" err="1"/>
              <a:t>open</a:t>
            </a:r>
            <a:r>
              <a:rPr lang="ru-RU" dirty="0"/>
              <a:t>(..., 'r') </a:t>
            </a:r>
            <a:endParaRPr lang="en-US" dirty="0" smtClean="0"/>
          </a:p>
          <a:p>
            <a:r>
              <a:rPr lang="ru-RU" dirty="0" smtClean="0"/>
              <a:t>#</a:t>
            </a:r>
            <a:r>
              <a:rPr lang="ru-RU" dirty="0"/>
              <a:t>Читаем 1-ю строку файла и запоминаем ее в переменной s </a:t>
            </a:r>
            <a:endParaRPr lang="en-US" dirty="0" smtClean="0"/>
          </a:p>
          <a:p>
            <a:r>
              <a:rPr lang="ru-RU" dirty="0" smtClean="0"/>
              <a:t>s </a:t>
            </a:r>
            <a:r>
              <a:rPr lang="ru-RU" dirty="0"/>
              <a:t>= </a:t>
            </a:r>
            <a:r>
              <a:rPr lang="ru-RU" dirty="0" err="1"/>
              <a:t>f.readline</a:t>
            </a:r>
            <a:r>
              <a:rPr lang="ru-RU" dirty="0" smtClean="0"/>
              <a:t>()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#Печатаем значение переменной s </a:t>
            </a:r>
            <a:endParaRPr lang="en-US" dirty="0" smtClean="0"/>
          </a:p>
          <a:p>
            <a:r>
              <a:rPr lang="ru-RU" dirty="0" err="1" smtClean="0"/>
              <a:t>print</a:t>
            </a:r>
            <a:r>
              <a:rPr lang="ru-RU" dirty="0" smtClean="0"/>
              <a:t>(s</a:t>
            </a:r>
            <a:r>
              <a:rPr lang="ru-RU" dirty="0"/>
              <a:t>) </a:t>
            </a:r>
            <a:endParaRPr lang="en-US" dirty="0" smtClean="0"/>
          </a:p>
          <a:p>
            <a:r>
              <a:rPr lang="ru-RU" dirty="0" smtClean="0"/>
              <a:t>#</a:t>
            </a:r>
            <a:r>
              <a:rPr lang="ru-RU" dirty="0"/>
              <a:t>То же, со 2-й строкой </a:t>
            </a:r>
            <a:endParaRPr lang="en-US" dirty="0" smtClean="0"/>
          </a:p>
          <a:p>
            <a:r>
              <a:rPr lang="ru-RU" dirty="0" smtClean="0"/>
              <a:t>s </a:t>
            </a:r>
            <a:r>
              <a:rPr lang="ru-RU" dirty="0"/>
              <a:t>= </a:t>
            </a:r>
            <a:r>
              <a:rPr lang="ru-RU" dirty="0" err="1"/>
              <a:t>f.readline</a:t>
            </a:r>
            <a:r>
              <a:rPr lang="ru-RU" dirty="0"/>
              <a:t>() </a:t>
            </a:r>
            <a:r>
              <a:rPr lang="ru-RU" dirty="0" err="1"/>
              <a:t>print</a:t>
            </a:r>
            <a:r>
              <a:rPr lang="ru-RU" dirty="0"/>
              <a:t>(s) </a:t>
            </a:r>
            <a:endParaRPr lang="en-US" dirty="0" smtClean="0"/>
          </a:p>
          <a:p>
            <a:r>
              <a:rPr lang="ru-RU" dirty="0" smtClean="0"/>
              <a:t>#</a:t>
            </a:r>
            <a:r>
              <a:rPr lang="ru-RU" dirty="0"/>
              <a:t>Закрываем файл </a:t>
            </a:r>
            <a:endParaRPr lang="en-US" dirty="0" smtClean="0"/>
          </a:p>
          <a:p>
            <a:r>
              <a:rPr lang="ru-RU" dirty="0" err="1" smtClean="0"/>
              <a:t>f.close</a:t>
            </a:r>
            <a:r>
              <a:rPr lang="ru-RU" dirty="0" smtClean="0"/>
              <a:t>()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ru-RU" dirty="0" smtClean="0"/>
              <a:t>Выполним, результат </a:t>
            </a:r>
            <a:r>
              <a:rPr lang="ru-RU" dirty="0"/>
              <a:t>будет </a:t>
            </a:r>
            <a:r>
              <a:rPr lang="ru-RU" dirty="0" smtClean="0"/>
              <a:t>таким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Здравствуйте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люди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570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858416"/>
            <a:ext cx="8261873" cy="486465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Почему между двумя строками, прочитанными из файла, </a:t>
            </a:r>
            <a:r>
              <a:rPr lang="ru-RU" dirty="0" smtClean="0"/>
              <a:t>выводится </a:t>
            </a:r>
            <a:r>
              <a:rPr lang="ru-RU" dirty="0"/>
              <a:t>пустая строка? Дело в том, что при записи текста в файл в конец каждой строки был записан управляющий параметр '\n', </a:t>
            </a:r>
            <a:r>
              <a:rPr lang="ru-RU" dirty="0" smtClean="0"/>
              <a:t>соответствующий </a:t>
            </a:r>
            <a:r>
              <a:rPr lang="ru-RU" dirty="0"/>
              <a:t>символу перехода на следующую строку. Поэтому после вывода первой строки ('Здравствуйте,') произошел переход на следующую строку экрана. А согласно правилам работы инструкции </a:t>
            </a:r>
            <a:r>
              <a:rPr lang="ru-RU" dirty="0" err="1"/>
              <a:t>print</a:t>
            </a:r>
            <a:r>
              <a:rPr lang="ru-RU" dirty="0"/>
              <a:t>(), после ее выполнения также происходит переход на </a:t>
            </a:r>
            <a:r>
              <a:rPr lang="ru-RU" dirty="0" smtClean="0"/>
              <a:t>следующую строку</a:t>
            </a:r>
          </a:p>
          <a:p>
            <a:pPr algn="just"/>
            <a:r>
              <a:rPr lang="ru-RU" dirty="0"/>
              <a:t>Поэтому, чтобы исключить вывод пустой строки, следует либо включить в инструкцию </a:t>
            </a:r>
            <a:r>
              <a:rPr lang="ru-RU" dirty="0" err="1"/>
              <a:t>print</a:t>
            </a:r>
            <a:r>
              <a:rPr lang="ru-RU" dirty="0"/>
              <a:t>() параметр </a:t>
            </a:r>
            <a:r>
              <a:rPr lang="ru-RU" dirty="0" err="1"/>
              <a:t>end</a:t>
            </a:r>
            <a:r>
              <a:rPr lang="ru-RU" dirty="0"/>
              <a:t> = '', при котором перехода на следующую строку после вывода не будет</a:t>
            </a:r>
            <a:r>
              <a:rPr lang="ru-RU" dirty="0" smtClean="0"/>
              <a:t>:</a:t>
            </a:r>
          </a:p>
          <a:p>
            <a:pPr algn="just"/>
            <a:endParaRPr lang="ru-RU" dirty="0" smtClean="0"/>
          </a:p>
          <a:p>
            <a:pPr algn="just"/>
            <a:r>
              <a:rPr lang="en-US" dirty="0"/>
              <a:t>f = open(..., 'r') </a:t>
            </a:r>
            <a:endParaRPr lang="kk-KZ" dirty="0" smtClean="0"/>
          </a:p>
          <a:p>
            <a:pPr algn="just"/>
            <a:r>
              <a:rPr lang="en-US" dirty="0" err="1" smtClean="0"/>
              <a:t>st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f.readline</a:t>
            </a:r>
            <a:r>
              <a:rPr lang="en-US" dirty="0"/>
              <a:t>() </a:t>
            </a:r>
            <a:endParaRPr lang="kk-KZ" dirty="0" smtClean="0"/>
          </a:p>
          <a:p>
            <a:pPr algn="just"/>
            <a:r>
              <a:rPr lang="en-US" dirty="0" smtClean="0"/>
              <a:t>#</a:t>
            </a:r>
            <a:r>
              <a:rPr lang="en-US" dirty="0" err="1"/>
              <a:t>Печатаем</a:t>
            </a:r>
            <a:r>
              <a:rPr lang="en-US" dirty="0"/>
              <a:t> </a:t>
            </a:r>
            <a:r>
              <a:rPr lang="en-US" dirty="0" err="1"/>
              <a:t>переменную</a:t>
            </a:r>
            <a:r>
              <a:rPr lang="en-US" dirty="0"/>
              <a:t> s </a:t>
            </a:r>
            <a:endParaRPr lang="kk-KZ" dirty="0" smtClean="0"/>
          </a:p>
          <a:p>
            <a:pPr algn="just"/>
            <a:r>
              <a:rPr lang="en-US" dirty="0" smtClean="0"/>
              <a:t>print(s</a:t>
            </a:r>
            <a:r>
              <a:rPr lang="en-US" dirty="0"/>
              <a:t>, end = '') </a:t>
            </a:r>
            <a:endParaRPr lang="kk-KZ" dirty="0" smtClean="0"/>
          </a:p>
          <a:p>
            <a:pPr algn="just"/>
            <a:r>
              <a:rPr lang="en-US" dirty="0" smtClean="0"/>
              <a:t>s </a:t>
            </a:r>
            <a:r>
              <a:rPr lang="en-US" dirty="0"/>
              <a:t>= </a:t>
            </a:r>
            <a:r>
              <a:rPr lang="en-US" dirty="0" err="1"/>
              <a:t>f.readline</a:t>
            </a:r>
            <a:r>
              <a:rPr lang="en-US" dirty="0"/>
              <a:t>() </a:t>
            </a:r>
            <a:endParaRPr lang="kk-KZ" dirty="0" smtClean="0"/>
          </a:p>
          <a:p>
            <a:pPr algn="just"/>
            <a:r>
              <a:rPr lang="en-US" dirty="0" smtClean="0"/>
              <a:t>print(s</a:t>
            </a:r>
            <a:r>
              <a:rPr lang="en-US" dirty="0"/>
              <a:t>, end = '') </a:t>
            </a:r>
            <a:endParaRPr lang="kk-KZ" dirty="0" smtClean="0"/>
          </a:p>
          <a:p>
            <a:pPr algn="just"/>
            <a:r>
              <a:rPr lang="en-US" dirty="0" err="1" smtClean="0"/>
              <a:t>f.close</a:t>
            </a:r>
            <a:r>
              <a:rPr lang="en-US" dirty="0"/>
              <a:t>()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либо не выводить управляющий параметр (это можно сделать, </a:t>
            </a:r>
            <a:r>
              <a:rPr lang="ru-RU" dirty="0" err="1"/>
              <a:t>используя</a:t>
            </a:r>
            <a:r>
              <a:rPr lang="ru-RU" dirty="0"/>
              <a:t> срез строки):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en-US" dirty="0" smtClean="0"/>
              <a:t>f </a:t>
            </a:r>
            <a:r>
              <a:rPr lang="en-US" dirty="0"/>
              <a:t>= open(..., 'r') </a:t>
            </a:r>
            <a:endParaRPr lang="kk-KZ" dirty="0" smtClean="0"/>
          </a:p>
          <a:p>
            <a:pPr marL="0" indent="0">
              <a:buNone/>
            </a:pPr>
            <a:r>
              <a:rPr lang="en-US" dirty="0" smtClean="0"/>
              <a:t>s </a:t>
            </a:r>
            <a:r>
              <a:rPr lang="en-US" dirty="0"/>
              <a:t>= </a:t>
            </a:r>
            <a:r>
              <a:rPr lang="en-US" dirty="0" err="1"/>
              <a:t>f.readline</a:t>
            </a:r>
            <a:r>
              <a:rPr lang="en-US" dirty="0"/>
              <a:t>() </a:t>
            </a:r>
            <a:endParaRPr lang="kk-KZ" dirty="0" smtClean="0"/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ru-RU" dirty="0"/>
              <a:t>Печатаем переменную </a:t>
            </a:r>
            <a:r>
              <a:rPr lang="en-US" dirty="0"/>
              <a:t>s, </a:t>
            </a:r>
            <a:r>
              <a:rPr lang="ru-RU" dirty="0"/>
              <a:t>используя срез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print(s[0</a:t>
            </a:r>
            <a:r>
              <a:rPr lang="en-US" dirty="0"/>
              <a:t>: </a:t>
            </a:r>
            <a:r>
              <a:rPr lang="en-US" dirty="0" err="1"/>
              <a:t>len</a:t>
            </a:r>
            <a:r>
              <a:rPr lang="en-US" dirty="0"/>
              <a:t>(s) - 1]) </a:t>
            </a:r>
            <a:endParaRPr lang="kk-KZ" dirty="0" smtClean="0"/>
          </a:p>
          <a:p>
            <a:pPr marL="0" indent="0">
              <a:buNone/>
            </a:pPr>
            <a:r>
              <a:rPr lang="en-US" dirty="0" smtClean="0"/>
              <a:t>s </a:t>
            </a:r>
            <a:r>
              <a:rPr lang="en-US" dirty="0"/>
              <a:t>= </a:t>
            </a:r>
            <a:r>
              <a:rPr lang="en-US" dirty="0" err="1"/>
              <a:t>f.readline</a:t>
            </a:r>
            <a:r>
              <a:rPr lang="en-US" dirty="0"/>
              <a:t>() </a:t>
            </a:r>
            <a:endParaRPr lang="kk-KZ" dirty="0" smtClean="0"/>
          </a:p>
          <a:p>
            <a:pPr marL="0" indent="0">
              <a:buNone/>
            </a:pPr>
            <a:r>
              <a:rPr lang="en-US" dirty="0" smtClean="0"/>
              <a:t>print(s[0 </a:t>
            </a:r>
            <a:r>
              <a:rPr lang="en-US" dirty="0"/>
              <a:t>: </a:t>
            </a:r>
            <a:r>
              <a:rPr lang="en-US" dirty="0" err="1"/>
              <a:t>len</a:t>
            </a:r>
            <a:r>
              <a:rPr lang="en-US" dirty="0"/>
              <a:t>(s) - 1]) </a:t>
            </a:r>
            <a:endParaRPr lang="kk-KZ" dirty="0" smtClean="0"/>
          </a:p>
          <a:p>
            <a:pPr marL="0" indent="0">
              <a:buNone/>
            </a:pPr>
            <a:r>
              <a:rPr lang="en-US" dirty="0" err="1" smtClean="0"/>
              <a:t>f.close</a:t>
            </a:r>
            <a:r>
              <a:rPr lang="en-US" dirty="0"/>
              <a:t>()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77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Управляющий параметр \n можно также исключить из </a:t>
            </a:r>
            <a:r>
              <a:rPr lang="ru-RU" dirty="0" smtClean="0"/>
              <a:t>прочитанной </a:t>
            </a:r>
            <a:r>
              <a:rPr lang="ru-RU" dirty="0"/>
              <a:t>строки s с помощью метода </a:t>
            </a:r>
            <a:r>
              <a:rPr lang="ru-RU" dirty="0" err="1"/>
              <a:t>rstrip</a:t>
            </a:r>
            <a:r>
              <a:rPr lang="ru-RU" dirty="0"/>
              <a:t>(). Этот метод удаляет </a:t>
            </a:r>
            <a:r>
              <a:rPr lang="ru-RU" dirty="0" smtClean="0"/>
              <a:t>конечные </a:t>
            </a:r>
            <a:r>
              <a:rPr lang="ru-RU" dirty="0"/>
              <a:t>символы строки (по умолчанию – пробелы). В нашем случае метод должен быть использован с символом-параметром 'n</a:t>
            </a:r>
            <a:r>
              <a:rPr lang="ru-RU" dirty="0" smtClean="0"/>
              <a:t>': </a:t>
            </a:r>
          </a:p>
          <a:p>
            <a:pPr marL="0" indent="0" algn="just">
              <a:buNone/>
            </a:pPr>
            <a:r>
              <a:rPr lang="ru-RU" dirty="0" smtClean="0"/>
              <a:t>... </a:t>
            </a:r>
          </a:p>
          <a:p>
            <a:pPr marL="0" indent="0" algn="just">
              <a:buNone/>
            </a:pPr>
            <a:r>
              <a:rPr lang="ru-RU" dirty="0" smtClean="0"/>
              <a:t>s </a:t>
            </a:r>
            <a:r>
              <a:rPr lang="ru-RU" dirty="0"/>
              <a:t>= </a:t>
            </a:r>
            <a:r>
              <a:rPr lang="ru-RU" dirty="0" err="1"/>
              <a:t>f.readline</a:t>
            </a:r>
            <a:r>
              <a:rPr lang="ru-RU" dirty="0"/>
              <a:t>()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s </a:t>
            </a:r>
            <a:r>
              <a:rPr lang="ru-RU" dirty="0"/>
              <a:t>= </a:t>
            </a:r>
            <a:r>
              <a:rPr lang="ru-RU" dirty="0" err="1"/>
              <a:t>s.rstrip</a:t>
            </a:r>
            <a:r>
              <a:rPr lang="ru-RU" dirty="0"/>
              <a:t>('n')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0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333041"/>
            <a:ext cx="8261873" cy="43900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Внимание! </a:t>
            </a:r>
            <a:r>
              <a:rPr lang="ru-RU" dirty="0"/>
              <a:t>Если при открытии файла для записи указать имя </a:t>
            </a:r>
            <a:r>
              <a:rPr lang="ru-RU" dirty="0" smtClean="0"/>
              <a:t>уже существующего </a:t>
            </a:r>
            <a:r>
              <a:rPr lang="ru-RU" dirty="0"/>
              <a:t>файла с информацией, то она будет утеряна. </a:t>
            </a:r>
            <a:r>
              <a:rPr lang="ru-RU" dirty="0" smtClean="0"/>
              <a:t>Если файла </a:t>
            </a:r>
            <a:r>
              <a:rPr lang="ru-RU" dirty="0"/>
              <a:t>не существует – создается новый.</a:t>
            </a:r>
            <a:br>
              <a:rPr lang="ru-RU" dirty="0"/>
            </a:br>
            <a:r>
              <a:rPr lang="ru-RU" dirty="0"/>
              <a:t>Если файл, который открывается на чтение, не найден, </a:t>
            </a:r>
            <a:r>
              <a:rPr lang="ru-RU" dirty="0" smtClean="0"/>
              <a:t>возникает ошибка.</a:t>
            </a:r>
          </a:p>
          <a:p>
            <a:pPr marL="0" indent="0">
              <a:buNone/>
            </a:pPr>
            <a:r>
              <a:rPr lang="ru-RU" dirty="0"/>
              <a:t>Для закрытия файла предназначен метод </a:t>
            </a:r>
            <a:r>
              <a:rPr lang="ru-RU" dirty="0" err="1"/>
              <a:t>close</a:t>
            </a:r>
            <a:r>
              <a:rPr lang="ru-RU" dirty="0"/>
              <a:t>(). Примеры: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f.close</a:t>
            </a:r>
            <a:r>
              <a:rPr lang="ru-RU" dirty="0"/>
              <a:t>()</a:t>
            </a:r>
            <a:br>
              <a:rPr lang="ru-RU" dirty="0"/>
            </a:br>
            <a:r>
              <a:rPr lang="en-US" dirty="0"/>
              <a:t>v</a:t>
            </a:r>
            <a:r>
              <a:rPr lang="ru-RU" dirty="0" smtClean="0"/>
              <a:t>.</a:t>
            </a:r>
            <a:r>
              <a:rPr lang="ru-RU" dirty="0" err="1" smtClean="0"/>
              <a:t>close</a:t>
            </a:r>
            <a:r>
              <a:rPr lang="ru-RU" dirty="0"/>
              <a:t>()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где </a:t>
            </a:r>
            <a:r>
              <a:rPr lang="ru-RU" dirty="0"/>
              <a:t>f и </a:t>
            </a:r>
            <a:r>
              <a:rPr lang="en-US" dirty="0" smtClean="0"/>
              <a:t>v</a:t>
            </a:r>
            <a:r>
              <a:rPr lang="ru-RU" dirty="0" smtClean="0"/>
              <a:t> </a:t>
            </a:r>
            <a:r>
              <a:rPr lang="ru-RU" dirty="0"/>
              <a:t>– имена файловых переменных.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63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895739"/>
            <a:ext cx="8261873" cy="482733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Решим еще ряд задач, в которых происходит чтение информации из файла.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Задача </a:t>
            </a:r>
            <a:r>
              <a:rPr lang="ru-RU" dirty="0"/>
              <a:t>1. Вывести на экран все строки файла, созданного при </a:t>
            </a:r>
            <a:r>
              <a:rPr lang="ru-RU" dirty="0" smtClean="0"/>
              <a:t>решении </a:t>
            </a:r>
            <a:r>
              <a:rPr lang="ru-RU" dirty="0"/>
              <a:t>примера 5.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Пустых </a:t>
            </a:r>
            <a:r>
              <a:rPr lang="ru-RU" dirty="0"/>
              <a:t>строк между ними быть не должно.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Программа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en-US" dirty="0" smtClean="0"/>
              <a:t>n </a:t>
            </a:r>
            <a:r>
              <a:rPr lang="en-US" dirty="0"/>
              <a:t>= ... </a:t>
            </a:r>
            <a:r>
              <a:rPr lang="en-US" dirty="0" smtClean="0"/>
              <a:t>#</a:t>
            </a:r>
            <a:r>
              <a:rPr lang="en-US" dirty="0"/>
              <a:t>n – </a:t>
            </a:r>
            <a:r>
              <a:rPr lang="ru-RU" dirty="0"/>
              <a:t>число строк в файле </a:t>
            </a:r>
            <a:endParaRPr lang="ru-RU" dirty="0" smtClean="0"/>
          </a:p>
          <a:p>
            <a:pPr marL="0" indent="0" algn="just">
              <a:buNone/>
            </a:pPr>
            <a:r>
              <a:rPr lang="en-US" dirty="0" smtClean="0"/>
              <a:t>f </a:t>
            </a:r>
            <a:r>
              <a:rPr lang="en-US" dirty="0"/>
              <a:t>= open(..., 'r') </a:t>
            </a:r>
            <a:endParaRPr lang="kk-KZ" dirty="0" smtClean="0"/>
          </a:p>
          <a:p>
            <a:pPr marL="0" indent="0" algn="just">
              <a:buNone/>
            </a:pPr>
            <a:r>
              <a:rPr lang="en-US" dirty="0" smtClean="0"/>
              <a:t>for </a:t>
            </a:r>
            <a:r>
              <a:rPr lang="en-US" dirty="0"/>
              <a:t>k in range(n): </a:t>
            </a:r>
            <a:endParaRPr lang="kk-KZ" dirty="0" smtClean="0"/>
          </a:p>
          <a:p>
            <a:pPr marL="0" indent="0" algn="just">
              <a:buNone/>
            </a:pPr>
            <a:r>
              <a:rPr lang="kk-KZ" dirty="0"/>
              <a:t> </a:t>
            </a:r>
            <a:r>
              <a:rPr lang="kk-KZ" dirty="0" smtClean="0"/>
              <a:t>    </a:t>
            </a:r>
            <a:r>
              <a:rPr lang="en-US" dirty="0" smtClean="0"/>
              <a:t>s </a:t>
            </a:r>
            <a:r>
              <a:rPr lang="en-US" dirty="0"/>
              <a:t>= </a:t>
            </a:r>
            <a:r>
              <a:rPr lang="en-US" dirty="0" err="1"/>
              <a:t>f.readline</a:t>
            </a:r>
            <a:r>
              <a:rPr lang="en-US" dirty="0"/>
              <a:t>() </a:t>
            </a:r>
            <a:endParaRPr lang="kk-KZ" dirty="0" smtClean="0"/>
          </a:p>
          <a:p>
            <a:pPr marL="0" indent="0" algn="just">
              <a:buNone/>
            </a:pPr>
            <a:r>
              <a:rPr lang="kk-KZ" dirty="0"/>
              <a:t> </a:t>
            </a:r>
            <a:r>
              <a:rPr lang="kk-KZ" dirty="0" smtClean="0"/>
              <a:t>    </a:t>
            </a:r>
            <a:r>
              <a:rPr lang="en-US" dirty="0" smtClean="0"/>
              <a:t>print(s</a:t>
            </a:r>
            <a:r>
              <a:rPr lang="en-US" dirty="0"/>
              <a:t>, end = '') </a:t>
            </a:r>
            <a:endParaRPr lang="kk-KZ" dirty="0" smtClean="0"/>
          </a:p>
          <a:p>
            <a:pPr marL="0" indent="0" algn="just">
              <a:buNone/>
            </a:pPr>
            <a:r>
              <a:rPr lang="en-US" dirty="0" err="1" smtClean="0"/>
              <a:t>f.close</a:t>
            </a:r>
            <a:r>
              <a:rPr lang="en-US" dirty="0"/>
              <a:t>() </a:t>
            </a:r>
            <a:endParaRPr lang="kk-KZ" dirty="0" smtClean="0"/>
          </a:p>
          <a:p>
            <a:pPr marL="0" indent="0" algn="just">
              <a:buNone/>
            </a:pPr>
            <a:r>
              <a:rPr lang="ru-RU" dirty="0" smtClean="0"/>
              <a:t>или </a:t>
            </a:r>
          </a:p>
          <a:p>
            <a:pPr marL="0" indent="0" algn="just">
              <a:buNone/>
            </a:pPr>
            <a:r>
              <a:rPr lang="en-US" dirty="0" smtClean="0"/>
              <a:t>n </a:t>
            </a:r>
            <a:r>
              <a:rPr lang="en-US" dirty="0"/>
              <a:t>= ... </a:t>
            </a:r>
            <a:endParaRPr lang="kk-KZ" dirty="0" smtClean="0"/>
          </a:p>
          <a:p>
            <a:pPr marL="0" indent="0" algn="just">
              <a:buNone/>
            </a:pPr>
            <a:r>
              <a:rPr lang="en-US" dirty="0" smtClean="0"/>
              <a:t>f </a:t>
            </a:r>
            <a:r>
              <a:rPr lang="en-US" dirty="0"/>
              <a:t>= open(..., 'r') </a:t>
            </a:r>
            <a:endParaRPr lang="kk-KZ" dirty="0" smtClean="0"/>
          </a:p>
          <a:p>
            <a:pPr marL="0" indent="0" algn="just">
              <a:buNone/>
            </a:pPr>
            <a:r>
              <a:rPr lang="en-US" dirty="0" smtClean="0"/>
              <a:t>for </a:t>
            </a:r>
            <a:r>
              <a:rPr lang="en-US" dirty="0"/>
              <a:t>k in range(n): </a:t>
            </a:r>
            <a:endParaRPr lang="kk-KZ" dirty="0" smtClean="0"/>
          </a:p>
          <a:p>
            <a:pPr marL="0" indent="0" algn="just">
              <a:buNone/>
            </a:pPr>
            <a:r>
              <a:rPr lang="kk-KZ" dirty="0"/>
              <a:t> </a:t>
            </a:r>
            <a:r>
              <a:rPr lang="kk-KZ" dirty="0" smtClean="0"/>
              <a:t>    </a:t>
            </a:r>
            <a:r>
              <a:rPr lang="en-US" dirty="0" err="1" smtClean="0"/>
              <a:t>st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f.readline</a:t>
            </a:r>
            <a:r>
              <a:rPr lang="en-US" dirty="0"/>
              <a:t>() </a:t>
            </a:r>
            <a:r>
              <a:rPr lang="kk-KZ" dirty="0" smtClean="0"/>
              <a:t> </a:t>
            </a:r>
          </a:p>
          <a:p>
            <a:pPr marL="0" indent="0" algn="just">
              <a:buNone/>
            </a:pPr>
            <a:r>
              <a:rPr lang="kk-KZ" dirty="0"/>
              <a:t> </a:t>
            </a:r>
            <a:r>
              <a:rPr lang="kk-KZ" dirty="0" smtClean="0"/>
              <a:t>    </a:t>
            </a:r>
            <a:r>
              <a:rPr lang="en-US" dirty="0" smtClean="0"/>
              <a:t>print(</a:t>
            </a:r>
            <a:r>
              <a:rPr lang="en-US" dirty="0" err="1" smtClean="0"/>
              <a:t>st</a:t>
            </a:r>
            <a:r>
              <a:rPr lang="en-US" dirty="0" smtClean="0"/>
              <a:t>[0 </a:t>
            </a:r>
            <a:r>
              <a:rPr lang="en-US" dirty="0"/>
              <a:t>: </a:t>
            </a:r>
            <a:r>
              <a:rPr lang="en-US" dirty="0" err="1"/>
              <a:t>len</a:t>
            </a:r>
            <a:r>
              <a:rPr lang="en-US" dirty="0"/>
              <a:t>(</a:t>
            </a:r>
            <a:r>
              <a:rPr lang="en-US" dirty="0" err="1"/>
              <a:t>st</a:t>
            </a:r>
            <a:r>
              <a:rPr lang="en-US" dirty="0"/>
              <a:t>) - 1]) </a:t>
            </a:r>
            <a:r>
              <a:rPr lang="kk-KZ" dirty="0" smtClean="0"/>
              <a:t> </a:t>
            </a:r>
          </a:p>
          <a:p>
            <a:pPr marL="0" indent="0" algn="just">
              <a:buNone/>
            </a:pPr>
            <a:r>
              <a:rPr lang="en-US" dirty="0" err="1" smtClean="0"/>
              <a:t>f.close</a:t>
            </a:r>
            <a:r>
              <a:rPr lang="en-US" dirty="0"/>
              <a:t>()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8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858416"/>
            <a:ext cx="8261873" cy="486465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Задача 2. Вывести на экран все строки </a:t>
            </a:r>
            <a:r>
              <a:rPr lang="ru-RU" dirty="0" smtClean="0"/>
              <a:t>файла. </a:t>
            </a:r>
            <a:r>
              <a:rPr lang="ru-RU" dirty="0"/>
              <a:t>Пустых строк между ними быть не должно.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Программа </a:t>
            </a:r>
          </a:p>
          <a:p>
            <a:pPr marL="0" indent="0" algn="just">
              <a:buNone/>
            </a:pPr>
            <a:r>
              <a:rPr lang="en-US" dirty="0" smtClean="0"/>
              <a:t>f </a:t>
            </a:r>
            <a:r>
              <a:rPr lang="en-US" dirty="0"/>
              <a:t>= open(..., 'r') </a:t>
            </a:r>
            <a:endParaRPr lang="kk-KZ" dirty="0" smtClean="0"/>
          </a:p>
          <a:p>
            <a:pPr marL="0" indent="0" algn="just">
              <a:buNone/>
            </a:pPr>
            <a:r>
              <a:rPr lang="en-US" dirty="0" smtClean="0"/>
              <a:t>for </a:t>
            </a:r>
            <a:r>
              <a:rPr lang="en-US" dirty="0"/>
              <a:t>k in range(10): </a:t>
            </a:r>
            <a:endParaRPr lang="kk-KZ" dirty="0" smtClean="0"/>
          </a:p>
          <a:p>
            <a:pPr marL="0" indent="0" algn="just">
              <a:buNone/>
            </a:pPr>
            <a:r>
              <a:rPr lang="kk-KZ" dirty="0" smtClean="0"/>
              <a:t>     </a:t>
            </a:r>
            <a:r>
              <a:rPr lang="en-US" dirty="0" smtClean="0"/>
              <a:t>s </a:t>
            </a:r>
            <a:r>
              <a:rPr lang="en-US" dirty="0"/>
              <a:t>= </a:t>
            </a:r>
            <a:r>
              <a:rPr lang="en-US" dirty="0" err="1"/>
              <a:t>f.readline</a:t>
            </a:r>
            <a:r>
              <a:rPr lang="en-US" dirty="0"/>
              <a:t>() </a:t>
            </a:r>
            <a:endParaRPr lang="kk-KZ" dirty="0" smtClean="0"/>
          </a:p>
          <a:p>
            <a:pPr marL="0" indent="0" algn="just">
              <a:buNone/>
            </a:pPr>
            <a:r>
              <a:rPr lang="kk-KZ" dirty="0" smtClean="0"/>
              <a:t>     </a:t>
            </a:r>
            <a:r>
              <a:rPr lang="en-US" dirty="0" smtClean="0"/>
              <a:t>print(s</a:t>
            </a:r>
            <a:r>
              <a:rPr lang="en-US" dirty="0"/>
              <a:t>, end = '') </a:t>
            </a:r>
            <a:endParaRPr lang="kk-KZ" dirty="0" smtClean="0"/>
          </a:p>
          <a:p>
            <a:pPr marL="0" indent="0" algn="just">
              <a:buNone/>
            </a:pPr>
            <a:r>
              <a:rPr lang="en-US" dirty="0" err="1" smtClean="0"/>
              <a:t>f.close</a:t>
            </a:r>
            <a:r>
              <a:rPr lang="en-US" dirty="0"/>
              <a:t>() </a:t>
            </a:r>
            <a:endParaRPr lang="kk-KZ" dirty="0" smtClean="0"/>
          </a:p>
          <a:p>
            <a:pPr marL="0" indent="0" algn="just">
              <a:buNone/>
            </a:pPr>
            <a:r>
              <a:rPr lang="ru-RU" dirty="0" smtClean="0"/>
              <a:t>или </a:t>
            </a:r>
          </a:p>
          <a:p>
            <a:pPr marL="0" indent="0" algn="just">
              <a:buNone/>
            </a:pPr>
            <a:r>
              <a:rPr lang="en-US" dirty="0" smtClean="0"/>
              <a:t>f </a:t>
            </a:r>
            <a:r>
              <a:rPr lang="en-US" dirty="0"/>
              <a:t>= open(..., 'r') </a:t>
            </a:r>
            <a:endParaRPr lang="kk-KZ" dirty="0" smtClean="0"/>
          </a:p>
          <a:p>
            <a:pPr marL="0" indent="0" algn="just">
              <a:buNone/>
            </a:pPr>
            <a:r>
              <a:rPr lang="en-US" dirty="0" smtClean="0"/>
              <a:t>for </a:t>
            </a:r>
            <a:r>
              <a:rPr lang="en-US" dirty="0"/>
              <a:t>k in range(10): </a:t>
            </a:r>
            <a:endParaRPr lang="kk-KZ" dirty="0" smtClean="0"/>
          </a:p>
          <a:p>
            <a:pPr marL="0" indent="0" algn="just">
              <a:buNone/>
            </a:pPr>
            <a:r>
              <a:rPr lang="kk-KZ" dirty="0" smtClean="0"/>
              <a:t>     </a:t>
            </a:r>
            <a:r>
              <a:rPr lang="en-US" dirty="0" smtClean="0"/>
              <a:t>s </a:t>
            </a:r>
            <a:r>
              <a:rPr lang="en-US" dirty="0"/>
              <a:t>= </a:t>
            </a:r>
            <a:r>
              <a:rPr lang="en-US" dirty="0" err="1"/>
              <a:t>f.readline</a:t>
            </a:r>
            <a:r>
              <a:rPr lang="en-US" dirty="0"/>
              <a:t>() </a:t>
            </a:r>
            <a:endParaRPr lang="kk-KZ" dirty="0" smtClean="0"/>
          </a:p>
          <a:p>
            <a:pPr marL="0" indent="0" algn="just">
              <a:buNone/>
            </a:pPr>
            <a:r>
              <a:rPr lang="kk-KZ" dirty="0" smtClean="0"/>
              <a:t>     </a:t>
            </a:r>
            <a:r>
              <a:rPr lang="en-US" dirty="0" smtClean="0"/>
              <a:t>print(s[0 </a:t>
            </a:r>
            <a:r>
              <a:rPr lang="en-US" dirty="0"/>
              <a:t>: </a:t>
            </a:r>
            <a:r>
              <a:rPr lang="en-US" dirty="0" err="1"/>
              <a:t>len</a:t>
            </a:r>
            <a:r>
              <a:rPr lang="en-US" dirty="0"/>
              <a:t>(s) - 1]) </a:t>
            </a:r>
            <a:endParaRPr lang="kk-KZ" dirty="0" smtClean="0"/>
          </a:p>
          <a:p>
            <a:pPr marL="0" indent="0" algn="just">
              <a:buNone/>
            </a:pPr>
            <a:r>
              <a:rPr lang="en-US" dirty="0" err="1" smtClean="0"/>
              <a:t>f.close</a:t>
            </a:r>
            <a:r>
              <a:rPr lang="en-US" dirty="0"/>
              <a:t>()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7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783770"/>
            <a:ext cx="8261873" cy="522514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Задача 3. </a:t>
            </a:r>
            <a:r>
              <a:rPr lang="ru-RU" dirty="0" smtClean="0"/>
              <a:t>вывести </a:t>
            </a:r>
            <a:r>
              <a:rPr lang="ru-RU" dirty="0"/>
              <a:t>на экран строку с заданным номером n. Список не использовать. Текстовый файл называют «файлом последовательного доступа к данным». Это значит, что для того, чтобы прочитать 100‐е по счету значение из файла, нужно сначала прочитать предыдущие 99. В своей внутренней памяти система хранит положение указателя (файлового курсора), который определяет текущее место в файле. При открытии файла указатель устанавливается в самое начало файла, при чтении смещается на позицию, следующую за прочитанными данными. Если нужно повторить чтение с начала файла, нужно его закрыть, а потом снова открыть. Поэтому для решения задачи надо прочитать, но не использовать первые (n – 1) строк файла, а затем прочитать и вывести на экран n-ю строку.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Соответствующая </a:t>
            </a:r>
            <a:r>
              <a:rPr lang="ru-RU" dirty="0"/>
              <a:t>программа: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n </a:t>
            </a:r>
            <a:r>
              <a:rPr lang="ru-RU" dirty="0"/>
              <a:t>= </a:t>
            </a:r>
            <a:r>
              <a:rPr lang="ru-RU" dirty="0" err="1"/>
              <a:t>int</a:t>
            </a:r>
            <a:r>
              <a:rPr lang="ru-RU" dirty="0"/>
              <a:t>(</a:t>
            </a:r>
            <a:r>
              <a:rPr lang="ru-RU" dirty="0" err="1"/>
              <a:t>input</a:t>
            </a:r>
            <a:r>
              <a:rPr lang="ru-RU" dirty="0"/>
              <a:t>('Задайте номер строки файла '))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f </a:t>
            </a:r>
            <a:r>
              <a:rPr lang="ru-RU" dirty="0"/>
              <a:t>= </a:t>
            </a:r>
            <a:r>
              <a:rPr lang="ru-RU" dirty="0" err="1"/>
              <a:t>open</a:t>
            </a:r>
            <a:r>
              <a:rPr lang="ru-RU" dirty="0"/>
              <a:t>(..., 'r')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/>
              <a:t>k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range</a:t>
            </a:r>
            <a:r>
              <a:rPr lang="ru-RU" dirty="0"/>
              <a:t>(1, n):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s </a:t>
            </a:r>
            <a:r>
              <a:rPr lang="ru-RU" dirty="0"/>
              <a:t>= </a:t>
            </a:r>
            <a:r>
              <a:rPr lang="ru-RU" dirty="0" err="1"/>
              <a:t>f.readline</a:t>
            </a:r>
            <a:r>
              <a:rPr lang="ru-RU" dirty="0"/>
              <a:t>() </a:t>
            </a:r>
            <a:r>
              <a:rPr lang="ru-RU" dirty="0" smtClean="0"/>
              <a:t>#</a:t>
            </a:r>
            <a:r>
              <a:rPr lang="ru-RU" dirty="0"/>
              <a:t>Пропускаем первые (n – 1) строк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#</a:t>
            </a:r>
            <a:r>
              <a:rPr lang="ru-RU" dirty="0"/>
              <a:t>Читаем строку с номером n и запоминаем ее в переменной s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s </a:t>
            </a:r>
            <a:r>
              <a:rPr lang="ru-RU" dirty="0"/>
              <a:t>= </a:t>
            </a:r>
            <a:r>
              <a:rPr lang="ru-RU" dirty="0" err="1"/>
              <a:t>f.readline</a:t>
            </a:r>
            <a:r>
              <a:rPr lang="ru-RU" dirty="0"/>
              <a:t>()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#</a:t>
            </a:r>
            <a:r>
              <a:rPr lang="ru-RU" dirty="0"/>
              <a:t>Выводим ее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print</a:t>
            </a:r>
            <a:r>
              <a:rPr lang="ru-RU" dirty="0" smtClean="0"/>
              <a:t>(s</a:t>
            </a:r>
            <a:r>
              <a:rPr lang="ru-RU" dirty="0"/>
              <a:t>)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#</a:t>
            </a:r>
            <a:r>
              <a:rPr lang="ru-RU" dirty="0"/>
              <a:t>Управляющего параметра в конце строки можно не исключать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f.close</a:t>
            </a:r>
            <a:r>
              <a:rPr lang="ru-RU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5832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746449"/>
            <a:ext cx="8261873" cy="497662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err="1"/>
              <a:t>Python</a:t>
            </a:r>
            <a:r>
              <a:rPr lang="ru-RU" dirty="0"/>
              <a:t> имеются оригинальные возможности записать все </a:t>
            </a:r>
            <a:r>
              <a:rPr lang="ru-RU" dirty="0" smtClean="0"/>
              <a:t>строки </a:t>
            </a:r>
            <a:r>
              <a:rPr lang="ru-RU" dirty="0"/>
              <a:t>текстового файла в список. В частности, это можно сделать с </a:t>
            </a:r>
            <a:r>
              <a:rPr lang="ru-RU" dirty="0" smtClean="0"/>
              <a:t>помощью </a:t>
            </a:r>
            <a:r>
              <a:rPr lang="ru-RU" dirty="0"/>
              <a:t>методов </a:t>
            </a:r>
            <a:r>
              <a:rPr lang="ru-RU" dirty="0" err="1"/>
              <a:t>readlines</a:t>
            </a:r>
            <a:r>
              <a:rPr lang="ru-RU" dirty="0"/>
              <a:t>() и </a:t>
            </a:r>
            <a:r>
              <a:rPr lang="ru-RU" dirty="0" err="1"/>
              <a:t>strip</a:t>
            </a:r>
            <a:r>
              <a:rPr lang="ru-RU" dirty="0"/>
              <a:t>(). Например, для получения списка а, состоящего из всех строк файла, связанного в программе с файловой переменной f, необходимо записать: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a </a:t>
            </a:r>
            <a:r>
              <a:rPr lang="ru-RU" dirty="0"/>
              <a:t>= </a:t>
            </a:r>
            <a:r>
              <a:rPr lang="ru-RU" dirty="0" err="1"/>
              <a:t>f.readlines</a:t>
            </a:r>
            <a:r>
              <a:rPr lang="ru-RU" dirty="0"/>
              <a:t>()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или </a:t>
            </a:r>
          </a:p>
          <a:p>
            <a:pPr marL="0" indent="0" algn="just">
              <a:buNone/>
            </a:pPr>
            <a:r>
              <a:rPr lang="ru-RU" dirty="0" smtClean="0"/>
              <a:t>а </a:t>
            </a:r>
            <a:r>
              <a:rPr lang="ru-RU" dirty="0"/>
              <a:t>= [</a:t>
            </a:r>
            <a:r>
              <a:rPr lang="ru-RU" dirty="0" err="1"/>
              <a:t>line.strip</a:t>
            </a:r>
            <a:r>
              <a:rPr lang="ru-RU" dirty="0"/>
              <a:t>()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line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f]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Еще </a:t>
            </a:r>
            <a:r>
              <a:rPr lang="ru-RU" dirty="0"/>
              <a:t>один оригинальный способ – одновременное использование методов </a:t>
            </a:r>
            <a:r>
              <a:rPr lang="ru-RU" dirty="0" err="1"/>
              <a:t>read</a:t>
            </a:r>
            <a:r>
              <a:rPr lang="ru-RU" dirty="0"/>
              <a:t>() и </a:t>
            </a:r>
            <a:r>
              <a:rPr lang="ru-RU" dirty="0" err="1"/>
              <a:t>split</a:t>
            </a:r>
            <a:r>
              <a:rPr lang="ru-RU" dirty="0" smtClean="0"/>
              <a:t>():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a </a:t>
            </a:r>
            <a:r>
              <a:rPr lang="ru-RU" dirty="0"/>
              <a:t>= </a:t>
            </a:r>
            <a:r>
              <a:rPr lang="ru-RU" dirty="0" err="1"/>
              <a:t>f.read</a:t>
            </a:r>
            <a:r>
              <a:rPr lang="ru-RU" dirty="0"/>
              <a:t>().</a:t>
            </a:r>
            <a:r>
              <a:rPr lang="ru-RU" dirty="0" err="1"/>
              <a:t>split</a:t>
            </a:r>
            <a:r>
              <a:rPr lang="ru-RU" dirty="0"/>
              <a:t>()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Первый </a:t>
            </a:r>
            <a:r>
              <a:rPr lang="ru-RU" dirty="0"/>
              <a:t>метод читает все строки файла и представляет их как одну строку, а второй, </a:t>
            </a:r>
            <a:r>
              <a:rPr lang="ru-RU" dirty="0" smtClean="0"/>
              <a:t>разделяет </a:t>
            </a:r>
            <a:r>
              <a:rPr lang="ru-RU" dirty="0"/>
              <a:t>ее на </a:t>
            </a:r>
            <a:r>
              <a:rPr lang="ru-RU" dirty="0" smtClean="0"/>
              <a:t>исходные </a:t>
            </a:r>
            <a:r>
              <a:rPr lang="ru-RU" dirty="0"/>
              <a:t>части и записывает их по отдельности в список. Можно также записать в список все слова одной строки текстового файла. Для этого надо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 smtClean="0"/>
              <a:t>прочитать </a:t>
            </a:r>
            <a:r>
              <a:rPr lang="ru-RU" dirty="0"/>
              <a:t>эту строку: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s </a:t>
            </a:r>
            <a:r>
              <a:rPr lang="ru-RU" dirty="0"/>
              <a:t>= </a:t>
            </a:r>
            <a:r>
              <a:rPr lang="ru-RU" dirty="0" err="1"/>
              <a:t>f.readline</a:t>
            </a:r>
            <a:r>
              <a:rPr lang="ru-RU" dirty="0"/>
              <a:t>() 2)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получить </a:t>
            </a:r>
            <a:r>
              <a:rPr lang="ru-RU" dirty="0"/>
              <a:t>список </a:t>
            </a:r>
            <a:r>
              <a:rPr lang="ru-RU" dirty="0" err="1"/>
              <a:t>slova</a:t>
            </a:r>
            <a:r>
              <a:rPr lang="ru-RU" dirty="0"/>
              <a:t> ее слов: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slova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ru-RU" dirty="0" err="1"/>
              <a:t>s.split</a:t>
            </a:r>
            <a:r>
              <a:rPr lang="ru-RU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8538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Общие вопросы. </a:t>
            </a:r>
            <a:endParaRPr lang="ru-RU" dirty="0" smtClean="0"/>
          </a:p>
          <a:p>
            <a:r>
              <a:rPr lang="ru-RU" dirty="0" smtClean="0"/>
              <a:t>Запись </a:t>
            </a:r>
            <a:r>
              <a:rPr lang="ru-RU" dirty="0"/>
              <a:t>информации в файл. </a:t>
            </a:r>
            <a:endParaRPr lang="ru-RU" dirty="0" smtClean="0"/>
          </a:p>
          <a:p>
            <a:r>
              <a:rPr lang="ru-RU" dirty="0" smtClean="0"/>
              <a:t>Чтение </a:t>
            </a:r>
            <a:r>
              <a:rPr lang="ru-RU" dirty="0"/>
              <a:t>информации из файла. </a:t>
            </a:r>
            <a:endParaRPr lang="ru-RU" dirty="0" smtClean="0"/>
          </a:p>
          <a:p>
            <a:r>
              <a:rPr lang="ru-RU" dirty="0" smtClean="0"/>
              <a:t>Изменение </a:t>
            </a:r>
            <a:r>
              <a:rPr lang="ru-RU" dirty="0"/>
              <a:t>файлов. </a:t>
            </a:r>
            <a:endParaRPr lang="ru-RU" dirty="0" smtClean="0"/>
          </a:p>
          <a:p>
            <a:r>
              <a:rPr lang="ru-RU" smtClean="0"/>
              <a:t>Запись </a:t>
            </a:r>
            <a:r>
              <a:rPr lang="ru-RU" dirty="0"/>
              <a:t>в файл новой строки</a:t>
            </a:r>
            <a:r>
              <a:rPr lang="ru-RU"/>
              <a:t>. </a:t>
            </a:r>
            <a:endParaRPr lang="ru-RU" smtClean="0"/>
          </a:p>
          <a:p>
            <a:r>
              <a:rPr lang="ru-RU" smtClean="0"/>
              <a:t>Замена </a:t>
            </a:r>
            <a:r>
              <a:rPr lang="ru-RU" dirty="0"/>
              <a:t>строки файла.</a:t>
            </a:r>
          </a:p>
        </p:txBody>
      </p:sp>
    </p:spTree>
    <p:extLst>
      <p:ext uri="{BB962C8B-B14F-4D97-AF65-F5344CB8AC3E}">
        <p14:creationId xmlns:p14="http://schemas.microsoft.com/office/powerpoint/2010/main" val="34453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Запись информации в файл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641513"/>
            <a:ext cx="8261873" cy="40815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Для записи информации в файл используется метод </a:t>
            </a:r>
            <a:r>
              <a:rPr lang="ru-RU" dirty="0" err="1"/>
              <a:t>write</a:t>
            </a:r>
            <a:r>
              <a:rPr lang="ru-RU" dirty="0" smtClean="0"/>
              <a:t>().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, записать в текстовый файл фразу «Здравствуйте, люди!» можно</a:t>
            </a:r>
            <a:br>
              <a:rPr lang="ru-RU" dirty="0"/>
            </a:br>
            <a:r>
              <a:rPr lang="ru-RU" dirty="0"/>
              <a:t>так</a:t>
            </a:r>
            <a:r>
              <a:rPr lang="ru-RU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#Открываем файл на запись</a:t>
            </a:r>
            <a:br>
              <a:rPr lang="ru-RU" dirty="0"/>
            </a:br>
            <a:r>
              <a:rPr lang="ru-RU" dirty="0"/>
              <a:t>f = </a:t>
            </a:r>
            <a:r>
              <a:rPr lang="ru-RU" dirty="0" err="1"/>
              <a:t>open</a:t>
            </a:r>
            <a:r>
              <a:rPr lang="ru-RU" dirty="0"/>
              <a:t>(..., 'w</a:t>
            </a:r>
            <a:r>
              <a:rPr lang="ru-RU" dirty="0" smtClean="0"/>
              <a:t>')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#Записываем в него текст</a:t>
            </a:r>
            <a:br>
              <a:rPr lang="ru-RU" dirty="0"/>
            </a:br>
            <a:r>
              <a:rPr lang="ru-RU" dirty="0" err="1"/>
              <a:t>f.write</a:t>
            </a:r>
            <a:r>
              <a:rPr lang="ru-RU" dirty="0"/>
              <a:t>('Здравствуйте, люди</a:t>
            </a:r>
            <a:r>
              <a:rPr lang="ru-RU" dirty="0" smtClean="0"/>
              <a:t>!')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#Если больше ничего записываться не </a:t>
            </a:r>
            <a:r>
              <a:rPr lang="ru-RU" dirty="0" smtClean="0"/>
              <a:t>буде</a:t>
            </a:r>
            <a:r>
              <a:rPr lang="kk-KZ" dirty="0"/>
              <a:t>м</a:t>
            </a:r>
            <a:r>
              <a:rPr lang="ru-RU" dirty="0" smtClean="0"/>
              <a:t> </a:t>
            </a:r>
            <a:r>
              <a:rPr lang="ru-RU" dirty="0"/>
              <a:t>– надо закрыть файл</a:t>
            </a:r>
            <a:br>
              <a:rPr lang="ru-RU" dirty="0"/>
            </a:br>
            <a:r>
              <a:rPr lang="ru-RU" dirty="0" err="1"/>
              <a:t>f.close</a:t>
            </a:r>
            <a:r>
              <a:rPr lang="ru-RU" dirty="0" smtClean="0"/>
              <a:t>()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где вместо ... должно быть указано имя файла в кавычках.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5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376855"/>
            <a:ext cx="8261873" cy="43462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/>
              <a:t>Пример 1. </a:t>
            </a:r>
            <a:r>
              <a:rPr lang="ru-RU" dirty="0"/>
              <a:t>Запись строки, значение которой задается в ходе выполнения программы:</a:t>
            </a:r>
            <a:br>
              <a:rPr lang="ru-RU" dirty="0"/>
            </a:br>
            <a:r>
              <a:rPr lang="en-US" dirty="0"/>
              <a:t>f = open(..., 'w')</a:t>
            </a:r>
            <a:br>
              <a:rPr lang="en-US" dirty="0"/>
            </a:br>
            <a:r>
              <a:rPr lang="en-US" dirty="0"/>
              <a:t>s = input('</a:t>
            </a:r>
            <a:r>
              <a:rPr lang="ru-RU" dirty="0"/>
              <a:t>Задайте строку ')</a:t>
            </a:r>
            <a:br>
              <a:rPr lang="ru-RU" dirty="0"/>
            </a:br>
            <a:r>
              <a:rPr lang="en-US" dirty="0" err="1"/>
              <a:t>f.write</a:t>
            </a:r>
            <a:r>
              <a:rPr lang="en-US" dirty="0"/>
              <a:t>(s)</a:t>
            </a:r>
            <a:br>
              <a:rPr lang="en-US" dirty="0"/>
            </a:br>
            <a:r>
              <a:rPr lang="en-US" dirty="0" err="1"/>
              <a:t>f.close</a:t>
            </a:r>
            <a:r>
              <a:rPr lang="en-US" dirty="0"/>
              <a:t>()</a:t>
            </a:r>
            <a:br>
              <a:rPr lang="en-US" dirty="0"/>
            </a:br>
            <a:endParaRPr lang="kk-KZ" dirty="0" smtClean="0"/>
          </a:p>
          <a:p>
            <a:pPr marL="0" indent="0">
              <a:buNone/>
            </a:pPr>
            <a:r>
              <a:rPr lang="ru-RU" i="1" dirty="0" smtClean="0"/>
              <a:t>Пример </a:t>
            </a:r>
            <a:r>
              <a:rPr lang="ru-RU" i="1" dirty="0"/>
              <a:t>2. </a:t>
            </a:r>
            <a:r>
              <a:rPr lang="ru-RU" dirty="0"/>
              <a:t>Запись всех чисел от 1 до 100 с пробелом между ними:</a:t>
            </a:r>
            <a:br>
              <a:rPr lang="ru-RU" dirty="0"/>
            </a:br>
            <a:r>
              <a:rPr lang="en-US" dirty="0"/>
              <a:t>f = open(..., 'w')</a:t>
            </a:r>
            <a:br>
              <a:rPr lang="en-US" dirty="0"/>
            </a:br>
            <a:r>
              <a:rPr lang="en-US" dirty="0"/>
              <a:t>for n in range(1, 101):</a:t>
            </a:r>
            <a:br>
              <a:rPr lang="en-US" dirty="0"/>
            </a:br>
            <a:r>
              <a:rPr lang="en-US" dirty="0" err="1"/>
              <a:t>f.write</a:t>
            </a:r>
            <a:r>
              <a:rPr lang="en-US" dirty="0"/>
              <a:t>(</a:t>
            </a:r>
            <a:r>
              <a:rPr lang="en-US" dirty="0" err="1"/>
              <a:t>str</a:t>
            </a:r>
            <a:r>
              <a:rPr lang="en-US" dirty="0"/>
              <a:t>(n), ' ')</a:t>
            </a:r>
            <a:br>
              <a:rPr lang="en-US" dirty="0"/>
            </a:br>
            <a:r>
              <a:rPr lang="en-US" dirty="0" err="1"/>
              <a:t>f.close</a:t>
            </a:r>
            <a:r>
              <a:rPr lang="en-US" dirty="0" smtClean="0"/>
              <a:t>()</a:t>
            </a:r>
            <a:endParaRPr lang="kk-KZ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Здесь </a:t>
            </a:r>
            <a:r>
              <a:rPr lang="ru-RU" dirty="0"/>
              <a:t>функция </a:t>
            </a:r>
            <a:r>
              <a:rPr lang="ru-RU" dirty="0" err="1"/>
              <a:t>str</a:t>
            </a:r>
            <a:r>
              <a:rPr lang="ru-RU" dirty="0"/>
              <a:t> используется потому, что файл – текстовый</a:t>
            </a:r>
            <a:br>
              <a:rPr lang="ru-RU" dirty="0"/>
            </a:br>
            <a:r>
              <a:rPr lang="ru-RU" dirty="0"/>
              <a:t>(последовательность символов), а переменная n – число.</a:t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7200" y="1166842"/>
            <a:ext cx="8737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231F20"/>
                </a:solidFill>
                <a:latin typeface="PetersburgC-Italic"/>
              </a:rPr>
              <a:t>Пример 3</a:t>
            </a:r>
            <a:r>
              <a:rPr lang="ru-RU" sz="2000" dirty="0">
                <a:solidFill>
                  <a:srgbClr val="231F20"/>
                </a:solidFill>
                <a:latin typeface="PetersburgC"/>
              </a:rPr>
              <a:t>. Запись всех символов заданной строки:</a:t>
            </a:r>
            <a:br>
              <a:rPr lang="ru-RU" sz="2000" dirty="0">
                <a:solidFill>
                  <a:srgbClr val="231F20"/>
                </a:solidFill>
                <a:latin typeface="PetersburgC"/>
              </a:rPr>
            </a:br>
            <a:r>
              <a:rPr lang="en-US" sz="2000" dirty="0">
                <a:solidFill>
                  <a:srgbClr val="231F20"/>
                </a:solidFill>
                <a:latin typeface="CourierNewPSMT"/>
              </a:rPr>
              <a:t>s = input('</a:t>
            </a:r>
            <a:r>
              <a:rPr lang="ru-RU" sz="2000" dirty="0">
                <a:solidFill>
                  <a:srgbClr val="231F20"/>
                </a:solidFill>
                <a:latin typeface="CourierNewPSMT"/>
              </a:rPr>
              <a:t>Задайте строку ')</a:t>
            </a:r>
            <a:br>
              <a:rPr lang="ru-RU" sz="2000" dirty="0">
                <a:solidFill>
                  <a:srgbClr val="231F20"/>
                </a:solidFill>
                <a:latin typeface="CourierNewPSMT"/>
              </a:rPr>
            </a:br>
            <a:r>
              <a:rPr lang="en-US" sz="2000" dirty="0">
                <a:solidFill>
                  <a:srgbClr val="231F20"/>
                </a:solidFill>
                <a:latin typeface="CourierNewPSMT"/>
              </a:rPr>
              <a:t>f = open(..., 'w')</a:t>
            </a:r>
            <a:br>
              <a:rPr lang="en-US" sz="2000" dirty="0">
                <a:solidFill>
                  <a:srgbClr val="231F20"/>
                </a:solidFill>
                <a:latin typeface="CourierNewPSMT"/>
              </a:rPr>
            </a:br>
            <a:r>
              <a:rPr lang="en-US" sz="2000" dirty="0">
                <a:solidFill>
                  <a:srgbClr val="231F20"/>
                </a:solidFill>
                <a:latin typeface="CourierNewPSMT"/>
              </a:rPr>
              <a:t>for nom in range(</a:t>
            </a:r>
            <a:r>
              <a:rPr lang="en-US" sz="2000" dirty="0" err="1">
                <a:solidFill>
                  <a:srgbClr val="231F20"/>
                </a:solidFill>
                <a:latin typeface="CourierNewPSMT"/>
              </a:rPr>
              <a:t>len</a:t>
            </a:r>
            <a:r>
              <a:rPr lang="en-US" sz="2000" dirty="0">
                <a:solidFill>
                  <a:srgbClr val="231F20"/>
                </a:solidFill>
                <a:latin typeface="CourierNewPSMT"/>
              </a:rPr>
              <a:t>(s)): #</a:t>
            </a:r>
            <a:r>
              <a:rPr lang="ru-RU" sz="2000" dirty="0">
                <a:solidFill>
                  <a:srgbClr val="231F20"/>
                </a:solidFill>
                <a:latin typeface="CourierNewPSMT"/>
              </a:rPr>
              <a:t>Рассматриваем все номера символов строки </a:t>
            </a:r>
            <a:r>
              <a:rPr lang="en-US" sz="2000" dirty="0">
                <a:solidFill>
                  <a:srgbClr val="231F20"/>
                </a:solidFill>
                <a:latin typeface="CourierNewPSMT"/>
              </a:rPr>
              <a:t>s</a:t>
            </a:r>
            <a:br>
              <a:rPr lang="en-US" sz="2000" dirty="0">
                <a:solidFill>
                  <a:srgbClr val="231F20"/>
                </a:solidFill>
                <a:latin typeface="CourierNewPSMT"/>
              </a:rPr>
            </a:br>
            <a:r>
              <a:rPr lang="en-US" sz="2000" dirty="0" err="1">
                <a:solidFill>
                  <a:srgbClr val="231F20"/>
                </a:solidFill>
                <a:latin typeface="CourierNewPSMT"/>
              </a:rPr>
              <a:t>f.write</a:t>
            </a:r>
            <a:r>
              <a:rPr lang="en-US" sz="2000" dirty="0">
                <a:solidFill>
                  <a:srgbClr val="231F20"/>
                </a:solidFill>
                <a:latin typeface="CourierNewPSMT"/>
              </a:rPr>
              <a:t>(s[nom])</a:t>
            </a:r>
            <a:br>
              <a:rPr lang="en-US" sz="2000" dirty="0">
                <a:solidFill>
                  <a:srgbClr val="231F20"/>
                </a:solidFill>
                <a:latin typeface="CourierNewPSMT"/>
              </a:rPr>
            </a:br>
            <a:r>
              <a:rPr lang="en-US" sz="2000" dirty="0" err="1">
                <a:solidFill>
                  <a:srgbClr val="231F20"/>
                </a:solidFill>
                <a:latin typeface="CourierNewPSMT"/>
              </a:rPr>
              <a:t>f.close</a:t>
            </a:r>
            <a:r>
              <a:rPr lang="en-US" sz="2000" dirty="0">
                <a:solidFill>
                  <a:srgbClr val="231F20"/>
                </a:solidFill>
                <a:latin typeface="CourierNewPSMT"/>
              </a:rPr>
              <a:t>()</a:t>
            </a:r>
            <a:br>
              <a:rPr lang="en-US" sz="2000" dirty="0">
                <a:solidFill>
                  <a:srgbClr val="231F20"/>
                </a:solidFill>
                <a:latin typeface="CourierNewPSMT"/>
              </a:rPr>
            </a:br>
            <a:r>
              <a:rPr lang="ru-RU" sz="2000" dirty="0">
                <a:solidFill>
                  <a:srgbClr val="231F20"/>
                </a:solidFill>
                <a:latin typeface="PetersburgC"/>
              </a:rPr>
              <a:t>или</a:t>
            </a:r>
            <a:br>
              <a:rPr lang="ru-RU" sz="2000" dirty="0">
                <a:solidFill>
                  <a:srgbClr val="231F20"/>
                </a:solidFill>
                <a:latin typeface="PetersburgC"/>
              </a:rPr>
            </a:br>
            <a:r>
              <a:rPr lang="en-US" sz="2000" dirty="0">
                <a:solidFill>
                  <a:srgbClr val="231F20"/>
                </a:solidFill>
                <a:latin typeface="CourierNewPSMT"/>
              </a:rPr>
              <a:t>s = input('</a:t>
            </a:r>
            <a:r>
              <a:rPr lang="ru-RU" sz="2000" dirty="0">
                <a:solidFill>
                  <a:srgbClr val="231F20"/>
                </a:solidFill>
                <a:latin typeface="CourierNewPSMT"/>
              </a:rPr>
              <a:t>Задайте строку ')</a:t>
            </a:r>
            <a:br>
              <a:rPr lang="ru-RU" sz="2000" dirty="0">
                <a:solidFill>
                  <a:srgbClr val="231F20"/>
                </a:solidFill>
                <a:latin typeface="CourierNewPSMT"/>
              </a:rPr>
            </a:br>
            <a:r>
              <a:rPr lang="en-US" sz="2000" dirty="0">
                <a:solidFill>
                  <a:srgbClr val="231F20"/>
                </a:solidFill>
                <a:latin typeface="CourierNewPSMT"/>
              </a:rPr>
              <a:t>f = open(..., 'w')</a:t>
            </a:r>
            <a:br>
              <a:rPr lang="en-US" sz="2000" dirty="0">
                <a:solidFill>
                  <a:srgbClr val="231F20"/>
                </a:solidFill>
                <a:latin typeface="CourierNewPSMT"/>
              </a:rPr>
            </a:br>
            <a:r>
              <a:rPr lang="en-US" sz="2000" dirty="0">
                <a:solidFill>
                  <a:srgbClr val="231F20"/>
                </a:solidFill>
                <a:latin typeface="CourierNewPSMT"/>
              </a:rPr>
              <a:t>for sim in s: #</a:t>
            </a:r>
            <a:r>
              <a:rPr lang="ru-RU" sz="2000" dirty="0">
                <a:solidFill>
                  <a:srgbClr val="231F20"/>
                </a:solidFill>
                <a:latin typeface="CourierNewPSMT"/>
              </a:rPr>
              <a:t>Рассматриваем все символы строки </a:t>
            </a:r>
            <a:r>
              <a:rPr lang="en-US" sz="2000" dirty="0">
                <a:solidFill>
                  <a:srgbClr val="231F20"/>
                </a:solidFill>
                <a:latin typeface="CourierNewPSMT"/>
              </a:rPr>
              <a:t>s</a:t>
            </a:r>
            <a:br>
              <a:rPr lang="en-US" sz="2000" dirty="0">
                <a:solidFill>
                  <a:srgbClr val="231F20"/>
                </a:solidFill>
                <a:latin typeface="CourierNewPSMT"/>
              </a:rPr>
            </a:br>
            <a:r>
              <a:rPr lang="en-US" sz="2000" dirty="0" err="1">
                <a:solidFill>
                  <a:srgbClr val="231F20"/>
                </a:solidFill>
                <a:latin typeface="CourierNewPSMT"/>
              </a:rPr>
              <a:t>f.write</a:t>
            </a:r>
            <a:r>
              <a:rPr lang="en-US" sz="2000" dirty="0">
                <a:solidFill>
                  <a:srgbClr val="231F20"/>
                </a:solidFill>
                <a:latin typeface="CourierNewPSMT"/>
              </a:rPr>
              <a:t>(sim)</a:t>
            </a:r>
            <a:br>
              <a:rPr lang="en-US" sz="2000" dirty="0">
                <a:solidFill>
                  <a:srgbClr val="231F20"/>
                </a:solidFill>
                <a:latin typeface="CourierNewPSMT"/>
              </a:rPr>
            </a:br>
            <a:r>
              <a:rPr lang="en-US" sz="2000" dirty="0" err="1">
                <a:solidFill>
                  <a:srgbClr val="231F20"/>
                </a:solidFill>
                <a:latin typeface="CourierNewPSMT"/>
              </a:rPr>
              <a:t>f.close</a:t>
            </a:r>
            <a:r>
              <a:rPr lang="en-US" sz="2000" dirty="0">
                <a:solidFill>
                  <a:srgbClr val="231F20"/>
                </a:solidFill>
                <a:latin typeface="CourierNewPSMT"/>
              </a:rPr>
              <a:t>()</a:t>
            </a:r>
            <a:r>
              <a:rPr lang="en-US" sz="2000" dirty="0">
                <a:solidFill>
                  <a:srgbClr val="231F20"/>
                </a:solidFill>
                <a:latin typeface="PetersburgC"/>
              </a:rPr>
              <a:t/>
            </a:r>
            <a:br>
              <a:rPr lang="en-US" sz="2000" dirty="0">
                <a:solidFill>
                  <a:srgbClr val="231F20"/>
                </a:solidFill>
                <a:latin typeface="PetersburgC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29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2590" y="948446"/>
            <a:ext cx="8261873" cy="3603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dirty="0"/>
              <a:t>Пример 4. </a:t>
            </a:r>
            <a:r>
              <a:rPr lang="ru-RU" sz="1600" dirty="0"/>
              <a:t>Запись текста, который при чтении файла будет иметь</a:t>
            </a:r>
            <a:br>
              <a:rPr lang="ru-RU" sz="1600" dirty="0"/>
            </a:br>
            <a:r>
              <a:rPr lang="ru-RU" sz="1600" dirty="0"/>
              <a:t>вид:</a:t>
            </a:r>
            <a:br>
              <a:rPr lang="ru-RU" sz="1600" dirty="0"/>
            </a:br>
            <a:r>
              <a:rPr lang="ru-RU" sz="1600" dirty="0"/>
              <a:t>Здравствуйте,</a:t>
            </a:r>
            <a:br>
              <a:rPr lang="ru-RU" sz="1600" dirty="0"/>
            </a:br>
            <a:r>
              <a:rPr lang="ru-RU" sz="1600" dirty="0"/>
              <a:t>люди!</a:t>
            </a:r>
            <a:br>
              <a:rPr lang="ru-RU" sz="1600" dirty="0"/>
            </a:b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Программа2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/>
              <a:t>f = open(..., 'w')</a:t>
            </a:r>
            <a:br>
              <a:rPr lang="en-US" sz="1600" dirty="0"/>
            </a:br>
            <a:r>
              <a:rPr lang="en-US" sz="1600" dirty="0" err="1"/>
              <a:t>f.write</a:t>
            </a:r>
            <a:r>
              <a:rPr lang="en-US" sz="1600" dirty="0"/>
              <a:t>('</a:t>
            </a:r>
            <a:r>
              <a:rPr lang="ru-RU" sz="1600" dirty="0"/>
              <a:t>Здравствуйте,' + '\</a:t>
            </a:r>
            <a:r>
              <a:rPr lang="en-US" sz="1600" dirty="0"/>
              <a:t>n')</a:t>
            </a:r>
            <a:br>
              <a:rPr lang="en-US" sz="1600" dirty="0"/>
            </a:br>
            <a:r>
              <a:rPr lang="en-US" sz="1600" dirty="0" err="1"/>
              <a:t>f.write</a:t>
            </a:r>
            <a:r>
              <a:rPr lang="en-US" sz="1600" dirty="0"/>
              <a:t>('</a:t>
            </a:r>
            <a:r>
              <a:rPr lang="ru-RU" sz="1600" dirty="0"/>
              <a:t>люди!' + '\</a:t>
            </a:r>
            <a:r>
              <a:rPr lang="en-US" sz="1600" dirty="0"/>
              <a:t>n')</a:t>
            </a:r>
            <a:br>
              <a:rPr lang="en-US" sz="1600" dirty="0"/>
            </a:br>
            <a:r>
              <a:rPr lang="en-US" sz="1600" dirty="0" err="1"/>
              <a:t>f.close</a:t>
            </a:r>
            <a:r>
              <a:rPr lang="en-US" sz="1600" dirty="0"/>
              <a:t>()</a:t>
            </a:r>
            <a:br>
              <a:rPr lang="en-US" sz="1600" dirty="0"/>
            </a:br>
            <a:endParaRPr lang="kk-KZ" sz="1600" dirty="0" smtClean="0"/>
          </a:p>
          <a:p>
            <a:pPr marL="0" indent="0">
              <a:buNone/>
            </a:pPr>
            <a:r>
              <a:rPr lang="ru-RU" sz="1600" dirty="0" smtClean="0"/>
              <a:t>или</a:t>
            </a:r>
            <a:r>
              <a:rPr lang="ru-RU" sz="1600" dirty="0"/>
              <a:t>, короче:</a:t>
            </a:r>
            <a:br>
              <a:rPr lang="ru-RU" sz="1600" dirty="0"/>
            </a:br>
            <a:r>
              <a:rPr lang="en-US" sz="1600" dirty="0"/>
              <a:t>f = open(..., 'w')</a:t>
            </a:r>
            <a:br>
              <a:rPr lang="en-US" sz="1600" dirty="0"/>
            </a:br>
            <a:r>
              <a:rPr lang="en-US" sz="1600" dirty="0" err="1"/>
              <a:t>f.write</a:t>
            </a:r>
            <a:r>
              <a:rPr lang="en-US" sz="1600" dirty="0"/>
              <a:t>('</a:t>
            </a:r>
            <a:r>
              <a:rPr lang="ru-RU" sz="1600" dirty="0"/>
              <a:t>Здравствуйте,\</a:t>
            </a:r>
            <a:r>
              <a:rPr lang="en-US" sz="1600" dirty="0"/>
              <a:t>n')</a:t>
            </a:r>
            <a:br>
              <a:rPr lang="en-US" sz="1600" dirty="0"/>
            </a:br>
            <a:r>
              <a:rPr lang="en-US" sz="1600" dirty="0" err="1"/>
              <a:t>f.write</a:t>
            </a:r>
            <a:r>
              <a:rPr lang="en-US" sz="1600" dirty="0"/>
              <a:t>('</a:t>
            </a:r>
            <a:r>
              <a:rPr lang="ru-RU" sz="1600" dirty="0"/>
              <a:t>люди!\</a:t>
            </a:r>
            <a:r>
              <a:rPr lang="en-US" sz="1600" dirty="0"/>
              <a:t>n')</a:t>
            </a:r>
            <a:br>
              <a:rPr lang="en-US" sz="1600" dirty="0"/>
            </a:br>
            <a:r>
              <a:rPr lang="en-US" sz="1600" dirty="0" err="1"/>
              <a:t>f.close</a:t>
            </a:r>
            <a:r>
              <a:rPr lang="en-US" sz="1600" dirty="0"/>
              <a:t>()</a:t>
            </a:r>
            <a:br>
              <a:rPr lang="en-US" sz="1600" dirty="0"/>
            </a:br>
            <a:endParaRPr lang="kk-KZ" sz="1600" dirty="0" smtClean="0"/>
          </a:p>
          <a:p>
            <a:pPr marL="0" indent="0" algn="just">
              <a:buNone/>
            </a:pPr>
            <a:r>
              <a:rPr lang="ru-RU" sz="1600" dirty="0"/>
              <a:t>Здесь в строку вывода в файл включен управляющий </a:t>
            </a:r>
            <a:r>
              <a:rPr lang="ru-RU" sz="1600" dirty="0" smtClean="0"/>
              <a:t>параметр '\</a:t>
            </a:r>
            <a:r>
              <a:rPr lang="ru-RU" sz="1600" dirty="0"/>
              <a:t>n', соответствующий символу перехода на следующую строку. Обратим внимание на то, что во втором варианте программы перед </a:t>
            </a:r>
            <a:r>
              <a:rPr lang="ru-RU" sz="1600" dirty="0" smtClean="0"/>
              <a:t>этим параметром </a:t>
            </a:r>
            <a:r>
              <a:rPr lang="ru-RU" sz="1600" dirty="0"/>
              <a:t>пробелов нет.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848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Пример 5. </a:t>
            </a:r>
            <a:r>
              <a:rPr lang="ru-RU" dirty="0"/>
              <a:t>Запись каждого символа заданной строки на отдельной</a:t>
            </a:r>
            <a:br>
              <a:rPr lang="ru-RU" dirty="0"/>
            </a:br>
            <a:r>
              <a:rPr lang="ru-RU" dirty="0"/>
              <a:t>строке файла:</a:t>
            </a:r>
            <a:br>
              <a:rPr lang="ru-RU" dirty="0"/>
            </a:br>
            <a:r>
              <a:rPr lang="en-US" dirty="0"/>
              <a:t>s = input('</a:t>
            </a:r>
            <a:r>
              <a:rPr lang="ru-RU" dirty="0"/>
              <a:t>Задайте строку ')</a:t>
            </a:r>
            <a:br>
              <a:rPr lang="ru-RU" dirty="0"/>
            </a:br>
            <a:r>
              <a:rPr lang="en-US" dirty="0"/>
              <a:t>f = open(..., 'w')</a:t>
            </a:r>
            <a:br>
              <a:rPr lang="en-US" dirty="0"/>
            </a:br>
            <a:r>
              <a:rPr lang="en-US" dirty="0"/>
              <a:t>for nom in range(</a:t>
            </a:r>
            <a:r>
              <a:rPr lang="en-US" dirty="0" err="1"/>
              <a:t>len</a:t>
            </a:r>
            <a:r>
              <a:rPr lang="en-US" dirty="0"/>
              <a:t>(s)):</a:t>
            </a:r>
            <a:br>
              <a:rPr lang="en-US" dirty="0"/>
            </a:br>
            <a:r>
              <a:rPr lang="en-US" dirty="0" err="1"/>
              <a:t>f.write</a:t>
            </a:r>
            <a:r>
              <a:rPr lang="en-US" dirty="0"/>
              <a:t>(s[nom] + '\n')</a:t>
            </a:r>
            <a:br>
              <a:rPr lang="en-US" dirty="0"/>
            </a:br>
            <a:r>
              <a:rPr lang="en-US" dirty="0" err="1"/>
              <a:t>f.close</a:t>
            </a:r>
            <a:r>
              <a:rPr lang="en-US" dirty="0"/>
              <a:t>()</a:t>
            </a:r>
            <a:br>
              <a:rPr lang="en-US" dirty="0"/>
            </a:br>
            <a:endParaRPr lang="kk-KZ" dirty="0" smtClean="0"/>
          </a:p>
          <a:p>
            <a:pPr marL="0" indent="0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en-US" dirty="0"/>
              <a:t>s = input('</a:t>
            </a:r>
            <a:r>
              <a:rPr lang="ru-RU" dirty="0"/>
              <a:t>Задайте строку ')</a:t>
            </a:r>
            <a:br>
              <a:rPr lang="ru-RU" dirty="0"/>
            </a:br>
            <a:r>
              <a:rPr lang="en-US" dirty="0"/>
              <a:t>f = open(..., 'w')</a:t>
            </a:r>
            <a:br>
              <a:rPr lang="en-US" dirty="0"/>
            </a:br>
            <a:r>
              <a:rPr lang="en-US" dirty="0"/>
              <a:t>for sim in s:</a:t>
            </a:r>
            <a:br>
              <a:rPr lang="en-US" dirty="0"/>
            </a:br>
            <a:r>
              <a:rPr lang="en-US" dirty="0" err="1"/>
              <a:t>f.write</a:t>
            </a:r>
            <a:r>
              <a:rPr lang="en-US" dirty="0"/>
              <a:t>(sim + '\n')</a:t>
            </a:r>
            <a:br>
              <a:rPr lang="en-US" dirty="0"/>
            </a:br>
            <a:r>
              <a:rPr lang="en-US" dirty="0" err="1"/>
              <a:t>f.close</a:t>
            </a:r>
            <a:r>
              <a:rPr lang="en-US" dirty="0"/>
              <a:t>()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6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072055"/>
            <a:ext cx="8738300" cy="46510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/>
              <a:t>Пример 6. </a:t>
            </a:r>
            <a:r>
              <a:rPr lang="ru-RU" dirty="0"/>
              <a:t>Запись каждого из чисел от 1 до 10 на отдельной строке</a:t>
            </a:r>
            <a:br>
              <a:rPr lang="ru-RU" dirty="0"/>
            </a:br>
            <a:r>
              <a:rPr lang="ru-RU" dirty="0"/>
              <a:t>файла:</a:t>
            </a:r>
            <a:br>
              <a:rPr lang="ru-RU" dirty="0"/>
            </a:br>
            <a:r>
              <a:rPr lang="en-US" dirty="0"/>
              <a:t>f = open(..., 'w')</a:t>
            </a:r>
            <a:br>
              <a:rPr lang="en-US" dirty="0"/>
            </a:br>
            <a:r>
              <a:rPr lang="en-US" dirty="0"/>
              <a:t>for m in range(1, 11): #m – </a:t>
            </a:r>
            <a:r>
              <a:rPr lang="ru-RU" dirty="0"/>
              <a:t>записываемые числа</a:t>
            </a:r>
            <a:br>
              <a:rPr lang="ru-RU" dirty="0"/>
            </a:br>
            <a:r>
              <a:rPr lang="en-US" dirty="0" err="1"/>
              <a:t>f.write</a:t>
            </a:r>
            <a:r>
              <a:rPr lang="en-US" dirty="0"/>
              <a:t>(</a:t>
            </a:r>
            <a:r>
              <a:rPr lang="en-US" dirty="0" err="1"/>
              <a:t>str</a:t>
            </a:r>
            <a:r>
              <a:rPr lang="en-US" dirty="0"/>
              <a:t>(m) + '\n')</a:t>
            </a:r>
            <a:br>
              <a:rPr lang="en-US" dirty="0"/>
            </a:br>
            <a:r>
              <a:rPr lang="en-US" dirty="0" err="1"/>
              <a:t>f.close</a:t>
            </a:r>
            <a:r>
              <a:rPr lang="en-US" dirty="0"/>
              <a:t>()</a:t>
            </a:r>
            <a:br>
              <a:rPr lang="en-US" dirty="0"/>
            </a:br>
            <a:endParaRPr lang="kk-KZ" dirty="0" smtClean="0"/>
          </a:p>
          <a:p>
            <a:pPr marL="0" indent="0">
              <a:buNone/>
            </a:pPr>
            <a:r>
              <a:rPr lang="ru-RU" i="1" dirty="0" smtClean="0"/>
              <a:t>Пример </a:t>
            </a:r>
            <a:r>
              <a:rPr lang="ru-RU" i="1" dirty="0"/>
              <a:t>7. </a:t>
            </a:r>
            <a:r>
              <a:rPr lang="ru-RU" dirty="0"/>
              <a:t>Запись каждого элемента заданного списка из значений</a:t>
            </a:r>
            <a:br>
              <a:rPr lang="ru-RU" dirty="0"/>
            </a:br>
            <a:r>
              <a:rPr lang="ru-RU" dirty="0"/>
              <a:t>строкового типа на отдельной строке файла:</a:t>
            </a:r>
            <a:br>
              <a:rPr lang="ru-RU" dirty="0"/>
            </a:br>
            <a:r>
              <a:rPr lang="en-US" dirty="0" err="1"/>
              <a:t>sp</a:t>
            </a:r>
            <a:r>
              <a:rPr lang="en-US" dirty="0"/>
              <a:t> = [...] #</a:t>
            </a:r>
            <a:r>
              <a:rPr lang="ru-RU" dirty="0"/>
              <a:t>Заданный список</a:t>
            </a:r>
            <a:br>
              <a:rPr lang="ru-RU" dirty="0"/>
            </a:br>
            <a:r>
              <a:rPr lang="en-US" dirty="0"/>
              <a:t>f = open(..., 'w')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in </a:t>
            </a:r>
            <a:r>
              <a:rPr lang="en-US" dirty="0" err="1"/>
              <a:t>len</a:t>
            </a:r>
            <a:r>
              <a:rPr lang="en-US" dirty="0"/>
              <a:t>(</a:t>
            </a:r>
            <a:r>
              <a:rPr lang="en-US" dirty="0" err="1"/>
              <a:t>sp</a:t>
            </a:r>
            <a:r>
              <a:rPr lang="en-US" dirty="0"/>
              <a:t>):</a:t>
            </a:r>
            <a:br>
              <a:rPr lang="en-US" dirty="0"/>
            </a:br>
            <a:r>
              <a:rPr lang="en-US" dirty="0" err="1"/>
              <a:t>f.write</a:t>
            </a:r>
            <a:r>
              <a:rPr lang="en-US" dirty="0"/>
              <a:t>(</a:t>
            </a:r>
            <a:r>
              <a:rPr lang="en-US" dirty="0" err="1"/>
              <a:t>sp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+ '\n')</a:t>
            </a:r>
            <a:br>
              <a:rPr lang="en-US" dirty="0"/>
            </a:br>
            <a:r>
              <a:rPr lang="en-US" dirty="0" err="1"/>
              <a:t>f.close</a:t>
            </a:r>
            <a:r>
              <a:rPr lang="en-US" dirty="0"/>
              <a:t>()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3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553" y="1061545"/>
            <a:ext cx="9175530" cy="46615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	</a:t>
            </a:r>
            <a:r>
              <a:rPr lang="ru-RU" dirty="0"/>
              <a:t>Можно рассматривать не индексы элементов списка, а их значения:</a:t>
            </a:r>
            <a:br>
              <a:rPr lang="ru-RU" dirty="0"/>
            </a:br>
            <a:r>
              <a:rPr lang="en-US" dirty="0" err="1"/>
              <a:t>sp</a:t>
            </a:r>
            <a:r>
              <a:rPr lang="en-US" dirty="0"/>
              <a:t> = [...]</a:t>
            </a:r>
            <a:br>
              <a:rPr lang="en-US" dirty="0"/>
            </a:br>
            <a:r>
              <a:rPr lang="en-US" dirty="0"/>
              <a:t>f = open(..., 'w')</a:t>
            </a:r>
            <a:br>
              <a:rPr lang="en-US" dirty="0"/>
            </a:br>
            <a:r>
              <a:rPr lang="en-US" dirty="0"/>
              <a:t>for el in </a:t>
            </a:r>
            <a:r>
              <a:rPr lang="en-US" dirty="0" err="1"/>
              <a:t>sp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f.write</a:t>
            </a:r>
            <a:r>
              <a:rPr lang="en-US" dirty="0"/>
              <a:t>(el + '\n')</a:t>
            </a:r>
            <a:br>
              <a:rPr lang="en-US" dirty="0"/>
            </a:br>
            <a:r>
              <a:rPr lang="en-US" dirty="0" err="1"/>
              <a:t>f.close</a:t>
            </a:r>
            <a:r>
              <a:rPr lang="en-US" dirty="0"/>
              <a:t>()</a:t>
            </a:r>
            <a:br>
              <a:rPr lang="en-US" dirty="0"/>
            </a:br>
            <a:endParaRPr lang="kk-KZ" dirty="0" smtClean="0"/>
          </a:p>
          <a:p>
            <a:pPr marL="0" indent="0">
              <a:buNone/>
            </a:pPr>
            <a:r>
              <a:rPr lang="ru-RU" dirty="0" smtClean="0"/>
              <a:t>Укажем </a:t>
            </a:r>
            <a:r>
              <a:rPr lang="ru-RU" dirty="0"/>
              <a:t>также на то, что в </a:t>
            </a:r>
            <a:r>
              <a:rPr lang="en-US" dirty="0"/>
              <a:t>Python </a:t>
            </a:r>
            <a:r>
              <a:rPr lang="ru-RU" dirty="0"/>
              <a:t>имеется возможность записать в</a:t>
            </a:r>
            <a:br>
              <a:rPr lang="ru-RU" dirty="0"/>
            </a:br>
            <a:r>
              <a:rPr lang="ru-RU" dirty="0"/>
              <a:t>файл все элементы списка с помощью метода </a:t>
            </a:r>
            <a:r>
              <a:rPr lang="en-US" dirty="0" err="1"/>
              <a:t>writelines</a:t>
            </a:r>
            <a:r>
              <a:rPr lang="en-US" dirty="0"/>
              <a:t>():</a:t>
            </a:r>
            <a:br>
              <a:rPr lang="en-US" dirty="0"/>
            </a:br>
            <a:r>
              <a:rPr lang="en-US" dirty="0" err="1"/>
              <a:t>sp</a:t>
            </a:r>
            <a:r>
              <a:rPr lang="en-US" dirty="0"/>
              <a:t> = [...]</a:t>
            </a:r>
            <a:br>
              <a:rPr lang="en-US" dirty="0"/>
            </a:br>
            <a:r>
              <a:rPr lang="en-US" dirty="0"/>
              <a:t>f = open(..., 'w')</a:t>
            </a:r>
            <a:br>
              <a:rPr lang="en-US" dirty="0"/>
            </a:br>
            <a:r>
              <a:rPr lang="en-US" dirty="0" err="1"/>
              <a:t>f.writelines</a:t>
            </a:r>
            <a:r>
              <a:rPr lang="en-US" dirty="0"/>
              <a:t>(</a:t>
            </a:r>
            <a:r>
              <a:rPr lang="en-US" dirty="0" err="1"/>
              <a:t>sp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f.close</a:t>
            </a:r>
            <a:r>
              <a:rPr lang="en-US" dirty="0"/>
              <a:t>()</a:t>
            </a:r>
            <a:br>
              <a:rPr lang="en-US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23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408386"/>
            <a:ext cx="8261873" cy="4314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Пример 8. </a:t>
            </a:r>
            <a:r>
              <a:rPr lang="ru-RU" dirty="0"/>
              <a:t>Запись каждого из 10 заданных названий </a:t>
            </a:r>
            <a:r>
              <a:rPr lang="ru-RU" dirty="0" smtClean="0"/>
              <a:t>футбольных клубов </a:t>
            </a:r>
            <a:r>
              <a:rPr lang="ru-RU" dirty="0"/>
              <a:t>на отдельной строке файла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f = </a:t>
            </a:r>
            <a:r>
              <a:rPr lang="ru-RU" dirty="0" err="1"/>
              <a:t>open</a:t>
            </a:r>
            <a:r>
              <a:rPr lang="ru-RU" dirty="0"/>
              <a:t>(..., 'w')</a:t>
            </a:r>
            <a:br>
              <a:rPr lang="ru-RU" dirty="0"/>
            </a:br>
            <a:r>
              <a:rPr lang="ru-RU" dirty="0" err="1"/>
              <a:t>for</a:t>
            </a:r>
            <a:r>
              <a:rPr lang="ru-RU" dirty="0"/>
              <a:t> k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range</a:t>
            </a:r>
            <a:r>
              <a:rPr lang="ru-RU" dirty="0"/>
              <a:t>(10):</a:t>
            </a:r>
            <a:br>
              <a:rPr lang="ru-RU" dirty="0"/>
            </a:br>
            <a:r>
              <a:rPr lang="ru-RU" dirty="0"/>
              <a:t>#Ввод очередного названия</a:t>
            </a:r>
            <a:br>
              <a:rPr lang="ru-RU" dirty="0"/>
            </a:br>
            <a:r>
              <a:rPr lang="ru-RU" dirty="0" err="1"/>
              <a:t>club</a:t>
            </a:r>
            <a:r>
              <a:rPr lang="ru-RU" dirty="0"/>
              <a:t> = </a:t>
            </a:r>
            <a:r>
              <a:rPr lang="ru-RU" dirty="0" err="1"/>
              <a:t>input</a:t>
            </a:r>
            <a:r>
              <a:rPr lang="ru-RU" dirty="0"/>
              <a:t>('Введите название клуба ')</a:t>
            </a:r>
            <a:br>
              <a:rPr lang="ru-RU" dirty="0"/>
            </a:br>
            <a:r>
              <a:rPr lang="ru-RU" dirty="0"/>
              <a:t>#Запись его в файл</a:t>
            </a:r>
            <a:br>
              <a:rPr lang="ru-RU" dirty="0"/>
            </a:br>
            <a:r>
              <a:rPr lang="ru-RU" dirty="0" err="1"/>
              <a:t>f.write</a:t>
            </a:r>
            <a:r>
              <a:rPr lang="ru-RU" dirty="0"/>
              <a:t>(</a:t>
            </a:r>
            <a:r>
              <a:rPr lang="ru-RU" dirty="0" err="1"/>
              <a:t>club</a:t>
            </a:r>
            <a:r>
              <a:rPr lang="ru-RU" dirty="0"/>
              <a:t> + '\n')</a:t>
            </a:r>
            <a:br>
              <a:rPr lang="ru-RU" dirty="0"/>
            </a:br>
            <a:r>
              <a:rPr lang="ru-RU" dirty="0" err="1"/>
              <a:t>f.close</a:t>
            </a:r>
            <a:r>
              <a:rPr lang="ru-RU" dirty="0"/>
              <a:t>()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файлов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Запись в файл новой </a:t>
            </a:r>
            <a:r>
              <a:rPr lang="ru-RU" dirty="0" smtClean="0"/>
              <a:t>строки</a:t>
            </a:r>
          </a:p>
          <a:p>
            <a:pPr marL="0" indent="0">
              <a:buNone/>
            </a:pPr>
            <a:r>
              <a:rPr lang="ru-RU" dirty="0"/>
              <a:t>Для решения задачи надо открыть файл на добавление в него </a:t>
            </a:r>
            <a:r>
              <a:rPr lang="ru-RU" dirty="0" smtClean="0"/>
              <a:t>информации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f </a:t>
            </a:r>
            <a:r>
              <a:rPr lang="ru-RU" dirty="0"/>
              <a:t>= </a:t>
            </a:r>
            <a:r>
              <a:rPr lang="ru-RU" dirty="0" err="1"/>
              <a:t>open</a:t>
            </a:r>
            <a:r>
              <a:rPr lang="ru-RU" dirty="0"/>
              <a:t>(..., 'a')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чего записать в него новую строку: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f.write</a:t>
            </a:r>
            <a:r>
              <a:rPr lang="ru-RU" dirty="0" smtClean="0"/>
              <a:t>(</a:t>
            </a:r>
            <a:r>
              <a:rPr lang="ru-RU" dirty="0" err="1" smtClean="0"/>
              <a:t>new_str</a:t>
            </a:r>
            <a:r>
              <a:rPr lang="ru-RU" dirty="0" smtClean="0"/>
              <a:t> </a:t>
            </a:r>
            <a:r>
              <a:rPr lang="ru-RU" dirty="0"/>
              <a:t>+ '\n')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и закрыть файл: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f.close</a:t>
            </a:r>
            <a:r>
              <a:rPr lang="ru-RU" dirty="0"/>
              <a:t>()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Обратим </a:t>
            </a:r>
            <a:r>
              <a:rPr lang="ru-RU" dirty="0"/>
              <a:t>внимание на необходимость использования при записи управляющего символа. </a:t>
            </a:r>
          </a:p>
        </p:txBody>
      </p:sp>
    </p:spTree>
    <p:extLst>
      <p:ext uri="{BB962C8B-B14F-4D97-AF65-F5344CB8AC3E}">
        <p14:creationId xmlns:p14="http://schemas.microsoft.com/office/powerpoint/2010/main" val="24459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Замена строки файла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Предположим, нужно в существующем файле заменить строку с заданным номером k на некоторую новую строку </a:t>
            </a:r>
            <a:r>
              <a:rPr lang="ru-RU" dirty="0" err="1"/>
              <a:t>nov_str</a:t>
            </a:r>
            <a:r>
              <a:rPr lang="ru-RU" dirty="0"/>
              <a:t>. На первый взгляд, кажется, что можно поступить так: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открыть </a:t>
            </a:r>
            <a:r>
              <a:rPr lang="ru-RU" dirty="0"/>
              <a:t>файл на чтение и запись: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f </a:t>
            </a:r>
            <a:r>
              <a:rPr lang="ru-RU" dirty="0"/>
              <a:t>= </a:t>
            </a:r>
            <a:r>
              <a:rPr lang="ru-RU" dirty="0" err="1"/>
              <a:t>open</a:t>
            </a:r>
            <a:r>
              <a:rPr lang="ru-RU" dirty="0"/>
              <a:t>(..., 'r+')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2</a:t>
            </a:r>
            <a:r>
              <a:rPr lang="ru-RU" dirty="0"/>
              <a:t>) прочитать, но не использовать первые (k – 1) строк файла: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/>
              <a:t>i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range</a:t>
            </a:r>
            <a:r>
              <a:rPr lang="ru-RU" dirty="0"/>
              <a:t>(1, k):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s </a:t>
            </a:r>
            <a:r>
              <a:rPr lang="ru-RU" dirty="0"/>
              <a:t>= </a:t>
            </a:r>
            <a:r>
              <a:rPr lang="ru-RU" dirty="0" err="1"/>
              <a:t>f.readline</a:t>
            </a:r>
            <a:r>
              <a:rPr lang="ru-RU" dirty="0"/>
              <a:t>() </a:t>
            </a:r>
            <a:r>
              <a:rPr lang="ru-RU" dirty="0" smtClean="0"/>
              <a:t> #</a:t>
            </a:r>
            <a:r>
              <a:rPr lang="ru-RU" dirty="0"/>
              <a:t>Пропускаем первые (k – 1) строк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</a:t>
            </a:r>
            <a:r>
              <a:rPr lang="ru-RU" dirty="0"/>
              <a:t>) записать в текущую строку файла новое значение: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f.write</a:t>
            </a:r>
            <a:r>
              <a:rPr lang="ru-RU" dirty="0" smtClean="0"/>
              <a:t>(</a:t>
            </a:r>
            <a:r>
              <a:rPr lang="ru-RU" dirty="0" err="1" smtClean="0"/>
              <a:t>nov_str</a:t>
            </a:r>
            <a:r>
              <a:rPr lang="ru-RU" dirty="0" smtClean="0"/>
              <a:t> </a:t>
            </a:r>
            <a:r>
              <a:rPr lang="ru-RU" dirty="0"/>
              <a:t>+ '\n')</a:t>
            </a:r>
          </a:p>
        </p:txBody>
      </p:sp>
    </p:spTree>
    <p:extLst>
      <p:ext uri="{BB962C8B-B14F-4D97-AF65-F5344CB8AC3E}">
        <p14:creationId xmlns:p14="http://schemas.microsoft.com/office/powerpoint/2010/main" val="223222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71692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Общие</a:t>
            </a:r>
            <a:r>
              <a:rPr lang="en-US" b="1" dirty="0" smtClean="0"/>
              <a:t> </a:t>
            </a:r>
            <a:r>
              <a:rPr lang="ru-RU" b="1" dirty="0" smtClean="0"/>
              <a:t>вопросы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Файлом </a:t>
            </a:r>
            <a:r>
              <a:rPr lang="ru-RU" dirty="0"/>
              <a:t>является </a:t>
            </a:r>
            <a:r>
              <a:rPr lang="ru-RU" dirty="0" smtClean="0"/>
              <a:t>документ</a:t>
            </a:r>
            <a:r>
              <a:rPr lang="en-US" dirty="0" smtClean="0"/>
              <a:t> </a:t>
            </a:r>
            <a:r>
              <a:rPr lang="ru-RU" dirty="0" smtClean="0"/>
              <a:t>текстового </a:t>
            </a:r>
            <a:r>
              <a:rPr lang="ru-RU" dirty="0"/>
              <a:t>редактора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Word</a:t>
            </a:r>
            <a:r>
              <a:rPr lang="ru-RU" dirty="0"/>
              <a:t>, изображение, созданное в графическом редакторе, презентация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Power</a:t>
            </a:r>
            <a:r>
              <a:rPr lang="ru-RU" dirty="0"/>
              <a:t> </a:t>
            </a:r>
            <a:r>
              <a:rPr lang="ru-RU" dirty="0" err="1"/>
              <a:t>Point</a:t>
            </a:r>
            <a:r>
              <a:rPr lang="ru-RU" dirty="0"/>
              <a:t> и т. п. </a:t>
            </a:r>
            <a:r>
              <a:rPr lang="ru-RU" dirty="0" smtClean="0"/>
              <a:t>Из</a:t>
            </a:r>
            <a:r>
              <a:rPr lang="en-US" dirty="0" smtClean="0"/>
              <a:t> </a:t>
            </a:r>
            <a:r>
              <a:rPr lang="ru-RU" dirty="0" smtClean="0"/>
              <a:t>множества </a:t>
            </a:r>
            <a:r>
              <a:rPr lang="ru-RU" dirty="0"/>
              <a:t>файлов состоит система программирования языка </a:t>
            </a:r>
            <a:r>
              <a:rPr lang="ru-RU" dirty="0" err="1"/>
              <a:t>Python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То есть так называют некоторую информацию, записанную на носителе (диске, </a:t>
            </a:r>
            <a:r>
              <a:rPr lang="ru-RU" dirty="0" err="1"/>
              <a:t>флешке</a:t>
            </a:r>
            <a:r>
              <a:rPr lang="ru-RU" dirty="0"/>
              <a:t> или др.). С другой стороны, </a:t>
            </a:r>
            <a:r>
              <a:rPr lang="kk-KZ" dirty="0" smtClean="0"/>
              <a:t>ф</a:t>
            </a:r>
            <a:r>
              <a:rPr lang="ru-RU" dirty="0" err="1" smtClean="0"/>
              <a:t>айл</a:t>
            </a:r>
            <a:r>
              <a:rPr lang="ru-RU" dirty="0" smtClean="0"/>
              <a:t> </a:t>
            </a:r>
            <a:r>
              <a:rPr lang="ru-RU" dirty="0"/>
              <a:t>– это </a:t>
            </a:r>
            <a:r>
              <a:rPr lang="ru-RU" dirty="0" smtClean="0"/>
              <a:t>область на </a:t>
            </a:r>
            <a:r>
              <a:rPr lang="ru-RU" dirty="0"/>
              <a:t>носителе с этой информацией, которой присвоено имя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2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811763"/>
            <a:ext cx="8261873" cy="491130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Однако при этом нужный результат получен не будет (убедитесь в этом).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Правильное </a:t>
            </a:r>
            <a:r>
              <a:rPr lang="ru-RU" dirty="0"/>
              <a:t>решение: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открыть </a:t>
            </a:r>
            <a:r>
              <a:rPr lang="ru-RU" dirty="0"/>
              <a:t>файл на чтение: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f </a:t>
            </a:r>
            <a:r>
              <a:rPr lang="ru-RU" dirty="0"/>
              <a:t>= </a:t>
            </a:r>
            <a:r>
              <a:rPr lang="ru-RU" dirty="0" err="1"/>
              <a:t>open</a:t>
            </a:r>
            <a:r>
              <a:rPr lang="ru-RU" dirty="0"/>
              <a:t>(..., 'r')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2</a:t>
            </a:r>
            <a:r>
              <a:rPr lang="ru-RU" dirty="0"/>
              <a:t>) все строки файла записать в список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sp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ru-RU" dirty="0" err="1"/>
              <a:t>f.readlines</a:t>
            </a:r>
            <a:r>
              <a:rPr lang="ru-RU" dirty="0"/>
              <a:t>()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</a:t>
            </a:r>
            <a:r>
              <a:rPr lang="ru-RU" dirty="0"/>
              <a:t>) закрыть файл: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f.close</a:t>
            </a:r>
            <a:r>
              <a:rPr lang="ru-RU" dirty="0"/>
              <a:t>()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4</a:t>
            </a:r>
            <a:r>
              <a:rPr lang="ru-RU" dirty="0"/>
              <a:t>) изменить соответствующее значение в списке: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sp</a:t>
            </a:r>
            <a:r>
              <a:rPr lang="ru-RU" dirty="0" smtClean="0"/>
              <a:t>[k </a:t>
            </a:r>
            <a:r>
              <a:rPr lang="ru-RU" dirty="0"/>
              <a:t>- 1] = </a:t>
            </a:r>
            <a:r>
              <a:rPr lang="ru-RU" dirty="0" err="1"/>
              <a:t>nov_str</a:t>
            </a:r>
            <a:r>
              <a:rPr lang="ru-RU" dirty="0"/>
              <a:t> + '\n' #Строка с номером k записана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                             #</a:t>
            </a:r>
            <a:r>
              <a:rPr lang="ru-RU" dirty="0"/>
              <a:t>в элементе списка с индексом k - 1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5</a:t>
            </a:r>
            <a:r>
              <a:rPr lang="ru-RU" dirty="0"/>
              <a:t>) записать все элементы нового списка в тот же файл: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f </a:t>
            </a:r>
            <a:r>
              <a:rPr lang="ru-RU" dirty="0"/>
              <a:t>= </a:t>
            </a:r>
            <a:r>
              <a:rPr lang="ru-RU" dirty="0" err="1"/>
              <a:t>open</a:t>
            </a:r>
            <a:r>
              <a:rPr lang="ru-RU" dirty="0"/>
              <a:t>(..., 'w')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/>
              <a:t>el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sp</a:t>
            </a:r>
            <a:r>
              <a:rPr lang="ru-RU" dirty="0"/>
              <a:t>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f.write</a:t>
            </a:r>
            <a:r>
              <a:rPr lang="ru-RU" dirty="0" smtClean="0"/>
              <a:t>(</a:t>
            </a:r>
            <a:r>
              <a:rPr lang="ru-RU" dirty="0" err="1" smtClean="0"/>
              <a:t>el</a:t>
            </a:r>
            <a:r>
              <a:rPr lang="ru-RU" dirty="0"/>
              <a:t>)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f.close</a:t>
            </a:r>
            <a:r>
              <a:rPr lang="ru-RU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5230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1. Что такое «файл»?</a:t>
            </a:r>
            <a:br>
              <a:rPr lang="ru-RU" dirty="0"/>
            </a:br>
            <a:r>
              <a:rPr lang="ru-RU" dirty="0"/>
              <a:t>2. В каких случаях целесообразно использовать файлы при разработке программ?</a:t>
            </a:r>
            <a:br>
              <a:rPr lang="ru-RU" dirty="0"/>
            </a:br>
            <a:r>
              <a:rPr lang="ru-RU" dirty="0"/>
              <a:t>3. Что такое «файловая переменная»?</a:t>
            </a:r>
            <a:br>
              <a:rPr lang="ru-RU" dirty="0"/>
            </a:br>
            <a:r>
              <a:rPr lang="ru-RU" dirty="0"/>
              <a:t>4. Какие основные этапы работы с файлами в программе?</a:t>
            </a:r>
            <a:br>
              <a:rPr lang="ru-RU" dirty="0"/>
            </a:br>
            <a:r>
              <a:rPr lang="ru-RU" dirty="0"/>
              <a:t>5. Какие возможны режимы открытия файла?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1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для разработки программ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2590" y="1785429"/>
            <a:ext cx="8261873" cy="3603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1. Дана строка символов. Записать каждый ее символ, начиная с</a:t>
            </a:r>
            <a:br>
              <a:rPr lang="ru-RU" sz="1400" dirty="0"/>
            </a:br>
            <a:r>
              <a:rPr lang="ru-RU" sz="1400" dirty="0"/>
              <a:t>последнего, в отдельной строке текстового файла.</a:t>
            </a:r>
            <a:br>
              <a:rPr lang="ru-RU" sz="1400" dirty="0"/>
            </a:br>
            <a:r>
              <a:rPr lang="ru-RU" sz="1400" dirty="0"/>
              <a:t>2. Получить и записать в файл 15 случайных целых чисел из интервала [50, 100]. Список не использовать.</a:t>
            </a:r>
            <a:br>
              <a:rPr lang="ru-RU" sz="1400" dirty="0"/>
            </a:br>
            <a:r>
              <a:rPr lang="ru-RU" sz="1400" dirty="0"/>
              <a:t>3. Записать в текстовый файл квадраты чисел от 1 до 10 (каждый</a:t>
            </a:r>
            <a:br>
              <a:rPr lang="ru-RU" sz="1400" dirty="0"/>
            </a:br>
            <a:r>
              <a:rPr lang="ru-RU" sz="1400" dirty="0"/>
              <a:t>на отдельной строке). Список не использовать.</a:t>
            </a:r>
            <a:br>
              <a:rPr lang="ru-RU" sz="1400" dirty="0"/>
            </a:br>
            <a:r>
              <a:rPr lang="ru-RU" sz="1400" dirty="0"/>
              <a:t>4. Даны 10 названий городов. Записать их в текстовый файл (каждое название на отдельной строке). Список не использовать.</a:t>
            </a:r>
            <a:br>
              <a:rPr lang="ru-RU" sz="1400" dirty="0"/>
            </a:br>
            <a:r>
              <a:rPr lang="ru-RU" sz="1400" dirty="0"/>
              <a:t>5. Имеется список из 20 чисел, среди которых есть отрицательные. Записать каждое отрицательное число на отдельной строке текстового файла. Дополнительный список не использовать.</a:t>
            </a:r>
            <a:br>
              <a:rPr lang="ru-RU" sz="1400" dirty="0"/>
            </a:br>
            <a:r>
              <a:rPr lang="ru-RU" sz="1400" dirty="0"/>
              <a:t>6. Начиная поиск с числа 1000, найти первые 10 простых чисел</a:t>
            </a:r>
            <a:br>
              <a:rPr lang="ru-RU" sz="1400" dirty="0"/>
            </a:br>
            <a:r>
              <a:rPr lang="ru-RU" sz="1400" dirty="0"/>
              <a:t>(см. главу 9) и записать каждое из них на отдельной строке</a:t>
            </a:r>
            <a:br>
              <a:rPr lang="ru-RU" sz="1400" dirty="0"/>
            </a:br>
            <a:r>
              <a:rPr lang="ru-RU" sz="1400" dirty="0"/>
              <a:t>текстового файла. Список не использовать.</a:t>
            </a:r>
            <a:br>
              <a:rPr lang="ru-RU" sz="1400" dirty="0"/>
            </a:br>
            <a:r>
              <a:rPr lang="ru-RU" sz="1400" dirty="0"/>
              <a:t>7. Разработайте также программу, которая проверяет знание таблицы умножения. В ней на экран по одному выводятся 20 вопросов типа:</a:t>
            </a:r>
            <a:br>
              <a:rPr lang="ru-RU" sz="1400" dirty="0"/>
            </a:br>
            <a:r>
              <a:rPr lang="ru-RU" sz="1400" dirty="0"/>
              <a:t>Чему равно произведение 5 </a:t>
            </a:r>
            <a:r>
              <a:rPr lang="ru-RU" sz="1400" dirty="0" err="1"/>
              <a:t>by</a:t>
            </a:r>
            <a:r>
              <a:rPr lang="ru-RU" sz="1400" dirty="0"/>
              <a:t> 4</a:t>
            </a:r>
            <a:r>
              <a:rPr lang="ru-RU" sz="1400" dirty="0" smtClean="0"/>
              <a:t>?</a:t>
            </a:r>
          </a:p>
          <a:p>
            <a:pPr marL="0" indent="0">
              <a:buNone/>
            </a:pPr>
            <a:r>
              <a:rPr lang="ru-RU" sz="1400" dirty="0"/>
              <a:t>Пользователь должен ввести ответ, который записывается </a:t>
            </a:r>
            <a:r>
              <a:rPr lang="ru-RU" sz="1400" dirty="0" smtClean="0"/>
              <a:t>в файл</a:t>
            </a:r>
            <a:r>
              <a:rPr lang="ru-RU" sz="1400" dirty="0"/>
              <a:t>. Множители (числа 2, 3, …, 9) задаются случайным образом.</a:t>
            </a:r>
            <a:br>
              <a:rPr lang="ru-RU" sz="14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62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903890"/>
            <a:ext cx="8261873" cy="481917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А </a:t>
            </a:r>
            <a:r>
              <a:rPr lang="ru-RU" dirty="0"/>
              <a:t>зачем файлы нужны при разработке программ на языке </a:t>
            </a:r>
            <a:r>
              <a:rPr lang="ru-RU" dirty="0" err="1" smtClean="0"/>
              <a:t>Python</a:t>
            </a:r>
            <a:r>
              <a:rPr lang="ru-RU" dirty="0" smtClean="0"/>
              <a:t> (и </a:t>
            </a:r>
            <a:r>
              <a:rPr lang="ru-RU" dirty="0"/>
              <a:t>не только)? </a:t>
            </a:r>
            <a:r>
              <a:rPr lang="ru-RU" dirty="0" smtClean="0"/>
              <a:t>Ранее говорилось</a:t>
            </a:r>
            <a:r>
              <a:rPr lang="ru-RU" dirty="0"/>
              <a:t>, что удобным средством хранения информации являются списки. Но при таком хранении </a:t>
            </a:r>
            <a:r>
              <a:rPr lang="ru-RU" dirty="0" smtClean="0"/>
              <a:t>она доступна </a:t>
            </a:r>
            <a:r>
              <a:rPr lang="ru-RU" dirty="0"/>
              <a:t>только в данной, отдельной программе. Когда же </a:t>
            </a:r>
            <a:r>
              <a:rPr lang="ru-RU" dirty="0" smtClean="0"/>
              <a:t>нужно использовать </a:t>
            </a:r>
            <a:r>
              <a:rPr lang="ru-RU" dirty="0"/>
              <a:t>одну и ту же информацию (перечень товаров и их характеристики, список фамилий и т. п.) в разных программах, </a:t>
            </a:r>
            <a:r>
              <a:rPr lang="ru-RU" dirty="0" smtClean="0"/>
              <a:t>лучше сохранить </a:t>
            </a:r>
            <a:r>
              <a:rPr lang="ru-RU" dirty="0"/>
              <a:t>ее в отдельном файле и при необходимости </a:t>
            </a:r>
            <a:r>
              <a:rPr lang="ru-RU" dirty="0" smtClean="0"/>
              <a:t>подключать этот </a:t>
            </a:r>
            <a:r>
              <a:rPr lang="ru-RU" dirty="0"/>
              <a:t>файл к той или иной программе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С точки зрения программиста, файлы бывают двух типов:</a:t>
            </a:r>
            <a:br>
              <a:rPr lang="ru-RU" dirty="0"/>
            </a:br>
            <a:r>
              <a:rPr lang="ru-RU" dirty="0"/>
              <a:t>1) текстовые, которые содержат текст, разбитый на строки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>2) двоичные, в которых могут содержаться любые данные и любые коды без ограничений; в двоичных файлах хранятся рисунки, звуки, видеофильмы и т. д.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8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Мы будем работать только с текстовыми файлами.</a:t>
            </a:r>
            <a:br>
              <a:rPr lang="ru-RU" sz="1800" dirty="0"/>
            </a:br>
            <a:r>
              <a:rPr lang="ru-RU" sz="1800" dirty="0"/>
              <a:t>Работа с файлом в программе на языке </a:t>
            </a:r>
            <a:r>
              <a:rPr lang="ru-RU" sz="1800" dirty="0" err="1"/>
              <a:t>Python</a:t>
            </a:r>
            <a:r>
              <a:rPr lang="ru-RU" sz="1800" dirty="0"/>
              <a:t> включает три основных этапа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 smtClean="0"/>
              <a:t>Сначала </a:t>
            </a:r>
            <a:r>
              <a:rPr lang="ru-RU" sz="1800" dirty="0"/>
              <a:t>надо открыть файл, то есть сделать его доступным </a:t>
            </a:r>
            <a:r>
              <a:rPr lang="ru-RU" sz="1800" dirty="0" smtClean="0"/>
              <a:t>для программы</a:t>
            </a:r>
            <a:r>
              <a:rPr lang="ru-RU" sz="1800" dirty="0"/>
              <a:t>. Если файл не открыт, то программа не может к нему обращаться. При открытии файла указывают режим работы с ним. Когда файл открыт (доступен), программа выполняет все </a:t>
            </a:r>
            <a:r>
              <a:rPr lang="ru-RU" sz="1800" dirty="0" smtClean="0"/>
              <a:t>необходимые </a:t>
            </a:r>
            <a:r>
              <a:rPr lang="ru-RU" sz="1800" dirty="0"/>
              <a:t>операции с ним. После этого нужно закрыть файл, то есть освободить</a:t>
            </a:r>
            <a:br>
              <a:rPr lang="ru-RU" sz="1800" dirty="0"/>
            </a:br>
            <a:r>
              <a:rPr lang="ru-RU" sz="1800" dirty="0"/>
              <a:t>его, разорвать связь с программой. Именно при закрытии все последние изменения, сделанные программой в файле, записываются на</a:t>
            </a:r>
            <a:br>
              <a:rPr lang="ru-RU" sz="1800" dirty="0"/>
            </a:br>
            <a:r>
              <a:rPr lang="ru-RU" sz="1800" dirty="0"/>
              <a:t>диск или другой носитель информации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262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39427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открытие файла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0840" y="1333041"/>
            <a:ext cx="9694842" cy="479233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900" dirty="0"/>
              <a:t>Открытие файла проводится с помощью </a:t>
            </a:r>
            <a:r>
              <a:rPr lang="ru-RU" sz="2900" dirty="0" smtClean="0"/>
              <a:t>инструкции </a:t>
            </a:r>
            <a:r>
              <a:rPr lang="ru-RU" sz="2900" dirty="0" err="1"/>
              <a:t>open</a:t>
            </a:r>
            <a:r>
              <a:rPr lang="ru-RU" sz="2900" dirty="0"/>
              <a:t>(). Ее</a:t>
            </a:r>
            <a:br>
              <a:rPr lang="ru-RU" sz="2900" dirty="0"/>
            </a:br>
            <a:r>
              <a:rPr lang="ru-RU" sz="2900" dirty="0"/>
              <a:t>формат</a:t>
            </a:r>
            <a:r>
              <a:rPr lang="ru-RU" sz="2900" dirty="0" smtClean="0"/>
              <a:t>:</a:t>
            </a:r>
          </a:p>
          <a:p>
            <a:pPr marL="0" indent="0" algn="just">
              <a:buNone/>
            </a:pP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&lt;</a:t>
            </a:r>
            <a:r>
              <a:rPr lang="ru-RU" sz="2900" i="1" dirty="0"/>
              <a:t>имя файловой переменной</a:t>
            </a:r>
            <a:r>
              <a:rPr lang="ru-RU" sz="2900" dirty="0"/>
              <a:t>&gt; = </a:t>
            </a:r>
            <a:r>
              <a:rPr lang="ru-RU" sz="2900" dirty="0" err="1"/>
              <a:t>open</a:t>
            </a:r>
            <a:r>
              <a:rPr lang="ru-RU" sz="2900" dirty="0"/>
              <a:t>(&lt;</a:t>
            </a:r>
            <a:r>
              <a:rPr lang="ru-RU" sz="2900" i="1" dirty="0" err="1"/>
              <a:t>имя_файла</a:t>
            </a:r>
            <a:r>
              <a:rPr lang="ru-RU" sz="2900" dirty="0"/>
              <a:t>&gt;, &lt;</a:t>
            </a:r>
            <a:r>
              <a:rPr lang="ru-RU" sz="2900" i="1" dirty="0"/>
              <a:t>режим открытия</a:t>
            </a:r>
            <a:r>
              <a:rPr lang="ru-RU" sz="2900" dirty="0" smtClean="0"/>
              <a:t>&gt;)</a:t>
            </a:r>
          </a:p>
          <a:p>
            <a:pPr marL="0" indent="0" algn="just">
              <a:buNone/>
            </a:pP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где &lt;</a:t>
            </a:r>
            <a:r>
              <a:rPr lang="ru-RU" sz="2900" i="1" dirty="0"/>
              <a:t>имя файловой переменной</a:t>
            </a:r>
            <a:r>
              <a:rPr lang="ru-RU" sz="2900" dirty="0"/>
              <a:t>&gt; – имя переменной, с помощью которой программа будет осуществлять связь с файлом (файловой переменной</a:t>
            </a:r>
            <a:r>
              <a:rPr lang="ru-RU" sz="2900" dirty="0" smtClean="0"/>
              <a:t>); </a:t>
            </a:r>
          </a:p>
          <a:p>
            <a:pPr marL="0" indent="0" algn="just">
              <a:buNone/>
            </a:pPr>
            <a:endParaRPr lang="ru-RU" sz="2900" dirty="0"/>
          </a:p>
          <a:p>
            <a:pPr marL="0" indent="0" algn="just">
              <a:buNone/>
            </a:pPr>
            <a:r>
              <a:rPr lang="ru-RU" sz="2900" dirty="0" smtClean="0"/>
              <a:t>&lt;</a:t>
            </a:r>
            <a:r>
              <a:rPr lang="ru-RU" sz="2900" i="1" dirty="0"/>
              <a:t>режим открытия</a:t>
            </a:r>
            <a:r>
              <a:rPr lang="ru-RU" sz="2900" dirty="0"/>
              <a:t>&gt; указывает, с какой целью </a:t>
            </a:r>
            <a:r>
              <a:rPr lang="ru-RU" sz="2900" dirty="0" smtClean="0"/>
              <a:t>открывается файл</a:t>
            </a:r>
            <a:r>
              <a:rPr lang="ru-RU" sz="2900" dirty="0"/>
              <a:t>; </a:t>
            </a:r>
            <a:endParaRPr lang="ru-RU" sz="2900" dirty="0" smtClean="0"/>
          </a:p>
          <a:p>
            <a:pPr marL="0" indent="0" algn="just">
              <a:buNone/>
            </a:pPr>
            <a:endParaRPr lang="ru-RU" sz="2900" dirty="0"/>
          </a:p>
          <a:p>
            <a:pPr marL="0" indent="0" algn="just">
              <a:buNone/>
            </a:pPr>
            <a:r>
              <a:rPr lang="ru-RU" sz="2900" dirty="0" smtClean="0"/>
              <a:t>&lt;</a:t>
            </a:r>
            <a:r>
              <a:rPr lang="ru-RU" sz="2900" i="1" dirty="0"/>
              <a:t>имя файла</a:t>
            </a:r>
            <a:r>
              <a:rPr lang="ru-RU" sz="2900" dirty="0"/>
              <a:t>&gt; – имя используемого файла в кавычках. </a:t>
            </a:r>
            <a:r>
              <a:rPr lang="ru-RU" sz="2900" dirty="0" smtClean="0"/>
              <a:t>Этот файл </a:t>
            </a:r>
            <a:r>
              <a:rPr lang="ru-RU" sz="2900" dirty="0"/>
              <a:t>должен находиться в папке, в которой расположена использующая его программа. Если это не так, то в параметре &lt;</a:t>
            </a:r>
            <a:r>
              <a:rPr lang="ru-RU" sz="2900" i="1" dirty="0"/>
              <a:t>имя файла</a:t>
            </a:r>
            <a:r>
              <a:rPr lang="ru-RU" sz="2900" dirty="0"/>
              <a:t>&gt; указывается полный или относительный путь к файлу</a:t>
            </a:r>
            <a:r>
              <a:rPr lang="ru-RU" sz="2900" dirty="0" smtClean="0"/>
              <a:t>.</a:t>
            </a:r>
          </a:p>
          <a:p>
            <a:pPr marL="0" indent="0" algn="ctr">
              <a:buNone/>
            </a:pPr>
            <a:endParaRPr lang="ru-RU" sz="2900" b="1" dirty="0" smtClean="0"/>
          </a:p>
          <a:p>
            <a:pPr marL="0" indent="0" algn="ctr">
              <a:buNone/>
            </a:pPr>
            <a:r>
              <a:rPr lang="ru-RU" sz="2900" b="1" dirty="0" smtClean="0"/>
              <a:t>Пример: </a:t>
            </a:r>
            <a:r>
              <a:rPr lang="en-US" sz="2900" b="1" dirty="0" smtClean="0"/>
              <a:t>f=open(‘text.txt’, ‘r’)</a:t>
            </a:r>
            <a:endParaRPr lang="ru-RU" sz="2900" b="1" dirty="0" smtClean="0"/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4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Режимы открытия файлов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Возможные режимы открытия текстовых файлов и их </a:t>
            </a:r>
            <a:r>
              <a:rPr lang="ru-RU" dirty="0" smtClean="0"/>
              <a:t>обозначение в </a:t>
            </a:r>
            <a:r>
              <a:rPr lang="ru-RU" dirty="0"/>
              <a:t>инструкции </a:t>
            </a:r>
            <a:r>
              <a:rPr lang="ru-RU" dirty="0" err="1"/>
              <a:t>open</a:t>
            </a:r>
            <a:r>
              <a:rPr lang="ru-RU" dirty="0"/>
              <a:t>() приведены в таблице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238" t="41661" r="33048" b="37006"/>
          <a:stretch/>
        </p:blipFill>
        <p:spPr>
          <a:xfrm>
            <a:off x="2206172" y="3149598"/>
            <a:ext cx="7508898" cy="267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5075" y="1024569"/>
            <a:ext cx="9364337" cy="4698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Примеры:</a:t>
            </a:r>
            <a:br>
              <a:rPr lang="ru-RU" dirty="0"/>
            </a:br>
            <a:r>
              <a:rPr lang="en-US" dirty="0"/>
              <a:t>f = open('</a:t>
            </a:r>
            <a:r>
              <a:rPr lang="ru-RU" dirty="0" err="1"/>
              <a:t>мойфайл</a:t>
            </a:r>
            <a:r>
              <a:rPr lang="ru-RU" dirty="0"/>
              <a:t>.</a:t>
            </a:r>
            <a:r>
              <a:rPr lang="en-US" dirty="0"/>
              <a:t>txt') #</a:t>
            </a:r>
            <a:r>
              <a:rPr lang="ru-RU" dirty="0"/>
              <a:t>Использован режим открытия по </a:t>
            </a:r>
            <a:r>
              <a:rPr lang="ru-RU" dirty="0" smtClean="0"/>
              <a:t>умолчанию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en-US" dirty="0"/>
              <a:t>f2 = open('</a:t>
            </a:r>
            <a:r>
              <a:rPr lang="ru-RU" dirty="0"/>
              <a:t>мойфайл2.</a:t>
            </a:r>
            <a:r>
              <a:rPr lang="en-US" dirty="0"/>
              <a:t>txt', 'w</a:t>
            </a:r>
            <a:r>
              <a:rPr lang="en-US" dirty="0" smtClean="0"/>
              <a:t>')</a:t>
            </a:r>
            <a:endParaRPr lang="kk-KZ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input = open('</a:t>
            </a:r>
            <a:r>
              <a:rPr lang="ru-RU" dirty="0"/>
              <a:t>список', '</a:t>
            </a:r>
            <a:r>
              <a:rPr lang="en-US" dirty="0"/>
              <a:t>r</a:t>
            </a:r>
            <a:r>
              <a:rPr lang="en-US" dirty="0" smtClean="0"/>
              <a:t>')</a:t>
            </a:r>
            <a:endParaRPr lang="kk-KZ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fv</a:t>
            </a:r>
            <a:r>
              <a:rPr lang="en-US" dirty="0"/>
              <a:t> = open('C:/TEMP/1.txt') #</a:t>
            </a:r>
            <a:r>
              <a:rPr lang="ru-RU" dirty="0"/>
              <a:t>Указан полный путь к файлу</a:t>
            </a:r>
            <a:br>
              <a:rPr lang="ru-RU" dirty="0"/>
            </a:br>
            <a:r>
              <a:rPr lang="en-US" dirty="0"/>
              <a:t>fv1 = open('/</a:t>
            </a:r>
            <a:r>
              <a:rPr lang="ru-RU" dirty="0"/>
              <a:t>Файлы/1.</a:t>
            </a:r>
            <a:r>
              <a:rPr lang="en-US" dirty="0"/>
              <a:t>csv', 'r') #</a:t>
            </a:r>
            <a:r>
              <a:rPr lang="ru-RU" dirty="0"/>
              <a:t>Указан относительный путь к файлу</a:t>
            </a:r>
            <a:br>
              <a:rPr lang="ru-RU" dirty="0"/>
            </a:br>
            <a:r>
              <a:rPr lang="en-US" dirty="0"/>
              <a:t>fv15 = open('../My/15.csv', 'r') #</a:t>
            </a:r>
            <a:r>
              <a:rPr lang="ru-RU" dirty="0"/>
              <a:t>Указан относительный путь к файлу</a:t>
            </a:r>
            <a:br>
              <a:rPr lang="ru-RU" dirty="0"/>
            </a:br>
            <a:r>
              <a:rPr lang="en-US" dirty="0"/>
              <a:t>file = open('data', 'r+')</a:t>
            </a:r>
            <a:br>
              <a:rPr lang="en-US" dirty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73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Чтение из файла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Для чтения строки текстового файла используется метод </a:t>
            </a:r>
            <a:r>
              <a:rPr lang="ru-RU" dirty="0" err="1"/>
              <a:t>readline</a:t>
            </a:r>
            <a:r>
              <a:rPr lang="ru-RU" dirty="0"/>
              <a:t>(). Например, программа для вывода на экран первой строки файла, </a:t>
            </a:r>
            <a:r>
              <a:rPr lang="ru-RU" dirty="0" smtClean="0"/>
              <a:t>связанного </a:t>
            </a:r>
            <a:r>
              <a:rPr lang="ru-RU" dirty="0"/>
              <a:t>с файловой переменной f, имеет вид: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f </a:t>
            </a:r>
            <a:r>
              <a:rPr lang="ru-RU" dirty="0"/>
              <a:t>= </a:t>
            </a:r>
            <a:r>
              <a:rPr lang="ru-RU" dirty="0" err="1"/>
              <a:t>open</a:t>
            </a:r>
            <a:r>
              <a:rPr lang="ru-RU" dirty="0"/>
              <a:t>(..., 'r')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#</a:t>
            </a:r>
            <a:r>
              <a:rPr lang="ru-RU" dirty="0"/>
              <a:t>Читаем 1-ю строку файла и запоминаем ее в переменной s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s </a:t>
            </a:r>
            <a:r>
              <a:rPr lang="ru-RU" dirty="0"/>
              <a:t>= </a:t>
            </a:r>
            <a:r>
              <a:rPr lang="ru-RU" dirty="0" err="1"/>
              <a:t>f.readline</a:t>
            </a:r>
            <a:r>
              <a:rPr lang="ru-RU" dirty="0"/>
              <a:t>()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#</a:t>
            </a:r>
            <a:r>
              <a:rPr lang="ru-RU" dirty="0"/>
              <a:t>Печатаем значение переменной s </a:t>
            </a:r>
            <a:endParaRPr lang="en-US" dirty="0" smtClean="0"/>
          </a:p>
          <a:p>
            <a:pPr marL="0" indent="0">
              <a:buNone/>
            </a:pPr>
            <a:r>
              <a:rPr lang="ru-RU" dirty="0" err="1" smtClean="0"/>
              <a:t>print</a:t>
            </a:r>
            <a:r>
              <a:rPr lang="ru-RU" dirty="0" smtClean="0"/>
              <a:t>(s</a:t>
            </a:r>
            <a:r>
              <a:rPr lang="ru-RU" dirty="0"/>
              <a:t>)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75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1427</Words>
  <Application>Microsoft Office PowerPoint</Application>
  <PresentationFormat>Произвольный</PresentationFormat>
  <Paragraphs>240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Кнопка</vt:lpstr>
      <vt:lpstr>Алгоритмизация  и программирование  и.о. доцент кафедры «Информационные системы» Муханова Аягоз Асанбековна </vt:lpstr>
      <vt:lpstr>План лекции</vt:lpstr>
      <vt:lpstr>Общие вопросы </vt:lpstr>
      <vt:lpstr>Презентация PowerPoint</vt:lpstr>
      <vt:lpstr>Презентация PowerPoint</vt:lpstr>
      <vt:lpstr>открытие файла</vt:lpstr>
      <vt:lpstr>Режимы открытия файлов</vt:lpstr>
      <vt:lpstr>Презентация PowerPoint</vt:lpstr>
      <vt:lpstr>Чтение из файла</vt:lpstr>
      <vt:lpstr>Чтение из файла</vt:lpstr>
      <vt:lpstr>Если разработать такую программу для вывода на экран двух строк файла, созданного при решении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Запись информации в файл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Изменение файлов</vt:lpstr>
      <vt:lpstr>Замена строки файла</vt:lpstr>
      <vt:lpstr>Презентация PowerPoint</vt:lpstr>
      <vt:lpstr>Контрольные вопросы</vt:lpstr>
      <vt:lpstr>Задачи для разработки программ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2018-03-13T06:49:44Z</dcterms:created>
  <dcterms:modified xsi:type="dcterms:W3CDTF">2022-11-06T13:44:21Z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