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3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3C5F0A-AC28-4553-B5FA-E965856F5482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E1E38B-2D14-4CDD-BDA1-86A73408A3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31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3FD54463-D38B-4218-BAF2-8249C633BF43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4099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6DB9E34F-E59B-4CE0-8DAA-903134C367BA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ru-RU" altLang="ru-RU" sz="1400"/>
          </a:p>
        </p:txBody>
      </p:sp>
      <p:sp>
        <p:nvSpPr>
          <p:cNvPr id="410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762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82A86CFE-BC14-4641-BFF4-3331CEB64A42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6147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0C44CD84-3D4E-470D-84EA-01F75B3A3F93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ru-RU" altLang="ru-RU" sz="1400"/>
          </a:p>
        </p:txBody>
      </p:sp>
      <p:sp>
        <p:nvSpPr>
          <p:cNvPr id="614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679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9C7DC9AF-7830-40C8-8D5A-22208B2B2AC1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8195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15EA5EAF-14B8-4E20-A636-255D21F90CA8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ru-RU" altLang="ru-RU" sz="1400"/>
          </a:p>
        </p:txBody>
      </p:sp>
      <p:sp>
        <p:nvSpPr>
          <p:cNvPr id="819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5391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EF0E2D19-7361-48B5-8C16-3CA1836BDE51}" type="slidenum">
              <a:rPr lang="ru-RU" altLang="ru-RU" sz="1400" smtClean="0">
                <a:cs typeface="Lucida Sans Unicode" panose="020B0602030504020204" pitchFamily="34" charset="0"/>
              </a:rPr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4</a:t>
            </a:fld>
            <a:endParaRPr lang="ru-RU" altLang="ru-RU" sz="1400" smtClean="0">
              <a:cs typeface="Lucida Sans Unicode" panose="020B0602030504020204" pitchFamily="34" charset="0"/>
            </a:endParaRPr>
          </a:p>
        </p:txBody>
      </p:sp>
      <p:sp>
        <p:nvSpPr>
          <p:cNvPr id="10243" name="Text Box 1"/>
          <p:cNvSpPr txBox="1">
            <a:spLocks noChangeArrowheads="1"/>
          </p:cNvSpPr>
          <p:nvPr/>
        </p:nvSpPr>
        <p:spPr bwMode="auto">
          <a:xfrm>
            <a:off x="3881438" y="8686800"/>
            <a:ext cx="29733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lnSpc>
                <a:spcPct val="95000"/>
              </a:lnSpc>
              <a:spcBef>
                <a:spcPct val="0"/>
              </a:spcBef>
              <a:buClrTx/>
              <a:buFontTx/>
              <a:buNone/>
            </a:pPr>
            <a:fld id="{C31EE65A-68BE-429B-8D12-2D0C1C03F20A}" type="slidenum">
              <a:rPr lang="ru-RU" altLang="ru-RU" sz="1400"/>
              <a:pPr algn="r" eaLnBrk="1" hangingPunct="1">
                <a:lnSpc>
                  <a:spcPct val="95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ru-RU" altLang="ru-RU" sz="1400"/>
          </a:p>
        </p:txBody>
      </p:sp>
      <p:sp>
        <p:nvSpPr>
          <p:cNvPr id="1024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81000" y="695325"/>
            <a:ext cx="6096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3"/>
          <p:cNvSpPr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ru-RU" altLang="ru-RU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508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C48A3-A902-467B-A4A1-178DEE8AA0FD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0C20-6513-49FE-B0C1-2CE73B880B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729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C48A3-A902-467B-A4A1-178DEE8AA0FD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0C20-6513-49FE-B0C1-2CE73B880B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73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C48A3-A902-467B-A4A1-178DEE8AA0FD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0C20-6513-49FE-B0C1-2CE73B880B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16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C48A3-A902-467B-A4A1-178DEE8AA0FD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0C20-6513-49FE-B0C1-2CE73B880B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42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C48A3-A902-467B-A4A1-178DEE8AA0FD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0C20-6513-49FE-B0C1-2CE73B880B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562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C48A3-A902-467B-A4A1-178DEE8AA0FD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0C20-6513-49FE-B0C1-2CE73B880B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867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C48A3-A902-467B-A4A1-178DEE8AA0FD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0C20-6513-49FE-B0C1-2CE73B880B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2722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C48A3-A902-467B-A4A1-178DEE8AA0FD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0C20-6513-49FE-B0C1-2CE73B880B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378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C48A3-A902-467B-A4A1-178DEE8AA0FD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0C20-6513-49FE-B0C1-2CE73B880B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483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C48A3-A902-467B-A4A1-178DEE8AA0FD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0C20-6513-49FE-B0C1-2CE73B880B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540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C48A3-A902-467B-A4A1-178DEE8AA0FD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70C20-6513-49FE-B0C1-2CE73B880B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9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C48A3-A902-467B-A4A1-178DEE8AA0FD}" type="datetimeFigureOut">
              <a:rPr lang="ru-RU" smtClean="0"/>
              <a:t>09.11.2024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70C20-6513-49FE-B0C1-2CE73B880B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0745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1666875" y="1571626"/>
            <a:ext cx="8820150" cy="396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buSzPct val="100000"/>
            </a:pPr>
            <a:r>
              <a:rPr lang="kk-KZ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телекоммуникациялық</a:t>
            </a:r>
            <a:r>
              <a:rPr lang="ru-RU" alt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</a:t>
            </a:r>
            <a:r>
              <a:rPr lang="kk-KZ" altLang="ru-RU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 eaLnBrk="1" hangingPunct="1">
              <a:buSzPct val="100000"/>
            </a:pPr>
            <a:endParaRPr lang="kk-KZ" altLang="ru-RU" sz="4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buSzPct val="100000"/>
            </a:pPr>
            <a:r>
              <a:rPr lang="kk-KZ" alt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Оқытушы: қауымдастырылған профессор</a:t>
            </a:r>
            <a:r>
              <a:rPr lang="ru-RU" alt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kk-KZ" altLang="ru-RU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т.ғ.к. Толегенова А.С.</a:t>
            </a:r>
          </a:p>
          <a:p>
            <a:pPr eaLnBrk="1" hangingPunct="1">
              <a:buSzPct val="100000"/>
            </a:pPr>
            <a:r>
              <a:rPr lang="ru-RU" alt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4000" b="1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endParaRPr lang="ru-RU" altLang="ru-RU" sz="4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306606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Ethernet мәліметтерін тасымалдау желісіндегі маршруттауыштар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Рисунок 5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65" t="45422" r="31250" b="32660"/>
          <a:stretch>
            <a:fillRect/>
          </a:stretch>
        </p:blipFill>
        <p:spPr bwMode="auto">
          <a:xfrm>
            <a:off x="1584285" y="2169229"/>
            <a:ext cx="9023430" cy="3326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0755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Кадрдың негізгі жолдары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7450924"/>
              </p:ext>
            </p:extLst>
          </p:nvPr>
        </p:nvGraphicFramePr>
        <p:xfrm>
          <a:off x="838200" y="1956122"/>
          <a:ext cx="10515601" cy="28556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65313"/>
                <a:gridCol w="1528926"/>
                <a:gridCol w="2742489"/>
                <a:gridCol w="1152827"/>
                <a:gridCol w="1611855"/>
                <a:gridCol w="1614191"/>
              </a:tblGrid>
              <a:tr h="1032648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Кадырдың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тақырыпшасы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Дестесің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тақырыпшасы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Деректер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жолағы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Соңғы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трейлер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5754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 - адресі белгіленуі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МАС- адрес ағыны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IP</a:t>
                      </a:r>
                      <a:r>
                        <a:rPr lang="ru-RU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адрес белгіленнуі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IP</a:t>
                      </a:r>
                      <a:r>
                        <a:rPr lang="ru-RU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адрес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ағыны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Деректер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Бақылау</a:t>
                      </a: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соммасы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38200" y="34385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065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Бақылау сұрақтары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Маршрутизаторларда интерфейстердің қандай түрлері бар?</a:t>
            </a:r>
            <a:endParaRPr lang="ru-RU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DTE, DCE атауы нені білдіреді?</a:t>
            </a:r>
            <a:endParaRPr lang="ru-RU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CSU/DSU құрылғылары не үшін қызмет атқарады?</a:t>
            </a:r>
            <a:endParaRPr lang="ru-RU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Маршрутизаторлар әр түрлі технологиялардың жергілікті желілерін қоса ала ма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1928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24579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4.11.16</a:t>
            </a:r>
            <a:endParaRPr lang="ru-RU"/>
          </a:p>
        </p:txBody>
      </p:sp>
      <p:pic>
        <p:nvPicPr>
          <p:cNvPr id="24581" name="Picture 6" descr="http://im0-tub-kz.yandex.net/i?id=ab881d34502c937819175f169155ddf9-16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677863"/>
            <a:ext cx="9144000" cy="763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688048" y="5194575"/>
            <a:ext cx="77513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x-none" sz="5400" dirty="0" err="1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</a:t>
            </a:r>
            <a:r>
              <a:rPr lang="x-none" sz="5400" dirty="0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5400" dirty="0" err="1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рақмет</a:t>
            </a:r>
            <a:r>
              <a:rPr lang="en-US" sz="5400" dirty="0">
                <a:ln w="0">
                  <a:solidFill>
                    <a:srgbClr val="0033CC"/>
                  </a:solidFill>
                </a:ln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!!</a:t>
            </a:r>
            <a:endParaRPr lang="x-none" sz="5400" dirty="0">
              <a:ln w="0">
                <a:solidFill>
                  <a:srgbClr val="0033CC"/>
                </a:solidFill>
              </a:ln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12080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1"/>
          <p:cNvSpPr txBox="1">
            <a:spLocks noChangeArrowheads="1"/>
          </p:cNvSpPr>
          <p:nvPr/>
        </p:nvSpPr>
        <p:spPr bwMode="auto">
          <a:xfrm>
            <a:off x="1847850" y="1052513"/>
            <a:ext cx="8820150" cy="3148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b"/>
          <a:lstStyle/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 err="1">
                <a:latin typeface="Times New Roman" pitchFamily="18" charset="0"/>
                <a:ea typeface="Microsoft YaHei" charset="-122"/>
              </a:rPr>
              <a:t>Дәріс</a:t>
            </a:r>
            <a:r>
              <a:rPr lang="ru-RU" sz="4000" b="1" dirty="0">
                <a:latin typeface="Times New Roman" pitchFamily="18" charset="0"/>
                <a:ea typeface="Microsoft YaHei" charset="-122"/>
              </a:rPr>
              <a:t> </a:t>
            </a:r>
            <a:r>
              <a:rPr lang="ru-RU" sz="4000" b="1" dirty="0" err="1">
                <a:latin typeface="Times New Roman" pitchFamily="18" charset="0"/>
                <a:ea typeface="Microsoft YaHei" charset="-122"/>
              </a:rPr>
              <a:t>тақырыбы</a:t>
            </a:r>
            <a:r>
              <a:rPr lang="ru-RU" sz="4000" b="1" dirty="0">
                <a:latin typeface="Times New Roman" pitchFamily="18" charset="0"/>
                <a:ea typeface="Microsoft YaHei" charset="-122"/>
              </a:rPr>
              <a:t>: </a:t>
            </a:r>
          </a:p>
          <a:p>
            <a:pPr algn="ctr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ru-RU" sz="4000" b="1" dirty="0" smtClean="0">
                <a:latin typeface="Times New Roman" pitchFamily="18" charset="0"/>
                <a:ea typeface="Microsoft YaHei" charset="-122"/>
                <a:cs typeface="Times New Roman" panose="02020603050405020304" pitchFamily="18" charset="0"/>
              </a:rPr>
              <a:t>«</a:t>
            </a:r>
            <a:r>
              <a:rPr lang="kk-K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Cisco IOS қолжетімділігі. Операциялық </a:t>
            </a:r>
            <a:r>
              <a:rPr lang="kk-KZ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жүйелер</a:t>
            </a:r>
            <a:r>
              <a:rPr lang="ru-RU" sz="4000" b="1" dirty="0" smtClean="0">
                <a:latin typeface="Times New Roman" pitchFamily="18" charset="0"/>
                <a:ea typeface="Microsoft YaHei" charset="-122"/>
                <a:cs typeface="Times New Roman" panose="02020603050405020304" pitchFamily="18" charset="0"/>
              </a:rPr>
              <a:t>»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</a:rPr>
              <a:t/>
            </a:r>
            <a:b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Microsoft YaHei" charset="-122"/>
              </a:rPr>
            </a:br>
            <a:endParaRPr lang="ru-RU" sz="4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115287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952626" y="1357314"/>
            <a:ext cx="8715375" cy="1927225"/>
          </a:xfrm>
          <a:prstGeom prst="homePlate">
            <a:avLst>
              <a:gd name="adj" fmla="val 50017"/>
            </a:avLst>
          </a:prstGeom>
          <a:gradFill rotWithShape="0">
            <a:gsLst>
              <a:gs pos="0">
                <a:srgbClr val="FDDCCC"/>
              </a:gs>
              <a:gs pos="100000">
                <a:srgbClr val="FD8A41"/>
              </a:gs>
            </a:gsLst>
            <a:lin ang="5400000" scaled="1"/>
          </a:gradFill>
          <a:ln w="10080" cap="sq">
            <a:solidFill>
              <a:srgbClr val="C17529"/>
            </a:solidFill>
            <a:miter lim="800000"/>
            <a:headEnd/>
            <a:tailEnd/>
          </a:ln>
          <a:effectLst>
            <a:outerShdw dist="88094" dir="2111030" algn="ctr" rotWithShape="0">
              <a:srgbClr val="4E3B30">
                <a:alpha val="60022"/>
              </a:srgbClr>
            </a:outerShdw>
          </a:effectLst>
        </p:spPr>
        <p:txBody>
          <a:bodyPr lIns="90000" tIns="46800" rIns="90000" bIns="4680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kk-KZ" alt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Командалар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құрылымы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ОЖ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құрылғыларын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баптау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 eaLnBrk="1" hangingPunct="1">
              <a:buSzPct val="100000"/>
            </a:pPr>
            <a:endParaRPr lang="ru-RU" altLang="ru-RU" sz="2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1" name="AutoShape 9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916114" y="4005264"/>
            <a:ext cx="8751887" cy="1812925"/>
          </a:xfrm>
          <a:prstGeom prst="homePlate">
            <a:avLst>
              <a:gd name="adj" fmla="val 49974"/>
            </a:avLst>
          </a:prstGeom>
          <a:gradFill rotWithShape="0">
            <a:gsLst>
              <a:gs pos="0">
                <a:srgbClr val="FDDCCC"/>
              </a:gs>
              <a:gs pos="100000">
                <a:srgbClr val="FD8A41"/>
              </a:gs>
            </a:gsLst>
            <a:lin ang="5400000" scaled="1"/>
          </a:gradFill>
          <a:ln w="10080" cap="sq">
            <a:solidFill>
              <a:srgbClr val="C17529"/>
            </a:solidFill>
            <a:miter lim="800000"/>
            <a:headEnd/>
            <a:tailEnd/>
          </a:ln>
          <a:effectLst>
            <a:outerShdw dist="88094" dir="2111030" algn="ctr" rotWithShape="0">
              <a:srgbClr val="4E3B30">
                <a:alpha val="60022"/>
              </a:srgbClr>
            </a:outerShdw>
          </a:effectLst>
        </p:spPr>
        <p:txBody>
          <a:bodyPr lIns="90000" tIns="46800" rIns="90000" bIns="46800" anchor="ctr"/>
          <a:lstStyle>
            <a:lvl1pPr indent="449263"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Операциялық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жүйеге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қолжетімділікті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үйрену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72" name="Заголовок 1"/>
          <p:cNvSpPr>
            <a:spLocks noGrp="1"/>
          </p:cNvSpPr>
          <p:nvPr>
            <p:ph type="title"/>
          </p:nvPr>
        </p:nvSpPr>
        <p:spPr>
          <a:xfrm>
            <a:off x="2027238" y="528638"/>
            <a:ext cx="3351212" cy="65405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kk-KZ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әріс мазмұны: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TextBox 9"/>
          <p:cNvSpPr txBox="1">
            <a:spLocks noChangeArrowheads="1"/>
          </p:cNvSpPr>
          <p:nvPr/>
        </p:nvSpPr>
        <p:spPr bwMode="auto">
          <a:xfrm>
            <a:off x="2058988" y="3460750"/>
            <a:ext cx="45720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kk-KZ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Мақсаты: </a:t>
            </a:r>
            <a:endParaRPr lang="ru-RU" altLang="ru-RU" sz="2800" b="1"/>
          </a:p>
        </p:txBody>
      </p:sp>
    </p:spTree>
    <p:extLst>
      <p:ext uri="{BB962C8B-B14F-4D97-AF65-F5344CB8AC3E}">
        <p14:creationId xmlns:p14="http://schemas.microsoft.com/office/powerpoint/2010/main" val="33731582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3"/>
          <p:cNvSpPr>
            <a:spLocks noGrp="1"/>
          </p:cNvSpPr>
          <p:nvPr>
            <p:ph type="ctrTitle"/>
          </p:nvPr>
        </p:nvSpPr>
        <p:spPr>
          <a:xfrm>
            <a:off x="2095501" y="642939"/>
            <a:ext cx="7572375" cy="428625"/>
          </a:xfrm>
        </p:spPr>
        <p:txBody>
          <a:bodyPr rtlCol="0">
            <a:normAutofit fontScale="90000"/>
          </a:bodyPr>
          <a:lstStyle/>
          <a:p>
            <a:pPr algn="l">
              <a:defRPr/>
            </a:pPr>
            <a:r>
              <a:rPr lang="kk-KZ" sz="32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Әдебиеттер тізімі:</a:t>
            </a:r>
            <a:endParaRPr lang="ru-RU" sz="32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4064" y="1143000"/>
            <a:ext cx="8429625" cy="5143500"/>
          </a:xfrm>
        </p:spPr>
        <p:txBody>
          <a:bodyPr/>
          <a:lstStyle/>
          <a:p>
            <a:pPr marL="271463" indent="-184150" algn="just" defTabSz="271463">
              <a:lnSpc>
                <a:spcPct val="70000"/>
              </a:lnSpc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ea typeface="SimSun" panose="02010600030101010101" pitchFamily="2" charset="-122"/>
              </a:rPr>
              <a:t>А.С Толегенова, Д.Б Кенебаева, Н.Т Айтжанова. Дестелік және гибритті коммутация желісі: пәнінен оқу құралы. – Астана: С.Сейфуллин атындағы Қазақ агротехникалық университетінің баспасы, 2017.-268б.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А.С. Толегенова, Б.Қ. Құдайбергенова. Дестелік және гибридті коммутациялар желісі пәнінен оқу әдістемелік кешені (қазақ тілінде)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баспа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С.Сейфуллин атындағы ҚазАТУ баспаханасынан басып шығарылды, 2016ж.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altLang="ru-RU" sz="1800" b="1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Инфокоммуникациялық жүйелерді жобалау және пайдалану пәнінен оқу-әдістемелік кешені. (қазақ тілінде). С.Сейфуллин атындағы ҚазАТУ баспаханасынан басып шығарылды, 2016ж.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kk-KZ" altLang="ru-RU" sz="1800">
                <a:latin typeface="Times New Roman" panose="02020603050405020304" pitchFamily="18" charset="0"/>
                <a:cs typeface="Calibri" panose="020F0502020204030204" pitchFamily="34" charset="0"/>
              </a:rPr>
              <a:t>А.С. Толегенова, Д.Б. Кенебаева, Н.Т. АйтжановаА.С. Толегенова, Д.Б. Кенебаева, Н.Т. Айтжанова.</a:t>
            </a:r>
            <a:endParaRPr lang="ru-RU" altLang="ru-RU" sz="1800" b="1">
              <a:latin typeface="Times New Roman" panose="02020603050405020304" pitchFamily="18" charset="0"/>
              <a:cs typeface="Calibri" panose="020F0502020204030204" pitchFamily="34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А.Д.Мухамеджанова., Ю.М.Гармашова. Абоненттік қатынаудың мультиқызметтік желілері. 2 бөлім. 050719 – Радиотехника, электроника және телекоммуникация мамандығы бойынша дайындалатын барлық оқу түрінің студенттеріне арналған дәрістер жинағы. - Алматы: АЭБУ, 2013.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buFont typeface="Calibri" panose="020F0502020204030204" pitchFamily="34" charset="0"/>
              <a:buAutoNum type="arabicPeriod"/>
              <a:tabLst>
                <a:tab pos="87313" algn="l"/>
              </a:tabLst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Гармашова Ю.М., Калиева С.А. Чежимбаева К.С. Абоненттік қатынаудың мультисервистік желілері. 5В071900 – Радиотехника, электроника және телекоммуникациялар мамандығының барлық оқу бөлімінің студенттері үшін зертханалық жұмыстарды орындауға арналған әдістемелік нұскау - Алматы: АЭБУ, 2012.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buFont typeface="Times New Roman" panose="02020603050405020304" pitchFamily="18" charset="0"/>
              <a:buAutoNum type="arabicParenR"/>
              <a:tabLst>
                <a:tab pos="87313" algn="l"/>
              </a:tabLst>
            </a:pP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ru-RU" altLang="ru-RU" sz="1800">
              <a:latin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kk-KZ" altLang="ru-RU" sz="130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kk-KZ" altLang="ru-RU" sz="1300">
              <a:solidFill>
                <a:srgbClr val="89898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71463" indent="-184150" algn="just" defTabSz="271463">
              <a:lnSpc>
                <a:spcPct val="70000"/>
              </a:lnSpc>
              <a:tabLst>
                <a:tab pos="87313" algn="l"/>
              </a:tabLst>
            </a:pPr>
            <a:endParaRPr lang="ru-RU" altLang="ru-RU" sz="8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441314"/>
      </p:ext>
    </p:extLst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6334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kk-KZ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Әдебиеттер тізімі:</a:t>
            </a:r>
            <a:endParaRPr lang="x-none" dirty="0"/>
          </a:p>
        </p:txBody>
      </p:sp>
      <p:sp>
        <p:nvSpPr>
          <p:cNvPr id="11267" name="Объект 2"/>
          <p:cNvSpPr>
            <a:spLocks noGrp="1"/>
          </p:cNvSpPr>
          <p:nvPr>
            <p:ph idx="1"/>
          </p:nvPr>
        </p:nvSpPr>
        <p:spPr>
          <a:xfrm>
            <a:off x="1847851" y="966788"/>
            <a:ext cx="8340725" cy="4525962"/>
          </a:xfrm>
        </p:spPr>
        <p:txBody>
          <a:bodyPr>
            <a:normAutofit lnSpcReduction="10000"/>
          </a:bodyPr>
          <a:lstStyle/>
          <a:p>
            <a:pPr marL="0" indent="271463" algn="just">
              <a:buNone/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6. Калиева С.А., Гармашова Ю.М. Абоненттік қатынаудың мультисервистік желілері.</a:t>
            </a:r>
            <a:r>
              <a:rPr lang="kk-KZ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DWS-3024 құрылғысында зертханалық жұмыстарды орындауға арналған әдістемелік нұскау (5В071900 – Радиотехника, электроника және телекоммуникация мамандығының студенттеріне арналған)- Алматы: АЭжБУ, 2012.</a:t>
            </a:r>
            <a:endParaRPr lang="ru-RU" alt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buNone/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7. </a:t>
            </a:r>
            <a:r>
              <a:rPr lang="ru-RU" altLang="ru-RU" sz="1600">
                <a:latin typeface="Times New Roman" panose="02020603050405020304" pitchFamily="18" charset="0"/>
                <a:ea typeface="Times New Roman" panose="02020603050405020304" pitchFamily="18" charset="0"/>
                <a:cs typeface="Calibri" panose="020F0502020204030204" pitchFamily="34" charset="0"/>
              </a:rPr>
              <a:t>Телекоммуникационные Системы И Сети: Учебное Пособие. В 3 Томах. Том 3. – Мультисервисные Сети/ В.В. Величко, Е.А. Субботин, В.П.Шувалов, А.Ф. Ярославцев; Под Ред. Профессора В.П.Шувалова. – М.: Горячая Линия –Телеком, 2015. – 592 С.</a:t>
            </a:r>
            <a:endParaRPr lang="ru-RU" alt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buNone/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Broadaccess. Tehnical Cours. Proprietary And Confidential. // </a:t>
            </a: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Электронная Версия На Сайте</a:t>
            </a:r>
            <a:r>
              <a:rPr lang="en-US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Http: // Www. Adsl.Com./ Adsl_Forum. Html.</a:t>
            </a:r>
            <a:r>
              <a:rPr lang="kk-KZ" altLang="ru-RU" sz="1600">
                <a:latin typeface="Times New Roman" panose="02020603050405020304" pitchFamily="18" charset="0"/>
              </a:rPr>
              <a:t>                  </a:t>
            </a:r>
          </a:p>
          <a:p>
            <a:pPr marL="0" indent="271463">
              <a:buNone/>
              <a:tabLst>
                <a:tab pos="631825" algn="l"/>
              </a:tabLst>
            </a:pPr>
            <a:r>
              <a:rPr lang="kk-KZ" altLang="ru-RU" sz="1600" b="1">
                <a:solidFill>
                  <a:srgbClr val="17375E"/>
                </a:solidFill>
                <a:latin typeface="Times New Roman" panose="02020603050405020304" pitchFamily="18" charset="0"/>
              </a:rPr>
              <a:t>Нормативтік сілтемелер:</a:t>
            </a:r>
          </a:p>
          <a:p>
            <a:pPr marL="0" indent="271463" algn="just">
              <a:tabLst>
                <a:tab pos="631825" algn="l"/>
              </a:tabLst>
            </a:pPr>
            <a:r>
              <a:rPr lang="ru-RU" alt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"Байланыс туралы" Қазақстан Республикасының 2017 жылғы 24 наурыздағы No 213I Заңы (өзгерістермен және толықтырулармен)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tabLst>
                <a:tab pos="631825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Байланыс қызметтерін көрсету қағидаларын бекіту туралы Қазақстан Республикасы Үкіметінің 2012 жылғы 20 қаңтардағы No 148 қаулысы. 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 algn="just">
              <a:tabLst>
                <a:tab pos="631825" algn="l"/>
              </a:tabLst>
            </a:pPr>
            <a:r>
              <a:rPr lang="kk-KZ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Байланыс және ақпараттандыру саласындағы бірыңғай ақпараттық жүйе туралы Қазақстан Республикасы Үкіметінің 2016 жылғы 23 маусымдағы No 347 қаулысы.</a:t>
            </a:r>
            <a:endParaRPr lang="ru-RU" altLang="ru-RU" sz="18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71463">
              <a:tabLst>
                <a:tab pos="631825" algn="l"/>
              </a:tabLst>
            </a:pPr>
            <a:endParaRPr lang="ru-RU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ru-RU"/>
              <a:t>4.11.16</a:t>
            </a:r>
          </a:p>
        </p:txBody>
      </p:sp>
    </p:spTree>
    <p:extLst>
      <p:ext uri="{BB962C8B-B14F-4D97-AF65-F5344CB8AC3E}">
        <p14:creationId xmlns:p14="http://schemas.microsoft.com/office/powerpoint/2010/main" val="2024223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Желімен таратылған құрылғы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Рисунок 6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25"/>
          <a:stretch>
            <a:fillRect/>
          </a:stretch>
        </p:blipFill>
        <p:spPr bwMode="auto">
          <a:xfrm>
            <a:off x="838200" y="2257062"/>
            <a:ext cx="10515600" cy="2900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6035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Маршрутизатордың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тізбектеліп қосылуы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Рисунок 6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393" t="49551" r="34286" b="39276"/>
          <a:stretch>
            <a:fillRect/>
          </a:stretch>
        </p:blipFill>
        <p:spPr bwMode="auto">
          <a:xfrm>
            <a:off x="838200" y="2146080"/>
            <a:ext cx="10515600" cy="2413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0809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Жадының элементтері және маршрутизатор бағдарламасы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Рисунок 6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89" t="7758" r="5112" b="5740"/>
          <a:stretch>
            <a:fillRect/>
          </a:stretch>
        </p:blipFill>
        <p:spPr bwMode="auto">
          <a:xfrm>
            <a:off x="1844715" y="1994020"/>
            <a:ext cx="8502570" cy="4268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22475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Десте жолдарының айқындауы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Рисунок 5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92" t="29547" r="28053" b="42509"/>
          <a:stretch>
            <a:fillRect/>
          </a:stretch>
        </p:blipFill>
        <p:spPr bwMode="auto">
          <a:xfrm>
            <a:off x="2134082" y="1903012"/>
            <a:ext cx="7923835" cy="3832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58730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382</Words>
  <Application>Microsoft Office PowerPoint</Application>
  <PresentationFormat>Широкоэкранный</PresentationFormat>
  <Paragraphs>59</Paragraphs>
  <Slides>13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Microsoft YaHei</vt:lpstr>
      <vt:lpstr>SimSun</vt:lpstr>
      <vt:lpstr>Arial</vt:lpstr>
      <vt:lpstr>Calibri</vt:lpstr>
      <vt:lpstr>Calibri Light</vt:lpstr>
      <vt:lpstr>Lucida Sans Unicode</vt:lpstr>
      <vt:lpstr>Times New Roman</vt:lpstr>
      <vt:lpstr>Wingdings</vt:lpstr>
      <vt:lpstr>Тема Office</vt:lpstr>
      <vt:lpstr>Презентация PowerPoint</vt:lpstr>
      <vt:lpstr>Презентация PowerPoint</vt:lpstr>
      <vt:lpstr>Дәріс мазмұны:</vt:lpstr>
      <vt:lpstr>Әдебиеттер тізімі:</vt:lpstr>
      <vt:lpstr>Әдебиеттер тізімі:</vt:lpstr>
      <vt:lpstr>Желімен таратылған құрылғы</vt:lpstr>
      <vt:lpstr>Маршрутизатордың тізбектеліп қосылуы</vt:lpstr>
      <vt:lpstr>Жадының элементтері және маршрутизатор бағдарламасы</vt:lpstr>
      <vt:lpstr>Десте жолдарының айқындауы</vt:lpstr>
      <vt:lpstr>Ethernet мәліметтерін тасымалдау желісіндегі маршруттауыштар</vt:lpstr>
      <vt:lpstr>Кадрдың негізгі жолдары</vt:lpstr>
      <vt:lpstr>Бақылау сұрақтары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Асанали</dc:creator>
  <cp:lastModifiedBy>Асанали</cp:lastModifiedBy>
  <cp:revision>2</cp:revision>
  <dcterms:created xsi:type="dcterms:W3CDTF">2024-11-09T06:24:28Z</dcterms:created>
  <dcterms:modified xsi:type="dcterms:W3CDTF">2024-11-09T06:35:56Z</dcterms:modified>
</cp:coreProperties>
</file>