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31" autoAdjust="0"/>
    <p:restoredTop sz="94660"/>
  </p:normalViewPr>
  <p:slideViewPr>
    <p:cSldViewPr snapToGrid="0">
      <p:cViewPr varScale="1">
        <p:scale>
          <a:sx n="67" d="100"/>
          <a:sy n="67" d="100"/>
        </p:scale>
        <p:origin x="5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DD5181-575D-4465-A119-4E47166D2F0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KZ"/>
        </a:p>
      </dgm:t>
    </dgm:pt>
    <dgm:pt modelId="{337489C1-F9B9-4E65-B176-ECCA97342A04}">
      <dgm:prSet phldrT="[Текст]"/>
      <dgm:spPr/>
      <dgm:t>
        <a:bodyPr/>
        <a:lstStyle/>
        <a:p>
          <a:r>
            <a:rPr lang="en-US" b="1" dirty="0">
              <a:effectLst/>
              <a:latin typeface="Times New Roman" panose="02020603050405020304" pitchFamily="18" charset="0"/>
              <a:ea typeface="Times New Roman" panose="02020603050405020304" pitchFamily="18" charset="0"/>
              <a:cs typeface="Times New Roman" panose="02020603050405020304" pitchFamily="18" charset="0"/>
            </a:rPr>
            <a:t>the planning process, </a:t>
          </a:r>
          <a:endParaRPr lang="ru-KZ" dirty="0"/>
        </a:p>
      </dgm:t>
    </dgm:pt>
    <dgm:pt modelId="{0AB1851A-2735-4EEF-8431-2A5296BF6329}" type="parTrans" cxnId="{5ED74CE7-CA9B-4A7B-AC77-D32C93419910}">
      <dgm:prSet/>
      <dgm:spPr/>
      <dgm:t>
        <a:bodyPr/>
        <a:lstStyle/>
        <a:p>
          <a:endParaRPr lang="ru-KZ"/>
        </a:p>
      </dgm:t>
    </dgm:pt>
    <dgm:pt modelId="{35322B5D-B835-4CA6-A8F1-6568B9E3DA5B}" type="sibTrans" cxnId="{5ED74CE7-CA9B-4A7B-AC77-D32C93419910}">
      <dgm:prSet/>
      <dgm:spPr/>
      <dgm:t>
        <a:bodyPr/>
        <a:lstStyle/>
        <a:p>
          <a:endParaRPr lang="ru-KZ"/>
        </a:p>
      </dgm:t>
    </dgm:pt>
    <dgm:pt modelId="{4B4AEBAC-5F8D-47DE-9966-A833ECD91E18}">
      <dgm:prSet phldrT="[Текст]"/>
      <dgm:spPr/>
      <dgm:t>
        <a:bodyPr/>
        <a:lstStyle/>
        <a:p>
          <a:r>
            <a:rPr lang="en-US" b="1" dirty="0">
              <a:effectLst/>
              <a:latin typeface="Times New Roman" panose="02020603050405020304" pitchFamily="18" charset="0"/>
              <a:ea typeface="Times New Roman" panose="02020603050405020304" pitchFamily="18" charset="0"/>
              <a:cs typeface="Times New Roman" panose="02020603050405020304" pitchFamily="18" charset="0"/>
            </a:rPr>
            <a:t>the execution process </a:t>
          </a:r>
          <a:endParaRPr lang="ru-KZ" dirty="0"/>
        </a:p>
      </dgm:t>
    </dgm:pt>
    <dgm:pt modelId="{7EDAB7EE-CD0D-4952-8A09-E34CBECFB066}" type="parTrans" cxnId="{F0B66E34-5BF4-4BD0-8BC0-9088C8769DC7}">
      <dgm:prSet/>
      <dgm:spPr/>
      <dgm:t>
        <a:bodyPr/>
        <a:lstStyle/>
        <a:p>
          <a:endParaRPr lang="ru-KZ"/>
        </a:p>
      </dgm:t>
    </dgm:pt>
    <dgm:pt modelId="{E9552219-3763-43C8-8DDB-700C1139B7DB}" type="sibTrans" cxnId="{F0B66E34-5BF4-4BD0-8BC0-9088C8769DC7}">
      <dgm:prSet/>
      <dgm:spPr/>
      <dgm:t>
        <a:bodyPr/>
        <a:lstStyle/>
        <a:p>
          <a:endParaRPr lang="ru-KZ"/>
        </a:p>
      </dgm:t>
    </dgm:pt>
    <dgm:pt modelId="{C608977E-B3EE-415F-AE28-FEB0AD57BA26}">
      <dgm:prSet phldrT="[Текст]"/>
      <dgm:spPr/>
      <dgm:t>
        <a:bodyPr/>
        <a:lstStyle/>
        <a:p>
          <a:r>
            <a:rPr lang="en-US" b="1" dirty="0">
              <a:effectLst/>
              <a:latin typeface="Times New Roman" panose="02020603050405020304" pitchFamily="18" charset="0"/>
              <a:ea typeface="Times New Roman" panose="02020603050405020304" pitchFamily="18" charset="0"/>
              <a:cs typeface="Times New Roman" panose="02020603050405020304" pitchFamily="18" charset="0"/>
            </a:rPr>
            <a:t>follow-up process</a:t>
          </a:r>
          <a:endParaRPr lang="ru-KZ" dirty="0"/>
        </a:p>
      </dgm:t>
    </dgm:pt>
    <dgm:pt modelId="{76D881CF-0C06-47AF-B1DF-07EFC93291A3}" type="parTrans" cxnId="{4221E6AB-54E0-4104-A5E2-3B94D5BAD3D2}">
      <dgm:prSet/>
      <dgm:spPr/>
      <dgm:t>
        <a:bodyPr/>
        <a:lstStyle/>
        <a:p>
          <a:endParaRPr lang="ru-KZ"/>
        </a:p>
      </dgm:t>
    </dgm:pt>
    <dgm:pt modelId="{48B1EAF1-E7EF-45C1-B905-0116D3A9984E}" type="sibTrans" cxnId="{4221E6AB-54E0-4104-A5E2-3B94D5BAD3D2}">
      <dgm:prSet/>
      <dgm:spPr/>
      <dgm:t>
        <a:bodyPr/>
        <a:lstStyle/>
        <a:p>
          <a:endParaRPr lang="ru-KZ"/>
        </a:p>
      </dgm:t>
    </dgm:pt>
    <dgm:pt modelId="{E1F429A9-75C6-4FD5-9531-10FD924F22AF}" type="pres">
      <dgm:prSet presAssocID="{6FDD5181-575D-4465-A119-4E47166D2F0D}" presName="linear" presStyleCnt="0">
        <dgm:presLayoutVars>
          <dgm:dir/>
          <dgm:animLvl val="lvl"/>
          <dgm:resizeHandles val="exact"/>
        </dgm:presLayoutVars>
      </dgm:prSet>
      <dgm:spPr/>
    </dgm:pt>
    <dgm:pt modelId="{A75AFD7F-DC58-49F3-87C9-B5EA82116A8F}" type="pres">
      <dgm:prSet presAssocID="{337489C1-F9B9-4E65-B176-ECCA97342A04}" presName="parentLin" presStyleCnt="0"/>
      <dgm:spPr/>
    </dgm:pt>
    <dgm:pt modelId="{E8E1B0D6-47F3-4639-83CC-2143A5720205}" type="pres">
      <dgm:prSet presAssocID="{337489C1-F9B9-4E65-B176-ECCA97342A04}" presName="parentLeftMargin" presStyleLbl="node1" presStyleIdx="0" presStyleCnt="3"/>
      <dgm:spPr/>
    </dgm:pt>
    <dgm:pt modelId="{5ECE742D-3B1C-48D3-B266-040FF776E81A}" type="pres">
      <dgm:prSet presAssocID="{337489C1-F9B9-4E65-B176-ECCA97342A04}" presName="parentText" presStyleLbl="node1" presStyleIdx="0" presStyleCnt="3" custScaleY="57104">
        <dgm:presLayoutVars>
          <dgm:chMax val="0"/>
          <dgm:bulletEnabled val="1"/>
        </dgm:presLayoutVars>
      </dgm:prSet>
      <dgm:spPr/>
    </dgm:pt>
    <dgm:pt modelId="{AE952DA6-67D1-45B6-8A85-AD4AAA4B8E0E}" type="pres">
      <dgm:prSet presAssocID="{337489C1-F9B9-4E65-B176-ECCA97342A04}" presName="negativeSpace" presStyleCnt="0"/>
      <dgm:spPr/>
    </dgm:pt>
    <dgm:pt modelId="{BAF87B37-EE5B-406C-982F-72ED8026EBF4}" type="pres">
      <dgm:prSet presAssocID="{337489C1-F9B9-4E65-B176-ECCA97342A04}" presName="childText" presStyleLbl="conFgAcc1" presStyleIdx="0" presStyleCnt="3">
        <dgm:presLayoutVars>
          <dgm:bulletEnabled val="1"/>
        </dgm:presLayoutVars>
      </dgm:prSet>
      <dgm:spPr/>
    </dgm:pt>
    <dgm:pt modelId="{BCC37CA6-33C9-48CD-AF05-78F36ADBA78F}" type="pres">
      <dgm:prSet presAssocID="{35322B5D-B835-4CA6-A8F1-6568B9E3DA5B}" presName="spaceBetweenRectangles" presStyleCnt="0"/>
      <dgm:spPr/>
    </dgm:pt>
    <dgm:pt modelId="{A6B6E6FF-8E59-440D-99C6-2EE69E685ABF}" type="pres">
      <dgm:prSet presAssocID="{4B4AEBAC-5F8D-47DE-9966-A833ECD91E18}" presName="parentLin" presStyleCnt="0"/>
      <dgm:spPr/>
    </dgm:pt>
    <dgm:pt modelId="{CEDCED1C-560B-4629-B254-C3806C33BD17}" type="pres">
      <dgm:prSet presAssocID="{4B4AEBAC-5F8D-47DE-9966-A833ECD91E18}" presName="parentLeftMargin" presStyleLbl="node1" presStyleIdx="0" presStyleCnt="3"/>
      <dgm:spPr/>
    </dgm:pt>
    <dgm:pt modelId="{3D74B110-FEB3-48D5-BE01-8A6A3AB43489}" type="pres">
      <dgm:prSet presAssocID="{4B4AEBAC-5F8D-47DE-9966-A833ECD91E18}" presName="parentText" presStyleLbl="node1" presStyleIdx="1" presStyleCnt="3">
        <dgm:presLayoutVars>
          <dgm:chMax val="0"/>
          <dgm:bulletEnabled val="1"/>
        </dgm:presLayoutVars>
      </dgm:prSet>
      <dgm:spPr/>
    </dgm:pt>
    <dgm:pt modelId="{D0F2F07F-11CD-415C-AB5E-169244CD2560}" type="pres">
      <dgm:prSet presAssocID="{4B4AEBAC-5F8D-47DE-9966-A833ECD91E18}" presName="negativeSpace" presStyleCnt="0"/>
      <dgm:spPr/>
    </dgm:pt>
    <dgm:pt modelId="{6A8C3009-3F8D-4E12-A158-C276B4E73627}" type="pres">
      <dgm:prSet presAssocID="{4B4AEBAC-5F8D-47DE-9966-A833ECD91E18}" presName="childText" presStyleLbl="conFgAcc1" presStyleIdx="1" presStyleCnt="3">
        <dgm:presLayoutVars>
          <dgm:bulletEnabled val="1"/>
        </dgm:presLayoutVars>
      </dgm:prSet>
      <dgm:spPr/>
    </dgm:pt>
    <dgm:pt modelId="{DD4FD3E9-F198-4624-9FB5-E91D17710099}" type="pres">
      <dgm:prSet presAssocID="{E9552219-3763-43C8-8DDB-700C1139B7DB}" presName="spaceBetweenRectangles" presStyleCnt="0"/>
      <dgm:spPr/>
    </dgm:pt>
    <dgm:pt modelId="{15B20120-E1E7-4DA1-A4DA-FA6D38A81097}" type="pres">
      <dgm:prSet presAssocID="{C608977E-B3EE-415F-AE28-FEB0AD57BA26}" presName="parentLin" presStyleCnt="0"/>
      <dgm:spPr/>
    </dgm:pt>
    <dgm:pt modelId="{71FE4478-51FF-43CE-82DA-B61F2212B730}" type="pres">
      <dgm:prSet presAssocID="{C608977E-B3EE-415F-AE28-FEB0AD57BA26}" presName="parentLeftMargin" presStyleLbl="node1" presStyleIdx="1" presStyleCnt="3"/>
      <dgm:spPr/>
    </dgm:pt>
    <dgm:pt modelId="{129BB5E7-19FA-4F5D-BC2E-84822A57F2D3}" type="pres">
      <dgm:prSet presAssocID="{C608977E-B3EE-415F-AE28-FEB0AD57BA26}" presName="parentText" presStyleLbl="node1" presStyleIdx="2" presStyleCnt="3">
        <dgm:presLayoutVars>
          <dgm:chMax val="0"/>
          <dgm:bulletEnabled val="1"/>
        </dgm:presLayoutVars>
      </dgm:prSet>
      <dgm:spPr/>
    </dgm:pt>
    <dgm:pt modelId="{DD8FC349-0745-4EB5-89F8-8AA6AFA07087}" type="pres">
      <dgm:prSet presAssocID="{C608977E-B3EE-415F-AE28-FEB0AD57BA26}" presName="negativeSpace" presStyleCnt="0"/>
      <dgm:spPr/>
    </dgm:pt>
    <dgm:pt modelId="{91704FFF-3BDD-4EE7-BE92-84E03FB845D6}" type="pres">
      <dgm:prSet presAssocID="{C608977E-B3EE-415F-AE28-FEB0AD57BA26}" presName="childText" presStyleLbl="conFgAcc1" presStyleIdx="2" presStyleCnt="3">
        <dgm:presLayoutVars>
          <dgm:bulletEnabled val="1"/>
        </dgm:presLayoutVars>
      </dgm:prSet>
      <dgm:spPr/>
    </dgm:pt>
  </dgm:ptLst>
  <dgm:cxnLst>
    <dgm:cxn modelId="{76F05000-A5EA-431F-80F9-F309B57451DA}" type="presOf" srcId="{337489C1-F9B9-4E65-B176-ECCA97342A04}" destId="{5ECE742D-3B1C-48D3-B266-040FF776E81A}" srcOrd="1" destOrd="0" presId="urn:microsoft.com/office/officeart/2005/8/layout/list1"/>
    <dgm:cxn modelId="{3740CE2D-234B-460C-A750-372B4A08219E}" type="presOf" srcId="{337489C1-F9B9-4E65-B176-ECCA97342A04}" destId="{E8E1B0D6-47F3-4639-83CC-2143A5720205}" srcOrd="0" destOrd="0" presId="urn:microsoft.com/office/officeart/2005/8/layout/list1"/>
    <dgm:cxn modelId="{F0B66E34-5BF4-4BD0-8BC0-9088C8769DC7}" srcId="{6FDD5181-575D-4465-A119-4E47166D2F0D}" destId="{4B4AEBAC-5F8D-47DE-9966-A833ECD91E18}" srcOrd="1" destOrd="0" parTransId="{7EDAB7EE-CD0D-4952-8A09-E34CBECFB066}" sibTransId="{E9552219-3763-43C8-8DDB-700C1139B7DB}"/>
    <dgm:cxn modelId="{48A3A1A4-8E72-4965-8E70-69C962E42DBE}" type="presOf" srcId="{C608977E-B3EE-415F-AE28-FEB0AD57BA26}" destId="{129BB5E7-19FA-4F5D-BC2E-84822A57F2D3}" srcOrd="1" destOrd="0" presId="urn:microsoft.com/office/officeart/2005/8/layout/list1"/>
    <dgm:cxn modelId="{4221E6AB-54E0-4104-A5E2-3B94D5BAD3D2}" srcId="{6FDD5181-575D-4465-A119-4E47166D2F0D}" destId="{C608977E-B3EE-415F-AE28-FEB0AD57BA26}" srcOrd="2" destOrd="0" parTransId="{76D881CF-0C06-47AF-B1DF-07EFC93291A3}" sibTransId="{48B1EAF1-E7EF-45C1-B905-0116D3A9984E}"/>
    <dgm:cxn modelId="{E86598C5-17A5-4E0B-A090-F97091195034}" type="presOf" srcId="{4B4AEBAC-5F8D-47DE-9966-A833ECD91E18}" destId="{CEDCED1C-560B-4629-B254-C3806C33BD17}" srcOrd="0" destOrd="0" presId="urn:microsoft.com/office/officeart/2005/8/layout/list1"/>
    <dgm:cxn modelId="{5ED74CE7-CA9B-4A7B-AC77-D32C93419910}" srcId="{6FDD5181-575D-4465-A119-4E47166D2F0D}" destId="{337489C1-F9B9-4E65-B176-ECCA97342A04}" srcOrd="0" destOrd="0" parTransId="{0AB1851A-2735-4EEF-8431-2A5296BF6329}" sibTransId="{35322B5D-B835-4CA6-A8F1-6568B9E3DA5B}"/>
    <dgm:cxn modelId="{EBF380E8-12EF-4370-B6D8-0A0BBC663C55}" type="presOf" srcId="{6FDD5181-575D-4465-A119-4E47166D2F0D}" destId="{E1F429A9-75C6-4FD5-9531-10FD924F22AF}" srcOrd="0" destOrd="0" presId="urn:microsoft.com/office/officeart/2005/8/layout/list1"/>
    <dgm:cxn modelId="{9B713CF1-8ED6-4B53-B4A6-A832E2762897}" type="presOf" srcId="{C608977E-B3EE-415F-AE28-FEB0AD57BA26}" destId="{71FE4478-51FF-43CE-82DA-B61F2212B730}" srcOrd="0" destOrd="0" presId="urn:microsoft.com/office/officeart/2005/8/layout/list1"/>
    <dgm:cxn modelId="{B8A799F4-E5FA-4BEB-B6AB-6995706ECFED}" type="presOf" srcId="{4B4AEBAC-5F8D-47DE-9966-A833ECD91E18}" destId="{3D74B110-FEB3-48D5-BE01-8A6A3AB43489}" srcOrd="1" destOrd="0" presId="urn:microsoft.com/office/officeart/2005/8/layout/list1"/>
    <dgm:cxn modelId="{CD05A976-A9D0-4DBC-A90B-94280FB4FBF0}" type="presParOf" srcId="{E1F429A9-75C6-4FD5-9531-10FD924F22AF}" destId="{A75AFD7F-DC58-49F3-87C9-B5EA82116A8F}" srcOrd="0" destOrd="0" presId="urn:microsoft.com/office/officeart/2005/8/layout/list1"/>
    <dgm:cxn modelId="{DECFEFE6-85A7-44BB-B1DD-EFFACC2A5EAA}" type="presParOf" srcId="{A75AFD7F-DC58-49F3-87C9-B5EA82116A8F}" destId="{E8E1B0D6-47F3-4639-83CC-2143A5720205}" srcOrd="0" destOrd="0" presId="urn:microsoft.com/office/officeart/2005/8/layout/list1"/>
    <dgm:cxn modelId="{49F455A6-4840-4C51-9C29-6963916A5D43}" type="presParOf" srcId="{A75AFD7F-DC58-49F3-87C9-B5EA82116A8F}" destId="{5ECE742D-3B1C-48D3-B266-040FF776E81A}" srcOrd="1" destOrd="0" presId="urn:microsoft.com/office/officeart/2005/8/layout/list1"/>
    <dgm:cxn modelId="{45E0C63B-8418-4242-A650-F7DE6571C07C}" type="presParOf" srcId="{E1F429A9-75C6-4FD5-9531-10FD924F22AF}" destId="{AE952DA6-67D1-45B6-8A85-AD4AAA4B8E0E}" srcOrd="1" destOrd="0" presId="urn:microsoft.com/office/officeart/2005/8/layout/list1"/>
    <dgm:cxn modelId="{0C6EA46A-DF6F-4116-9BD9-8663B5987854}" type="presParOf" srcId="{E1F429A9-75C6-4FD5-9531-10FD924F22AF}" destId="{BAF87B37-EE5B-406C-982F-72ED8026EBF4}" srcOrd="2" destOrd="0" presId="urn:microsoft.com/office/officeart/2005/8/layout/list1"/>
    <dgm:cxn modelId="{4B19F1E2-6719-4000-93B9-35261743610F}" type="presParOf" srcId="{E1F429A9-75C6-4FD5-9531-10FD924F22AF}" destId="{BCC37CA6-33C9-48CD-AF05-78F36ADBA78F}" srcOrd="3" destOrd="0" presId="urn:microsoft.com/office/officeart/2005/8/layout/list1"/>
    <dgm:cxn modelId="{EE587A3E-AE8D-4792-81D4-1F3DE27F77CC}" type="presParOf" srcId="{E1F429A9-75C6-4FD5-9531-10FD924F22AF}" destId="{A6B6E6FF-8E59-440D-99C6-2EE69E685ABF}" srcOrd="4" destOrd="0" presId="urn:microsoft.com/office/officeart/2005/8/layout/list1"/>
    <dgm:cxn modelId="{C86CA2AE-CCE9-48DB-BA3F-2A888586005B}" type="presParOf" srcId="{A6B6E6FF-8E59-440D-99C6-2EE69E685ABF}" destId="{CEDCED1C-560B-4629-B254-C3806C33BD17}" srcOrd="0" destOrd="0" presId="urn:microsoft.com/office/officeart/2005/8/layout/list1"/>
    <dgm:cxn modelId="{D5A32C6B-F5D8-4C94-81C4-5ED6072D8724}" type="presParOf" srcId="{A6B6E6FF-8E59-440D-99C6-2EE69E685ABF}" destId="{3D74B110-FEB3-48D5-BE01-8A6A3AB43489}" srcOrd="1" destOrd="0" presId="urn:microsoft.com/office/officeart/2005/8/layout/list1"/>
    <dgm:cxn modelId="{69880060-FB35-4DDE-8194-41036C9509B1}" type="presParOf" srcId="{E1F429A9-75C6-4FD5-9531-10FD924F22AF}" destId="{D0F2F07F-11CD-415C-AB5E-169244CD2560}" srcOrd="5" destOrd="0" presId="urn:microsoft.com/office/officeart/2005/8/layout/list1"/>
    <dgm:cxn modelId="{9E7A4C9D-F552-4C78-BC2D-A6AD9AF10F23}" type="presParOf" srcId="{E1F429A9-75C6-4FD5-9531-10FD924F22AF}" destId="{6A8C3009-3F8D-4E12-A158-C276B4E73627}" srcOrd="6" destOrd="0" presId="urn:microsoft.com/office/officeart/2005/8/layout/list1"/>
    <dgm:cxn modelId="{A4C0AAA4-D8E6-4DCC-B363-E267D45C1F0D}" type="presParOf" srcId="{E1F429A9-75C6-4FD5-9531-10FD924F22AF}" destId="{DD4FD3E9-F198-4624-9FB5-E91D17710099}" srcOrd="7" destOrd="0" presId="urn:microsoft.com/office/officeart/2005/8/layout/list1"/>
    <dgm:cxn modelId="{B2841815-8436-4A30-9777-C4C2A0717446}" type="presParOf" srcId="{E1F429A9-75C6-4FD5-9531-10FD924F22AF}" destId="{15B20120-E1E7-4DA1-A4DA-FA6D38A81097}" srcOrd="8" destOrd="0" presId="urn:microsoft.com/office/officeart/2005/8/layout/list1"/>
    <dgm:cxn modelId="{B0970C00-4B53-42DD-B050-053012D9EC2C}" type="presParOf" srcId="{15B20120-E1E7-4DA1-A4DA-FA6D38A81097}" destId="{71FE4478-51FF-43CE-82DA-B61F2212B730}" srcOrd="0" destOrd="0" presId="urn:microsoft.com/office/officeart/2005/8/layout/list1"/>
    <dgm:cxn modelId="{4094C395-A8EB-4347-9A46-7A2A02FAFF48}" type="presParOf" srcId="{15B20120-E1E7-4DA1-A4DA-FA6D38A81097}" destId="{129BB5E7-19FA-4F5D-BC2E-84822A57F2D3}" srcOrd="1" destOrd="0" presId="urn:microsoft.com/office/officeart/2005/8/layout/list1"/>
    <dgm:cxn modelId="{2ABA7A34-1C68-47DB-8B15-2B7A2BFF930F}" type="presParOf" srcId="{E1F429A9-75C6-4FD5-9531-10FD924F22AF}" destId="{DD8FC349-0745-4EB5-89F8-8AA6AFA07087}" srcOrd="9" destOrd="0" presId="urn:microsoft.com/office/officeart/2005/8/layout/list1"/>
    <dgm:cxn modelId="{5582EF19-DE75-40F2-B649-353D528FA6F0}" type="presParOf" srcId="{E1F429A9-75C6-4FD5-9531-10FD924F22AF}" destId="{91704FFF-3BDD-4EE7-BE92-84E03FB845D6}"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F87B37-EE5B-406C-982F-72ED8026EBF4}">
      <dsp:nvSpPr>
        <dsp:cNvPr id="0" name=""/>
        <dsp:cNvSpPr/>
      </dsp:nvSpPr>
      <dsp:spPr>
        <a:xfrm>
          <a:off x="0" y="124288"/>
          <a:ext cx="8826501" cy="831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ECE742D-3B1C-48D3-B266-040FF776E81A}">
      <dsp:nvSpPr>
        <dsp:cNvPr id="0" name=""/>
        <dsp:cNvSpPr/>
      </dsp:nvSpPr>
      <dsp:spPr>
        <a:xfrm>
          <a:off x="441325" y="55084"/>
          <a:ext cx="6178550" cy="55628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3535" tIns="0" rIns="233535" bIns="0" numCol="1" spcCol="1270" anchor="ctr" anchorCtr="0">
          <a:noAutofit/>
        </a:bodyPr>
        <a:lstStyle/>
        <a:p>
          <a:pPr marL="0" lvl="0" indent="0" algn="l" defTabSz="1466850">
            <a:lnSpc>
              <a:spcPct val="90000"/>
            </a:lnSpc>
            <a:spcBef>
              <a:spcPct val="0"/>
            </a:spcBef>
            <a:spcAft>
              <a:spcPct val="35000"/>
            </a:spcAft>
            <a:buNone/>
          </a:pPr>
          <a:r>
            <a:rPr lang="en-US" sz="3300" b="1" kern="1200" dirty="0">
              <a:effectLst/>
              <a:latin typeface="Times New Roman" panose="02020603050405020304" pitchFamily="18" charset="0"/>
              <a:ea typeface="Times New Roman" panose="02020603050405020304" pitchFamily="18" charset="0"/>
              <a:cs typeface="Times New Roman" panose="02020603050405020304" pitchFamily="18" charset="0"/>
            </a:rPr>
            <a:t>the planning process, </a:t>
          </a:r>
          <a:endParaRPr lang="ru-KZ" sz="3300" kern="1200" dirty="0"/>
        </a:p>
      </dsp:txBody>
      <dsp:txXfrm>
        <a:off x="468481" y="82240"/>
        <a:ext cx="6124238" cy="501972"/>
      </dsp:txXfrm>
    </dsp:sp>
    <dsp:sp modelId="{6A8C3009-3F8D-4E12-A158-C276B4E73627}">
      <dsp:nvSpPr>
        <dsp:cNvPr id="0" name=""/>
        <dsp:cNvSpPr/>
      </dsp:nvSpPr>
      <dsp:spPr>
        <a:xfrm>
          <a:off x="0" y="1621168"/>
          <a:ext cx="8826501" cy="831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D74B110-FEB3-48D5-BE01-8A6A3AB43489}">
      <dsp:nvSpPr>
        <dsp:cNvPr id="0" name=""/>
        <dsp:cNvSpPr/>
      </dsp:nvSpPr>
      <dsp:spPr>
        <a:xfrm>
          <a:off x="441325" y="1134088"/>
          <a:ext cx="6178550" cy="9741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3535" tIns="0" rIns="233535" bIns="0" numCol="1" spcCol="1270" anchor="ctr" anchorCtr="0">
          <a:noAutofit/>
        </a:bodyPr>
        <a:lstStyle/>
        <a:p>
          <a:pPr marL="0" lvl="0" indent="0" algn="l" defTabSz="1466850">
            <a:lnSpc>
              <a:spcPct val="90000"/>
            </a:lnSpc>
            <a:spcBef>
              <a:spcPct val="0"/>
            </a:spcBef>
            <a:spcAft>
              <a:spcPct val="35000"/>
            </a:spcAft>
            <a:buNone/>
          </a:pPr>
          <a:r>
            <a:rPr lang="en-US" sz="3300" b="1" kern="1200" dirty="0">
              <a:effectLst/>
              <a:latin typeface="Times New Roman" panose="02020603050405020304" pitchFamily="18" charset="0"/>
              <a:ea typeface="Times New Roman" panose="02020603050405020304" pitchFamily="18" charset="0"/>
              <a:cs typeface="Times New Roman" panose="02020603050405020304" pitchFamily="18" charset="0"/>
            </a:rPr>
            <a:t>the execution process </a:t>
          </a:r>
          <a:endParaRPr lang="ru-KZ" sz="3300" kern="1200" dirty="0"/>
        </a:p>
      </dsp:txBody>
      <dsp:txXfrm>
        <a:off x="488880" y="1181643"/>
        <a:ext cx="6083440" cy="879050"/>
      </dsp:txXfrm>
    </dsp:sp>
    <dsp:sp modelId="{91704FFF-3BDD-4EE7-BE92-84E03FB845D6}">
      <dsp:nvSpPr>
        <dsp:cNvPr id="0" name=""/>
        <dsp:cNvSpPr/>
      </dsp:nvSpPr>
      <dsp:spPr>
        <a:xfrm>
          <a:off x="0" y="3118048"/>
          <a:ext cx="8826501" cy="831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29BB5E7-19FA-4F5D-BC2E-84822A57F2D3}">
      <dsp:nvSpPr>
        <dsp:cNvPr id="0" name=""/>
        <dsp:cNvSpPr/>
      </dsp:nvSpPr>
      <dsp:spPr>
        <a:xfrm>
          <a:off x="441325" y="2630968"/>
          <a:ext cx="6178550" cy="9741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3535" tIns="0" rIns="233535" bIns="0" numCol="1" spcCol="1270" anchor="ctr" anchorCtr="0">
          <a:noAutofit/>
        </a:bodyPr>
        <a:lstStyle/>
        <a:p>
          <a:pPr marL="0" lvl="0" indent="0" algn="l" defTabSz="1466850">
            <a:lnSpc>
              <a:spcPct val="90000"/>
            </a:lnSpc>
            <a:spcBef>
              <a:spcPct val="0"/>
            </a:spcBef>
            <a:spcAft>
              <a:spcPct val="35000"/>
            </a:spcAft>
            <a:buNone/>
          </a:pPr>
          <a:r>
            <a:rPr lang="en-US" sz="3300" b="1" kern="1200" dirty="0">
              <a:effectLst/>
              <a:latin typeface="Times New Roman" panose="02020603050405020304" pitchFamily="18" charset="0"/>
              <a:ea typeface="Times New Roman" panose="02020603050405020304" pitchFamily="18" charset="0"/>
              <a:cs typeface="Times New Roman" panose="02020603050405020304" pitchFamily="18" charset="0"/>
            </a:rPr>
            <a:t>follow-up process</a:t>
          </a:r>
          <a:endParaRPr lang="ru-KZ" sz="3300" kern="1200" dirty="0"/>
        </a:p>
      </dsp:txBody>
      <dsp:txXfrm>
        <a:off x="488880" y="2678523"/>
        <a:ext cx="6083440" cy="87905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Rectangle 7"/>
          <p:cNvSpPr/>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75488" y="2166364"/>
            <a:ext cx="11247120" cy="1739347"/>
          </a:xfrm>
        </p:spPr>
        <p:txBody>
          <a:bodyPr tIns="45720" bIns="45720" anchor="ctr">
            <a:normAutofit/>
          </a:bodyPr>
          <a:lstStyle>
            <a:lvl1pPr algn="ctr">
              <a:lnSpc>
                <a:spcPct val="80000"/>
              </a:lnSpc>
              <a:defRPr sz="6000" spc="150" baseline="0">
                <a:solidFill>
                  <a:schemeClr val="bg1"/>
                </a:solidFill>
              </a:defRPr>
            </a:lvl1pPr>
          </a:lstStyle>
          <a:p>
            <a:r>
              <a:rPr lang="ru-RU"/>
              <a:t>Образец заголовка</a:t>
            </a:r>
            <a:endParaRPr lang="en-US" dirty="0"/>
          </a:p>
        </p:txBody>
      </p:sp>
      <p:sp>
        <p:nvSpPr>
          <p:cNvPr id="3" name="Subtitle 2"/>
          <p:cNvSpPr>
            <a:spLocks noGrp="1"/>
          </p:cNvSpPr>
          <p:nvPr>
            <p:ph type="subTitle" idx="1"/>
          </p:nvPr>
        </p:nvSpPr>
        <p:spPr>
          <a:xfrm>
            <a:off x="347472" y="3913632"/>
            <a:ext cx="11506200" cy="457200"/>
          </a:xfrm>
        </p:spPr>
        <p:txBody>
          <a:bodyPr>
            <a:normAutofit/>
          </a:bodyPr>
          <a:lstStyle>
            <a:lvl1pPr marL="0" indent="0" algn="ctr">
              <a:spcBef>
                <a:spcPts val="0"/>
              </a:spcBef>
              <a:spcAft>
                <a:spcPts val="0"/>
              </a:spcAft>
              <a:buNone/>
              <a:defRPr sz="2000">
                <a:solidFill>
                  <a:srgbClr val="FFFFFF"/>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2040B656-08FE-437D-ACD2-E631ADD276D2}" type="datetimeFigureOut">
              <a:rPr lang="ru-KZ" smtClean="0"/>
              <a:t>10.10.2020</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80C94273-9D88-41A9-85CD-A5E0C14247DB}" type="slidenum">
              <a:rPr lang="ru-KZ" smtClean="0"/>
              <a:t>‹#›</a:t>
            </a:fld>
            <a:endParaRPr lang="ru-KZ"/>
          </a:p>
        </p:txBody>
      </p:sp>
    </p:spTree>
    <p:extLst>
      <p:ext uri="{BB962C8B-B14F-4D97-AF65-F5344CB8AC3E}">
        <p14:creationId xmlns:p14="http://schemas.microsoft.com/office/powerpoint/2010/main" val="376588284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040B656-08FE-437D-ACD2-E631ADD276D2}" type="datetimeFigureOut">
              <a:rPr lang="ru-KZ" smtClean="0"/>
              <a:t>10.10.2020</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80C94273-9D88-41A9-85CD-A5E0C14247DB}" type="slidenum">
              <a:rPr lang="ru-KZ" smtClean="0"/>
              <a:t>‹#›</a:t>
            </a:fld>
            <a:endParaRPr lang="ru-KZ"/>
          </a:p>
        </p:txBody>
      </p:sp>
    </p:spTree>
    <p:extLst>
      <p:ext uri="{BB962C8B-B14F-4D97-AF65-F5344CB8AC3E}">
        <p14:creationId xmlns:p14="http://schemas.microsoft.com/office/powerpoint/2010/main" val="1050915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38200" y="6422854"/>
            <a:ext cx="2743196" cy="365125"/>
          </a:xfrm>
        </p:spPr>
        <p:txBody>
          <a:bodyPr/>
          <a:lstStyle/>
          <a:p>
            <a:fld id="{2040B656-08FE-437D-ACD2-E631ADD276D2}" type="datetimeFigureOut">
              <a:rPr lang="ru-KZ" smtClean="0"/>
              <a:t>10.10.2020</a:t>
            </a:fld>
            <a:endParaRPr lang="ru-KZ"/>
          </a:p>
        </p:txBody>
      </p:sp>
      <p:sp>
        <p:nvSpPr>
          <p:cNvPr id="5" name="Footer Placeholder 4"/>
          <p:cNvSpPr>
            <a:spLocks noGrp="1"/>
          </p:cNvSpPr>
          <p:nvPr>
            <p:ph type="ftr" sz="quarter" idx="11"/>
          </p:nvPr>
        </p:nvSpPr>
        <p:spPr>
          <a:xfrm>
            <a:off x="3776135" y="6422854"/>
            <a:ext cx="4279669" cy="365125"/>
          </a:xfrm>
        </p:spPr>
        <p:txBody>
          <a:bodyPr/>
          <a:lstStyle/>
          <a:p>
            <a:endParaRPr lang="ru-KZ"/>
          </a:p>
        </p:txBody>
      </p:sp>
      <p:sp>
        <p:nvSpPr>
          <p:cNvPr id="6" name="Slide Number Placeholder 5"/>
          <p:cNvSpPr>
            <a:spLocks noGrp="1"/>
          </p:cNvSpPr>
          <p:nvPr>
            <p:ph type="sldNum" sz="quarter" idx="12"/>
          </p:nvPr>
        </p:nvSpPr>
        <p:spPr>
          <a:xfrm>
            <a:off x="8073048" y="6422854"/>
            <a:ext cx="879759" cy="365125"/>
          </a:xfrm>
        </p:spPr>
        <p:txBody>
          <a:bodyPr/>
          <a:lstStyle/>
          <a:p>
            <a:fld id="{80C94273-9D88-41A9-85CD-A5E0C14247DB}" type="slidenum">
              <a:rPr lang="ru-KZ" smtClean="0"/>
              <a:t>‹#›</a:t>
            </a:fld>
            <a:endParaRPr lang="ru-KZ"/>
          </a:p>
        </p:txBody>
      </p:sp>
    </p:spTree>
    <p:extLst>
      <p:ext uri="{BB962C8B-B14F-4D97-AF65-F5344CB8AC3E}">
        <p14:creationId xmlns:p14="http://schemas.microsoft.com/office/powerpoint/2010/main" val="351182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040B656-08FE-437D-ACD2-E631ADD276D2}" type="datetimeFigureOut">
              <a:rPr lang="ru-KZ" smtClean="0"/>
              <a:t>10.10.2020</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80C94273-9D88-41A9-85CD-A5E0C14247DB}" type="slidenum">
              <a:rPr lang="ru-KZ" smtClean="0"/>
              <a:t>‹#›</a:t>
            </a:fld>
            <a:endParaRPr lang="ru-KZ"/>
          </a:p>
        </p:txBody>
      </p:sp>
    </p:spTree>
    <p:extLst>
      <p:ext uri="{BB962C8B-B14F-4D97-AF65-F5344CB8AC3E}">
        <p14:creationId xmlns:p14="http://schemas.microsoft.com/office/powerpoint/2010/main" val="2198087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75488" y="2167128"/>
            <a:ext cx="11247120" cy="1737360"/>
          </a:xfrm>
        </p:spPr>
        <p:txBody>
          <a:bodyPr anchor="ctr">
            <a:noAutofit/>
          </a:bodyPr>
          <a:lstStyle>
            <a:lvl1pPr algn="ctr">
              <a:lnSpc>
                <a:spcPct val="80000"/>
              </a:lnSpc>
              <a:defRPr sz="6000" b="0" spc="150" baseline="0">
                <a:solidFill>
                  <a:schemeClr val="bg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347472" y="3913212"/>
            <a:ext cx="11503152" cy="457200"/>
          </a:xfrm>
        </p:spPr>
        <p:txBody>
          <a:bodyPr anchor="t">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tx2"/>
                </a:solidFill>
              </a:defRPr>
            </a:lvl1pPr>
          </a:lstStyle>
          <a:p>
            <a:fld id="{2040B656-08FE-437D-ACD2-E631ADD276D2}" type="datetimeFigureOut">
              <a:rPr lang="ru-KZ" smtClean="0"/>
              <a:t>10.10.2020</a:t>
            </a:fld>
            <a:endParaRPr lang="ru-KZ"/>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ru-KZ"/>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80C94273-9D88-41A9-85CD-A5E0C14247DB}" type="slidenum">
              <a:rPr lang="ru-KZ" smtClean="0"/>
              <a:t>‹#›</a:t>
            </a:fld>
            <a:endParaRPr lang="ru-KZ"/>
          </a:p>
        </p:txBody>
      </p:sp>
    </p:spTree>
    <p:extLst>
      <p:ext uri="{BB962C8B-B14F-4D97-AF65-F5344CB8AC3E}">
        <p14:creationId xmlns:p14="http://schemas.microsoft.com/office/powerpoint/2010/main" val="18516263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2040B656-08FE-437D-ACD2-E631ADD276D2}" type="datetimeFigureOut">
              <a:rPr lang="ru-KZ" smtClean="0"/>
              <a:t>10.10.2020</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80C94273-9D88-41A9-85CD-A5E0C14247DB}" type="slidenum">
              <a:rPr lang="ru-KZ" smtClean="0"/>
              <a:t>‹#›</a:t>
            </a:fld>
            <a:endParaRPr lang="ru-KZ"/>
          </a:p>
        </p:txBody>
      </p:sp>
    </p:spTree>
    <p:extLst>
      <p:ext uri="{BB962C8B-B14F-4D97-AF65-F5344CB8AC3E}">
        <p14:creationId xmlns:p14="http://schemas.microsoft.com/office/powerpoint/2010/main" val="1386121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2040B656-08FE-437D-ACD2-E631ADD276D2}" type="datetimeFigureOut">
              <a:rPr lang="ru-KZ" smtClean="0"/>
              <a:t>10.10.2020</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80C94273-9D88-41A9-85CD-A5E0C14247DB}" type="slidenum">
              <a:rPr lang="ru-KZ" smtClean="0"/>
              <a:t>‹#›</a:t>
            </a:fld>
            <a:endParaRPr lang="ru-KZ"/>
          </a:p>
        </p:txBody>
      </p:sp>
    </p:spTree>
    <p:extLst>
      <p:ext uri="{BB962C8B-B14F-4D97-AF65-F5344CB8AC3E}">
        <p14:creationId xmlns:p14="http://schemas.microsoft.com/office/powerpoint/2010/main" val="4025426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2040B656-08FE-437D-ACD2-E631ADD276D2}" type="datetimeFigureOut">
              <a:rPr lang="ru-KZ" smtClean="0"/>
              <a:t>10.10.2020</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80C94273-9D88-41A9-85CD-A5E0C14247DB}" type="slidenum">
              <a:rPr lang="ru-KZ" smtClean="0"/>
              <a:t>‹#›</a:t>
            </a:fld>
            <a:endParaRPr lang="ru-KZ"/>
          </a:p>
        </p:txBody>
      </p:sp>
    </p:spTree>
    <p:extLst>
      <p:ext uri="{BB962C8B-B14F-4D97-AF65-F5344CB8AC3E}">
        <p14:creationId xmlns:p14="http://schemas.microsoft.com/office/powerpoint/2010/main" val="3374410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40B656-08FE-437D-ACD2-E631ADD276D2}" type="datetimeFigureOut">
              <a:rPr lang="ru-KZ" smtClean="0"/>
              <a:t>10.10.2020</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80C94273-9D88-41A9-85CD-A5E0C14247DB}" type="slidenum">
              <a:rPr lang="ru-KZ" smtClean="0"/>
              <a:t>‹#›</a:t>
            </a:fld>
            <a:endParaRPr lang="ru-KZ"/>
          </a:p>
        </p:txBody>
      </p:sp>
    </p:spTree>
    <p:extLst>
      <p:ext uri="{BB962C8B-B14F-4D97-AF65-F5344CB8AC3E}">
        <p14:creationId xmlns:p14="http://schemas.microsoft.com/office/powerpoint/2010/main" val="1158958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2040B656-08FE-437D-ACD2-E631ADD276D2}" type="datetimeFigureOut">
              <a:rPr lang="ru-KZ" smtClean="0"/>
              <a:t>10.10.2020</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80C94273-9D88-41A9-85CD-A5E0C14247DB}" type="slidenum">
              <a:rPr lang="ru-KZ" smtClean="0"/>
              <a:t>‹#›</a:t>
            </a:fld>
            <a:endParaRPr lang="ru-KZ"/>
          </a:p>
        </p:txBody>
      </p:sp>
    </p:spTree>
    <p:extLst>
      <p:ext uri="{BB962C8B-B14F-4D97-AF65-F5344CB8AC3E}">
        <p14:creationId xmlns:p14="http://schemas.microsoft.com/office/powerpoint/2010/main" val="3948585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2040B656-08FE-437D-ACD2-E631ADD276D2}" type="datetimeFigureOut">
              <a:rPr lang="ru-KZ" smtClean="0"/>
              <a:t>10.10.2020</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80C94273-9D88-41A9-85CD-A5E0C14247DB}" type="slidenum">
              <a:rPr lang="ru-KZ" smtClean="0"/>
              <a:t>‹#›</a:t>
            </a:fld>
            <a:endParaRPr lang="ru-KZ"/>
          </a:p>
        </p:txBody>
      </p:sp>
    </p:spTree>
    <p:extLst>
      <p:ext uri="{BB962C8B-B14F-4D97-AF65-F5344CB8AC3E}">
        <p14:creationId xmlns:p14="http://schemas.microsoft.com/office/powerpoint/2010/main" val="1382614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2040B656-08FE-437D-ACD2-E631ADD276D2}" type="datetimeFigureOut">
              <a:rPr lang="ru-KZ" smtClean="0"/>
              <a:t>10.10.2020</a:t>
            </a:fld>
            <a:endParaRPr lang="ru-KZ"/>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ru-KZ"/>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80C94273-9D88-41A9-85CD-A5E0C14247DB}" type="slidenum">
              <a:rPr lang="ru-KZ" smtClean="0"/>
              <a:t>‹#›</a:t>
            </a:fld>
            <a:endParaRPr lang="ru-KZ"/>
          </a:p>
        </p:txBody>
      </p:sp>
    </p:spTree>
    <p:extLst>
      <p:ext uri="{BB962C8B-B14F-4D97-AF65-F5344CB8AC3E}">
        <p14:creationId xmlns:p14="http://schemas.microsoft.com/office/powerpoint/2010/main" val="293168445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adilet.zan.kz/rus/docs/V1600014781"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C705587-651A-4EC7-8AA8-A46D86A67E4F}"/>
              </a:ext>
            </a:extLst>
          </p:cNvPr>
          <p:cNvSpPr>
            <a:spLocks noGrp="1"/>
          </p:cNvSpPr>
          <p:nvPr>
            <p:ph type="ctrTitle"/>
          </p:nvPr>
        </p:nvSpPr>
        <p:spPr/>
        <p:txBody>
          <a:bodyPr/>
          <a:lstStyle/>
          <a:p>
            <a:r>
              <a:rPr lang="en-US" dirty="0"/>
              <a:t>The audit process and the audit life cycle</a:t>
            </a:r>
            <a:endParaRPr lang="ru-KZ" dirty="0"/>
          </a:p>
        </p:txBody>
      </p:sp>
      <p:sp>
        <p:nvSpPr>
          <p:cNvPr id="3" name="Подзаголовок 2">
            <a:extLst>
              <a:ext uri="{FF2B5EF4-FFF2-40B4-BE49-F238E27FC236}">
                <a16:creationId xmlns:a16="http://schemas.microsoft.com/office/drawing/2014/main" id="{F15F0FD6-9DCB-4E8D-96A2-D5D2CA11CF70}"/>
              </a:ext>
            </a:extLst>
          </p:cNvPr>
          <p:cNvSpPr>
            <a:spLocks noGrp="1"/>
          </p:cNvSpPr>
          <p:nvPr>
            <p:ph type="subTitle" idx="1"/>
          </p:nvPr>
        </p:nvSpPr>
        <p:spPr/>
        <p:txBody>
          <a:bodyPr/>
          <a:lstStyle/>
          <a:p>
            <a:endParaRPr lang="ru-KZ"/>
          </a:p>
        </p:txBody>
      </p:sp>
    </p:spTree>
    <p:extLst>
      <p:ext uri="{BB962C8B-B14F-4D97-AF65-F5344CB8AC3E}">
        <p14:creationId xmlns:p14="http://schemas.microsoft.com/office/powerpoint/2010/main" val="1513971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6E9DE9-F70C-4D13-8E4E-24F544332639}"/>
              </a:ext>
            </a:extLst>
          </p:cNvPr>
          <p:cNvSpPr>
            <a:spLocks noGrp="1"/>
          </p:cNvSpPr>
          <p:nvPr>
            <p:ph type="title"/>
          </p:nvPr>
        </p:nvSpPr>
        <p:spPr/>
        <p:txBody>
          <a:bodyPr/>
          <a:lstStyle/>
          <a:p>
            <a:r>
              <a:rPr lang="en-US" sz="1800" dirty="0">
                <a:solidFill>
                  <a:srgbClr val="000000"/>
                </a:solidFill>
                <a:effectLst/>
                <a:latin typeface="Times New Roman" panose="02020603050405020304" pitchFamily="18" charset="0"/>
                <a:ea typeface="Times New Roman" panose="02020603050405020304" pitchFamily="18" charset="0"/>
              </a:rPr>
              <a:t>The purpose of the audit activity is determined in two ways:</a:t>
            </a:r>
            <a:br>
              <a:rPr lang="ru-KZ" sz="1800" dirty="0">
                <a:effectLst/>
                <a:latin typeface="Times New Roman" panose="02020603050405020304" pitchFamily="18" charset="0"/>
                <a:ea typeface="Times New Roman" panose="02020603050405020304" pitchFamily="18" charset="0"/>
              </a:rPr>
            </a:br>
            <a:endParaRPr lang="ru-KZ" dirty="0"/>
          </a:p>
        </p:txBody>
      </p:sp>
      <p:sp>
        <p:nvSpPr>
          <p:cNvPr id="3" name="Объект 2">
            <a:extLst>
              <a:ext uri="{FF2B5EF4-FFF2-40B4-BE49-F238E27FC236}">
                <a16:creationId xmlns:a16="http://schemas.microsoft.com/office/drawing/2014/main" id="{292BB518-6EAF-4CA4-AEEA-3D72BB710A88}"/>
              </a:ext>
            </a:extLst>
          </p:cNvPr>
          <p:cNvSpPr>
            <a:spLocks noGrp="1"/>
          </p:cNvSpPr>
          <p:nvPr>
            <p:ph idx="1"/>
          </p:nvPr>
        </p:nvSpPr>
        <p:spPr/>
        <p:txBody>
          <a:bodyPr>
            <a:normAutofit/>
          </a:bodyPr>
          <a:lstStyle/>
          <a:p>
            <a:pPr marL="0" indent="0" algn="just">
              <a:lnSpc>
                <a:spcPct val="115000"/>
              </a:lnSpc>
              <a:spcAft>
                <a:spcPts val="1000"/>
              </a:spcAft>
              <a:buNone/>
            </a:pPr>
            <a:r>
              <a:rPr lang="en-US" sz="3600" dirty="0">
                <a:solidFill>
                  <a:srgbClr val="000000"/>
                </a:solidFill>
                <a:effectLst/>
                <a:latin typeface="Times New Roman" panose="02020603050405020304" pitchFamily="18" charset="0"/>
                <a:ea typeface="Times New Roman" panose="02020603050405020304" pitchFamily="18" charset="0"/>
              </a:rPr>
              <a:t>wording as a question (basic audit question);</a:t>
            </a:r>
          </a:p>
          <a:p>
            <a:pPr marL="0" indent="0" algn="just">
              <a:lnSpc>
                <a:spcPct val="115000"/>
              </a:lnSpc>
              <a:spcAft>
                <a:spcPts val="1000"/>
              </a:spcAft>
              <a:buNone/>
            </a:pPr>
            <a:r>
              <a:rPr lang="en-US" sz="3600" dirty="0">
                <a:solidFill>
                  <a:srgbClr val="000000"/>
                </a:solidFill>
                <a:effectLst/>
                <a:latin typeface="Times New Roman" panose="02020603050405020304" pitchFamily="18" charset="0"/>
                <a:ea typeface="Times New Roman" panose="02020603050405020304" pitchFamily="18" charset="0"/>
              </a:rPr>
              <a:t>in the form of a thesis description of the problem that will be studied during the audit.</a:t>
            </a:r>
            <a:endParaRPr lang="ru-KZ" sz="3600" dirty="0"/>
          </a:p>
        </p:txBody>
      </p:sp>
    </p:spTree>
    <p:extLst>
      <p:ext uri="{BB962C8B-B14F-4D97-AF65-F5344CB8AC3E}">
        <p14:creationId xmlns:p14="http://schemas.microsoft.com/office/powerpoint/2010/main" val="3375351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7BC98B-7001-42E6-A66F-6271F7259BFA}"/>
              </a:ext>
            </a:extLst>
          </p:cNvPr>
          <p:cNvSpPr>
            <a:spLocks noGrp="1"/>
          </p:cNvSpPr>
          <p:nvPr>
            <p:ph type="title"/>
          </p:nvPr>
        </p:nvSpPr>
        <p:spPr/>
        <p:txBody>
          <a:bodyPr/>
          <a:lstStyle/>
          <a:p>
            <a:r>
              <a:rPr lang="en-US" sz="1800" dirty="0">
                <a:solidFill>
                  <a:srgbClr val="000000"/>
                </a:solidFill>
                <a:effectLst/>
                <a:latin typeface="Times New Roman" panose="02020603050405020304" pitchFamily="18" charset="0"/>
                <a:ea typeface="Times New Roman" panose="02020603050405020304" pitchFamily="18" charset="0"/>
              </a:rPr>
              <a:t>The following key factors are considered in the development of audit questions:</a:t>
            </a:r>
            <a:endParaRPr lang="ru-KZ" dirty="0"/>
          </a:p>
        </p:txBody>
      </p:sp>
      <p:sp>
        <p:nvSpPr>
          <p:cNvPr id="3" name="Объект 2">
            <a:extLst>
              <a:ext uri="{FF2B5EF4-FFF2-40B4-BE49-F238E27FC236}">
                <a16:creationId xmlns:a16="http://schemas.microsoft.com/office/drawing/2014/main" id="{42A17285-4C83-4393-BC23-8DBA0A662157}"/>
              </a:ext>
            </a:extLst>
          </p:cNvPr>
          <p:cNvSpPr>
            <a:spLocks noGrp="1"/>
          </p:cNvSpPr>
          <p:nvPr>
            <p:ph idx="1"/>
          </p:nvPr>
        </p:nvSpPr>
        <p:spPr/>
        <p:txBody>
          <a:bodyPr>
            <a:normAutofit/>
          </a:bodyPr>
          <a:lstStyle/>
          <a:p>
            <a:pPr marL="342900" indent="-342900">
              <a:lnSpc>
                <a:spcPct val="120000"/>
              </a:lnSpc>
              <a:spcBef>
                <a:spcPts val="0"/>
              </a:spcBef>
              <a:spcAft>
                <a:spcPts val="0"/>
              </a:spcAft>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rPr>
              <a:t>the logical connection of the audit question with the topic and purpose of the audit event;</a:t>
            </a:r>
          </a:p>
          <a:p>
            <a:pPr marL="342900" indent="-342900">
              <a:lnSpc>
                <a:spcPct val="120000"/>
              </a:lnSpc>
              <a:spcBef>
                <a:spcPts val="0"/>
              </a:spcBef>
              <a:spcAft>
                <a:spcPts val="0"/>
              </a:spcAft>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rPr>
              <a:t>focus of audit questions on the results achieved in the area of ​​performance audit and (or) the object of government audit;</a:t>
            </a:r>
          </a:p>
          <a:p>
            <a:pPr marL="342900" indent="-342900">
              <a:lnSpc>
                <a:spcPct val="120000"/>
              </a:lnSpc>
              <a:spcBef>
                <a:spcPts val="0"/>
              </a:spcBef>
              <a:spcAft>
                <a:spcPts val="0"/>
              </a:spcAft>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rPr>
              <a:t>focus of audit questions on the problems existing in the direction of performance audit and (or) at the object of governmental audit;</a:t>
            </a:r>
          </a:p>
          <a:p>
            <a:pPr marL="342900" indent="-342900">
              <a:lnSpc>
                <a:spcPct val="120000"/>
              </a:lnSpc>
              <a:spcBef>
                <a:spcPts val="0"/>
              </a:spcBef>
              <a:spcAft>
                <a:spcPts val="0"/>
              </a:spcAft>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rPr>
              <a:t>focus of audit questions on compliance with performance audit criteria;</a:t>
            </a:r>
          </a:p>
          <a:p>
            <a:pPr marL="342900" indent="-342900">
              <a:lnSpc>
                <a:spcPct val="120000"/>
              </a:lnSpc>
              <a:spcBef>
                <a:spcPts val="0"/>
              </a:spcBef>
              <a:spcAft>
                <a:spcPts val="0"/>
              </a:spcAft>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rPr>
              <a:t>Formulating questions that are answered by applicable analytical and auditing procedures;</a:t>
            </a:r>
          </a:p>
          <a:p>
            <a:pPr marL="342900" indent="-342900">
              <a:lnSpc>
                <a:spcPct val="120000"/>
              </a:lnSpc>
              <a:spcBef>
                <a:spcPts val="0"/>
              </a:spcBef>
              <a:spcAft>
                <a:spcPts val="0"/>
              </a:spcAft>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rPr>
              <a:t>exclusion of questions duplicating in meaning and content;</a:t>
            </a:r>
          </a:p>
          <a:p>
            <a:pPr marL="342900" indent="-342900">
              <a:lnSpc>
                <a:spcPct val="120000"/>
              </a:lnSpc>
              <a:spcBef>
                <a:spcPts val="0"/>
              </a:spcBef>
              <a:spcAft>
                <a:spcPts val="0"/>
              </a:spcAft>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rPr>
              <a:t>using neutral and impartial language.</a:t>
            </a:r>
            <a:endParaRPr lang="ru-KZ" dirty="0"/>
          </a:p>
        </p:txBody>
      </p:sp>
    </p:spTree>
    <p:extLst>
      <p:ext uri="{BB962C8B-B14F-4D97-AF65-F5344CB8AC3E}">
        <p14:creationId xmlns:p14="http://schemas.microsoft.com/office/powerpoint/2010/main" val="3235119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7D0F4F-3300-44FD-AA34-CEFA526188ED}"/>
              </a:ext>
            </a:extLst>
          </p:cNvPr>
          <p:cNvSpPr>
            <a:spLocks noGrp="1"/>
          </p:cNvSpPr>
          <p:nvPr>
            <p:ph type="title"/>
          </p:nvPr>
        </p:nvSpPr>
        <p:spPr/>
        <p:txBody>
          <a:bodyPr>
            <a:normAutofit/>
          </a:bodyPr>
          <a:lstStyle/>
          <a:p>
            <a:r>
              <a:rPr lang="en-US" sz="4000" dirty="0">
                <a:solidFill>
                  <a:srgbClr val="000000"/>
                </a:solidFill>
                <a:effectLst/>
                <a:latin typeface="Times New Roman" panose="02020603050405020304" pitchFamily="18" charset="0"/>
                <a:ea typeface="Times New Roman" panose="02020603050405020304" pitchFamily="18" charset="0"/>
              </a:rPr>
              <a:t>Performance audit criteria are subdivided</a:t>
            </a:r>
            <a:endParaRPr lang="ru-KZ" dirty="0"/>
          </a:p>
        </p:txBody>
      </p:sp>
      <p:sp>
        <p:nvSpPr>
          <p:cNvPr id="3" name="Объект 2">
            <a:extLst>
              <a:ext uri="{FF2B5EF4-FFF2-40B4-BE49-F238E27FC236}">
                <a16:creationId xmlns:a16="http://schemas.microsoft.com/office/drawing/2014/main" id="{E9664AB5-4104-4DB5-8123-0F91525FAD12}"/>
              </a:ext>
            </a:extLst>
          </p:cNvPr>
          <p:cNvSpPr>
            <a:spLocks noGrp="1"/>
          </p:cNvSpPr>
          <p:nvPr>
            <p:ph idx="1"/>
          </p:nvPr>
        </p:nvSpPr>
        <p:spPr/>
        <p:txBody>
          <a:bodyPr/>
          <a:lstStyle/>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  1) quantitative (indicators that are measured in numerical terms to determine the level of achievement of results);</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2) high-quality (thesis descriptions of the ideal or desired state of affairs or the timeliness of achieving results in the direction of audit of the effectiveness and (or) activities of the object of governmental audit).</a:t>
            </a:r>
            <a:endParaRPr lang="ru-KZ" dirty="0"/>
          </a:p>
        </p:txBody>
      </p:sp>
    </p:spTree>
    <p:extLst>
      <p:ext uri="{BB962C8B-B14F-4D97-AF65-F5344CB8AC3E}">
        <p14:creationId xmlns:p14="http://schemas.microsoft.com/office/powerpoint/2010/main" val="37354860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0FF143-55D5-4548-A5CF-617D3F110743}"/>
              </a:ext>
            </a:extLst>
          </p:cNvPr>
          <p:cNvSpPr>
            <a:spLocks noGrp="1"/>
          </p:cNvSpPr>
          <p:nvPr>
            <p:ph type="title"/>
          </p:nvPr>
        </p:nvSpPr>
        <p:spPr/>
        <p:txBody>
          <a:bodyPr/>
          <a:lstStyle/>
          <a:p>
            <a:r>
              <a:rPr lang="ru-RU" sz="1800" dirty="0">
                <a:solidFill>
                  <a:srgbClr val="000000"/>
                </a:solidFill>
                <a:effectLst/>
                <a:latin typeface="Times New Roman" panose="02020603050405020304" pitchFamily="18" charset="0"/>
                <a:ea typeface="Times New Roman" panose="02020603050405020304" pitchFamily="18" charset="0"/>
              </a:rPr>
              <a:t>Каждый критерий эффективности отвечает следующим характеристикам:</a:t>
            </a:r>
            <a:endParaRPr lang="ru-KZ" dirty="0"/>
          </a:p>
        </p:txBody>
      </p:sp>
      <p:sp>
        <p:nvSpPr>
          <p:cNvPr id="3" name="Объект 2">
            <a:extLst>
              <a:ext uri="{FF2B5EF4-FFF2-40B4-BE49-F238E27FC236}">
                <a16:creationId xmlns:a16="http://schemas.microsoft.com/office/drawing/2014/main" id="{A623510A-6783-4405-8DED-EA01547A56FD}"/>
              </a:ext>
            </a:extLst>
          </p:cNvPr>
          <p:cNvSpPr>
            <a:spLocks noGrp="1"/>
          </p:cNvSpPr>
          <p:nvPr>
            <p:ph idx="1"/>
          </p:nvPr>
        </p:nvSpPr>
        <p:spPr>
          <a:xfrm>
            <a:off x="1202919" y="2019300"/>
            <a:ext cx="9784080" cy="4198620"/>
          </a:xfrm>
        </p:spPr>
        <p:txBody>
          <a:bodyPr>
            <a:normAutofit/>
          </a:bodyPr>
          <a:lstStyle/>
          <a:p>
            <a:pPr marL="342900" indent="-342900" algn="just">
              <a:lnSpc>
                <a:spcPct val="120000"/>
              </a:lnSpc>
              <a:spcBef>
                <a:spcPts val="0"/>
              </a:spcBef>
              <a:spcAft>
                <a:spcPts val="0"/>
              </a:spcAft>
              <a:buFont typeface="+mj-lt"/>
              <a:buAutoNum type="arabicPeriod"/>
            </a:pPr>
            <a:r>
              <a:rPr lang="en-US" sz="1800" dirty="0">
                <a:solidFill>
                  <a:srgbClr val="000000"/>
                </a:solidFill>
                <a:effectLst/>
                <a:latin typeface="Times New Roman" panose="02020603050405020304" pitchFamily="18" charset="0"/>
                <a:ea typeface="Times New Roman" panose="02020603050405020304" pitchFamily="18" charset="0"/>
              </a:rPr>
              <a:t> </a:t>
            </a:r>
            <a:r>
              <a:rPr lang="en-US" sz="2000" dirty="0">
                <a:solidFill>
                  <a:srgbClr val="000000"/>
                </a:solidFill>
                <a:effectLst/>
                <a:latin typeface="Times New Roman" panose="02020603050405020304" pitchFamily="18" charset="0"/>
                <a:ea typeface="Times New Roman" panose="02020603050405020304" pitchFamily="18" charset="0"/>
              </a:rPr>
              <a:t>applicability (indicators are related to the purpose and interest of the audit);</a:t>
            </a:r>
          </a:p>
          <a:p>
            <a:pPr marL="342900" indent="-342900" algn="just">
              <a:lnSpc>
                <a:spcPct val="120000"/>
              </a:lnSpc>
              <a:spcBef>
                <a:spcPts val="0"/>
              </a:spcBef>
              <a:spcAft>
                <a:spcPts val="0"/>
              </a:spcAft>
              <a:buFont typeface="+mj-lt"/>
              <a:buAutoNum type="arabicPeriod"/>
            </a:pPr>
            <a:r>
              <a:rPr lang="en-US" sz="2000" dirty="0">
                <a:solidFill>
                  <a:srgbClr val="000000"/>
                </a:solidFill>
                <a:effectLst/>
                <a:latin typeface="Times New Roman" panose="02020603050405020304" pitchFamily="18" charset="0"/>
                <a:ea typeface="Times New Roman" panose="02020603050405020304" pitchFamily="18" charset="0"/>
              </a:rPr>
              <a:t>acceptability (indicators are consistent with legal requirements or expert opinion);</a:t>
            </a:r>
          </a:p>
          <a:p>
            <a:pPr marL="342900" indent="-342900" algn="just">
              <a:lnSpc>
                <a:spcPct val="120000"/>
              </a:lnSpc>
              <a:spcBef>
                <a:spcPts val="0"/>
              </a:spcBef>
              <a:spcAft>
                <a:spcPts val="0"/>
              </a:spcAft>
              <a:buFont typeface="+mj-lt"/>
              <a:buAutoNum type="arabicPeriod"/>
            </a:pPr>
            <a:r>
              <a:rPr lang="en-US" sz="2000" dirty="0">
                <a:solidFill>
                  <a:srgbClr val="000000"/>
                </a:solidFill>
                <a:effectLst/>
                <a:latin typeface="Times New Roman" panose="02020603050405020304" pitchFamily="18" charset="0"/>
                <a:ea typeface="Times New Roman" panose="02020603050405020304" pitchFamily="18" charset="0"/>
              </a:rPr>
              <a:t> reliability (allows international government auditors, in similar circumstances, to formulate similar conclusions, conclusions and recommendations);</a:t>
            </a:r>
          </a:p>
          <a:p>
            <a:pPr marL="342900" indent="-342900" algn="just">
              <a:lnSpc>
                <a:spcPct val="120000"/>
              </a:lnSpc>
              <a:spcBef>
                <a:spcPts val="0"/>
              </a:spcBef>
              <a:spcAft>
                <a:spcPts val="0"/>
              </a:spcAft>
              <a:buFont typeface="+mj-lt"/>
              <a:buAutoNum type="arabicPeriod"/>
            </a:pPr>
            <a:r>
              <a:rPr lang="en-US" sz="2000" dirty="0">
                <a:solidFill>
                  <a:srgbClr val="000000"/>
                </a:solidFill>
                <a:effectLst/>
                <a:latin typeface="Times New Roman" panose="02020603050405020304" pitchFamily="18" charset="0"/>
                <a:ea typeface="Times New Roman" panose="02020603050405020304" pitchFamily="18" charset="0"/>
              </a:rPr>
              <a:t> objectivity (indicators are not biased and are based on complete and reliable information);</a:t>
            </a:r>
          </a:p>
          <a:p>
            <a:pPr marL="342900" indent="-342900" algn="just">
              <a:lnSpc>
                <a:spcPct val="120000"/>
              </a:lnSpc>
              <a:spcBef>
                <a:spcPts val="0"/>
              </a:spcBef>
              <a:spcAft>
                <a:spcPts val="0"/>
              </a:spcAft>
              <a:buFont typeface="+mj-lt"/>
              <a:buAutoNum type="arabicPeriod"/>
            </a:pPr>
            <a:r>
              <a:rPr lang="en-US" sz="2000" dirty="0">
                <a:solidFill>
                  <a:srgbClr val="000000"/>
                </a:solidFill>
                <a:effectLst/>
                <a:latin typeface="Times New Roman" panose="02020603050405020304" pitchFamily="18" charset="0"/>
                <a:ea typeface="Times New Roman" panose="02020603050405020304" pitchFamily="18" charset="0"/>
              </a:rPr>
              <a:t>completeness (indicators are sufficient to achieve the audit objective);</a:t>
            </a:r>
          </a:p>
          <a:p>
            <a:pPr marL="342900" indent="-342900" algn="just">
              <a:lnSpc>
                <a:spcPct val="120000"/>
              </a:lnSpc>
              <a:spcBef>
                <a:spcPts val="0"/>
              </a:spcBef>
              <a:spcAft>
                <a:spcPts val="0"/>
              </a:spcAft>
              <a:buFont typeface="+mj-lt"/>
              <a:buAutoNum type="arabicPeriod"/>
            </a:pPr>
            <a:r>
              <a:rPr lang="en-US" sz="2000" dirty="0">
                <a:solidFill>
                  <a:srgbClr val="000000"/>
                </a:solidFill>
                <a:effectLst/>
                <a:latin typeface="Times New Roman" panose="02020603050405020304" pitchFamily="18" charset="0"/>
                <a:ea typeface="Times New Roman" panose="02020603050405020304" pitchFamily="18" charset="0"/>
              </a:rPr>
              <a:t>usefulness (the use of indicators will provide the identification of facts, on the basis of which conclusions, conclusions and recommendations for improvements are formulated);</a:t>
            </a:r>
          </a:p>
          <a:p>
            <a:pPr marL="342900" indent="-342900" algn="just">
              <a:lnSpc>
                <a:spcPct val="120000"/>
              </a:lnSpc>
              <a:spcBef>
                <a:spcPts val="0"/>
              </a:spcBef>
              <a:spcAft>
                <a:spcPts val="0"/>
              </a:spcAft>
              <a:buFont typeface="+mj-lt"/>
              <a:buAutoNum type="arabicPeriod"/>
            </a:pPr>
            <a:r>
              <a:rPr lang="en-US" sz="2000" dirty="0">
                <a:solidFill>
                  <a:srgbClr val="000000"/>
                </a:solidFill>
                <a:effectLst/>
                <a:latin typeface="Times New Roman" panose="02020603050405020304" pitchFamily="18" charset="0"/>
                <a:ea typeface="Times New Roman" panose="02020603050405020304" pitchFamily="18" charset="0"/>
              </a:rPr>
              <a:t>comprehensibility (clearly formulated and eliminates the risk of misinterpretation).</a:t>
            </a:r>
            <a:endParaRPr lang="ru-KZ" sz="2000" dirty="0"/>
          </a:p>
        </p:txBody>
      </p:sp>
    </p:spTree>
    <p:extLst>
      <p:ext uri="{BB962C8B-B14F-4D97-AF65-F5344CB8AC3E}">
        <p14:creationId xmlns:p14="http://schemas.microsoft.com/office/powerpoint/2010/main" val="2779148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033631-02F3-4FA8-AB3E-9A7CEAE958F5}"/>
              </a:ext>
            </a:extLst>
          </p:cNvPr>
          <p:cNvSpPr>
            <a:spLocks noGrp="1"/>
          </p:cNvSpPr>
          <p:nvPr>
            <p:ph type="title"/>
          </p:nvPr>
        </p:nvSpPr>
        <p:spPr/>
        <p:txBody>
          <a:bodyPr/>
          <a:lstStyle/>
          <a:p>
            <a:r>
              <a:rPr lang="en-US" sz="1800" dirty="0">
                <a:solidFill>
                  <a:srgbClr val="000000"/>
                </a:solidFill>
                <a:effectLst/>
                <a:latin typeface="Times New Roman" panose="02020603050405020304" pitchFamily="18" charset="0"/>
                <a:ea typeface="Times New Roman" panose="02020603050405020304" pitchFamily="18" charset="0"/>
              </a:rPr>
              <a:t>The sources of performance audit criteria are:</a:t>
            </a:r>
            <a:br>
              <a:rPr lang="ru-KZ" sz="1800" dirty="0">
                <a:effectLst/>
                <a:latin typeface="Times New Roman" panose="02020603050405020304" pitchFamily="18" charset="0"/>
                <a:ea typeface="Times New Roman" panose="02020603050405020304" pitchFamily="18" charset="0"/>
              </a:rPr>
            </a:br>
            <a:endParaRPr lang="ru-KZ" dirty="0"/>
          </a:p>
        </p:txBody>
      </p:sp>
      <p:sp>
        <p:nvSpPr>
          <p:cNvPr id="3" name="Объект 2">
            <a:extLst>
              <a:ext uri="{FF2B5EF4-FFF2-40B4-BE49-F238E27FC236}">
                <a16:creationId xmlns:a16="http://schemas.microsoft.com/office/drawing/2014/main" id="{DAB06D26-56F9-4503-881F-307980D144F7}"/>
              </a:ext>
            </a:extLst>
          </p:cNvPr>
          <p:cNvSpPr>
            <a:spLocks noGrp="1"/>
          </p:cNvSpPr>
          <p:nvPr>
            <p:ph idx="1"/>
          </p:nvPr>
        </p:nvSpPr>
        <p:spPr/>
        <p:txBody>
          <a:bodyPr>
            <a:normAutofit fontScale="85000" lnSpcReduction="10000"/>
          </a:bodyPr>
          <a:lstStyle/>
          <a:p>
            <a:pPr marL="0" indent="0" algn="just">
              <a:lnSpc>
                <a:spcPct val="12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rPr>
              <a:t>1) regulatory legal acts regulating the functioning of the field of governmental audit and (or) the activities of the object of governmental audit;</a:t>
            </a:r>
          </a:p>
          <a:p>
            <a:pPr marL="0" indent="0" algn="just">
              <a:lnSpc>
                <a:spcPct val="12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rPr>
              <a:t>2) decisions of representative and executive authorities ;</a:t>
            </a:r>
          </a:p>
          <a:p>
            <a:pPr marL="0" indent="0" algn="just">
              <a:lnSpc>
                <a:spcPct val="12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rPr>
              <a:t> 3) professional, technical and industry standards;</a:t>
            </a:r>
          </a:p>
          <a:p>
            <a:pPr marL="0" indent="0" algn="just">
              <a:lnSpc>
                <a:spcPct val="12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rPr>
              <a:t>4) regulatory and methodological documents of the authorized authorities  and (or) the object of governmental audit;</a:t>
            </a:r>
          </a:p>
          <a:p>
            <a:pPr marL="0" indent="0" algn="just">
              <a:lnSpc>
                <a:spcPct val="12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rPr>
              <a:t>5) methodological documents of international professional organizations;</a:t>
            </a:r>
          </a:p>
          <a:p>
            <a:pPr marL="0" indent="0" algn="just">
              <a:lnSpc>
                <a:spcPct val="12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rPr>
              <a:t>6) indicators for measuring results approved by the authorized authorities  and (or) the object of governmental audit;</a:t>
            </a:r>
          </a:p>
          <a:p>
            <a:pPr marL="0" indent="0" algn="just">
              <a:lnSpc>
                <a:spcPct val="12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rPr>
              <a:t>7) reporting and statistical data of objects of governmental audit, authorized authorities  and organizations of the quasi-public and private sectors;</a:t>
            </a:r>
          </a:p>
          <a:p>
            <a:pPr marL="0" indent="0" algn="just">
              <a:lnSpc>
                <a:spcPct val="12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rPr>
              <a:t>8) audit reports of audit and financial control authorities ;</a:t>
            </a:r>
          </a:p>
          <a:p>
            <a:pPr marL="0" indent="0" algn="just">
              <a:lnSpc>
                <a:spcPct val="12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rPr>
              <a:t>9) audit reports of internal governmental audit and financial control authorities ;</a:t>
            </a:r>
          </a:p>
          <a:p>
            <a:pPr marL="0" indent="0" algn="just">
              <a:lnSpc>
                <a:spcPct val="12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rPr>
              <a:t>10) literature on issues related to the purpose, subject and issues of performance audit;</a:t>
            </a:r>
          </a:p>
          <a:p>
            <a:pPr marL="0" indent="0" algn="just">
              <a:lnSpc>
                <a:spcPct val="12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rPr>
              <a:t>11) expert opinions;</a:t>
            </a:r>
          </a:p>
          <a:p>
            <a:pPr marL="0" indent="0" algn="just">
              <a:lnSpc>
                <a:spcPct val="12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rPr>
              <a:t>12) scientific discoveries and developments;</a:t>
            </a:r>
          </a:p>
          <a:p>
            <a:pPr marL="0" indent="0" algn="just">
              <a:lnSpc>
                <a:spcPct val="12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rPr>
              <a:t>13) materials of the media, including those posted on Internet resources.</a:t>
            </a:r>
            <a:endParaRPr lang="ru-KZ" dirty="0"/>
          </a:p>
        </p:txBody>
      </p:sp>
    </p:spTree>
    <p:extLst>
      <p:ext uri="{BB962C8B-B14F-4D97-AF65-F5344CB8AC3E}">
        <p14:creationId xmlns:p14="http://schemas.microsoft.com/office/powerpoint/2010/main" val="2106238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760E51-AD6A-4429-8B1E-73F13C170B90}"/>
              </a:ext>
            </a:extLst>
          </p:cNvPr>
          <p:cNvSpPr>
            <a:spLocks noGrp="1"/>
          </p:cNvSpPr>
          <p:nvPr>
            <p:ph type="title"/>
          </p:nvPr>
        </p:nvSpPr>
        <p:spPr/>
        <p:txBody>
          <a:bodyPr/>
          <a:lstStyle/>
          <a:p>
            <a:r>
              <a:rPr lang="ru-RU" sz="1800" dirty="0">
                <a:solidFill>
                  <a:srgbClr val="000000"/>
                </a:solidFill>
                <a:effectLst/>
                <a:latin typeface="Times New Roman" panose="02020603050405020304" pitchFamily="18" charset="0"/>
                <a:ea typeface="Times New Roman" panose="02020603050405020304" pitchFamily="18" charset="0"/>
              </a:rPr>
              <a:t>При разработке критериев аудита эффективности возможны следующие риски:</a:t>
            </a:r>
            <a:br>
              <a:rPr lang="ru-KZ" sz="1800" dirty="0">
                <a:effectLst/>
                <a:latin typeface="Times New Roman" panose="02020603050405020304" pitchFamily="18" charset="0"/>
                <a:ea typeface="Times New Roman" panose="02020603050405020304" pitchFamily="18" charset="0"/>
              </a:rPr>
            </a:br>
            <a:endParaRPr lang="ru-KZ" dirty="0"/>
          </a:p>
        </p:txBody>
      </p:sp>
      <p:sp>
        <p:nvSpPr>
          <p:cNvPr id="3" name="Объект 2">
            <a:extLst>
              <a:ext uri="{FF2B5EF4-FFF2-40B4-BE49-F238E27FC236}">
                <a16:creationId xmlns:a16="http://schemas.microsoft.com/office/drawing/2014/main" id="{D50BF105-1F5C-4B69-B418-60FE3687E7C6}"/>
              </a:ext>
            </a:extLst>
          </p:cNvPr>
          <p:cNvSpPr>
            <a:spLocks noGrp="1"/>
          </p:cNvSpPr>
          <p:nvPr>
            <p:ph idx="1"/>
          </p:nvPr>
        </p:nvSpPr>
        <p:spPr/>
        <p:txBody>
          <a:bodyPr>
            <a:normAutofit lnSpcReduction="10000"/>
          </a:bodyPr>
          <a:lstStyle/>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1) subjectivity - the development of criteria based on the use of incomplete, biased information and in the absence of a comprehensive study of the tested direction, sphere (area), including due to insufficient regulatory, methodological base and experience in the area being checked (area);</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2) restrictions on obtaining an independent and competent expert opinion (lack of independent expert opinion, qualified specialists in the industry, independent highly specialized experts, scientific developments);</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 3) limitations of the criteria for quantitative and qualitative measurements of the results achieved in the field (area) of governmental audit or the object of governmental audit, taking into account their specifics;</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4) the lack of standards in the activities of the object of governmental audit when conducting an audit event in a new area (area).</a:t>
            </a:r>
            <a:endParaRPr lang="ru-KZ" dirty="0"/>
          </a:p>
        </p:txBody>
      </p:sp>
    </p:spTree>
    <p:extLst>
      <p:ext uri="{BB962C8B-B14F-4D97-AF65-F5344CB8AC3E}">
        <p14:creationId xmlns:p14="http://schemas.microsoft.com/office/powerpoint/2010/main" val="26496562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6A603D-EDD8-4B1E-A33C-4EC628556131}"/>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F3FBBCC0-AE86-4B43-A2AC-0AA39C78A91B}"/>
              </a:ext>
            </a:extLst>
          </p:cNvPr>
          <p:cNvSpPr>
            <a:spLocks noGrp="1"/>
          </p:cNvSpPr>
          <p:nvPr>
            <p:ph idx="1"/>
          </p:nvPr>
        </p:nvSpPr>
        <p:spPr/>
        <p:txBody>
          <a:bodyPr>
            <a:normAutofit/>
          </a:bodyPr>
          <a:lstStyle/>
          <a:p>
            <a:pPr algn="just"/>
            <a:r>
              <a:rPr lang="en-US" sz="3600" dirty="0">
                <a:solidFill>
                  <a:srgbClr val="000000"/>
                </a:solidFill>
                <a:effectLst/>
                <a:latin typeface="Times New Roman" panose="02020603050405020304" pitchFamily="18" charset="0"/>
                <a:ea typeface="Times New Roman" panose="02020603050405020304" pitchFamily="18" charset="0"/>
              </a:rPr>
              <a:t>Audit and procedures analytical related to the definition or development of performance audit criteria are reflected in the audit documentation. Sources of audit criteria, as well as cases of disagreement between government auditors, officials of the government audit facility, experts, regarding the application of performance audit criteria are mandatory.</a:t>
            </a:r>
            <a:endParaRPr lang="ru-KZ" sz="3600" dirty="0"/>
          </a:p>
        </p:txBody>
      </p:sp>
    </p:spTree>
    <p:extLst>
      <p:ext uri="{BB962C8B-B14F-4D97-AF65-F5344CB8AC3E}">
        <p14:creationId xmlns:p14="http://schemas.microsoft.com/office/powerpoint/2010/main" val="30706111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FD7B32-C011-4701-AF25-4F9E4C3B0802}"/>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71AACC4C-CA5D-4FBE-A5B6-AB5FED20A091}"/>
              </a:ext>
            </a:extLst>
          </p:cNvPr>
          <p:cNvSpPr>
            <a:spLocks noGrp="1"/>
          </p:cNvSpPr>
          <p:nvPr>
            <p:ph idx="1"/>
          </p:nvPr>
        </p:nvSpPr>
        <p:spPr>
          <a:xfrm>
            <a:off x="1352549" y="1514475"/>
            <a:ext cx="9634449" cy="4703445"/>
          </a:xfrm>
        </p:spPr>
        <p:txBody>
          <a:bodyPr>
            <a:normAutofit/>
          </a:bodyPr>
          <a:lstStyle/>
          <a:p>
            <a:endParaRPr lang="en-US" sz="3600" dirty="0">
              <a:solidFill>
                <a:srgbClr val="000000"/>
              </a:solidFill>
              <a:effectLst/>
              <a:latin typeface="Times New Roman" panose="02020603050405020304" pitchFamily="18" charset="0"/>
              <a:ea typeface="Times New Roman" panose="02020603050405020304" pitchFamily="18" charset="0"/>
            </a:endParaRPr>
          </a:p>
          <a:p>
            <a:pPr algn="just"/>
            <a:r>
              <a:rPr lang="en-US" sz="3600" dirty="0">
                <a:solidFill>
                  <a:srgbClr val="000000"/>
                </a:solidFill>
                <a:effectLst/>
                <a:latin typeface="Times New Roman" panose="02020603050405020304" pitchFamily="18" charset="0"/>
                <a:ea typeface="Times New Roman" panose="02020603050405020304" pitchFamily="18" charset="0"/>
              </a:rPr>
              <a:t>The object of the governmental audit is informed about the conduct of a governmental audit, indicating certain audit criteria within the time period established by the Rules</a:t>
            </a:r>
            <a:endParaRPr lang="ru-KZ" sz="3600" dirty="0"/>
          </a:p>
        </p:txBody>
      </p:sp>
    </p:spTree>
    <p:extLst>
      <p:ext uri="{BB962C8B-B14F-4D97-AF65-F5344CB8AC3E}">
        <p14:creationId xmlns:p14="http://schemas.microsoft.com/office/powerpoint/2010/main" val="28755667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1A9742-441D-4E67-A579-3B82D02FCF93}"/>
              </a:ext>
            </a:extLst>
          </p:cNvPr>
          <p:cNvSpPr>
            <a:spLocks noGrp="1"/>
          </p:cNvSpPr>
          <p:nvPr>
            <p:ph type="title"/>
          </p:nvPr>
        </p:nvSpPr>
        <p:spPr/>
        <p:txBody>
          <a:bodyPr>
            <a:normAutofit/>
          </a:bodyPr>
          <a:lstStyle/>
          <a:p>
            <a:r>
              <a:rPr lang="en-US" sz="2400" dirty="0">
                <a:latin typeface="Bahnschrift Condensed" panose="020B0502040204020203" pitchFamily="34" charset="0"/>
              </a:rPr>
              <a:t>According to the methodology for assessing the effectiveness of achieving goals</a:t>
            </a:r>
            <a:r>
              <a:rPr lang="ru-RU" sz="2400" dirty="0">
                <a:latin typeface="Bahnschrift Condensed" panose="020B0502040204020203" pitchFamily="34" charset="0"/>
              </a:rPr>
              <a:t> </a:t>
            </a:r>
            <a:r>
              <a:rPr lang="en-US" sz="2400" dirty="0">
                <a:latin typeface="Bahnschrift Condensed" panose="020B0502040204020203" pitchFamily="34" charset="0"/>
                <a:hlinkClick r:id="rId2"/>
              </a:rPr>
              <a:t>http://adilet.zan.kz/rus/docs/V1600014781</a:t>
            </a:r>
            <a:br>
              <a:rPr lang="ru-RU" sz="2400" dirty="0">
                <a:latin typeface="Bahnschrift Condensed" panose="020B0502040204020203" pitchFamily="34" charset="0"/>
              </a:rPr>
            </a:br>
            <a:endParaRPr lang="ru-KZ" sz="2400" dirty="0">
              <a:latin typeface="Bahnschrift Condensed" panose="020B0502040204020203" pitchFamily="34" charset="0"/>
            </a:endParaRPr>
          </a:p>
        </p:txBody>
      </p:sp>
      <p:sp>
        <p:nvSpPr>
          <p:cNvPr id="3" name="Объект 2">
            <a:extLst>
              <a:ext uri="{FF2B5EF4-FFF2-40B4-BE49-F238E27FC236}">
                <a16:creationId xmlns:a16="http://schemas.microsoft.com/office/drawing/2014/main" id="{FF7F7CC0-CBA2-4274-8AE1-0D09DEC2D537}"/>
              </a:ext>
            </a:extLst>
          </p:cNvPr>
          <p:cNvSpPr>
            <a:spLocks noGrp="1"/>
          </p:cNvSpPr>
          <p:nvPr>
            <p:ph idx="1"/>
          </p:nvPr>
        </p:nvSpPr>
        <p:spPr/>
        <p:txBody>
          <a:bodyPr>
            <a:normAutofit lnSpcReduction="10000"/>
          </a:bodyPr>
          <a:lstStyle/>
          <a:p>
            <a:r>
              <a:rPr lang="en-US" dirty="0"/>
              <a:t>3) indicator overfill – overfill of the actual indicator value from the planned one by 25% or more;      </a:t>
            </a:r>
            <a:endParaRPr lang="ru-RU" dirty="0"/>
          </a:p>
          <a:p>
            <a:r>
              <a:rPr lang="en-US" dirty="0"/>
              <a:t>4) efficiency of the budget program execution – achievement of the set goals with the lowest costs, is determined by the comparison (ratio) of results with costs;    </a:t>
            </a:r>
          </a:p>
          <a:p>
            <a:r>
              <a:rPr lang="en-US" dirty="0"/>
              <a:t>  5) direct result – a quantitative characteristic of the volume of state functions, powers and public services performed within the limits of the provided budget funds, the achievement of which fully depends on the activities of the organization that performs these functions, powers or provides services;     </a:t>
            </a:r>
            <a:endParaRPr lang="ru-RU" dirty="0"/>
          </a:p>
          <a:p>
            <a:r>
              <a:rPr lang="en-US" dirty="0"/>
              <a:t> 6) final result – an indicator of the budget program that quantifies the achievement of the goal of the strategic plan, the territory development program and (or) the budget program, due to the achievement of direct results of the state body's activities.</a:t>
            </a:r>
            <a:endParaRPr lang="ru-KZ" dirty="0"/>
          </a:p>
        </p:txBody>
      </p:sp>
    </p:spTree>
    <p:extLst>
      <p:ext uri="{BB962C8B-B14F-4D97-AF65-F5344CB8AC3E}">
        <p14:creationId xmlns:p14="http://schemas.microsoft.com/office/powerpoint/2010/main" val="17184986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575A57-8572-42B2-9269-859AC8E3CC07}"/>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3A1DC71F-06A2-43C1-9F02-50F3401A1F50}"/>
              </a:ext>
            </a:extLst>
          </p:cNvPr>
          <p:cNvSpPr>
            <a:spLocks noGrp="1"/>
          </p:cNvSpPr>
          <p:nvPr>
            <p:ph idx="1"/>
          </p:nvPr>
        </p:nvSpPr>
        <p:spPr/>
        <p:txBody>
          <a:bodyPr>
            <a:normAutofit/>
          </a:bodyPr>
          <a:lstStyle/>
          <a:p>
            <a:pPr algn="just"/>
            <a:r>
              <a:rPr lang="en-US" sz="3200" dirty="0"/>
              <a:t>Example: the goal in the strategic plan is "Improving the efficiency of the health system". Target indicator: "The share of the population provided with electronic medical records", "the level of spending on primary health care from the total amount of funds allocated to the state volume of free medical care" , etc.</a:t>
            </a:r>
            <a:endParaRPr lang="ru-KZ" sz="3200" dirty="0"/>
          </a:p>
        </p:txBody>
      </p:sp>
    </p:spTree>
    <p:extLst>
      <p:ext uri="{BB962C8B-B14F-4D97-AF65-F5344CB8AC3E}">
        <p14:creationId xmlns:p14="http://schemas.microsoft.com/office/powerpoint/2010/main" val="100714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B17A311-20AB-4377-863E-DDD5088AE4B2}"/>
              </a:ext>
            </a:extLst>
          </p:cNvPr>
          <p:cNvSpPr>
            <a:spLocks noGrp="1"/>
          </p:cNvSpPr>
          <p:nvPr>
            <p:ph type="title"/>
          </p:nvPr>
        </p:nvSpPr>
        <p:spPr/>
        <p:txBody>
          <a:bodyPr/>
          <a:lstStyle/>
          <a:p>
            <a:r>
              <a:rPr lang="en-US" dirty="0"/>
              <a:t>Agenda </a:t>
            </a:r>
            <a:endParaRPr lang="ru-KZ" dirty="0"/>
          </a:p>
        </p:txBody>
      </p:sp>
      <p:sp>
        <p:nvSpPr>
          <p:cNvPr id="3" name="Объект 2">
            <a:extLst>
              <a:ext uri="{FF2B5EF4-FFF2-40B4-BE49-F238E27FC236}">
                <a16:creationId xmlns:a16="http://schemas.microsoft.com/office/drawing/2014/main" id="{C78A7195-EBD8-48BB-9127-98EFDF34A7EB}"/>
              </a:ext>
            </a:extLst>
          </p:cNvPr>
          <p:cNvSpPr>
            <a:spLocks noGrp="1"/>
          </p:cNvSpPr>
          <p:nvPr>
            <p:ph idx="1"/>
          </p:nvPr>
        </p:nvSpPr>
        <p:spPr/>
        <p:txBody>
          <a:bodyPr/>
          <a:lstStyle/>
          <a:p>
            <a:r>
              <a:rPr lang="en-US" dirty="0"/>
              <a:t>Performance audit process</a:t>
            </a:r>
          </a:p>
          <a:p>
            <a:r>
              <a:rPr lang="en-US" dirty="0"/>
              <a:t> Audit life cycle: Identifying audit to be performed</a:t>
            </a:r>
          </a:p>
          <a:p>
            <a:r>
              <a:rPr lang="en-US" dirty="0"/>
              <a:t> Audit life cycle: Scheduling audits</a:t>
            </a:r>
          </a:p>
          <a:p>
            <a:r>
              <a:rPr lang="en-US" dirty="0"/>
              <a:t> Audit life cycle: Selecting and training the audit team</a:t>
            </a:r>
          </a:p>
          <a:p>
            <a:endParaRPr lang="ru-KZ" dirty="0"/>
          </a:p>
        </p:txBody>
      </p:sp>
    </p:spTree>
    <p:extLst>
      <p:ext uri="{BB962C8B-B14F-4D97-AF65-F5344CB8AC3E}">
        <p14:creationId xmlns:p14="http://schemas.microsoft.com/office/powerpoint/2010/main" val="26558061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A6495D-2816-4CA5-9153-1841954B80A8}"/>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2D6B5748-7356-4E58-9879-0CAAC591D067}"/>
              </a:ext>
            </a:extLst>
          </p:cNvPr>
          <p:cNvSpPr>
            <a:spLocks noGrp="1"/>
          </p:cNvSpPr>
          <p:nvPr>
            <p:ph idx="1"/>
          </p:nvPr>
        </p:nvSpPr>
        <p:spPr/>
        <p:txBody>
          <a:bodyPr/>
          <a:lstStyle/>
          <a:p>
            <a:pPr algn="l"/>
            <a:r>
              <a:rPr lang="en-US" b="0" i="0" dirty="0">
                <a:solidFill>
                  <a:srgbClr val="000000"/>
                </a:solidFill>
                <a:effectLst/>
                <a:latin typeface="Roboto" panose="02000000000000000000" pitchFamily="2" charset="0"/>
              </a:rPr>
              <a:t>3. The effectiveness of the Central state body depends on the extent to which the goals were achieved, and the intended direct and final results were achieved within the budget allocated for their implementation.</a:t>
            </a:r>
            <a:endParaRPr lang="ru-RU" b="0" i="0" dirty="0">
              <a:solidFill>
                <a:srgbClr val="000000"/>
              </a:solidFill>
              <a:effectLst/>
              <a:latin typeface="Roboto" panose="02000000000000000000" pitchFamily="2" charset="0"/>
            </a:endParaRPr>
          </a:p>
          <a:p>
            <a:pPr algn="l"/>
            <a:endParaRPr lang="ru-RU" dirty="0">
              <a:solidFill>
                <a:srgbClr val="000000"/>
              </a:solidFill>
              <a:latin typeface="Roboto" panose="02000000000000000000" pitchFamily="2" charset="0"/>
            </a:endParaRPr>
          </a:p>
          <a:p>
            <a:pPr algn="l"/>
            <a:endParaRPr lang="ru-RU" b="0" i="0" dirty="0">
              <a:solidFill>
                <a:srgbClr val="000000"/>
              </a:solidFill>
              <a:effectLst/>
              <a:latin typeface="Roboto" panose="02000000000000000000" pitchFamily="2" charset="0"/>
            </a:endParaRPr>
          </a:p>
          <a:p>
            <a:pPr algn="l"/>
            <a:r>
              <a:rPr lang="en-US" b="0" i="0" dirty="0">
                <a:solidFill>
                  <a:srgbClr val="000000"/>
                </a:solidFill>
                <a:effectLst/>
                <a:latin typeface="Roboto" panose="02000000000000000000" pitchFamily="2" charset="0"/>
              </a:rPr>
              <a:t>4. the level of achievement of the target indicators of the strategic plan is estimated as the ratio of the plan to the fact. For example, the plan – fact 80 units – 65 units achieving 65/80=0,81. As a result, the average achievement of all target indicators is taken into account. For example (0,81+0,95+0,98)/3 = 0,91. In other words, the goal achievement level is 0.91.</a:t>
            </a:r>
            <a:endParaRPr lang="ru-KZ" dirty="0"/>
          </a:p>
        </p:txBody>
      </p:sp>
    </p:spTree>
    <p:extLst>
      <p:ext uri="{BB962C8B-B14F-4D97-AF65-F5344CB8AC3E}">
        <p14:creationId xmlns:p14="http://schemas.microsoft.com/office/powerpoint/2010/main" val="1495563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A372FF-79D1-48BE-ADF3-B23EEEB72F79}"/>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C4E119DB-FB10-4738-85BD-A4ACC87A9419}"/>
              </a:ext>
            </a:extLst>
          </p:cNvPr>
          <p:cNvSpPr>
            <a:spLocks noGrp="1"/>
          </p:cNvSpPr>
          <p:nvPr>
            <p:ph idx="1"/>
          </p:nvPr>
        </p:nvSpPr>
        <p:spPr/>
        <p:txBody>
          <a:bodyPr/>
          <a:lstStyle/>
          <a:p>
            <a:pPr algn="just"/>
            <a:r>
              <a:rPr lang="en-US" dirty="0"/>
              <a:t>5.this takes into account how effectively budget programs are implemented.  For example, if several budget programs are allocated for a goal, the average performance of these programs is calculated. The effectiveness of budget programs depends on the extent to which their direct and final results are achieved and funds are spent.</a:t>
            </a:r>
            <a:endParaRPr lang="ru-RU" dirty="0"/>
          </a:p>
          <a:p>
            <a:pPr algn="just"/>
            <a:endParaRPr lang="ru-RU" dirty="0"/>
          </a:p>
          <a:p>
            <a:pPr algn="just"/>
            <a:r>
              <a:rPr lang="en-US" dirty="0"/>
              <a:t>6. an expert assessment of the relationship of budget program indicators with the goals of the strategic plan is Also carried out. Each indicator of budget programs is analyzed for correlation and compliance with goals and target indicators. The quality of the developed indicators of direct and final results of budget programs, their relationship with the goals and target indicators, and the extent to which they are aimed at achieving them are taken into account.</a:t>
            </a:r>
            <a:endParaRPr lang="ru-KZ" dirty="0"/>
          </a:p>
        </p:txBody>
      </p:sp>
    </p:spTree>
    <p:extLst>
      <p:ext uri="{BB962C8B-B14F-4D97-AF65-F5344CB8AC3E}">
        <p14:creationId xmlns:p14="http://schemas.microsoft.com/office/powerpoint/2010/main" val="17141831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25EB695-67D7-406C-A3A7-FCA6E8AA9DF6}"/>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9B69928E-02DD-4B74-8F22-3FA30F7C50B6}"/>
              </a:ext>
            </a:extLst>
          </p:cNvPr>
          <p:cNvSpPr>
            <a:spLocks noGrp="1"/>
          </p:cNvSpPr>
          <p:nvPr>
            <p:ph idx="1"/>
          </p:nvPr>
        </p:nvSpPr>
        <p:spPr/>
        <p:txBody>
          <a:bodyPr/>
          <a:lstStyle/>
          <a:p>
            <a:pPr algn="just"/>
            <a:r>
              <a:rPr lang="en-US" i="1" dirty="0"/>
              <a:t>Example: if 2 out of 10 indicators for the budget program do not characterize the achievement of the goal and target indicators, then the correlation coefficient should be calculated by the ratio of 8/10. In this case, the correlation coefficient will be equal to 0.8).The correlation coefficient of each goal is calculated by the arithmetic mean of the relationship of all budget programs involved in its achievement.</a:t>
            </a:r>
            <a:endParaRPr lang="ru-RU" i="1" dirty="0"/>
          </a:p>
          <a:p>
            <a:pPr algn="just"/>
            <a:r>
              <a:rPr lang="en-US" i="1" dirty="0"/>
              <a:t>7. when performing the planned values for all components of the assessment (achievement of target indicators and indicators of direct and final results of budget programs), the maximum score of the state body can theoretically be 100 points.</a:t>
            </a:r>
            <a:endParaRPr lang="ru-KZ" i="1" dirty="0"/>
          </a:p>
        </p:txBody>
      </p:sp>
    </p:spTree>
    <p:extLst>
      <p:ext uri="{BB962C8B-B14F-4D97-AF65-F5344CB8AC3E}">
        <p14:creationId xmlns:p14="http://schemas.microsoft.com/office/powerpoint/2010/main" val="35588725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A7BCCED-749E-4859-9B3F-15E577A493FD}"/>
              </a:ext>
            </a:extLst>
          </p:cNvPr>
          <p:cNvSpPr>
            <a:spLocks noGrp="1"/>
          </p:cNvSpPr>
          <p:nvPr>
            <p:ph type="title"/>
          </p:nvPr>
        </p:nvSpPr>
        <p:spPr/>
        <p:txBody>
          <a:bodyPr>
            <a:normAutofit/>
          </a:bodyPr>
          <a:lstStyle/>
          <a:p>
            <a:r>
              <a:rPr lang="en-US" sz="1800" dirty="0"/>
              <a:t>E </a:t>
            </a:r>
            <a:r>
              <a:rPr lang="en-US" sz="1800" cap="none" dirty="0"/>
              <a:t>bp1</a:t>
            </a:r>
            <a:r>
              <a:rPr lang="en-US" sz="1800" dirty="0"/>
              <a:t> = 100 % =0, 1program "Ensuring the activities of the state authority K1= 0,4 </a:t>
            </a:r>
            <a:br>
              <a:rPr lang="en-US" sz="1800" dirty="0"/>
            </a:br>
            <a:r>
              <a:rPr lang="en-US" sz="1800" dirty="0"/>
              <a:t>E </a:t>
            </a:r>
            <a:r>
              <a:rPr lang="en-US" sz="1800" cap="none" dirty="0"/>
              <a:t>bp1</a:t>
            </a:r>
            <a:r>
              <a:rPr lang="en-US" sz="1800" dirty="0"/>
              <a:t> = 50 % =0, 5 "improvement of activity", = 0,6</a:t>
            </a:r>
            <a:br>
              <a:rPr lang="en-US" sz="1800" dirty="0"/>
            </a:br>
            <a:endParaRPr lang="ru-KZ" sz="1800" dirty="0"/>
          </a:p>
        </p:txBody>
      </p:sp>
      <p:sp>
        <p:nvSpPr>
          <p:cNvPr id="3" name="Объект 2">
            <a:extLst>
              <a:ext uri="{FF2B5EF4-FFF2-40B4-BE49-F238E27FC236}">
                <a16:creationId xmlns:a16="http://schemas.microsoft.com/office/drawing/2014/main" id="{A4F58095-5C7D-4D02-A9E9-01EF7AF347AE}"/>
              </a:ext>
            </a:extLst>
          </p:cNvPr>
          <p:cNvSpPr>
            <a:spLocks noGrp="1"/>
          </p:cNvSpPr>
          <p:nvPr>
            <p:ph idx="1"/>
          </p:nvPr>
        </p:nvSpPr>
        <p:spPr/>
        <p:txBody>
          <a:bodyPr>
            <a:normAutofit fontScale="77500" lnSpcReduction="20000"/>
          </a:bodyPr>
          <a:lstStyle/>
          <a:p>
            <a:r>
              <a:rPr lang="en-US" dirty="0">
                <a:solidFill>
                  <a:schemeClr val="bg1"/>
                </a:solidFill>
              </a:rPr>
              <a:t>The budget program "Ensuring the activities of the state authority " has been completed. Results achieved (100%).According to the budget program "improvement of activity", the principles of the budget system are not met .Taking into account non-compliance with the principles of the budget system, the performance rating was 50 %.</a:t>
            </a:r>
            <a:endParaRPr lang="ru-RU" dirty="0">
              <a:solidFill>
                <a:schemeClr val="bg1"/>
              </a:solidFill>
            </a:endParaRPr>
          </a:p>
          <a:p>
            <a:r>
              <a:rPr lang="en-US" dirty="0">
                <a:solidFill>
                  <a:schemeClr val="bg1"/>
                </a:solidFill>
              </a:rPr>
              <a:t>Evaluate the activities of the state body on the basis of weighting factors that are determined by the auditor.</a:t>
            </a:r>
            <a:endParaRPr lang="ru-RU" dirty="0">
              <a:solidFill>
                <a:schemeClr val="bg1"/>
              </a:solidFill>
            </a:endParaRPr>
          </a:p>
          <a:p>
            <a:r>
              <a:rPr lang="en-US" dirty="0">
                <a:solidFill>
                  <a:schemeClr val="bg1"/>
                </a:solidFill>
                <a:highlight>
                  <a:srgbClr val="FFFF00"/>
                </a:highlight>
              </a:rPr>
              <a:t> Ed= E1*K+E2*K</a:t>
            </a:r>
            <a:r>
              <a:rPr lang="en-US" dirty="0">
                <a:solidFill>
                  <a:schemeClr val="bg1"/>
                </a:solidFill>
              </a:rPr>
              <a:t>= </a:t>
            </a:r>
            <a:r>
              <a:rPr lang="en-US" dirty="0"/>
              <a:t>0, 1 * K1 + 0,5 * K2= 1 *  0.4+0.5 * 0,6= 0,7=70%</a:t>
            </a:r>
            <a:br>
              <a:rPr lang="en-US" dirty="0"/>
            </a:br>
            <a:endParaRPr lang="ru-RU" dirty="0">
              <a:solidFill>
                <a:schemeClr val="bg1"/>
              </a:solidFill>
            </a:endParaRPr>
          </a:p>
          <a:p>
            <a:r>
              <a:rPr lang="en-US" dirty="0">
                <a:solidFill>
                  <a:schemeClr val="bg1"/>
                </a:solidFill>
              </a:rPr>
              <a:t>Performance scale</a:t>
            </a:r>
            <a:endParaRPr lang="ru-RU" dirty="0">
              <a:solidFill>
                <a:schemeClr val="bg1"/>
              </a:solidFill>
            </a:endParaRPr>
          </a:p>
          <a:p>
            <a:r>
              <a:rPr lang="en-US" dirty="0">
                <a:solidFill>
                  <a:schemeClr val="bg1"/>
                </a:solidFill>
              </a:rPr>
              <a:t>Up to 50 –very low efficiency</a:t>
            </a:r>
            <a:endParaRPr lang="ru-RU" dirty="0">
              <a:solidFill>
                <a:schemeClr val="bg1"/>
              </a:solidFill>
            </a:endParaRPr>
          </a:p>
          <a:p>
            <a:r>
              <a:rPr lang="en-US" dirty="0">
                <a:solidFill>
                  <a:schemeClr val="bg1"/>
                </a:solidFill>
              </a:rPr>
              <a:t> From 50-70 – </a:t>
            </a:r>
            <a:r>
              <a:rPr lang="en-US">
                <a:solidFill>
                  <a:schemeClr val="bg1"/>
                </a:solidFill>
              </a:rPr>
              <a:t>low  - </a:t>
            </a:r>
            <a:endParaRPr lang="ru-RU" dirty="0">
              <a:solidFill>
                <a:schemeClr val="bg1"/>
              </a:solidFill>
            </a:endParaRPr>
          </a:p>
          <a:p>
            <a:r>
              <a:rPr lang="en-US" dirty="0">
                <a:solidFill>
                  <a:schemeClr val="bg1"/>
                </a:solidFill>
              </a:rPr>
              <a:t>From 70 -85 –high efficiency </a:t>
            </a:r>
            <a:endParaRPr lang="ru-RU" dirty="0">
              <a:solidFill>
                <a:schemeClr val="bg1"/>
              </a:solidFill>
            </a:endParaRPr>
          </a:p>
          <a:p>
            <a:r>
              <a:rPr lang="en-US" dirty="0">
                <a:solidFill>
                  <a:schemeClr val="bg1"/>
                </a:solidFill>
              </a:rPr>
              <a:t>85 - 95 – high efficiency </a:t>
            </a:r>
            <a:endParaRPr lang="ru-RU" dirty="0">
              <a:solidFill>
                <a:schemeClr val="bg1"/>
              </a:solidFill>
            </a:endParaRPr>
          </a:p>
          <a:p>
            <a:r>
              <a:rPr lang="en-US" dirty="0">
                <a:solidFill>
                  <a:schemeClr val="bg1"/>
                </a:solidFill>
              </a:rPr>
              <a:t>More than 95 – very high efficiency</a:t>
            </a:r>
          </a:p>
          <a:p>
            <a:endParaRPr lang="ru-KZ" dirty="0">
              <a:solidFill>
                <a:schemeClr val="bg1"/>
              </a:solidFill>
            </a:endParaRPr>
          </a:p>
        </p:txBody>
      </p:sp>
    </p:spTree>
    <p:extLst>
      <p:ext uri="{BB962C8B-B14F-4D97-AF65-F5344CB8AC3E}">
        <p14:creationId xmlns:p14="http://schemas.microsoft.com/office/powerpoint/2010/main" val="4029782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FB42989-BF06-48A1-8E6E-5EE9483599D5}"/>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1171A8DD-0DF1-4D94-9C78-EDA735B75CAC}"/>
              </a:ext>
            </a:extLst>
          </p:cNvPr>
          <p:cNvSpPr>
            <a:spLocks noGrp="1"/>
          </p:cNvSpPr>
          <p:nvPr>
            <p:ph idx="1"/>
          </p:nvPr>
        </p:nvSpPr>
        <p:spPr/>
        <p:txBody>
          <a:bodyPr/>
          <a:lstStyle/>
          <a:p>
            <a:endParaRPr lang="ru-KZ"/>
          </a:p>
        </p:txBody>
      </p:sp>
    </p:spTree>
    <p:extLst>
      <p:ext uri="{BB962C8B-B14F-4D97-AF65-F5344CB8AC3E}">
        <p14:creationId xmlns:p14="http://schemas.microsoft.com/office/powerpoint/2010/main" val="2466066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6D7018-02DE-44B1-A935-C18E2A852F1A}"/>
              </a:ext>
            </a:extLst>
          </p:cNvPr>
          <p:cNvSpPr>
            <a:spLocks noGrp="1"/>
          </p:cNvSpPr>
          <p:nvPr>
            <p:ph type="title"/>
          </p:nvPr>
        </p:nvSpPr>
        <p:spPr/>
        <p:txBody>
          <a:bodyPr/>
          <a:lstStyle/>
          <a:p>
            <a:r>
              <a:rPr lang="en-US" dirty="0"/>
              <a:t>Performance audit process</a:t>
            </a:r>
            <a:br>
              <a:rPr lang="en-US" dirty="0"/>
            </a:br>
            <a:endParaRPr lang="ru-KZ" dirty="0"/>
          </a:p>
        </p:txBody>
      </p:sp>
      <p:sp>
        <p:nvSpPr>
          <p:cNvPr id="3" name="Объект 2">
            <a:extLst>
              <a:ext uri="{FF2B5EF4-FFF2-40B4-BE49-F238E27FC236}">
                <a16:creationId xmlns:a16="http://schemas.microsoft.com/office/drawing/2014/main" id="{AEA2E4DF-8E18-4B47-A423-8EC156B93277}"/>
              </a:ext>
            </a:extLst>
          </p:cNvPr>
          <p:cNvSpPr>
            <a:spLocks noGrp="1"/>
          </p:cNvSpPr>
          <p:nvPr>
            <p:ph idx="1"/>
          </p:nvPr>
        </p:nvSpPr>
        <p:spPr/>
        <p:txBody>
          <a:bodyPr/>
          <a:lstStyle/>
          <a:p>
            <a:endParaRPr lang="ru-KZ" dirty="0">
              <a:solidFill>
                <a:schemeClr val="bg1"/>
              </a:solidFill>
            </a:endParaRPr>
          </a:p>
        </p:txBody>
      </p:sp>
      <p:graphicFrame>
        <p:nvGraphicFramePr>
          <p:cNvPr id="4" name="Схема 3">
            <a:extLst>
              <a:ext uri="{FF2B5EF4-FFF2-40B4-BE49-F238E27FC236}">
                <a16:creationId xmlns:a16="http://schemas.microsoft.com/office/drawing/2014/main" id="{35228110-E698-45D6-A147-B9C4DF39E752}"/>
              </a:ext>
            </a:extLst>
          </p:cNvPr>
          <p:cNvGraphicFramePr/>
          <p:nvPr>
            <p:extLst>
              <p:ext uri="{D42A27DB-BD31-4B8C-83A1-F6EECF244321}">
                <p14:modId xmlns:p14="http://schemas.microsoft.com/office/powerpoint/2010/main" val="3218232254"/>
              </p:ext>
            </p:extLst>
          </p:nvPr>
        </p:nvGraphicFramePr>
        <p:xfrm>
          <a:off x="2031999" y="2133600"/>
          <a:ext cx="8826501" cy="40047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64257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E2F5A7-B368-4BD9-9F90-207D726EB57D}"/>
              </a:ext>
            </a:extLst>
          </p:cNvPr>
          <p:cNvSpPr>
            <a:spLocks noGrp="1"/>
          </p:cNvSpPr>
          <p:nvPr>
            <p:ph type="title"/>
          </p:nvPr>
        </p:nvSpPr>
        <p:spPr/>
        <p:txBody>
          <a:bodyPr/>
          <a:lstStyle/>
          <a:p>
            <a:r>
              <a:rPr lang="en-US" sz="1800" b="1" dirty="0">
                <a:solidFill>
                  <a:srgbClr val="000000"/>
                </a:solidFill>
                <a:effectLst/>
                <a:latin typeface="Times New Roman" panose="02020603050405020304" pitchFamily="18" charset="0"/>
                <a:ea typeface="Times New Roman" panose="02020603050405020304" pitchFamily="18" charset="0"/>
              </a:rPr>
              <a:t>Formation of a long-term plan</a:t>
            </a:r>
            <a:endParaRPr lang="ru-KZ" dirty="0"/>
          </a:p>
        </p:txBody>
      </p:sp>
      <p:sp>
        <p:nvSpPr>
          <p:cNvPr id="3" name="Объект 2">
            <a:extLst>
              <a:ext uri="{FF2B5EF4-FFF2-40B4-BE49-F238E27FC236}">
                <a16:creationId xmlns:a16="http://schemas.microsoft.com/office/drawing/2014/main" id="{BEC8FCB4-906E-4107-B01A-256A50A78883}"/>
              </a:ext>
            </a:extLst>
          </p:cNvPr>
          <p:cNvSpPr>
            <a:spLocks noGrp="1"/>
          </p:cNvSpPr>
          <p:nvPr>
            <p:ph idx="1"/>
          </p:nvPr>
        </p:nvSpPr>
        <p:spPr/>
        <p:txBody>
          <a:bodyPr/>
          <a:lstStyle/>
          <a:p>
            <a:r>
              <a:rPr lang="ru-RU" dirty="0">
                <a:latin typeface="Bahnschrift Condensed" panose="020B0502040204020203" pitchFamily="34" charset="0"/>
              </a:rPr>
              <a:t> </a:t>
            </a:r>
            <a:r>
              <a:rPr lang="en-US" dirty="0">
                <a:latin typeface="Bahnschrift Condensed" panose="020B0502040204020203" pitchFamily="34" charset="0"/>
              </a:rPr>
              <a:t>study of the public administration system;</a:t>
            </a:r>
          </a:p>
          <a:p>
            <a:r>
              <a:rPr lang="ru-RU" dirty="0">
                <a:latin typeface="Bahnschrift Condensed" panose="020B0502040204020203" pitchFamily="34" charset="0"/>
              </a:rPr>
              <a:t> </a:t>
            </a:r>
            <a:r>
              <a:rPr lang="en-US" dirty="0">
                <a:latin typeface="Bahnschrift Condensed" panose="020B0502040204020203" pitchFamily="34" charset="0"/>
              </a:rPr>
              <a:t>determination of directions of governmental audit;</a:t>
            </a:r>
          </a:p>
          <a:p>
            <a:r>
              <a:rPr lang="ru-RU" dirty="0">
                <a:latin typeface="Bahnschrift Condensed" panose="020B0502040204020203" pitchFamily="34" charset="0"/>
              </a:rPr>
              <a:t> </a:t>
            </a:r>
            <a:r>
              <a:rPr lang="en-US" dirty="0">
                <a:latin typeface="Bahnschrift Condensed" panose="020B0502040204020203" pitchFamily="34" charset="0"/>
              </a:rPr>
              <a:t>identification, justification, and ranking of perspective performance audit topics.</a:t>
            </a:r>
            <a:endParaRPr lang="ru-KZ" dirty="0">
              <a:latin typeface="Bahnschrift Condensed" panose="020B0502040204020203" pitchFamily="34" charset="0"/>
            </a:endParaRPr>
          </a:p>
        </p:txBody>
      </p:sp>
    </p:spTree>
    <p:extLst>
      <p:ext uri="{BB962C8B-B14F-4D97-AF65-F5344CB8AC3E}">
        <p14:creationId xmlns:p14="http://schemas.microsoft.com/office/powerpoint/2010/main" val="437167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D72658D-B399-4DF1-9197-1BFC29787823}"/>
              </a:ext>
            </a:extLst>
          </p:cNvPr>
          <p:cNvSpPr>
            <a:spLocks noGrp="1"/>
          </p:cNvSpPr>
          <p:nvPr>
            <p:ph type="title"/>
          </p:nvPr>
        </p:nvSpPr>
        <p:spPr/>
        <p:txBody>
          <a:bodyPr>
            <a:normAutofit/>
          </a:bodyPr>
          <a:lstStyle/>
          <a:p>
            <a:pPr algn="just"/>
            <a:r>
              <a:rPr lang="en-US" dirty="0"/>
              <a:t>The main tasks when forming a Long-term plan are:</a:t>
            </a:r>
            <a:endParaRPr lang="ru-KZ" dirty="0"/>
          </a:p>
        </p:txBody>
      </p:sp>
      <p:sp>
        <p:nvSpPr>
          <p:cNvPr id="3" name="Объект 2">
            <a:extLst>
              <a:ext uri="{FF2B5EF4-FFF2-40B4-BE49-F238E27FC236}">
                <a16:creationId xmlns:a16="http://schemas.microsoft.com/office/drawing/2014/main" id="{430B2394-290C-4B68-96A0-BA0DB2E0DFD5}"/>
              </a:ext>
            </a:extLst>
          </p:cNvPr>
          <p:cNvSpPr>
            <a:spLocks noGrp="1"/>
          </p:cNvSpPr>
          <p:nvPr>
            <p:ph idx="1"/>
          </p:nvPr>
        </p:nvSpPr>
        <p:spPr/>
        <p:txBody>
          <a:bodyPr>
            <a:normAutofit/>
          </a:bodyPr>
          <a:lstStyle/>
          <a:p>
            <a:pPr algn="just"/>
            <a:r>
              <a:rPr lang="en-US" dirty="0">
                <a:solidFill>
                  <a:schemeClr val="bg1"/>
                </a:solidFill>
                <a:latin typeface="Bahnschrift Condensed" panose="020B0502040204020203" pitchFamily="34" charset="0"/>
              </a:rPr>
              <a:t>1) justification and implementation of the powers of the audit authorities  to conduct an efficiency audit in an appropriate manner;</a:t>
            </a:r>
          </a:p>
          <a:p>
            <a:pPr algn="just"/>
            <a:r>
              <a:rPr lang="en-US" dirty="0">
                <a:solidFill>
                  <a:schemeClr val="bg1"/>
                </a:solidFill>
                <a:latin typeface="Bahnschrift Condensed" panose="020B0502040204020203" pitchFamily="34" charset="0"/>
              </a:rPr>
              <a:t> 2) determining the topics and (or) objects of state audit for conducting an efficiency audit for a three-year period and for the coming year;    </a:t>
            </a:r>
          </a:p>
          <a:p>
            <a:pPr algn="just"/>
            <a:r>
              <a:rPr lang="en-US" dirty="0">
                <a:solidFill>
                  <a:schemeClr val="bg1"/>
                </a:solidFill>
                <a:latin typeface="Bahnschrift Condensed" panose="020B0502040204020203" pitchFamily="34" charset="0"/>
              </a:rPr>
              <a:t>  3) timely resolution of issues related to resource support for the planned performance audit, including training of state auditors and selection of experts, as well as measures to reduce audit risk;     </a:t>
            </a:r>
          </a:p>
          <a:p>
            <a:pPr algn="just"/>
            <a:r>
              <a:rPr lang="en-US" dirty="0">
                <a:solidFill>
                  <a:schemeClr val="bg1"/>
                </a:solidFill>
                <a:latin typeface="Bahnschrift Condensed" panose="020B0502040204020203" pitchFamily="34" charset="0"/>
              </a:rPr>
              <a:t> 4) creating a basis for quality planning of audit activities, including by defining a strategy for collecting the necessary information and determining how to conduct audit activities;  </a:t>
            </a:r>
          </a:p>
          <a:p>
            <a:pPr algn="just"/>
            <a:r>
              <a:rPr lang="en-US" dirty="0">
                <a:solidFill>
                  <a:schemeClr val="bg1"/>
                </a:solidFill>
                <a:latin typeface="Bahnschrift Condensed" panose="020B0502040204020203" pitchFamily="34" charset="0"/>
              </a:rPr>
              <a:t> 5) strengthening the transparency, publicities and accountability of the audit body's activities.</a:t>
            </a:r>
            <a:endParaRPr lang="ru-KZ" dirty="0">
              <a:solidFill>
                <a:schemeClr val="bg1"/>
              </a:solidFill>
              <a:latin typeface="Bahnschrift Condensed" panose="020B0502040204020203" pitchFamily="34" charset="0"/>
            </a:endParaRPr>
          </a:p>
        </p:txBody>
      </p:sp>
    </p:spTree>
    <p:extLst>
      <p:ext uri="{BB962C8B-B14F-4D97-AF65-F5344CB8AC3E}">
        <p14:creationId xmlns:p14="http://schemas.microsoft.com/office/powerpoint/2010/main" val="3056837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57A962-DED0-4C2D-AA77-17F7CC65DA2E}"/>
              </a:ext>
            </a:extLst>
          </p:cNvPr>
          <p:cNvSpPr>
            <a:spLocks noGrp="1"/>
          </p:cNvSpPr>
          <p:nvPr>
            <p:ph type="title"/>
          </p:nvPr>
        </p:nvSpPr>
        <p:spPr/>
        <p:txBody>
          <a:bodyPr/>
          <a:lstStyle/>
          <a:p>
            <a:r>
              <a:rPr lang="en-US" sz="1800" dirty="0">
                <a:solidFill>
                  <a:srgbClr val="000000"/>
                </a:solidFill>
                <a:effectLst/>
                <a:latin typeface="Times New Roman" panose="02020603050405020304" pitchFamily="18" charset="0"/>
                <a:ea typeface="Times New Roman" panose="02020603050405020304" pitchFamily="18" charset="0"/>
              </a:rPr>
              <a:t>The topic of performance audit is determined based on the following criteria:</a:t>
            </a:r>
            <a:endParaRPr lang="ru-KZ" dirty="0"/>
          </a:p>
        </p:txBody>
      </p:sp>
      <p:sp>
        <p:nvSpPr>
          <p:cNvPr id="3" name="Объект 2">
            <a:extLst>
              <a:ext uri="{FF2B5EF4-FFF2-40B4-BE49-F238E27FC236}">
                <a16:creationId xmlns:a16="http://schemas.microsoft.com/office/drawing/2014/main" id="{B5DE7758-6B8D-40B2-8DF6-CFE0D2DBCA3D}"/>
              </a:ext>
            </a:extLst>
          </p:cNvPr>
          <p:cNvSpPr>
            <a:spLocks noGrp="1"/>
          </p:cNvSpPr>
          <p:nvPr>
            <p:ph idx="1"/>
          </p:nvPr>
        </p:nvSpPr>
        <p:spPr/>
        <p:txBody>
          <a:bodyPr>
            <a:normAutofit/>
          </a:bodyPr>
          <a:lstStyle/>
          <a:p>
            <a:pPr marL="0" indent="0">
              <a:lnSpc>
                <a:spcPct val="115000"/>
              </a:lnSpc>
              <a:spcAft>
                <a:spcPts val="1000"/>
              </a:spcAft>
              <a:buNone/>
            </a:pPr>
            <a:r>
              <a:rPr lang="en-US" sz="2400" dirty="0">
                <a:solidFill>
                  <a:srgbClr val="000000"/>
                </a:solidFill>
                <a:effectLst/>
                <a:latin typeface="Times New Roman" panose="02020603050405020304" pitchFamily="18" charset="0"/>
                <a:ea typeface="Times New Roman" panose="02020603050405020304" pitchFamily="18" charset="0"/>
              </a:rPr>
              <a:t> 1) relevance, social and economic significance of the problem existing in the public administration system;  </a:t>
            </a:r>
          </a:p>
          <a:p>
            <a:pPr marL="0" indent="0">
              <a:lnSpc>
                <a:spcPct val="115000"/>
              </a:lnSpc>
              <a:spcAft>
                <a:spcPts val="1000"/>
              </a:spcAft>
              <a:buNone/>
            </a:pPr>
            <a:r>
              <a:rPr lang="en-US" sz="2400" dirty="0">
                <a:solidFill>
                  <a:srgbClr val="000000"/>
                </a:solidFill>
                <a:effectLst/>
                <a:latin typeface="Times New Roman" panose="02020603050405020304" pitchFamily="18" charset="0"/>
                <a:ea typeface="Times New Roman" panose="02020603050405020304" pitchFamily="18" charset="0"/>
              </a:rPr>
              <a:t>2) financial materiality, which involves the consolidation of a significant amount of financial resources and assets of the state to achieve certain goals;  </a:t>
            </a:r>
          </a:p>
          <a:p>
            <a:pPr marL="0" indent="0">
              <a:lnSpc>
                <a:spcPct val="115000"/>
              </a:lnSpc>
              <a:spcAft>
                <a:spcPts val="1000"/>
              </a:spcAft>
              <a:buNone/>
            </a:pPr>
            <a:r>
              <a:rPr lang="en-US" sz="2400" dirty="0">
                <a:solidFill>
                  <a:srgbClr val="000000"/>
                </a:solidFill>
                <a:effectLst/>
                <a:latin typeface="Times New Roman" panose="02020603050405020304" pitchFamily="18" charset="0"/>
                <a:ea typeface="Times New Roman" panose="02020603050405020304" pitchFamily="18" charset="0"/>
              </a:rPr>
              <a:t>3) potential financial and non-financial benefits of performance audits; </a:t>
            </a:r>
          </a:p>
          <a:p>
            <a:pPr marL="0" indent="0">
              <a:lnSpc>
                <a:spcPct val="115000"/>
              </a:lnSpc>
              <a:spcAft>
                <a:spcPts val="1000"/>
              </a:spcAft>
              <a:buNone/>
            </a:pPr>
            <a:r>
              <a:rPr lang="en-US" sz="2400" dirty="0">
                <a:solidFill>
                  <a:srgbClr val="000000"/>
                </a:solidFill>
                <a:effectLst/>
                <a:latin typeface="Times New Roman" panose="02020603050405020304" pitchFamily="18" charset="0"/>
                <a:ea typeface="Times New Roman" panose="02020603050405020304" pitchFamily="18" charset="0"/>
              </a:rPr>
              <a:t>4) ability to manage audit risks; </a:t>
            </a:r>
          </a:p>
          <a:p>
            <a:pPr marL="0" indent="0">
              <a:lnSpc>
                <a:spcPct val="115000"/>
              </a:lnSpc>
              <a:spcAft>
                <a:spcPts val="1000"/>
              </a:spcAft>
              <a:buNone/>
            </a:pPr>
            <a:r>
              <a:rPr lang="en-US" sz="2400" dirty="0">
                <a:solidFill>
                  <a:srgbClr val="000000"/>
                </a:solidFill>
                <a:effectLst/>
                <a:latin typeface="Times New Roman" panose="02020603050405020304" pitchFamily="18" charset="0"/>
                <a:ea typeface="Times New Roman" panose="02020603050405020304" pitchFamily="18" charset="0"/>
              </a:rPr>
              <a:t>5) interest of users of the audit report.</a:t>
            </a:r>
            <a:endParaRPr lang="ru-KZ" sz="2400" dirty="0"/>
          </a:p>
        </p:txBody>
      </p:sp>
    </p:spTree>
    <p:extLst>
      <p:ext uri="{BB962C8B-B14F-4D97-AF65-F5344CB8AC3E}">
        <p14:creationId xmlns:p14="http://schemas.microsoft.com/office/powerpoint/2010/main" val="3256203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64781C-043D-438C-ABDE-9DB8FEED3830}"/>
              </a:ext>
            </a:extLst>
          </p:cNvPr>
          <p:cNvSpPr>
            <a:spLocks noGrp="1"/>
          </p:cNvSpPr>
          <p:nvPr>
            <p:ph type="title"/>
          </p:nvPr>
        </p:nvSpPr>
        <p:spPr/>
        <p:txBody>
          <a:bodyPr/>
          <a:lstStyle/>
          <a:p>
            <a:r>
              <a:rPr lang="en-US" sz="1800" dirty="0">
                <a:solidFill>
                  <a:srgbClr val="000000"/>
                </a:solidFill>
                <a:effectLst/>
                <a:latin typeface="Times New Roman" panose="02020603050405020304" pitchFamily="18" charset="0"/>
                <a:ea typeface="Times New Roman" panose="02020603050405020304" pitchFamily="18" charset="0"/>
              </a:rPr>
              <a:t>When ranking performance audit topics by priority, the criteria for determining the current audit topic are evaluated</a:t>
            </a:r>
            <a:endParaRPr lang="ru-KZ" dirty="0"/>
          </a:p>
        </p:txBody>
      </p:sp>
      <p:sp>
        <p:nvSpPr>
          <p:cNvPr id="3" name="Объект 2">
            <a:extLst>
              <a:ext uri="{FF2B5EF4-FFF2-40B4-BE49-F238E27FC236}">
                <a16:creationId xmlns:a16="http://schemas.microsoft.com/office/drawing/2014/main" id="{C4BB1A2E-B595-4757-ADD8-D26D32C69863}"/>
              </a:ext>
            </a:extLst>
          </p:cNvPr>
          <p:cNvSpPr>
            <a:spLocks noGrp="1"/>
          </p:cNvSpPr>
          <p:nvPr>
            <p:ph idx="1"/>
          </p:nvPr>
        </p:nvSpPr>
        <p:spPr/>
        <p:txBody>
          <a:bodyPr>
            <a:normAutofit/>
          </a:bodyPr>
          <a:lstStyle/>
          <a:p>
            <a:pPr algn="just"/>
            <a:r>
              <a:rPr lang="en-US" sz="3200" i="1" dirty="0">
                <a:solidFill>
                  <a:srgbClr val="000000"/>
                </a:solidFill>
                <a:effectLst/>
                <a:latin typeface="Times New Roman" panose="02020603050405020304" pitchFamily="18" charset="0"/>
                <a:ea typeface="Times New Roman" panose="02020603050405020304" pitchFamily="18" charset="0"/>
              </a:rPr>
              <a:t>Based on the score on the relevance and priority of the topic of performance audit, the preliminary dates for conducting initiated performance audits for inclusion in the list of objects of state audit of the audit body are determined.</a:t>
            </a:r>
            <a:endParaRPr lang="ru-KZ" sz="3200" i="1" dirty="0"/>
          </a:p>
        </p:txBody>
      </p:sp>
    </p:spTree>
    <p:extLst>
      <p:ext uri="{BB962C8B-B14F-4D97-AF65-F5344CB8AC3E}">
        <p14:creationId xmlns:p14="http://schemas.microsoft.com/office/powerpoint/2010/main" val="1644626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286E2F-0C54-474F-B06E-EDA8BD8C123B}"/>
              </a:ext>
            </a:extLst>
          </p:cNvPr>
          <p:cNvSpPr>
            <a:spLocks noGrp="1"/>
          </p:cNvSpPr>
          <p:nvPr>
            <p:ph type="title"/>
          </p:nvPr>
        </p:nvSpPr>
        <p:spPr/>
        <p:txBody>
          <a:bodyPr/>
          <a:lstStyle/>
          <a:p>
            <a:r>
              <a:rPr lang="en-US" sz="1800" b="1" dirty="0">
                <a:solidFill>
                  <a:srgbClr val="000000"/>
                </a:solidFill>
                <a:effectLst/>
                <a:latin typeface="Times New Roman" panose="02020603050405020304" pitchFamily="18" charset="0"/>
                <a:ea typeface="Times New Roman" panose="02020603050405020304" pitchFamily="18" charset="0"/>
              </a:rPr>
              <a:t>Preliminary study</a:t>
            </a:r>
            <a:endParaRPr lang="ru-KZ" dirty="0"/>
          </a:p>
        </p:txBody>
      </p:sp>
      <p:sp>
        <p:nvSpPr>
          <p:cNvPr id="3" name="Объект 2">
            <a:extLst>
              <a:ext uri="{FF2B5EF4-FFF2-40B4-BE49-F238E27FC236}">
                <a16:creationId xmlns:a16="http://schemas.microsoft.com/office/drawing/2014/main" id="{0DAEDA6F-6738-4B3E-9DE0-7104C4C10D26}"/>
              </a:ext>
            </a:extLst>
          </p:cNvPr>
          <p:cNvSpPr>
            <a:spLocks noGrp="1"/>
          </p:cNvSpPr>
          <p:nvPr>
            <p:ph idx="1"/>
          </p:nvPr>
        </p:nvSpPr>
        <p:spPr/>
        <p:txBody>
          <a:bodyPr/>
          <a:lstStyle/>
          <a:p>
            <a:pPr marL="0" indent="0">
              <a:buNone/>
            </a:pPr>
            <a:r>
              <a:rPr lang="en-US" dirty="0"/>
              <a:t>specification of the topic of performance audit, </a:t>
            </a:r>
          </a:p>
          <a:p>
            <a:pPr marL="0" indent="0">
              <a:buNone/>
            </a:pPr>
            <a:r>
              <a:rPr lang="en-US" dirty="0"/>
              <a:t>development and (or) definition of criteria (based on the purpose, audit issues), approaches, methods, and methods of risk management.</a:t>
            </a:r>
            <a:endParaRPr lang="ru-KZ" dirty="0"/>
          </a:p>
        </p:txBody>
      </p:sp>
    </p:spTree>
    <p:extLst>
      <p:ext uri="{BB962C8B-B14F-4D97-AF65-F5344CB8AC3E}">
        <p14:creationId xmlns:p14="http://schemas.microsoft.com/office/powerpoint/2010/main" val="1066073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CF94963-347E-4AF4-97E2-09F88D615F2F}"/>
              </a:ext>
            </a:extLst>
          </p:cNvPr>
          <p:cNvSpPr>
            <a:spLocks noGrp="1"/>
          </p:cNvSpPr>
          <p:nvPr>
            <p:ph type="title"/>
          </p:nvPr>
        </p:nvSpPr>
        <p:spPr/>
        <p:txBody>
          <a:bodyPr/>
          <a:lstStyle/>
          <a:p>
            <a:r>
              <a:rPr lang="en-US" sz="1800" b="1" dirty="0">
                <a:solidFill>
                  <a:srgbClr val="000000"/>
                </a:solidFill>
                <a:effectLst/>
                <a:latin typeface="Times New Roman" panose="02020603050405020304" pitchFamily="18" charset="0"/>
                <a:ea typeface="Times New Roman" panose="02020603050405020304" pitchFamily="18" charset="0"/>
              </a:rPr>
              <a:t>Defining the purpose and issues of performance audit</a:t>
            </a:r>
            <a:endParaRPr lang="ru-KZ" dirty="0"/>
          </a:p>
        </p:txBody>
      </p:sp>
      <p:sp>
        <p:nvSpPr>
          <p:cNvPr id="3" name="Объект 2">
            <a:extLst>
              <a:ext uri="{FF2B5EF4-FFF2-40B4-BE49-F238E27FC236}">
                <a16:creationId xmlns:a16="http://schemas.microsoft.com/office/drawing/2014/main" id="{E0345178-E721-4EBF-BC1B-3B235E8BFD94}"/>
              </a:ext>
            </a:extLst>
          </p:cNvPr>
          <p:cNvSpPr>
            <a:spLocks noGrp="1"/>
          </p:cNvSpPr>
          <p:nvPr>
            <p:ph idx="1"/>
          </p:nvPr>
        </p:nvSpPr>
        <p:spPr>
          <a:xfrm>
            <a:off x="1203960" y="2011680"/>
            <a:ext cx="9784080" cy="4206240"/>
          </a:xfrm>
        </p:spPr>
        <p:txBody>
          <a:bodyPr/>
          <a:lstStyle/>
          <a:p>
            <a:pPr>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significance of the audit objective (focus on the significant positive impact of the audit on the studied area of performance audit and (or) the activities of the state audit object); </a:t>
            </a:r>
          </a:p>
          <a:p>
            <a:pPr>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ensuring a clear logical link between the audit objective and the direction of the performance audit, the audit topic, the period under study, and the scope of the audit; </a:t>
            </a:r>
          </a:p>
          <a:p>
            <a:pPr>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ensuring that the goal is achievable as part of the planned audit event; </a:t>
            </a:r>
          </a:p>
          <a:p>
            <a:pPr>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ensuring an acceptable level of goal detail to avoid excessive audit and analytical procedures; </a:t>
            </a:r>
          </a:p>
          <a:p>
            <a:pPr>
              <a:lnSpc>
                <a:spcPct val="115000"/>
              </a:lnSpc>
              <a:spcAft>
                <a:spcPts val="1000"/>
              </a:spcAft>
            </a:pPr>
            <a:endParaRPr lang="en-US" sz="18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403515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каймление">
  <a:themeElements>
    <a:clrScheme name="Окаймление">
      <a:dk1>
        <a:srgbClr val="2C2C2C"/>
      </a:dk1>
      <a:lt1>
        <a:srgbClr val="FFFFFF"/>
      </a:lt1>
      <a:dk2>
        <a:srgbClr val="F56617"/>
      </a:dk2>
      <a:lt2>
        <a:srgbClr val="DDDDDD"/>
      </a:lt2>
      <a:accent1>
        <a:srgbClr val="FFC000"/>
      </a:accent1>
      <a:accent2>
        <a:srgbClr val="BD582C"/>
      </a:accent2>
      <a:accent3>
        <a:srgbClr val="865640"/>
      </a:accent3>
      <a:accent4>
        <a:srgbClr val="9B8357"/>
      </a:accent4>
      <a:accent5>
        <a:srgbClr val="C2BC80"/>
      </a:accent5>
      <a:accent6>
        <a:srgbClr val="94A080"/>
      </a:accent6>
      <a:hlink>
        <a:srgbClr val="FF9933"/>
      </a:hlink>
      <a:folHlink>
        <a:srgbClr val="6C606A"/>
      </a:folHlink>
    </a:clrScheme>
    <a:fontScheme name="Окаймление">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Окаймление">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B7CF026C-957E-4F4E-893C-D02C23AB6317}"/>
    </a:ext>
  </a:extLst>
</a:theme>
</file>

<file path=docProps/app.xml><?xml version="1.0" encoding="utf-8"?>
<Properties xmlns="http://schemas.openxmlformats.org/officeDocument/2006/extended-properties" xmlns:vt="http://schemas.openxmlformats.org/officeDocument/2006/docPropsVTypes">
  <Template>À bandes</Template>
  <TotalTime>590</TotalTime>
  <Words>2092</Words>
  <Application>Microsoft Office PowerPoint</Application>
  <PresentationFormat>Широкоэкранный</PresentationFormat>
  <Paragraphs>105</Paragraphs>
  <Slides>24</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24</vt:i4>
      </vt:variant>
    </vt:vector>
  </HeadingPairs>
  <TitlesOfParts>
    <vt:vector size="30" baseType="lpstr">
      <vt:lpstr>Bahnschrift Condensed</vt:lpstr>
      <vt:lpstr>Corbel</vt:lpstr>
      <vt:lpstr>Roboto</vt:lpstr>
      <vt:lpstr>Times New Roman</vt:lpstr>
      <vt:lpstr>Wingdings</vt:lpstr>
      <vt:lpstr>Окаймление</vt:lpstr>
      <vt:lpstr>The audit process and the audit life cycle</vt:lpstr>
      <vt:lpstr>Agenda </vt:lpstr>
      <vt:lpstr>Performance audit process </vt:lpstr>
      <vt:lpstr>Formation of a long-term plan</vt:lpstr>
      <vt:lpstr>The main tasks when forming a Long-term plan are:</vt:lpstr>
      <vt:lpstr>The topic of performance audit is determined based on the following criteria:</vt:lpstr>
      <vt:lpstr>When ranking performance audit topics by priority, the criteria for determining the current audit topic are evaluated</vt:lpstr>
      <vt:lpstr>Preliminary study</vt:lpstr>
      <vt:lpstr>Defining the purpose and issues of performance audit</vt:lpstr>
      <vt:lpstr>The purpose of the audit activity is determined in two ways: </vt:lpstr>
      <vt:lpstr>The following key factors are considered in the development of audit questions:</vt:lpstr>
      <vt:lpstr>Performance audit criteria are subdivided</vt:lpstr>
      <vt:lpstr>Каждый критерий эффективности отвечает следующим характеристикам:</vt:lpstr>
      <vt:lpstr>The sources of performance audit criteria are: </vt:lpstr>
      <vt:lpstr>При разработке критериев аудита эффективности возможны следующие риски: </vt:lpstr>
      <vt:lpstr>Презентация PowerPoint</vt:lpstr>
      <vt:lpstr>Презентация PowerPoint</vt:lpstr>
      <vt:lpstr>According to the methodology for assessing the effectiveness of achieving goals http://adilet.zan.kz/rus/docs/V1600014781 </vt:lpstr>
      <vt:lpstr>Презентация PowerPoint</vt:lpstr>
      <vt:lpstr>Презентация PowerPoint</vt:lpstr>
      <vt:lpstr>Презентация PowerPoint</vt:lpstr>
      <vt:lpstr>Презентация PowerPoint</vt:lpstr>
      <vt:lpstr>E bp1 = 100 % =0, 1program "Ensuring the activities of the state authority K1= 0,4  E bp1 = 50 % =0, 5 "improvement of activity", = 0,6 </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ASUS</dc:creator>
  <cp:lastModifiedBy>ASUS</cp:lastModifiedBy>
  <cp:revision>70</cp:revision>
  <dcterms:created xsi:type="dcterms:W3CDTF">2020-10-04T14:48:33Z</dcterms:created>
  <dcterms:modified xsi:type="dcterms:W3CDTF">2020-10-10T11:22:39Z</dcterms:modified>
</cp:coreProperties>
</file>