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6" r:id="rId25"/>
    <p:sldId id="327" r:id="rId26"/>
    <p:sldId id="328" r:id="rId27"/>
    <p:sldId id="329" r:id="rId28"/>
    <p:sldId id="330" r:id="rId29"/>
    <p:sldId id="331" r:id="rId30"/>
    <p:sldId id="332" r:id="rId31"/>
    <p:sldId id="333" r:id="rId32"/>
    <p:sldId id="334" r:id="rId33"/>
    <p:sldId id="335" r:id="rId34"/>
    <p:sldId id="336" r:id="rId35"/>
    <p:sldId id="337" r:id="rId36"/>
    <p:sldId id="338" r:id="rId37"/>
    <p:sldId id="339" r:id="rId38"/>
    <p:sldId id="340" r:id="rId39"/>
    <p:sldId id="341" r:id="rId40"/>
    <p:sldId id="342" r:id="rId41"/>
    <p:sldId id="343" r:id="rId42"/>
    <p:sldId id="344" r:id="rId43"/>
    <p:sldId id="345" r:id="rId44"/>
    <p:sldId id="346" r:id="rId45"/>
    <p:sldId id="347" r:id="rId4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DFA2-115F-49F2-B949-80476CB4B59F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4316C4F-C1D8-4838-B6A8-1685355E80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051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DFA2-115F-49F2-B949-80476CB4B59F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316C4F-C1D8-4838-B6A8-1685355E80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54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DFA2-115F-49F2-B949-80476CB4B59F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316C4F-C1D8-4838-B6A8-1685355E80F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8357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DFA2-115F-49F2-B949-80476CB4B59F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316C4F-C1D8-4838-B6A8-1685355E80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140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DFA2-115F-49F2-B949-80476CB4B59F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316C4F-C1D8-4838-B6A8-1685355E80F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4575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DFA2-115F-49F2-B949-80476CB4B59F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316C4F-C1D8-4838-B6A8-1685355E80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456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DFA2-115F-49F2-B949-80476CB4B59F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16C4F-C1D8-4838-B6A8-1685355E80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7353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DFA2-115F-49F2-B949-80476CB4B59F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16C4F-C1D8-4838-B6A8-1685355E80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675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7235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623480" y="505497"/>
            <a:ext cx="6945037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390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87686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DFA2-115F-49F2-B949-80476CB4B59F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16C4F-C1D8-4838-B6A8-1685355E80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93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DFA2-115F-49F2-B949-80476CB4B59F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316C4F-C1D8-4838-B6A8-1685355E80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918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DFA2-115F-49F2-B949-80476CB4B59F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316C4F-C1D8-4838-B6A8-1685355E80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821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DFA2-115F-49F2-B949-80476CB4B59F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316C4F-C1D8-4838-B6A8-1685355E80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217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DFA2-115F-49F2-B949-80476CB4B59F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16C4F-C1D8-4838-B6A8-1685355E80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89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DFA2-115F-49F2-B949-80476CB4B59F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16C4F-C1D8-4838-B6A8-1685355E80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74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DFA2-115F-49F2-B949-80476CB4B59F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16C4F-C1D8-4838-B6A8-1685355E80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816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DFA2-115F-49F2-B949-80476CB4B59F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316C4F-C1D8-4838-B6A8-1685355E80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763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CDFA2-115F-49F2-B949-80476CB4B59F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4316C4F-C1D8-4838-B6A8-1685355E80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627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31F534-D4C3-84D6-3B9A-0259502C31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b="0" i="0" u="none" strike="noStrike">
                <a:solidFill>
                  <a:srgbClr val="262626"/>
                </a:solidFill>
                <a:effectLst/>
                <a:latin typeface="Century Gothic" panose="020B0502020202020204" pitchFamily="34" charset="0"/>
              </a:rPr>
              <a:t>Лекция 12. Сети и потоки. Максимальный поток. Алгоритм Форда-Фалкерсона.</a:t>
            </a:r>
            <a:endParaRPr lang="ru-RU" sz="9600"/>
          </a:p>
        </p:txBody>
      </p:sp>
    </p:spTree>
    <p:extLst>
      <p:ext uri="{BB962C8B-B14F-4D97-AF65-F5344CB8AC3E}">
        <p14:creationId xmlns:p14="http://schemas.microsoft.com/office/powerpoint/2010/main" val="1242463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3389" y="461900"/>
            <a:ext cx="520700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 </a:t>
            </a:r>
            <a:r>
              <a:rPr spc="-30" dirty="0"/>
              <a:t>потока </a:t>
            </a:r>
            <a:r>
              <a:rPr dirty="0"/>
              <a:t>в</a:t>
            </a:r>
            <a:r>
              <a:rPr spc="-10" dirty="0"/>
              <a:t> сети</a:t>
            </a:r>
          </a:p>
        </p:txBody>
      </p:sp>
      <p:sp>
        <p:nvSpPr>
          <p:cNvPr id="3" name="object 3"/>
          <p:cNvSpPr/>
          <p:nvPr/>
        </p:nvSpPr>
        <p:spPr>
          <a:xfrm>
            <a:off x="2252843" y="1676774"/>
            <a:ext cx="7819656" cy="4685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4211" y="1377518"/>
            <a:ext cx="5844540" cy="3450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424180" algn="ctr">
              <a:spcBef>
                <a:spcPts val="100"/>
              </a:spcBef>
            </a:pP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(1)</a:t>
            </a:r>
            <a:endParaRPr sz="3600">
              <a:latin typeface="Cambria Math"/>
              <a:cs typeface="Cambria Math"/>
            </a:endParaRPr>
          </a:p>
          <a:p>
            <a:pPr marR="5080" algn="r">
              <a:spcBef>
                <a:spcPts val="3015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  <a:p>
            <a:pPr>
              <a:spcBef>
                <a:spcPts val="40"/>
              </a:spcBef>
            </a:pPr>
            <a:endParaRPr sz="3050">
              <a:latin typeface="Cambria Math"/>
              <a:cs typeface="Cambria Math"/>
            </a:endParaRPr>
          </a:p>
          <a:p>
            <a:pPr marL="1380490">
              <a:spcBef>
                <a:spcPts val="5"/>
              </a:spcBef>
            </a:pP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(1)</a:t>
            </a:r>
            <a:endParaRPr sz="3600">
              <a:latin typeface="Cambria Math"/>
              <a:cs typeface="Cambria Math"/>
            </a:endParaRPr>
          </a:p>
          <a:p>
            <a:pPr marL="12700">
              <a:spcBef>
                <a:spcPts val="3050"/>
              </a:spcBef>
            </a:pP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(3)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27089" y="5933274"/>
            <a:ext cx="6591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5"/>
              </a:lnSpc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3389" y="461900"/>
            <a:ext cx="520700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 </a:t>
            </a:r>
            <a:r>
              <a:rPr spc="-30" dirty="0"/>
              <a:t>потока </a:t>
            </a:r>
            <a:r>
              <a:rPr dirty="0"/>
              <a:t>в</a:t>
            </a:r>
            <a:r>
              <a:rPr spc="-10" dirty="0"/>
              <a:t> сети</a:t>
            </a:r>
          </a:p>
        </p:txBody>
      </p:sp>
      <p:sp>
        <p:nvSpPr>
          <p:cNvPr id="3" name="object 3"/>
          <p:cNvSpPr/>
          <p:nvPr/>
        </p:nvSpPr>
        <p:spPr>
          <a:xfrm>
            <a:off x="2252843" y="1676774"/>
            <a:ext cx="7819656" cy="4685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4211" y="4253561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27089" y="5933274"/>
            <a:ext cx="6591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5"/>
              </a:lnSpc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42510" y="1377518"/>
            <a:ext cx="4476115" cy="251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20444">
              <a:spcBef>
                <a:spcPts val="100"/>
              </a:spcBef>
            </a:pP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(1)</a:t>
            </a:r>
            <a:endParaRPr sz="3600">
              <a:latin typeface="Cambria Math"/>
              <a:cs typeface="Cambria Math"/>
            </a:endParaRPr>
          </a:p>
          <a:p>
            <a:pPr marR="5080" algn="r">
              <a:spcBef>
                <a:spcPts val="3015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  <a:p>
            <a:pPr>
              <a:spcBef>
                <a:spcPts val="40"/>
              </a:spcBef>
            </a:pPr>
            <a:endParaRPr sz="3050">
              <a:latin typeface="Cambria Math"/>
              <a:cs typeface="Cambria Math"/>
            </a:endParaRPr>
          </a:p>
          <a:p>
            <a:pPr marL="12700">
              <a:spcBef>
                <a:spcPts val="5"/>
              </a:spcBef>
            </a:pP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(1)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27568" y="4232606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30983" y="2968193"/>
            <a:ext cx="6009005" cy="697230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Еще </a:t>
            </a:r>
            <a:r>
              <a:rPr spc="-35" dirty="0"/>
              <a:t>один </a:t>
            </a:r>
            <a:r>
              <a:rPr dirty="0"/>
              <a:t>пример</a:t>
            </a:r>
            <a:r>
              <a:rPr spc="-20" dirty="0"/>
              <a:t> </a:t>
            </a:r>
            <a:r>
              <a:rPr spc="-25" dirty="0"/>
              <a:t>потока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3389" y="461900"/>
            <a:ext cx="520700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 </a:t>
            </a:r>
            <a:r>
              <a:rPr spc="-30" dirty="0"/>
              <a:t>потока </a:t>
            </a:r>
            <a:r>
              <a:rPr dirty="0"/>
              <a:t>в</a:t>
            </a:r>
            <a:r>
              <a:rPr spc="-10" dirty="0"/>
              <a:t> сети</a:t>
            </a:r>
          </a:p>
        </p:txBody>
      </p:sp>
      <p:sp>
        <p:nvSpPr>
          <p:cNvPr id="3" name="object 3"/>
          <p:cNvSpPr/>
          <p:nvPr/>
        </p:nvSpPr>
        <p:spPr>
          <a:xfrm>
            <a:off x="2252843" y="1676774"/>
            <a:ext cx="7819656" cy="4685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4211" y="3245611"/>
            <a:ext cx="659130" cy="1582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  <a:p>
            <a:pPr>
              <a:spcBef>
                <a:spcPts val="40"/>
              </a:spcBef>
            </a:pPr>
            <a:endParaRPr sz="3050">
              <a:latin typeface="Cambria Math"/>
              <a:cs typeface="Cambria Math"/>
            </a:endParaRPr>
          </a:p>
          <a:p>
            <a:pPr marL="12700"/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3389" y="461900"/>
            <a:ext cx="520700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 </a:t>
            </a:r>
            <a:r>
              <a:rPr spc="-30" dirty="0"/>
              <a:t>потока </a:t>
            </a:r>
            <a:r>
              <a:rPr dirty="0"/>
              <a:t>в</a:t>
            </a:r>
            <a:r>
              <a:rPr spc="-10" dirty="0"/>
              <a:t> сети</a:t>
            </a:r>
          </a:p>
        </p:txBody>
      </p:sp>
      <p:sp>
        <p:nvSpPr>
          <p:cNvPr id="3" name="object 3"/>
          <p:cNvSpPr/>
          <p:nvPr/>
        </p:nvSpPr>
        <p:spPr>
          <a:xfrm>
            <a:off x="2252843" y="1676774"/>
            <a:ext cx="7819656" cy="4685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4211" y="4253561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50763" y="5219432"/>
            <a:ext cx="6591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5"/>
              </a:lnSpc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1)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4211" y="3245611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30317" y="3522726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3389" y="461900"/>
            <a:ext cx="520700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 </a:t>
            </a:r>
            <a:r>
              <a:rPr spc="-30" dirty="0"/>
              <a:t>потока </a:t>
            </a:r>
            <a:r>
              <a:rPr dirty="0"/>
              <a:t>в</a:t>
            </a:r>
            <a:r>
              <a:rPr spc="-10" dirty="0"/>
              <a:t> сети</a:t>
            </a:r>
          </a:p>
        </p:txBody>
      </p:sp>
      <p:sp>
        <p:nvSpPr>
          <p:cNvPr id="3" name="object 3"/>
          <p:cNvSpPr/>
          <p:nvPr/>
        </p:nvSpPr>
        <p:spPr>
          <a:xfrm>
            <a:off x="2252843" y="1676774"/>
            <a:ext cx="7819656" cy="4685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4211" y="4253561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50763" y="5219432"/>
            <a:ext cx="6591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5"/>
              </a:lnSpc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1)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4211" y="3245611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30317" y="3522726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50763" y="1377519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3389" y="461900"/>
            <a:ext cx="520700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 </a:t>
            </a:r>
            <a:r>
              <a:rPr spc="-30" dirty="0"/>
              <a:t>потока </a:t>
            </a:r>
            <a:r>
              <a:rPr dirty="0"/>
              <a:t>в</a:t>
            </a:r>
            <a:r>
              <a:rPr spc="-10" dirty="0"/>
              <a:t> сети</a:t>
            </a:r>
          </a:p>
        </p:txBody>
      </p:sp>
      <p:sp>
        <p:nvSpPr>
          <p:cNvPr id="3" name="object 3"/>
          <p:cNvSpPr/>
          <p:nvPr/>
        </p:nvSpPr>
        <p:spPr>
          <a:xfrm>
            <a:off x="2252843" y="1676774"/>
            <a:ext cx="7819656" cy="4685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4211" y="4253561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50763" y="5219432"/>
            <a:ext cx="6591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5"/>
              </a:lnSpc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1)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4211" y="3245611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30317" y="3522726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50763" y="1377519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34605" y="3029154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3389" y="461900"/>
            <a:ext cx="520700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 </a:t>
            </a:r>
            <a:r>
              <a:rPr spc="-30" dirty="0"/>
              <a:t>потока </a:t>
            </a:r>
            <a:r>
              <a:rPr dirty="0"/>
              <a:t>в</a:t>
            </a:r>
            <a:r>
              <a:rPr spc="-10" dirty="0"/>
              <a:t> сети</a:t>
            </a:r>
          </a:p>
        </p:txBody>
      </p:sp>
      <p:sp>
        <p:nvSpPr>
          <p:cNvPr id="3" name="object 3"/>
          <p:cNvSpPr/>
          <p:nvPr/>
        </p:nvSpPr>
        <p:spPr>
          <a:xfrm>
            <a:off x="2252843" y="1676774"/>
            <a:ext cx="7819656" cy="4685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4211" y="4253561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850763" y="5219432"/>
            <a:ext cx="6591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5"/>
              </a:lnSpc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1)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4211" y="3245611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30317" y="3522726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50763" y="1377519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34605" y="3029154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227568" y="4129532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4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26256" y="2680463"/>
            <a:ext cx="4274185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Еще </a:t>
            </a:r>
            <a:r>
              <a:rPr spc="-35" dirty="0"/>
              <a:t>один</a:t>
            </a:r>
            <a:r>
              <a:rPr spc="-70" dirty="0"/>
              <a:t> </a:t>
            </a:r>
            <a:r>
              <a:rPr dirty="0"/>
              <a:t>пример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3389" y="461900"/>
            <a:ext cx="520700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 </a:t>
            </a:r>
            <a:r>
              <a:rPr spc="-30" dirty="0"/>
              <a:t>потока </a:t>
            </a:r>
            <a:r>
              <a:rPr dirty="0"/>
              <a:t>в</a:t>
            </a:r>
            <a:r>
              <a:rPr spc="-10" dirty="0"/>
              <a:t> сети</a:t>
            </a:r>
          </a:p>
        </p:txBody>
      </p:sp>
      <p:sp>
        <p:nvSpPr>
          <p:cNvPr id="3" name="object 3"/>
          <p:cNvSpPr/>
          <p:nvPr/>
        </p:nvSpPr>
        <p:spPr>
          <a:xfrm>
            <a:off x="2252843" y="1676774"/>
            <a:ext cx="7819656" cy="4685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4211" y="3245611"/>
            <a:ext cx="659130" cy="1582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  <a:p>
            <a:pPr>
              <a:spcBef>
                <a:spcPts val="40"/>
              </a:spcBef>
            </a:pPr>
            <a:endParaRPr sz="3050">
              <a:latin typeface="Cambria Math"/>
              <a:cs typeface="Cambria Math"/>
            </a:endParaRPr>
          </a:p>
          <a:p>
            <a:pPr marL="12700"/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5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4610" y="1672209"/>
            <a:ext cx="7569834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Задача о </a:t>
            </a:r>
            <a:r>
              <a:rPr spc="-5" dirty="0"/>
              <a:t>максимальном</a:t>
            </a:r>
            <a:r>
              <a:rPr spc="-45" dirty="0"/>
              <a:t> </a:t>
            </a:r>
            <a:r>
              <a:rPr spc="-25" dirty="0"/>
              <a:t>потоке</a:t>
            </a:r>
          </a:p>
        </p:txBody>
      </p:sp>
      <p:sp>
        <p:nvSpPr>
          <p:cNvPr id="3" name="object 3"/>
          <p:cNvSpPr/>
          <p:nvPr/>
        </p:nvSpPr>
        <p:spPr>
          <a:xfrm>
            <a:off x="4035551" y="2781300"/>
            <a:ext cx="4285488" cy="28895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3389" y="461900"/>
            <a:ext cx="520700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 </a:t>
            </a:r>
            <a:r>
              <a:rPr spc="-30" dirty="0"/>
              <a:t>потока </a:t>
            </a:r>
            <a:r>
              <a:rPr dirty="0"/>
              <a:t>в</a:t>
            </a:r>
            <a:r>
              <a:rPr spc="-10" dirty="0"/>
              <a:t> сети</a:t>
            </a:r>
          </a:p>
        </p:txBody>
      </p:sp>
      <p:sp>
        <p:nvSpPr>
          <p:cNvPr id="3" name="object 3"/>
          <p:cNvSpPr/>
          <p:nvPr/>
        </p:nvSpPr>
        <p:spPr>
          <a:xfrm>
            <a:off x="2252843" y="1676774"/>
            <a:ext cx="7819656" cy="4685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4211" y="4253561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5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94908" y="5291365"/>
            <a:ext cx="6591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5"/>
              </a:lnSpc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4211" y="3245611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31460" y="3573526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3389" y="461900"/>
            <a:ext cx="520700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 </a:t>
            </a:r>
            <a:r>
              <a:rPr spc="-30" dirty="0"/>
              <a:t>потока </a:t>
            </a:r>
            <a:r>
              <a:rPr dirty="0"/>
              <a:t>в</a:t>
            </a:r>
            <a:r>
              <a:rPr spc="-10" dirty="0"/>
              <a:t> сети</a:t>
            </a:r>
          </a:p>
        </p:txBody>
      </p:sp>
      <p:sp>
        <p:nvSpPr>
          <p:cNvPr id="3" name="object 3"/>
          <p:cNvSpPr/>
          <p:nvPr/>
        </p:nvSpPr>
        <p:spPr>
          <a:xfrm>
            <a:off x="2252843" y="1676774"/>
            <a:ext cx="7819656" cy="4685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4211" y="4253561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5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94908" y="5291365"/>
            <a:ext cx="6591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5"/>
              </a:lnSpc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4211" y="3245611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31460" y="3573526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66942" y="1377519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FF000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FF0000"/>
                </a:solidFill>
                <a:latin typeface="Cambria Math"/>
                <a:cs typeface="Cambria Math"/>
              </a:rPr>
              <a:t>6</a:t>
            </a:r>
            <a:r>
              <a:rPr sz="3600" dirty="0">
                <a:solidFill>
                  <a:srgbClr val="FF000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60463" y="1464952"/>
            <a:ext cx="7819656" cy="46870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81577" y="3034107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81577" y="4042359"/>
            <a:ext cx="3180080" cy="1511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(5)</a:t>
            </a:r>
            <a:endParaRPr sz="3600">
              <a:latin typeface="Cambria Math"/>
              <a:cs typeface="Cambria Math"/>
            </a:endParaRPr>
          </a:p>
          <a:p>
            <a:pPr marR="5080" algn="r">
              <a:spcBef>
                <a:spcPts val="3055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38827" y="3362325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493389" y="421252"/>
            <a:ext cx="5207000" cy="1319530"/>
          </a:xfrm>
          <a:prstGeom prst="rect">
            <a:avLst/>
          </a:prstGeom>
        </p:spPr>
        <p:txBody>
          <a:bodyPr vert="horz" wrap="square" lIns="0" tIns="53975" rIns="0" bIns="0" rtlCol="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dirty="0"/>
              <a:t>Пример </a:t>
            </a:r>
            <a:r>
              <a:rPr spc="-30" dirty="0"/>
              <a:t>потока </a:t>
            </a:r>
            <a:r>
              <a:rPr dirty="0"/>
              <a:t>в</a:t>
            </a:r>
            <a:r>
              <a:rPr spc="-10" dirty="0"/>
              <a:t> сети</a:t>
            </a:r>
          </a:p>
          <a:p>
            <a:pPr marL="13970" algn="ctr">
              <a:lnSpc>
                <a:spcPct val="100000"/>
              </a:lnSpc>
              <a:spcBef>
                <a:spcPts val="265"/>
              </a:spcBef>
            </a:pPr>
            <a:r>
              <a:rPr sz="3600" dirty="0">
                <a:solidFill>
                  <a:srgbClr val="FF0000"/>
                </a:solidFill>
                <a:latin typeface="Cambria Math"/>
                <a:cs typeface="Cambria Math"/>
              </a:rPr>
              <a:t>(6)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59941" y="6172911"/>
            <a:ext cx="37509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spc="-15" dirty="0">
                <a:latin typeface="Calibri"/>
                <a:cs typeface="Calibri"/>
              </a:rPr>
              <a:t>Поток </a:t>
            </a:r>
            <a:r>
              <a:rPr sz="2400" spc="-5" dirty="0">
                <a:latin typeface="Calibri"/>
                <a:cs typeface="Calibri"/>
              </a:rPr>
              <a:t>построить не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удалось!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2314" y="461900"/>
            <a:ext cx="7569834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Задача о </a:t>
            </a:r>
            <a:r>
              <a:rPr spc="-5" dirty="0"/>
              <a:t>максимальном</a:t>
            </a:r>
            <a:r>
              <a:rPr spc="-45" dirty="0"/>
              <a:t> </a:t>
            </a:r>
            <a:r>
              <a:rPr spc="-25" dirty="0"/>
              <a:t>потоке</a:t>
            </a:r>
          </a:p>
        </p:txBody>
      </p:sp>
      <p:sp>
        <p:nvSpPr>
          <p:cNvPr id="3" name="object 3"/>
          <p:cNvSpPr/>
          <p:nvPr/>
        </p:nvSpPr>
        <p:spPr>
          <a:xfrm>
            <a:off x="4815078" y="2743454"/>
            <a:ext cx="516890" cy="377190"/>
          </a:xfrm>
          <a:custGeom>
            <a:avLst/>
            <a:gdLst/>
            <a:ahLst/>
            <a:cxnLst/>
            <a:rect l="l" t="t" r="r" b="b"/>
            <a:pathLst>
              <a:path w="516889" h="377189">
                <a:moveTo>
                  <a:pt x="396239" y="0"/>
                </a:moveTo>
                <a:lnTo>
                  <a:pt x="390779" y="15240"/>
                </a:lnTo>
                <a:lnTo>
                  <a:pt x="412662" y="24691"/>
                </a:lnTo>
                <a:lnTo>
                  <a:pt x="431450" y="37798"/>
                </a:lnTo>
                <a:lnTo>
                  <a:pt x="459739" y="74930"/>
                </a:lnTo>
                <a:lnTo>
                  <a:pt x="476488" y="125031"/>
                </a:lnTo>
                <a:lnTo>
                  <a:pt x="482092" y="186562"/>
                </a:lnTo>
                <a:lnTo>
                  <a:pt x="480689" y="219785"/>
                </a:lnTo>
                <a:lnTo>
                  <a:pt x="469501" y="277038"/>
                </a:lnTo>
                <a:lnTo>
                  <a:pt x="447045" y="321831"/>
                </a:lnTo>
                <a:lnTo>
                  <a:pt x="412894" y="352069"/>
                </a:lnTo>
                <a:lnTo>
                  <a:pt x="391413" y="361569"/>
                </a:lnTo>
                <a:lnTo>
                  <a:pt x="396239" y="376809"/>
                </a:lnTo>
                <a:lnTo>
                  <a:pt x="447579" y="352726"/>
                </a:lnTo>
                <a:lnTo>
                  <a:pt x="485394" y="311023"/>
                </a:lnTo>
                <a:lnTo>
                  <a:pt x="508650" y="255079"/>
                </a:lnTo>
                <a:lnTo>
                  <a:pt x="516382" y="188468"/>
                </a:lnTo>
                <a:lnTo>
                  <a:pt x="514449" y="153943"/>
                </a:lnTo>
                <a:lnTo>
                  <a:pt x="498915" y="92706"/>
                </a:lnTo>
                <a:lnTo>
                  <a:pt x="468052" y="42844"/>
                </a:lnTo>
                <a:lnTo>
                  <a:pt x="423527" y="9836"/>
                </a:lnTo>
                <a:lnTo>
                  <a:pt x="396239" y="0"/>
                </a:lnTo>
                <a:close/>
              </a:path>
              <a:path w="516889" h="377189">
                <a:moveTo>
                  <a:pt x="120142" y="0"/>
                </a:moveTo>
                <a:lnTo>
                  <a:pt x="68897" y="24114"/>
                </a:lnTo>
                <a:lnTo>
                  <a:pt x="30987" y="66040"/>
                </a:lnTo>
                <a:lnTo>
                  <a:pt x="7731" y="122015"/>
                </a:lnTo>
                <a:lnTo>
                  <a:pt x="0" y="188468"/>
                </a:lnTo>
                <a:lnTo>
                  <a:pt x="1930" y="223119"/>
                </a:lnTo>
                <a:lnTo>
                  <a:pt x="17412" y="284372"/>
                </a:lnTo>
                <a:lnTo>
                  <a:pt x="48150" y="334071"/>
                </a:lnTo>
                <a:lnTo>
                  <a:pt x="92763" y="366976"/>
                </a:lnTo>
                <a:lnTo>
                  <a:pt x="120142" y="376809"/>
                </a:lnTo>
                <a:lnTo>
                  <a:pt x="124968" y="361569"/>
                </a:lnTo>
                <a:lnTo>
                  <a:pt x="103487" y="352069"/>
                </a:lnTo>
                <a:lnTo>
                  <a:pt x="84947" y="338820"/>
                </a:lnTo>
                <a:lnTo>
                  <a:pt x="56642" y="301117"/>
                </a:lnTo>
                <a:lnTo>
                  <a:pt x="39893" y="249936"/>
                </a:lnTo>
                <a:lnTo>
                  <a:pt x="34289" y="186562"/>
                </a:lnTo>
                <a:lnTo>
                  <a:pt x="35692" y="154368"/>
                </a:lnTo>
                <a:lnTo>
                  <a:pt x="46880" y="98552"/>
                </a:lnTo>
                <a:lnTo>
                  <a:pt x="69361" y="54548"/>
                </a:lnTo>
                <a:lnTo>
                  <a:pt x="103755" y="24691"/>
                </a:lnTo>
                <a:lnTo>
                  <a:pt x="125475" y="15240"/>
                </a:lnTo>
                <a:lnTo>
                  <a:pt x="1201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965698" y="3231133"/>
            <a:ext cx="612775" cy="377190"/>
          </a:xfrm>
          <a:custGeom>
            <a:avLst/>
            <a:gdLst/>
            <a:ahLst/>
            <a:cxnLst/>
            <a:rect l="l" t="t" r="r" b="b"/>
            <a:pathLst>
              <a:path w="612775" h="377189">
                <a:moveTo>
                  <a:pt x="492251" y="0"/>
                </a:moveTo>
                <a:lnTo>
                  <a:pt x="486790" y="15239"/>
                </a:lnTo>
                <a:lnTo>
                  <a:pt x="508674" y="24691"/>
                </a:lnTo>
                <a:lnTo>
                  <a:pt x="527462" y="37798"/>
                </a:lnTo>
                <a:lnTo>
                  <a:pt x="555751" y="74929"/>
                </a:lnTo>
                <a:lnTo>
                  <a:pt x="572500" y="125031"/>
                </a:lnTo>
                <a:lnTo>
                  <a:pt x="578103" y="186562"/>
                </a:lnTo>
                <a:lnTo>
                  <a:pt x="576701" y="219785"/>
                </a:lnTo>
                <a:lnTo>
                  <a:pt x="565513" y="277038"/>
                </a:lnTo>
                <a:lnTo>
                  <a:pt x="543057" y="321831"/>
                </a:lnTo>
                <a:lnTo>
                  <a:pt x="508906" y="352069"/>
                </a:lnTo>
                <a:lnTo>
                  <a:pt x="487425" y="361568"/>
                </a:lnTo>
                <a:lnTo>
                  <a:pt x="492251" y="376808"/>
                </a:lnTo>
                <a:lnTo>
                  <a:pt x="543591" y="352726"/>
                </a:lnTo>
                <a:lnTo>
                  <a:pt x="581405" y="311023"/>
                </a:lnTo>
                <a:lnTo>
                  <a:pt x="604662" y="255079"/>
                </a:lnTo>
                <a:lnTo>
                  <a:pt x="612393" y="188467"/>
                </a:lnTo>
                <a:lnTo>
                  <a:pt x="610461" y="153943"/>
                </a:lnTo>
                <a:lnTo>
                  <a:pt x="594927" y="92706"/>
                </a:lnTo>
                <a:lnTo>
                  <a:pt x="564064" y="42844"/>
                </a:lnTo>
                <a:lnTo>
                  <a:pt x="519539" y="9836"/>
                </a:lnTo>
                <a:lnTo>
                  <a:pt x="492251" y="0"/>
                </a:lnTo>
                <a:close/>
              </a:path>
              <a:path w="612775" h="377189">
                <a:moveTo>
                  <a:pt x="120141" y="0"/>
                </a:moveTo>
                <a:lnTo>
                  <a:pt x="68897" y="24114"/>
                </a:lnTo>
                <a:lnTo>
                  <a:pt x="30987" y="66039"/>
                </a:lnTo>
                <a:lnTo>
                  <a:pt x="7731" y="122015"/>
                </a:lnTo>
                <a:lnTo>
                  <a:pt x="0" y="188467"/>
                </a:lnTo>
                <a:lnTo>
                  <a:pt x="1930" y="223119"/>
                </a:lnTo>
                <a:lnTo>
                  <a:pt x="17412" y="284372"/>
                </a:lnTo>
                <a:lnTo>
                  <a:pt x="48150" y="334071"/>
                </a:lnTo>
                <a:lnTo>
                  <a:pt x="92763" y="366976"/>
                </a:lnTo>
                <a:lnTo>
                  <a:pt x="120141" y="376808"/>
                </a:lnTo>
                <a:lnTo>
                  <a:pt x="124967" y="361568"/>
                </a:lnTo>
                <a:lnTo>
                  <a:pt x="103487" y="352069"/>
                </a:lnTo>
                <a:lnTo>
                  <a:pt x="84947" y="338820"/>
                </a:lnTo>
                <a:lnTo>
                  <a:pt x="56641" y="301116"/>
                </a:lnTo>
                <a:lnTo>
                  <a:pt x="39893" y="249935"/>
                </a:lnTo>
                <a:lnTo>
                  <a:pt x="34289" y="186562"/>
                </a:lnTo>
                <a:lnTo>
                  <a:pt x="35692" y="154368"/>
                </a:lnTo>
                <a:lnTo>
                  <a:pt x="46880" y="98551"/>
                </a:lnTo>
                <a:lnTo>
                  <a:pt x="69361" y="54548"/>
                </a:lnTo>
                <a:lnTo>
                  <a:pt x="103755" y="24691"/>
                </a:lnTo>
                <a:lnTo>
                  <a:pt x="125475" y="15239"/>
                </a:lnTo>
                <a:lnTo>
                  <a:pt x="12014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170170" y="4206494"/>
            <a:ext cx="516890" cy="377190"/>
          </a:xfrm>
          <a:custGeom>
            <a:avLst/>
            <a:gdLst/>
            <a:ahLst/>
            <a:cxnLst/>
            <a:rect l="l" t="t" r="r" b="b"/>
            <a:pathLst>
              <a:path w="516889" h="377189">
                <a:moveTo>
                  <a:pt x="396239" y="0"/>
                </a:moveTo>
                <a:lnTo>
                  <a:pt x="390778" y="15239"/>
                </a:lnTo>
                <a:lnTo>
                  <a:pt x="412662" y="24691"/>
                </a:lnTo>
                <a:lnTo>
                  <a:pt x="431450" y="37798"/>
                </a:lnTo>
                <a:lnTo>
                  <a:pt x="459739" y="74929"/>
                </a:lnTo>
                <a:lnTo>
                  <a:pt x="476488" y="125031"/>
                </a:lnTo>
                <a:lnTo>
                  <a:pt x="482091" y="186562"/>
                </a:lnTo>
                <a:lnTo>
                  <a:pt x="480689" y="219785"/>
                </a:lnTo>
                <a:lnTo>
                  <a:pt x="469501" y="277038"/>
                </a:lnTo>
                <a:lnTo>
                  <a:pt x="447045" y="321831"/>
                </a:lnTo>
                <a:lnTo>
                  <a:pt x="412894" y="352069"/>
                </a:lnTo>
                <a:lnTo>
                  <a:pt x="391413" y="361568"/>
                </a:lnTo>
                <a:lnTo>
                  <a:pt x="396239" y="376808"/>
                </a:lnTo>
                <a:lnTo>
                  <a:pt x="447579" y="352726"/>
                </a:lnTo>
                <a:lnTo>
                  <a:pt x="485393" y="311022"/>
                </a:lnTo>
                <a:lnTo>
                  <a:pt x="508650" y="255079"/>
                </a:lnTo>
                <a:lnTo>
                  <a:pt x="516381" y="188467"/>
                </a:lnTo>
                <a:lnTo>
                  <a:pt x="514449" y="153943"/>
                </a:lnTo>
                <a:lnTo>
                  <a:pt x="498915" y="92706"/>
                </a:lnTo>
                <a:lnTo>
                  <a:pt x="468052" y="42844"/>
                </a:lnTo>
                <a:lnTo>
                  <a:pt x="423527" y="9836"/>
                </a:lnTo>
                <a:lnTo>
                  <a:pt x="396239" y="0"/>
                </a:lnTo>
                <a:close/>
              </a:path>
              <a:path w="516889" h="377189">
                <a:moveTo>
                  <a:pt x="120141" y="0"/>
                </a:moveTo>
                <a:lnTo>
                  <a:pt x="68897" y="24114"/>
                </a:lnTo>
                <a:lnTo>
                  <a:pt x="30987" y="66039"/>
                </a:lnTo>
                <a:lnTo>
                  <a:pt x="7731" y="122015"/>
                </a:lnTo>
                <a:lnTo>
                  <a:pt x="0" y="188467"/>
                </a:lnTo>
                <a:lnTo>
                  <a:pt x="1930" y="223119"/>
                </a:lnTo>
                <a:lnTo>
                  <a:pt x="17412" y="284372"/>
                </a:lnTo>
                <a:lnTo>
                  <a:pt x="48150" y="334071"/>
                </a:lnTo>
                <a:lnTo>
                  <a:pt x="92763" y="366976"/>
                </a:lnTo>
                <a:lnTo>
                  <a:pt x="120141" y="376808"/>
                </a:lnTo>
                <a:lnTo>
                  <a:pt x="124967" y="361568"/>
                </a:lnTo>
                <a:lnTo>
                  <a:pt x="103487" y="352069"/>
                </a:lnTo>
                <a:lnTo>
                  <a:pt x="84947" y="338820"/>
                </a:lnTo>
                <a:lnTo>
                  <a:pt x="56641" y="301116"/>
                </a:lnTo>
                <a:lnTo>
                  <a:pt x="39893" y="249935"/>
                </a:lnTo>
                <a:lnTo>
                  <a:pt x="34289" y="186562"/>
                </a:lnTo>
                <a:lnTo>
                  <a:pt x="35692" y="154368"/>
                </a:lnTo>
                <a:lnTo>
                  <a:pt x="46880" y="98551"/>
                </a:lnTo>
                <a:lnTo>
                  <a:pt x="69361" y="54548"/>
                </a:lnTo>
                <a:lnTo>
                  <a:pt x="103755" y="24691"/>
                </a:lnTo>
                <a:lnTo>
                  <a:pt x="125475" y="15239"/>
                </a:lnTo>
                <a:lnTo>
                  <a:pt x="12014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021841" y="2140153"/>
            <a:ext cx="8113395" cy="3636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93700" marR="43180" indent="-343535">
              <a:spcBef>
                <a:spcPts val="105"/>
              </a:spcBef>
              <a:buFont typeface="Arial"/>
              <a:buChar char="•"/>
              <a:tabLst>
                <a:tab pos="393700" algn="l"/>
                <a:tab pos="394335" algn="l"/>
                <a:tab pos="2926715" algn="l"/>
                <a:tab pos="3345815" algn="l"/>
                <a:tab pos="4077335" algn="l"/>
                <a:tab pos="4684395" algn="l"/>
              </a:tabLst>
            </a:pPr>
            <a:r>
              <a:rPr sz="3200" b="1" spc="-10" dirty="0">
                <a:latin typeface="Calibri"/>
                <a:cs typeface="Calibri"/>
              </a:rPr>
              <a:t>Максимальным </a:t>
            </a:r>
            <a:r>
              <a:rPr sz="3200" b="1" spc="-15" dirty="0">
                <a:latin typeface="Calibri"/>
                <a:cs typeface="Calibri"/>
              </a:rPr>
              <a:t>потоком </a:t>
            </a:r>
            <a:r>
              <a:rPr sz="3200" b="1" dirty="0">
                <a:latin typeface="Calibri"/>
                <a:cs typeface="Calibri"/>
              </a:rPr>
              <a:t>в </a:t>
            </a:r>
            <a:r>
              <a:rPr sz="3200" b="1" spc="-5" dirty="0">
                <a:latin typeface="Calibri"/>
                <a:cs typeface="Calibri"/>
              </a:rPr>
              <a:t>сети </a:t>
            </a:r>
            <a:r>
              <a:rPr sz="3200" spc="-5" dirty="0">
                <a:latin typeface="Calibri"/>
                <a:cs typeface="Calibri"/>
              </a:rPr>
              <a:t>называется  </a:t>
            </a:r>
            <a:r>
              <a:rPr sz="3200" spc="-15" dirty="0">
                <a:latin typeface="Calibri"/>
                <a:cs typeface="Calibri"/>
              </a:rPr>
              <a:t>такой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поток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dirty="0">
                <a:latin typeface="Cambria Math"/>
                <a:cs typeface="Cambria Math"/>
              </a:rPr>
              <a:t>𝑝	𝜋	, </a:t>
            </a:r>
            <a:r>
              <a:rPr sz="3200" spc="-10" dirty="0">
                <a:latin typeface="Calibri"/>
                <a:cs typeface="Calibri"/>
              </a:rPr>
              <a:t>величина </a:t>
            </a:r>
            <a:r>
              <a:rPr sz="3200" spc="-20" dirty="0">
                <a:latin typeface="Calibri"/>
                <a:cs typeface="Calibri"/>
              </a:rPr>
              <a:t>которого </a:t>
            </a:r>
            <a:r>
              <a:rPr sz="3200" dirty="0">
                <a:latin typeface="Calibri"/>
                <a:cs typeface="Calibri"/>
              </a:rPr>
              <a:t>не  </a:t>
            </a:r>
            <a:r>
              <a:rPr sz="3200" spc="-5" dirty="0">
                <a:latin typeface="Calibri"/>
                <a:cs typeface="Calibri"/>
              </a:rPr>
              <a:t>меньше </a:t>
            </a:r>
            <a:r>
              <a:rPr sz="3200" spc="-10" dirty="0">
                <a:latin typeface="Calibri"/>
                <a:cs typeface="Calibri"/>
              </a:rPr>
              <a:t>величины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dirty="0">
                <a:latin typeface="Cambria Math"/>
                <a:cs typeface="Cambria Math"/>
              </a:rPr>
              <a:t>𝑝	</a:t>
            </a:r>
            <a:r>
              <a:rPr sz="3200" spc="-5" dirty="0">
                <a:latin typeface="Cambria Math"/>
                <a:cs typeface="Cambria Math"/>
              </a:rPr>
              <a:t>𝜋′	</a:t>
            </a:r>
            <a:r>
              <a:rPr sz="3200" spc="-10" dirty="0">
                <a:latin typeface="Calibri"/>
                <a:cs typeface="Calibri"/>
              </a:rPr>
              <a:t>любого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другого</a:t>
            </a:r>
            <a:endParaRPr sz="3200">
              <a:latin typeface="Calibri"/>
              <a:cs typeface="Calibri"/>
            </a:endParaRPr>
          </a:p>
          <a:p>
            <a:pPr marL="393700"/>
            <a:r>
              <a:rPr sz="3200" spc="-20" dirty="0">
                <a:latin typeface="Calibri"/>
                <a:cs typeface="Calibri"/>
              </a:rPr>
              <a:t>потока </a:t>
            </a:r>
            <a:r>
              <a:rPr sz="3200" dirty="0">
                <a:latin typeface="Cambria Math"/>
                <a:cs typeface="Cambria Math"/>
              </a:rPr>
              <a:t>𝜋′ </a:t>
            </a:r>
            <a:r>
              <a:rPr sz="3200" dirty="0">
                <a:latin typeface="Calibri"/>
                <a:cs typeface="Calibri"/>
              </a:rPr>
              <a:t>в данной </a:t>
            </a:r>
            <a:r>
              <a:rPr sz="3200" spc="-5" dirty="0">
                <a:latin typeface="Calibri"/>
                <a:cs typeface="Calibri"/>
              </a:rPr>
              <a:t>сети.</a:t>
            </a:r>
            <a:endParaRPr sz="3200">
              <a:latin typeface="Calibri"/>
              <a:cs typeface="Calibri"/>
            </a:endParaRPr>
          </a:p>
          <a:p>
            <a:pPr marL="13335" algn="ctr">
              <a:spcBef>
                <a:spcPts val="5"/>
              </a:spcBef>
              <a:tabLst>
                <a:tab pos="414020" algn="l"/>
                <a:tab pos="945515" algn="l"/>
              </a:tabLst>
            </a:pPr>
            <a:r>
              <a:rPr sz="3200" dirty="0">
                <a:latin typeface="Cambria Math"/>
                <a:cs typeface="Cambria Math"/>
              </a:rPr>
              <a:t>𝑝	𝜋	→</a:t>
            </a:r>
            <a:r>
              <a:rPr sz="3200" spc="180" dirty="0">
                <a:latin typeface="Cambria Math"/>
                <a:cs typeface="Cambria Math"/>
              </a:rPr>
              <a:t> </a:t>
            </a:r>
            <a:r>
              <a:rPr sz="3200" spc="25" dirty="0">
                <a:latin typeface="Cambria Math"/>
                <a:cs typeface="Cambria Math"/>
              </a:rPr>
              <a:t>𝑚𝑎𝑥</a:t>
            </a:r>
            <a:r>
              <a:rPr sz="3525" spc="37" baseline="-15366" dirty="0">
                <a:latin typeface="Cambria Math"/>
                <a:cs typeface="Cambria Math"/>
              </a:rPr>
              <a:t>𝜋</a:t>
            </a:r>
            <a:endParaRPr sz="3525" baseline="-15366">
              <a:latin typeface="Cambria Math"/>
              <a:cs typeface="Cambria Math"/>
            </a:endParaRPr>
          </a:p>
          <a:p>
            <a:pPr>
              <a:spcBef>
                <a:spcPts val="40"/>
              </a:spcBef>
            </a:pPr>
            <a:endParaRPr sz="4550">
              <a:latin typeface="Cambria Math"/>
              <a:cs typeface="Cambria Math"/>
            </a:endParaRPr>
          </a:p>
          <a:p>
            <a:pPr marL="50800">
              <a:spcBef>
                <a:spcPts val="5"/>
              </a:spcBef>
            </a:pPr>
            <a:r>
              <a:rPr sz="3200" spc="-5" dirty="0">
                <a:latin typeface="Calibri"/>
                <a:cs typeface="Calibri"/>
              </a:rPr>
              <a:t>Как </a:t>
            </a:r>
            <a:r>
              <a:rPr sz="3200" spc="-15" dirty="0">
                <a:latin typeface="Calibri"/>
                <a:cs typeface="Calibri"/>
              </a:rPr>
              <a:t>определить </a:t>
            </a:r>
            <a:r>
              <a:rPr sz="3200" spc="-5" dirty="0">
                <a:latin typeface="Calibri"/>
                <a:cs typeface="Calibri"/>
              </a:rPr>
              <a:t>максимальный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поток?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07230" y="126356"/>
            <a:ext cx="3178175" cy="136768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Сечение</a:t>
            </a:r>
            <a:r>
              <a:rPr spc="-90" dirty="0"/>
              <a:t> </a:t>
            </a:r>
            <a:r>
              <a:rPr dirty="0"/>
              <a:t>сети</a:t>
            </a:r>
          </a:p>
        </p:txBody>
      </p:sp>
      <p:sp>
        <p:nvSpPr>
          <p:cNvPr id="3" name="object 3"/>
          <p:cNvSpPr/>
          <p:nvPr/>
        </p:nvSpPr>
        <p:spPr>
          <a:xfrm>
            <a:off x="4771264" y="2377821"/>
            <a:ext cx="810895" cy="318135"/>
          </a:xfrm>
          <a:custGeom>
            <a:avLst/>
            <a:gdLst/>
            <a:ahLst/>
            <a:cxnLst/>
            <a:rect l="l" t="t" r="r" b="b"/>
            <a:pathLst>
              <a:path w="810895" h="318135">
                <a:moveTo>
                  <a:pt x="709295" y="0"/>
                </a:moveTo>
                <a:lnTo>
                  <a:pt x="704723" y="12826"/>
                </a:lnTo>
                <a:lnTo>
                  <a:pt x="723134" y="20829"/>
                </a:lnTo>
                <a:lnTo>
                  <a:pt x="738949" y="31892"/>
                </a:lnTo>
                <a:lnTo>
                  <a:pt x="762888" y="63245"/>
                </a:lnTo>
                <a:lnTo>
                  <a:pt x="776890" y="105425"/>
                </a:lnTo>
                <a:lnTo>
                  <a:pt x="781558" y="157225"/>
                </a:lnTo>
                <a:lnTo>
                  <a:pt x="780389" y="185257"/>
                </a:lnTo>
                <a:lnTo>
                  <a:pt x="771003" y="233556"/>
                </a:lnTo>
                <a:lnTo>
                  <a:pt x="752093" y="271275"/>
                </a:lnTo>
                <a:lnTo>
                  <a:pt x="723328" y="296699"/>
                </a:lnTo>
                <a:lnTo>
                  <a:pt x="705231" y="304673"/>
                </a:lnTo>
                <a:lnTo>
                  <a:pt x="709295" y="317626"/>
                </a:lnTo>
                <a:lnTo>
                  <a:pt x="752601" y="297307"/>
                </a:lnTo>
                <a:lnTo>
                  <a:pt x="784478" y="262127"/>
                </a:lnTo>
                <a:lnTo>
                  <a:pt x="804021" y="214979"/>
                </a:lnTo>
                <a:lnTo>
                  <a:pt x="810513" y="158876"/>
                </a:lnTo>
                <a:lnTo>
                  <a:pt x="808890" y="129778"/>
                </a:lnTo>
                <a:lnTo>
                  <a:pt x="795833" y="78152"/>
                </a:lnTo>
                <a:lnTo>
                  <a:pt x="769802" y="36147"/>
                </a:lnTo>
                <a:lnTo>
                  <a:pt x="732274" y="8334"/>
                </a:lnTo>
                <a:lnTo>
                  <a:pt x="709295" y="0"/>
                </a:lnTo>
                <a:close/>
              </a:path>
              <a:path w="810895" h="318135">
                <a:moveTo>
                  <a:pt x="101346" y="0"/>
                </a:moveTo>
                <a:lnTo>
                  <a:pt x="58102" y="20383"/>
                </a:lnTo>
                <a:lnTo>
                  <a:pt x="26288" y="55625"/>
                </a:lnTo>
                <a:lnTo>
                  <a:pt x="6572" y="102870"/>
                </a:lnTo>
                <a:lnTo>
                  <a:pt x="0" y="158876"/>
                </a:lnTo>
                <a:lnTo>
                  <a:pt x="1641" y="188047"/>
                </a:lnTo>
                <a:lnTo>
                  <a:pt x="14733" y="239672"/>
                </a:lnTo>
                <a:lnTo>
                  <a:pt x="40641" y="281586"/>
                </a:lnTo>
                <a:lnTo>
                  <a:pt x="78222" y="309312"/>
                </a:lnTo>
                <a:lnTo>
                  <a:pt x="101346" y="317626"/>
                </a:lnTo>
                <a:lnTo>
                  <a:pt x="105410" y="304673"/>
                </a:lnTo>
                <a:lnTo>
                  <a:pt x="87312" y="296699"/>
                </a:lnTo>
                <a:lnTo>
                  <a:pt x="71691" y="285559"/>
                </a:lnTo>
                <a:lnTo>
                  <a:pt x="47878" y="253873"/>
                </a:lnTo>
                <a:lnTo>
                  <a:pt x="33702" y="210692"/>
                </a:lnTo>
                <a:lnTo>
                  <a:pt x="28956" y="157225"/>
                </a:lnTo>
                <a:lnTo>
                  <a:pt x="30144" y="130129"/>
                </a:lnTo>
                <a:lnTo>
                  <a:pt x="39618" y="83127"/>
                </a:lnTo>
                <a:lnTo>
                  <a:pt x="58572" y="46027"/>
                </a:lnTo>
                <a:lnTo>
                  <a:pt x="87580" y="20829"/>
                </a:lnTo>
                <a:lnTo>
                  <a:pt x="105917" y="12826"/>
                </a:lnTo>
                <a:lnTo>
                  <a:pt x="10134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036439" y="5093590"/>
            <a:ext cx="472440" cy="318135"/>
          </a:xfrm>
          <a:custGeom>
            <a:avLst/>
            <a:gdLst/>
            <a:ahLst/>
            <a:cxnLst/>
            <a:rect l="l" t="t" r="r" b="b"/>
            <a:pathLst>
              <a:path w="472439" h="318135">
                <a:moveTo>
                  <a:pt x="370966" y="0"/>
                </a:moveTo>
                <a:lnTo>
                  <a:pt x="366395" y="12827"/>
                </a:lnTo>
                <a:lnTo>
                  <a:pt x="384806" y="20829"/>
                </a:lnTo>
                <a:lnTo>
                  <a:pt x="400621" y="31892"/>
                </a:lnTo>
                <a:lnTo>
                  <a:pt x="424561" y="63246"/>
                </a:lnTo>
                <a:lnTo>
                  <a:pt x="438562" y="105425"/>
                </a:lnTo>
                <a:lnTo>
                  <a:pt x="443230" y="157226"/>
                </a:lnTo>
                <a:lnTo>
                  <a:pt x="442061" y="185257"/>
                </a:lnTo>
                <a:lnTo>
                  <a:pt x="432675" y="233556"/>
                </a:lnTo>
                <a:lnTo>
                  <a:pt x="413766" y="271275"/>
                </a:lnTo>
                <a:lnTo>
                  <a:pt x="385000" y="296699"/>
                </a:lnTo>
                <a:lnTo>
                  <a:pt x="366902" y="304673"/>
                </a:lnTo>
                <a:lnTo>
                  <a:pt x="370966" y="317627"/>
                </a:lnTo>
                <a:lnTo>
                  <a:pt x="414274" y="297307"/>
                </a:lnTo>
                <a:lnTo>
                  <a:pt x="446150" y="262128"/>
                </a:lnTo>
                <a:lnTo>
                  <a:pt x="465693" y="214979"/>
                </a:lnTo>
                <a:lnTo>
                  <a:pt x="472186" y="158877"/>
                </a:lnTo>
                <a:lnTo>
                  <a:pt x="470562" y="129778"/>
                </a:lnTo>
                <a:lnTo>
                  <a:pt x="457505" y="78152"/>
                </a:lnTo>
                <a:lnTo>
                  <a:pt x="431474" y="36147"/>
                </a:lnTo>
                <a:lnTo>
                  <a:pt x="393946" y="8334"/>
                </a:lnTo>
                <a:lnTo>
                  <a:pt x="370966" y="0"/>
                </a:lnTo>
                <a:close/>
              </a:path>
              <a:path w="472439" h="318135">
                <a:moveTo>
                  <a:pt x="101346" y="0"/>
                </a:moveTo>
                <a:lnTo>
                  <a:pt x="58102" y="20383"/>
                </a:lnTo>
                <a:lnTo>
                  <a:pt x="26288" y="55625"/>
                </a:lnTo>
                <a:lnTo>
                  <a:pt x="6572" y="102869"/>
                </a:lnTo>
                <a:lnTo>
                  <a:pt x="0" y="158877"/>
                </a:lnTo>
                <a:lnTo>
                  <a:pt x="1641" y="188047"/>
                </a:lnTo>
                <a:lnTo>
                  <a:pt x="14733" y="239672"/>
                </a:lnTo>
                <a:lnTo>
                  <a:pt x="40641" y="281586"/>
                </a:lnTo>
                <a:lnTo>
                  <a:pt x="78222" y="309312"/>
                </a:lnTo>
                <a:lnTo>
                  <a:pt x="101346" y="317627"/>
                </a:lnTo>
                <a:lnTo>
                  <a:pt x="105410" y="304673"/>
                </a:lnTo>
                <a:lnTo>
                  <a:pt x="87312" y="296699"/>
                </a:lnTo>
                <a:lnTo>
                  <a:pt x="71691" y="285559"/>
                </a:lnTo>
                <a:lnTo>
                  <a:pt x="47878" y="253873"/>
                </a:lnTo>
                <a:lnTo>
                  <a:pt x="33702" y="210693"/>
                </a:lnTo>
                <a:lnTo>
                  <a:pt x="28956" y="157226"/>
                </a:lnTo>
                <a:lnTo>
                  <a:pt x="30144" y="130129"/>
                </a:lnTo>
                <a:lnTo>
                  <a:pt x="39618" y="83127"/>
                </a:lnTo>
                <a:lnTo>
                  <a:pt x="58572" y="46027"/>
                </a:lnTo>
                <a:lnTo>
                  <a:pt x="87580" y="20829"/>
                </a:lnTo>
                <a:lnTo>
                  <a:pt x="105918" y="12827"/>
                </a:lnTo>
                <a:lnTo>
                  <a:pt x="10134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021841" y="1537157"/>
            <a:ext cx="8107045" cy="4635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ts val="2920"/>
              </a:lnSpc>
              <a:spcBef>
                <a:spcPts val="100"/>
              </a:spcBef>
            </a:pPr>
            <a:r>
              <a:rPr sz="2700" spc="-20" dirty="0">
                <a:latin typeface="Calibri"/>
                <a:cs typeface="Calibri"/>
              </a:rPr>
              <a:t>Если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700" dirty="0">
                <a:latin typeface="Cambria Math"/>
                <a:cs typeface="Cambria Math"/>
              </a:rPr>
              <a:t>𝑋</a:t>
            </a:r>
            <a:r>
              <a:rPr sz="2700" spc="215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⊆</a:t>
            </a:r>
            <a:r>
              <a:rPr sz="2700" spc="145" dirty="0">
                <a:latin typeface="Cambria Math"/>
                <a:cs typeface="Cambria Math"/>
              </a:rPr>
              <a:t> </a:t>
            </a:r>
            <a:r>
              <a:rPr sz="2700" spc="40" dirty="0">
                <a:latin typeface="Cambria Math"/>
                <a:cs typeface="Cambria Math"/>
              </a:rPr>
              <a:t>𝑉,</a:t>
            </a:r>
            <a:r>
              <a:rPr sz="2700" spc="-155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𝑠</a:t>
            </a:r>
            <a:r>
              <a:rPr sz="2700" spc="204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∈</a:t>
            </a:r>
            <a:r>
              <a:rPr sz="2700" spc="160" dirty="0">
                <a:latin typeface="Cambria Math"/>
                <a:cs typeface="Cambria Math"/>
              </a:rPr>
              <a:t> </a:t>
            </a:r>
            <a:r>
              <a:rPr sz="2700" spc="30" dirty="0">
                <a:latin typeface="Cambria Math"/>
                <a:cs typeface="Cambria Math"/>
              </a:rPr>
              <a:t>𝑋,</a:t>
            </a:r>
            <a:r>
              <a:rPr sz="2700" spc="-155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𝑡</a:t>
            </a:r>
            <a:r>
              <a:rPr sz="2700" spc="220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∉</a:t>
            </a:r>
            <a:r>
              <a:rPr sz="2700" spc="145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𝑋</a:t>
            </a:r>
            <a:r>
              <a:rPr sz="2700" spc="65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и</a:t>
            </a:r>
            <a:r>
              <a:rPr sz="2700" spc="5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𝑌</a:t>
            </a:r>
            <a:r>
              <a:rPr sz="2700" spc="215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=</a:t>
            </a:r>
            <a:r>
              <a:rPr sz="2700" spc="145" dirty="0">
                <a:latin typeface="Cambria Math"/>
                <a:cs typeface="Cambria Math"/>
              </a:rPr>
              <a:t> </a:t>
            </a:r>
            <a:r>
              <a:rPr sz="2700" spc="-5" dirty="0">
                <a:latin typeface="Cambria Math"/>
                <a:cs typeface="Cambria Math"/>
              </a:rPr>
              <a:t>𝑉\X,</a:t>
            </a:r>
            <a:r>
              <a:rPr sz="2700" dirty="0">
                <a:latin typeface="Cambria Math"/>
                <a:cs typeface="Cambria Math"/>
              </a:rPr>
              <a:t> </a:t>
            </a:r>
            <a:r>
              <a:rPr sz="2700" spc="-20" dirty="0">
                <a:latin typeface="Calibri"/>
                <a:cs typeface="Calibri"/>
              </a:rPr>
              <a:t>то</a:t>
            </a:r>
            <a:r>
              <a:rPr sz="2700" spc="1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множество дуг</a:t>
            </a:r>
            <a:endParaRPr sz="2700">
              <a:latin typeface="Calibri"/>
              <a:cs typeface="Calibri"/>
            </a:endParaRPr>
          </a:p>
          <a:p>
            <a:pPr marL="50800">
              <a:lnSpc>
                <a:spcPts val="2920"/>
              </a:lnSpc>
            </a:pPr>
            <a:r>
              <a:rPr sz="2700" dirty="0">
                <a:latin typeface="Cambria Math"/>
                <a:cs typeface="Cambria Math"/>
              </a:rPr>
              <a:t>𝐷 ⊆ </a:t>
            </a:r>
            <a:r>
              <a:rPr sz="2700" spc="50" dirty="0">
                <a:latin typeface="Cambria Math"/>
                <a:cs typeface="Cambria Math"/>
              </a:rPr>
              <a:t>𝐸, </a:t>
            </a:r>
            <a:r>
              <a:rPr sz="2700" spc="-5" dirty="0">
                <a:latin typeface="Calibri"/>
                <a:cs typeface="Calibri"/>
              </a:rPr>
              <a:t>таких</a:t>
            </a:r>
            <a:r>
              <a:rPr sz="2700" spc="-245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что</a:t>
            </a:r>
            <a:endParaRPr sz="2700">
              <a:latin typeface="Calibri"/>
              <a:cs typeface="Calibri"/>
            </a:endParaRPr>
          </a:p>
          <a:p>
            <a:pPr marL="50800" marR="1706245" indent="1840864">
              <a:tabLst>
                <a:tab pos="2861310" algn="l"/>
                <a:tab pos="3685540" algn="l"/>
              </a:tabLst>
            </a:pPr>
            <a:r>
              <a:rPr sz="2700" dirty="0">
                <a:latin typeface="Cambria Math"/>
                <a:cs typeface="Cambria Math"/>
              </a:rPr>
              <a:t>𝐷</a:t>
            </a:r>
            <a:r>
              <a:rPr sz="2700" spc="235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=</a:t>
            </a:r>
            <a:r>
              <a:rPr sz="2700" spc="160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{	</a:t>
            </a:r>
            <a:r>
              <a:rPr sz="2700" spc="35" dirty="0">
                <a:latin typeface="Cambria Math"/>
                <a:cs typeface="Cambria Math"/>
              </a:rPr>
              <a:t>𝑣,</a:t>
            </a:r>
            <a:r>
              <a:rPr sz="2700" spc="-155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𝑤	∈ </a:t>
            </a:r>
            <a:r>
              <a:rPr sz="2700" spc="35" dirty="0">
                <a:latin typeface="Cambria Math"/>
                <a:cs typeface="Cambria Math"/>
              </a:rPr>
              <a:t>𝐸|𝑣 </a:t>
            </a:r>
            <a:r>
              <a:rPr sz="2700" dirty="0">
                <a:latin typeface="Cambria Math"/>
                <a:cs typeface="Cambria Math"/>
              </a:rPr>
              <a:t>∈ </a:t>
            </a:r>
            <a:r>
              <a:rPr sz="2700" spc="25" dirty="0">
                <a:latin typeface="Cambria Math"/>
                <a:cs typeface="Cambria Math"/>
              </a:rPr>
              <a:t>𝑋, </a:t>
            </a:r>
            <a:r>
              <a:rPr sz="2700" dirty="0">
                <a:latin typeface="Cambria Math"/>
                <a:cs typeface="Cambria Math"/>
              </a:rPr>
              <a:t>𝑤 ∈ </a:t>
            </a:r>
            <a:r>
              <a:rPr sz="2700" spc="25" dirty="0">
                <a:latin typeface="Cambria Math"/>
                <a:cs typeface="Cambria Math"/>
              </a:rPr>
              <a:t>𝑌}</a:t>
            </a:r>
            <a:r>
              <a:rPr sz="2700" spc="25" dirty="0">
                <a:latin typeface="Calibri"/>
                <a:cs typeface="Calibri"/>
              </a:rPr>
              <a:t>,  </a:t>
            </a:r>
            <a:r>
              <a:rPr sz="2700" spc="-5" dirty="0">
                <a:latin typeface="Calibri"/>
                <a:cs typeface="Calibri"/>
              </a:rPr>
              <a:t>называется </a:t>
            </a:r>
            <a:r>
              <a:rPr sz="2700" b="1" spc="-10" dirty="0">
                <a:latin typeface="Calibri"/>
                <a:cs typeface="Calibri"/>
              </a:rPr>
              <a:t>сечением</a:t>
            </a:r>
            <a:r>
              <a:rPr sz="2700" b="1" spc="-40" dirty="0">
                <a:latin typeface="Calibri"/>
                <a:cs typeface="Calibri"/>
              </a:rPr>
              <a:t> </a:t>
            </a:r>
            <a:r>
              <a:rPr sz="2700" b="1" spc="-5" dirty="0">
                <a:latin typeface="Calibri"/>
                <a:cs typeface="Calibri"/>
              </a:rPr>
              <a:t>сети</a:t>
            </a:r>
            <a:r>
              <a:rPr sz="2700" spc="-5" dirty="0">
                <a:latin typeface="Calibri"/>
                <a:cs typeface="Calibri"/>
              </a:rPr>
              <a:t>.</a:t>
            </a:r>
            <a:endParaRPr sz="2700">
              <a:latin typeface="Calibri"/>
              <a:cs typeface="Calibri"/>
            </a:endParaRPr>
          </a:p>
          <a:p>
            <a:pPr marL="50800" marR="17780">
              <a:lnSpc>
                <a:spcPts val="2590"/>
              </a:lnSpc>
              <a:spcBef>
                <a:spcPts val="630"/>
              </a:spcBef>
            </a:pPr>
            <a:r>
              <a:rPr sz="2700" dirty="0">
                <a:latin typeface="Calibri"/>
                <a:cs typeface="Calibri"/>
              </a:rPr>
              <a:t>При </a:t>
            </a:r>
            <a:r>
              <a:rPr sz="2700" spc="-20" dirty="0">
                <a:latin typeface="Calibri"/>
                <a:cs typeface="Calibri"/>
              </a:rPr>
              <a:t>удалении </a:t>
            </a:r>
            <a:r>
              <a:rPr sz="2700" spc="-10" dirty="0">
                <a:latin typeface="Calibri"/>
                <a:cs typeface="Calibri"/>
              </a:rPr>
              <a:t>всех дуг </a:t>
            </a:r>
            <a:r>
              <a:rPr sz="2700" dirty="0">
                <a:latin typeface="Calibri"/>
                <a:cs typeface="Calibri"/>
              </a:rPr>
              <a:t>из </a:t>
            </a:r>
            <a:r>
              <a:rPr sz="2700" spc="-5" dirty="0">
                <a:latin typeface="Calibri"/>
                <a:cs typeface="Calibri"/>
              </a:rPr>
              <a:t>сечения, </a:t>
            </a:r>
            <a:r>
              <a:rPr sz="2700" spc="-10" dirty="0">
                <a:latin typeface="Calibri"/>
                <a:cs typeface="Calibri"/>
              </a:rPr>
              <a:t>сеть </a:t>
            </a:r>
            <a:r>
              <a:rPr sz="2700" spc="-5" dirty="0">
                <a:latin typeface="Calibri"/>
                <a:cs typeface="Calibri"/>
              </a:rPr>
              <a:t>перестает </a:t>
            </a:r>
            <a:r>
              <a:rPr sz="2700" dirty="0">
                <a:latin typeface="Calibri"/>
                <a:cs typeface="Calibri"/>
              </a:rPr>
              <a:t>быть  </a:t>
            </a:r>
            <a:r>
              <a:rPr sz="2700" spc="-10" dirty="0">
                <a:latin typeface="Calibri"/>
                <a:cs typeface="Calibri"/>
              </a:rPr>
              <a:t>связной.</a:t>
            </a:r>
            <a:endParaRPr sz="2700">
              <a:latin typeface="Calibri"/>
              <a:cs typeface="Calibri"/>
            </a:endParaRPr>
          </a:p>
          <a:p>
            <a:pPr>
              <a:spcBef>
                <a:spcPts val="5"/>
              </a:spcBef>
            </a:pPr>
            <a:endParaRPr sz="3200">
              <a:latin typeface="Calibri"/>
              <a:cs typeface="Calibri"/>
            </a:endParaRPr>
          </a:p>
          <a:p>
            <a:pPr marL="50800" marR="84455">
              <a:lnSpc>
                <a:spcPct val="80000"/>
              </a:lnSpc>
            </a:pPr>
            <a:r>
              <a:rPr sz="2700" b="1" spc="-5" dirty="0">
                <a:latin typeface="Calibri"/>
                <a:cs typeface="Calibri"/>
              </a:rPr>
              <a:t>Пропускной способностью </a:t>
            </a:r>
            <a:r>
              <a:rPr sz="2700" dirty="0">
                <a:latin typeface="Calibri"/>
                <a:cs typeface="Calibri"/>
              </a:rPr>
              <a:t>сечения </a:t>
            </a:r>
            <a:r>
              <a:rPr sz="2700" dirty="0">
                <a:latin typeface="Cambria Math"/>
                <a:cs typeface="Cambria Math"/>
              </a:rPr>
              <a:t>𝐷 ⊆ 𝐸 </a:t>
            </a:r>
            <a:r>
              <a:rPr sz="2700" spc="-5" dirty="0">
                <a:latin typeface="Calibri"/>
                <a:cs typeface="Calibri"/>
              </a:rPr>
              <a:t>называется  </a:t>
            </a:r>
            <a:r>
              <a:rPr sz="2700" spc="-10" dirty="0">
                <a:latin typeface="Calibri"/>
                <a:cs typeface="Calibri"/>
              </a:rPr>
              <a:t>неотрицательное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число</a:t>
            </a:r>
            <a:endParaRPr sz="2700">
              <a:latin typeface="Calibri"/>
              <a:cs typeface="Calibri"/>
            </a:endParaRPr>
          </a:p>
          <a:p>
            <a:pPr marL="177165" algn="ctr">
              <a:spcBef>
                <a:spcPts val="5"/>
              </a:spcBef>
              <a:tabLst>
                <a:tab pos="486409" algn="l"/>
                <a:tab pos="972819" algn="l"/>
              </a:tabLst>
            </a:pPr>
            <a:r>
              <a:rPr sz="2700" dirty="0">
                <a:latin typeface="Cambria Math"/>
                <a:cs typeface="Cambria Math"/>
              </a:rPr>
              <a:t>𝑐	𝐷	=  </a:t>
            </a:r>
            <a:r>
              <a:rPr sz="4050" baseline="2057" dirty="0">
                <a:latin typeface="Cambria Math"/>
                <a:cs typeface="Cambria Math"/>
              </a:rPr>
              <a:t>   </a:t>
            </a:r>
            <a:r>
              <a:rPr sz="2925" spc="112" baseline="-17094" dirty="0">
                <a:latin typeface="Cambria Math"/>
                <a:cs typeface="Cambria Math"/>
              </a:rPr>
              <a:t>𝑒∈𝐷</a:t>
            </a:r>
            <a:r>
              <a:rPr sz="2925" spc="-390" baseline="-17094" dirty="0">
                <a:latin typeface="Cambria Math"/>
                <a:cs typeface="Cambria Math"/>
              </a:rPr>
              <a:t> </a:t>
            </a:r>
            <a:r>
              <a:rPr sz="2700" spc="25" dirty="0">
                <a:latin typeface="Cambria Math"/>
                <a:cs typeface="Cambria Math"/>
              </a:rPr>
              <a:t>𝑐(𝑒)</a:t>
            </a:r>
            <a:r>
              <a:rPr sz="2700" spc="25" dirty="0">
                <a:latin typeface="Calibri"/>
                <a:cs typeface="Calibri"/>
              </a:rPr>
              <a:t>,</a:t>
            </a:r>
            <a:endParaRPr sz="2700">
              <a:latin typeface="Calibri"/>
              <a:cs typeface="Calibri"/>
            </a:endParaRPr>
          </a:p>
          <a:p>
            <a:pPr marL="50800" marR="176530">
              <a:lnSpc>
                <a:spcPts val="2590"/>
              </a:lnSpc>
              <a:spcBef>
                <a:spcPts val="625"/>
              </a:spcBef>
            </a:pPr>
            <a:r>
              <a:rPr sz="2700" spc="-20" dirty="0">
                <a:latin typeface="Calibri"/>
                <a:cs typeface="Calibri"/>
              </a:rPr>
              <a:t>то </a:t>
            </a:r>
            <a:r>
              <a:rPr sz="2700" dirty="0">
                <a:latin typeface="Calibri"/>
                <a:cs typeface="Calibri"/>
              </a:rPr>
              <a:t>есть </a:t>
            </a:r>
            <a:r>
              <a:rPr sz="2700" spc="-5" dirty="0">
                <a:latin typeface="Calibri"/>
                <a:cs typeface="Calibri"/>
              </a:rPr>
              <a:t>равное сумме пропускных способностей </a:t>
            </a:r>
            <a:r>
              <a:rPr sz="2700" spc="-35" dirty="0">
                <a:latin typeface="Calibri"/>
                <a:cs typeface="Calibri"/>
              </a:rPr>
              <a:t>дуг, </a:t>
            </a:r>
            <a:r>
              <a:rPr sz="2700" dirty="0">
                <a:latin typeface="Calibri"/>
                <a:cs typeface="Calibri"/>
              </a:rPr>
              <a:t>в  </a:t>
            </a:r>
            <a:r>
              <a:rPr sz="2700" spc="-10" dirty="0">
                <a:latin typeface="Calibri"/>
                <a:cs typeface="Calibri"/>
              </a:rPr>
              <a:t>него </a:t>
            </a:r>
            <a:r>
              <a:rPr sz="2700" spc="-15" dirty="0">
                <a:latin typeface="Calibri"/>
                <a:cs typeface="Calibri"/>
              </a:rPr>
              <a:t>входящих.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78655" y="2680463"/>
            <a:ext cx="3970654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</a:t>
            </a:r>
            <a:r>
              <a:rPr spc="-50" dirty="0"/>
              <a:t> </a:t>
            </a:r>
            <a:r>
              <a:rPr spc="-5" dirty="0"/>
              <a:t>сечения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69232" y="461900"/>
            <a:ext cx="465582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 </a:t>
            </a:r>
            <a:r>
              <a:rPr spc="-5" dirty="0"/>
              <a:t>сечения</a:t>
            </a:r>
            <a:r>
              <a:rPr spc="-80" dirty="0"/>
              <a:t> </a:t>
            </a:r>
            <a:r>
              <a:rPr spc="5" dirty="0"/>
              <a:t>#1</a:t>
            </a:r>
          </a:p>
        </p:txBody>
      </p:sp>
      <p:sp>
        <p:nvSpPr>
          <p:cNvPr id="3" name="object 3"/>
          <p:cNvSpPr/>
          <p:nvPr/>
        </p:nvSpPr>
        <p:spPr>
          <a:xfrm>
            <a:off x="2204479" y="1576574"/>
            <a:ext cx="7821146" cy="46851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07691" y="6199949"/>
            <a:ext cx="488950" cy="328930"/>
          </a:xfrm>
          <a:custGeom>
            <a:avLst/>
            <a:gdLst/>
            <a:ahLst/>
            <a:cxnLst/>
            <a:rect l="l" t="t" r="r" b="b"/>
            <a:pathLst>
              <a:path w="488950" h="328929">
                <a:moveTo>
                  <a:pt x="383921" y="0"/>
                </a:moveTo>
                <a:lnTo>
                  <a:pt x="379247" y="13347"/>
                </a:lnTo>
                <a:lnTo>
                  <a:pt x="398268" y="21612"/>
                </a:lnTo>
                <a:lnTo>
                  <a:pt x="414635" y="33053"/>
                </a:lnTo>
                <a:lnTo>
                  <a:pt x="439394" y="65455"/>
                </a:lnTo>
                <a:lnTo>
                  <a:pt x="453967" y="109167"/>
                </a:lnTo>
                <a:lnTo>
                  <a:pt x="458825" y="162814"/>
                </a:lnTo>
                <a:lnTo>
                  <a:pt x="457609" y="191819"/>
                </a:lnTo>
                <a:lnTo>
                  <a:pt x="447842" y="241839"/>
                </a:lnTo>
                <a:lnTo>
                  <a:pt x="428265" y="280906"/>
                </a:lnTo>
                <a:lnTo>
                  <a:pt x="398521" y="307261"/>
                </a:lnTo>
                <a:lnTo>
                  <a:pt x="379768" y="315556"/>
                </a:lnTo>
                <a:lnTo>
                  <a:pt x="383921" y="328917"/>
                </a:lnTo>
                <a:lnTo>
                  <a:pt x="428777" y="307868"/>
                </a:lnTo>
                <a:lnTo>
                  <a:pt x="461746" y="271437"/>
                </a:lnTo>
                <a:lnTo>
                  <a:pt x="482034" y="222651"/>
                </a:lnTo>
                <a:lnTo>
                  <a:pt x="488797" y="164541"/>
                </a:lnTo>
                <a:lnTo>
                  <a:pt x="487106" y="134392"/>
                </a:lnTo>
                <a:lnTo>
                  <a:pt x="473581" y="80948"/>
                </a:lnTo>
                <a:lnTo>
                  <a:pt x="446671" y="37438"/>
                </a:lnTo>
                <a:lnTo>
                  <a:pt x="407768" y="8610"/>
                </a:lnTo>
                <a:lnTo>
                  <a:pt x="383921" y="0"/>
                </a:lnTo>
                <a:close/>
              </a:path>
              <a:path w="488950" h="328929">
                <a:moveTo>
                  <a:pt x="104902" y="0"/>
                </a:moveTo>
                <a:lnTo>
                  <a:pt x="60144" y="21089"/>
                </a:lnTo>
                <a:lnTo>
                  <a:pt x="27139" y="57657"/>
                </a:lnTo>
                <a:lnTo>
                  <a:pt x="6788" y="106527"/>
                </a:lnTo>
                <a:lnTo>
                  <a:pt x="0" y="164541"/>
                </a:lnTo>
                <a:lnTo>
                  <a:pt x="1690" y="194761"/>
                </a:lnTo>
                <a:lnTo>
                  <a:pt x="15216" y="248210"/>
                </a:lnTo>
                <a:lnTo>
                  <a:pt x="42060" y="291575"/>
                </a:lnTo>
                <a:lnTo>
                  <a:pt x="80984" y="320316"/>
                </a:lnTo>
                <a:lnTo>
                  <a:pt x="104902" y="328917"/>
                </a:lnTo>
                <a:lnTo>
                  <a:pt x="109067" y="315556"/>
                </a:lnTo>
                <a:lnTo>
                  <a:pt x="90322" y="307261"/>
                </a:lnTo>
                <a:lnTo>
                  <a:pt x="74147" y="295709"/>
                </a:lnTo>
                <a:lnTo>
                  <a:pt x="49504" y="262851"/>
                </a:lnTo>
                <a:lnTo>
                  <a:pt x="34874" y="218162"/>
                </a:lnTo>
                <a:lnTo>
                  <a:pt x="29997" y="162814"/>
                </a:lnTo>
                <a:lnTo>
                  <a:pt x="31216" y="134748"/>
                </a:lnTo>
                <a:lnTo>
                  <a:pt x="40970" y="86070"/>
                </a:lnTo>
                <a:lnTo>
                  <a:pt x="60575" y="47668"/>
                </a:lnTo>
                <a:lnTo>
                  <a:pt x="90616" y="21612"/>
                </a:lnTo>
                <a:lnTo>
                  <a:pt x="109588" y="13347"/>
                </a:lnTo>
                <a:lnTo>
                  <a:pt x="10490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188566" y="6099454"/>
            <a:ext cx="18230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335280" algn="l"/>
                <a:tab pos="739775" algn="l"/>
              </a:tabLst>
            </a:pPr>
            <a:r>
              <a:rPr sz="2800" spc="-5" dirty="0">
                <a:latin typeface="Cambria Math"/>
                <a:cs typeface="Cambria Math"/>
              </a:rPr>
              <a:t>𝑐	𝐷	</a:t>
            </a:r>
            <a:r>
              <a:rPr sz="2800" spc="-10" dirty="0">
                <a:latin typeface="Calibri"/>
                <a:cs typeface="Calibri"/>
              </a:rPr>
              <a:t>=3+5=8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05592" y="1555640"/>
            <a:ext cx="7818911" cy="46870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69232" y="461900"/>
            <a:ext cx="465582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 </a:t>
            </a:r>
            <a:r>
              <a:rPr spc="-5" dirty="0"/>
              <a:t>сечения</a:t>
            </a:r>
            <a:r>
              <a:rPr spc="-80" dirty="0"/>
              <a:t> </a:t>
            </a:r>
            <a:r>
              <a:rPr spc="5" dirty="0"/>
              <a:t>#2</a:t>
            </a:r>
          </a:p>
        </p:txBody>
      </p:sp>
      <p:sp>
        <p:nvSpPr>
          <p:cNvPr id="4" name="object 4"/>
          <p:cNvSpPr/>
          <p:nvPr/>
        </p:nvSpPr>
        <p:spPr>
          <a:xfrm>
            <a:off x="2379117" y="6231826"/>
            <a:ext cx="569595" cy="328930"/>
          </a:xfrm>
          <a:custGeom>
            <a:avLst/>
            <a:gdLst/>
            <a:ahLst/>
            <a:cxnLst/>
            <a:rect l="l" t="t" r="r" b="b"/>
            <a:pathLst>
              <a:path w="569594" h="328929">
                <a:moveTo>
                  <a:pt x="464667" y="0"/>
                </a:moveTo>
                <a:lnTo>
                  <a:pt x="459968" y="13347"/>
                </a:lnTo>
                <a:lnTo>
                  <a:pt x="479018" y="21610"/>
                </a:lnTo>
                <a:lnTo>
                  <a:pt x="495401" y="33046"/>
                </a:lnTo>
                <a:lnTo>
                  <a:pt x="520166" y="65443"/>
                </a:lnTo>
                <a:lnTo>
                  <a:pt x="534739" y="109164"/>
                </a:lnTo>
                <a:lnTo>
                  <a:pt x="539597" y="162801"/>
                </a:lnTo>
                <a:lnTo>
                  <a:pt x="538381" y="191814"/>
                </a:lnTo>
                <a:lnTo>
                  <a:pt x="528614" y="241839"/>
                </a:lnTo>
                <a:lnTo>
                  <a:pt x="509036" y="280904"/>
                </a:lnTo>
                <a:lnTo>
                  <a:pt x="479266" y="307255"/>
                </a:lnTo>
                <a:lnTo>
                  <a:pt x="460476" y="315556"/>
                </a:lnTo>
                <a:lnTo>
                  <a:pt x="464667" y="328904"/>
                </a:lnTo>
                <a:lnTo>
                  <a:pt x="509546" y="307860"/>
                </a:lnTo>
                <a:lnTo>
                  <a:pt x="542518" y="271424"/>
                </a:lnTo>
                <a:lnTo>
                  <a:pt x="562806" y="222640"/>
                </a:lnTo>
                <a:lnTo>
                  <a:pt x="569569" y="164541"/>
                </a:lnTo>
                <a:lnTo>
                  <a:pt x="567878" y="134385"/>
                </a:lnTo>
                <a:lnTo>
                  <a:pt x="554353" y="80936"/>
                </a:lnTo>
                <a:lnTo>
                  <a:pt x="527443" y="37431"/>
                </a:lnTo>
                <a:lnTo>
                  <a:pt x="488529" y="8605"/>
                </a:lnTo>
                <a:lnTo>
                  <a:pt x="464667" y="0"/>
                </a:lnTo>
                <a:close/>
              </a:path>
              <a:path w="569594" h="328929">
                <a:moveTo>
                  <a:pt x="104902" y="0"/>
                </a:moveTo>
                <a:lnTo>
                  <a:pt x="60144" y="21083"/>
                </a:lnTo>
                <a:lnTo>
                  <a:pt x="27139" y="57645"/>
                </a:lnTo>
                <a:lnTo>
                  <a:pt x="6788" y="106516"/>
                </a:lnTo>
                <a:lnTo>
                  <a:pt x="0" y="164541"/>
                </a:lnTo>
                <a:lnTo>
                  <a:pt x="1690" y="194754"/>
                </a:lnTo>
                <a:lnTo>
                  <a:pt x="15216" y="248198"/>
                </a:lnTo>
                <a:lnTo>
                  <a:pt x="42060" y="291567"/>
                </a:lnTo>
                <a:lnTo>
                  <a:pt x="80984" y="320305"/>
                </a:lnTo>
                <a:lnTo>
                  <a:pt x="104902" y="328904"/>
                </a:lnTo>
                <a:lnTo>
                  <a:pt x="109067" y="315556"/>
                </a:lnTo>
                <a:lnTo>
                  <a:pt x="90322" y="307255"/>
                </a:lnTo>
                <a:lnTo>
                  <a:pt x="74147" y="295705"/>
                </a:lnTo>
                <a:lnTo>
                  <a:pt x="49504" y="262851"/>
                </a:lnTo>
                <a:lnTo>
                  <a:pt x="34874" y="218160"/>
                </a:lnTo>
                <a:lnTo>
                  <a:pt x="29997" y="162801"/>
                </a:lnTo>
                <a:lnTo>
                  <a:pt x="31216" y="134742"/>
                </a:lnTo>
                <a:lnTo>
                  <a:pt x="40970" y="86064"/>
                </a:lnTo>
                <a:lnTo>
                  <a:pt x="60575" y="47657"/>
                </a:lnTo>
                <a:lnTo>
                  <a:pt x="90616" y="21610"/>
                </a:lnTo>
                <a:lnTo>
                  <a:pt x="109588" y="13347"/>
                </a:lnTo>
                <a:lnTo>
                  <a:pt x="10490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159914" y="6131153"/>
            <a:ext cx="19037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335915" algn="l"/>
                <a:tab pos="820419" algn="l"/>
              </a:tabLst>
            </a:pPr>
            <a:r>
              <a:rPr sz="2800" spc="-5" dirty="0">
                <a:latin typeface="Cambria Math"/>
                <a:cs typeface="Cambria Math"/>
              </a:rPr>
              <a:t>𝑐	𝐷′	</a:t>
            </a:r>
            <a:r>
              <a:rPr sz="2800" spc="-10" dirty="0">
                <a:latin typeface="Calibri"/>
                <a:cs typeface="Calibri"/>
              </a:rPr>
              <a:t>=5+2=7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2270" y="461900"/>
            <a:ext cx="674878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60" dirty="0"/>
              <a:t>Теорема</a:t>
            </a:r>
            <a:r>
              <a:rPr spc="-80" dirty="0"/>
              <a:t> </a:t>
            </a:r>
            <a:r>
              <a:rPr spc="-10" dirty="0"/>
              <a:t>Форда-Фалкерсона</a:t>
            </a:r>
          </a:p>
        </p:txBody>
      </p:sp>
      <p:sp>
        <p:nvSpPr>
          <p:cNvPr id="3" name="object 3"/>
          <p:cNvSpPr/>
          <p:nvPr/>
        </p:nvSpPr>
        <p:spPr>
          <a:xfrm>
            <a:off x="7668767" y="5476621"/>
            <a:ext cx="483234" cy="353060"/>
          </a:xfrm>
          <a:custGeom>
            <a:avLst/>
            <a:gdLst/>
            <a:ahLst/>
            <a:cxnLst/>
            <a:rect l="l" t="t" r="r" b="b"/>
            <a:pathLst>
              <a:path w="483234" h="353060">
                <a:moveTo>
                  <a:pt x="370205" y="0"/>
                </a:moveTo>
                <a:lnTo>
                  <a:pt x="365252" y="14350"/>
                </a:lnTo>
                <a:lnTo>
                  <a:pt x="385655" y="23207"/>
                </a:lnTo>
                <a:lnTo>
                  <a:pt x="403225" y="35480"/>
                </a:lnTo>
                <a:lnTo>
                  <a:pt x="429767" y="70230"/>
                </a:lnTo>
                <a:lnTo>
                  <a:pt x="445373" y="117187"/>
                </a:lnTo>
                <a:lnTo>
                  <a:pt x="450596" y="174726"/>
                </a:lnTo>
                <a:lnTo>
                  <a:pt x="449286" y="205852"/>
                </a:lnTo>
                <a:lnTo>
                  <a:pt x="438808" y="259521"/>
                </a:lnTo>
                <a:lnTo>
                  <a:pt x="417802" y="301438"/>
                </a:lnTo>
                <a:lnTo>
                  <a:pt x="385885" y="329714"/>
                </a:lnTo>
                <a:lnTo>
                  <a:pt x="365760" y="338620"/>
                </a:lnTo>
                <a:lnTo>
                  <a:pt x="370205" y="352945"/>
                </a:lnTo>
                <a:lnTo>
                  <a:pt x="418369" y="330363"/>
                </a:lnTo>
                <a:lnTo>
                  <a:pt x="453771" y="291274"/>
                </a:lnTo>
                <a:lnTo>
                  <a:pt x="475488" y="238928"/>
                </a:lnTo>
                <a:lnTo>
                  <a:pt x="482727" y="176580"/>
                </a:lnTo>
                <a:lnTo>
                  <a:pt x="480915" y="144232"/>
                </a:lnTo>
                <a:lnTo>
                  <a:pt x="466385" y="86874"/>
                </a:lnTo>
                <a:lnTo>
                  <a:pt x="437499" y="40183"/>
                </a:lnTo>
                <a:lnTo>
                  <a:pt x="395779" y="9235"/>
                </a:lnTo>
                <a:lnTo>
                  <a:pt x="370205" y="0"/>
                </a:lnTo>
                <a:close/>
              </a:path>
              <a:path w="483234" h="353060">
                <a:moveTo>
                  <a:pt x="112522" y="0"/>
                </a:moveTo>
                <a:lnTo>
                  <a:pt x="64516" y="22637"/>
                </a:lnTo>
                <a:lnTo>
                  <a:pt x="29083" y="61848"/>
                </a:lnTo>
                <a:lnTo>
                  <a:pt x="7254" y="114333"/>
                </a:lnTo>
                <a:lnTo>
                  <a:pt x="0" y="176580"/>
                </a:lnTo>
                <a:lnTo>
                  <a:pt x="1809" y="209003"/>
                </a:lnTo>
                <a:lnTo>
                  <a:pt x="16287" y="266352"/>
                </a:lnTo>
                <a:lnTo>
                  <a:pt x="45102" y="312881"/>
                </a:lnTo>
                <a:lnTo>
                  <a:pt x="86873" y="343718"/>
                </a:lnTo>
                <a:lnTo>
                  <a:pt x="112522" y="352945"/>
                </a:lnTo>
                <a:lnTo>
                  <a:pt x="116967" y="338620"/>
                </a:lnTo>
                <a:lnTo>
                  <a:pt x="96841" y="329714"/>
                </a:lnTo>
                <a:lnTo>
                  <a:pt x="79501" y="317320"/>
                </a:lnTo>
                <a:lnTo>
                  <a:pt x="53086" y="282066"/>
                </a:lnTo>
                <a:lnTo>
                  <a:pt x="37369" y="234116"/>
                </a:lnTo>
                <a:lnTo>
                  <a:pt x="32131" y="174726"/>
                </a:lnTo>
                <a:lnTo>
                  <a:pt x="33440" y="144624"/>
                </a:lnTo>
                <a:lnTo>
                  <a:pt x="43918" y="92396"/>
                </a:lnTo>
                <a:lnTo>
                  <a:pt x="64968" y="51159"/>
                </a:lnTo>
                <a:lnTo>
                  <a:pt x="97162" y="23207"/>
                </a:lnTo>
                <a:lnTo>
                  <a:pt x="117475" y="14350"/>
                </a:lnTo>
                <a:lnTo>
                  <a:pt x="11252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33689" y="5476621"/>
            <a:ext cx="574675" cy="353060"/>
          </a:xfrm>
          <a:custGeom>
            <a:avLst/>
            <a:gdLst/>
            <a:ahLst/>
            <a:cxnLst/>
            <a:rect l="l" t="t" r="r" b="b"/>
            <a:pathLst>
              <a:path w="574675" h="353060">
                <a:moveTo>
                  <a:pt x="461644" y="0"/>
                </a:moveTo>
                <a:lnTo>
                  <a:pt x="456691" y="14350"/>
                </a:lnTo>
                <a:lnTo>
                  <a:pt x="477095" y="23207"/>
                </a:lnTo>
                <a:lnTo>
                  <a:pt x="494664" y="35480"/>
                </a:lnTo>
                <a:lnTo>
                  <a:pt x="521207" y="70230"/>
                </a:lnTo>
                <a:lnTo>
                  <a:pt x="536813" y="117187"/>
                </a:lnTo>
                <a:lnTo>
                  <a:pt x="542035" y="174726"/>
                </a:lnTo>
                <a:lnTo>
                  <a:pt x="540726" y="205852"/>
                </a:lnTo>
                <a:lnTo>
                  <a:pt x="530248" y="259521"/>
                </a:lnTo>
                <a:lnTo>
                  <a:pt x="509242" y="301438"/>
                </a:lnTo>
                <a:lnTo>
                  <a:pt x="477325" y="329714"/>
                </a:lnTo>
                <a:lnTo>
                  <a:pt x="457200" y="338620"/>
                </a:lnTo>
                <a:lnTo>
                  <a:pt x="461644" y="352945"/>
                </a:lnTo>
                <a:lnTo>
                  <a:pt x="509809" y="330363"/>
                </a:lnTo>
                <a:lnTo>
                  <a:pt x="545210" y="291274"/>
                </a:lnTo>
                <a:lnTo>
                  <a:pt x="566927" y="238928"/>
                </a:lnTo>
                <a:lnTo>
                  <a:pt x="574166" y="176580"/>
                </a:lnTo>
                <a:lnTo>
                  <a:pt x="572355" y="144232"/>
                </a:lnTo>
                <a:lnTo>
                  <a:pt x="557825" y="86874"/>
                </a:lnTo>
                <a:lnTo>
                  <a:pt x="528939" y="40183"/>
                </a:lnTo>
                <a:lnTo>
                  <a:pt x="487219" y="9235"/>
                </a:lnTo>
                <a:lnTo>
                  <a:pt x="461644" y="0"/>
                </a:lnTo>
                <a:close/>
              </a:path>
              <a:path w="574675" h="353060">
                <a:moveTo>
                  <a:pt x="112521" y="0"/>
                </a:moveTo>
                <a:lnTo>
                  <a:pt x="64515" y="22637"/>
                </a:lnTo>
                <a:lnTo>
                  <a:pt x="29082" y="61848"/>
                </a:lnTo>
                <a:lnTo>
                  <a:pt x="7254" y="114333"/>
                </a:lnTo>
                <a:lnTo>
                  <a:pt x="0" y="176580"/>
                </a:lnTo>
                <a:lnTo>
                  <a:pt x="1809" y="209003"/>
                </a:lnTo>
                <a:lnTo>
                  <a:pt x="16287" y="266352"/>
                </a:lnTo>
                <a:lnTo>
                  <a:pt x="45102" y="312881"/>
                </a:lnTo>
                <a:lnTo>
                  <a:pt x="86873" y="343718"/>
                </a:lnTo>
                <a:lnTo>
                  <a:pt x="112521" y="352945"/>
                </a:lnTo>
                <a:lnTo>
                  <a:pt x="116966" y="338620"/>
                </a:lnTo>
                <a:lnTo>
                  <a:pt x="96841" y="329714"/>
                </a:lnTo>
                <a:lnTo>
                  <a:pt x="79501" y="317320"/>
                </a:lnTo>
                <a:lnTo>
                  <a:pt x="53085" y="282066"/>
                </a:lnTo>
                <a:lnTo>
                  <a:pt x="37369" y="234116"/>
                </a:lnTo>
                <a:lnTo>
                  <a:pt x="32130" y="174726"/>
                </a:lnTo>
                <a:lnTo>
                  <a:pt x="33440" y="144624"/>
                </a:lnTo>
                <a:lnTo>
                  <a:pt x="43918" y="92396"/>
                </a:lnTo>
                <a:lnTo>
                  <a:pt x="64968" y="51159"/>
                </a:lnTo>
                <a:lnTo>
                  <a:pt x="97162" y="23207"/>
                </a:lnTo>
                <a:lnTo>
                  <a:pt x="117475" y="14350"/>
                </a:lnTo>
                <a:lnTo>
                  <a:pt x="11252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021841" y="1526489"/>
            <a:ext cx="7972425" cy="432435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93700" marR="469900" indent="-343535">
              <a:lnSpc>
                <a:spcPct val="80000"/>
              </a:lnSpc>
              <a:spcBef>
                <a:spcPts val="819"/>
              </a:spcBef>
              <a:buFont typeface="Arial"/>
              <a:buChar char="•"/>
              <a:tabLst>
                <a:tab pos="393700" algn="l"/>
                <a:tab pos="394335" algn="l"/>
                <a:tab pos="1972310" algn="l"/>
              </a:tabLst>
            </a:pPr>
            <a:r>
              <a:rPr sz="3000" b="1" spc="-45" dirty="0">
                <a:latin typeface="Calibri"/>
                <a:cs typeface="Calibri"/>
              </a:rPr>
              <a:t>Теорема	</a:t>
            </a:r>
            <a:r>
              <a:rPr sz="3000" b="1" spc="-10" dirty="0">
                <a:latin typeface="Calibri"/>
                <a:cs typeface="Calibri"/>
              </a:rPr>
              <a:t>Форда-Фалкерсона</a:t>
            </a:r>
            <a:r>
              <a:rPr sz="3000" spc="-10" dirty="0">
                <a:latin typeface="Calibri"/>
                <a:cs typeface="Calibri"/>
              </a:rPr>
              <a:t>. Величина  максимального </a:t>
            </a:r>
            <a:r>
              <a:rPr sz="3000" spc="-20" dirty="0">
                <a:latin typeface="Calibri"/>
                <a:cs typeface="Calibri"/>
              </a:rPr>
              <a:t>потока </a:t>
            </a:r>
            <a:r>
              <a:rPr sz="3000" dirty="0">
                <a:latin typeface="Calibri"/>
                <a:cs typeface="Calibri"/>
              </a:rPr>
              <a:t>в </a:t>
            </a:r>
            <a:r>
              <a:rPr sz="3000" spc="-5" dirty="0">
                <a:latin typeface="Calibri"/>
                <a:cs typeface="Calibri"/>
              </a:rPr>
              <a:t>транспортной </a:t>
            </a:r>
            <a:r>
              <a:rPr sz="3000" spc="-10" dirty="0">
                <a:latin typeface="Calibri"/>
                <a:cs typeface="Calibri"/>
              </a:rPr>
              <a:t>сети  </a:t>
            </a:r>
            <a:r>
              <a:rPr sz="3000" spc="-5" dirty="0">
                <a:latin typeface="Calibri"/>
                <a:cs typeface="Calibri"/>
              </a:rPr>
              <a:t>равна минимальной </a:t>
            </a:r>
            <a:r>
              <a:rPr sz="3000" dirty="0">
                <a:latin typeface="Calibri"/>
                <a:cs typeface="Calibri"/>
              </a:rPr>
              <a:t>из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пропускных</a:t>
            </a:r>
            <a:endParaRPr sz="3000">
              <a:latin typeface="Calibri"/>
              <a:cs typeface="Calibri"/>
            </a:endParaRPr>
          </a:p>
          <a:p>
            <a:pPr marL="393700">
              <a:lnSpc>
                <a:spcPts val="2880"/>
              </a:lnSpc>
            </a:pPr>
            <a:r>
              <a:rPr sz="3000" spc="-5" dirty="0">
                <a:latin typeface="Calibri"/>
                <a:cs typeface="Calibri"/>
              </a:rPr>
              <a:t>способностей </a:t>
            </a:r>
            <a:r>
              <a:rPr sz="3000" spc="-20" dirty="0">
                <a:latin typeface="Calibri"/>
                <a:cs typeface="Calibri"/>
              </a:rPr>
              <a:t>его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сечений.</a:t>
            </a:r>
            <a:endParaRPr sz="3000">
              <a:latin typeface="Calibri"/>
              <a:cs typeface="Calibri"/>
            </a:endParaRPr>
          </a:p>
          <a:p>
            <a:pPr>
              <a:spcBef>
                <a:spcPts val="25"/>
              </a:spcBef>
            </a:pPr>
            <a:endParaRPr sz="3500">
              <a:latin typeface="Calibri"/>
              <a:cs typeface="Calibri"/>
            </a:endParaRPr>
          </a:p>
          <a:p>
            <a:pPr marL="393700" marR="1080770" indent="-343535">
              <a:lnSpc>
                <a:spcPts val="2880"/>
              </a:lnSpc>
              <a:buFont typeface="Arial"/>
              <a:buChar char="•"/>
              <a:tabLst>
                <a:tab pos="393700" algn="l"/>
                <a:tab pos="394335" algn="l"/>
              </a:tabLst>
            </a:pPr>
            <a:r>
              <a:rPr sz="3000" spc="-5" dirty="0">
                <a:latin typeface="Calibri"/>
                <a:cs typeface="Calibri"/>
              </a:rPr>
              <a:t>Для </a:t>
            </a:r>
            <a:r>
              <a:rPr sz="3000" spc="-15" dirty="0">
                <a:latin typeface="Calibri"/>
                <a:cs typeface="Calibri"/>
              </a:rPr>
              <a:t>нахождения </a:t>
            </a:r>
            <a:r>
              <a:rPr sz="3000" spc="-10" dirty="0">
                <a:latin typeface="Calibri"/>
                <a:cs typeface="Calibri"/>
              </a:rPr>
              <a:t>максимального </a:t>
            </a:r>
            <a:r>
              <a:rPr sz="3000" spc="-20" dirty="0">
                <a:latin typeface="Calibri"/>
                <a:cs typeface="Calibri"/>
              </a:rPr>
              <a:t>потока  </a:t>
            </a:r>
            <a:r>
              <a:rPr sz="3000" spc="-10" dirty="0">
                <a:latin typeface="Calibri"/>
                <a:cs typeface="Calibri"/>
              </a:rPr>
              <a:t>существует алгоритм.</a:t>
            </a:r>
            <a:r>
              <a:rPr sz="3000" spc="-15" dirty="0">
                <a:latin typeface="Calibri"/>
                <a:cs typeface="Calibri"/>
              </a:rPr>
              <a:t> Предложен</a:t>
            </a:r>
            <a:endParaRPr sz="3000">
              <a:latin typeface="Calibri"/>
              <a:cs typeface="Calibri"/>
            </a:endParaRPr>
          </a:p>
          <a:p>
            <a:pPr marL="393700" marR="43180">
              <a:lnSpc>
                <a:spcPct val="80000"/>
              </a:lnSpc>
              <a:spcBef>
                <a:spcPts val="25"/>
              </a:spcBef>
              <a:tabLst>
                <a:tab pos="5396230" algn="l"/>
                <a:tab pos="5772150" algn="l"/>
                <a:tab pos="6269355" algn="l"/>
                <a:tab pos="7037705" algn="l"/>
                <a:tab pos="7517765" algn="l"/>
              </a:tabLst>
            </a:pPr>
            <a:r>
              <a:rPr sz="3000" spc="-5" dirty="0">
                <a:latin typeface="Calibri"/>
                <a:cs typeface="Calibri"/>
              </a:rPr>
              <a:t>американскими </a:t>
            </a:r>
            <a:r>
              <a:rPr sz="3000" spc="-15" dirty="0">
                <a:latin typeface="Calibri"/>
                <a:cs typeface="Calibri"/>
              </a:rPr>
              <a:t>математиками </a:t>
            </a:r>
            <a:r>
              <a:rPr sz="3000" spc="-20" dirty="0">
                <a:latin typeface="Calibri"/>
                <a:cs typeface="Calibri"/>
              </a:rPr>
              <a:t>Фордом </a:t>
            </a:r>
            <a:r>
              <a:rPr sz="3000" dirty="0">
                <a:latin typeface="Calibri"/>
                <a:cs typeface="Calibri"/>
              </a:rPr>
              <a:t>и  </a:t>
            </a:r>
            <a:r>
              <a:rPr sz="3000" spc="-5" dirty="0">
                <a:latin typeface="Calibri"/>
                <a:cs typeface="Calibri"/>
              </a:rPr>
              <a:t>Фалкерсоном </a:t>
            </a:r>
            <a:r>
              <a:rPr sz="3000" dirty="0">
                <a:latin typeface="Calibri"/>
                <a:cs typeface="Calibri"/>
              </a:rPr>
              <a:t>в 1945 </a:t>
            </a:r>
            <a:r>
              <a:rPr sz="3000" spc="-45" dirty="0">
                <a:latin typeface="Calibri"/>
                <a:cs typeface="Calibri"/>
              </a:rPr>
              <a:t>году. </a:t>
            </a:r>
            <a:r>
              <a:rPr sz="3000" dirty="0">
                <a:latin typeface="Calibri"/>
                <a:cs typeface="Calibri"/>
              </a:rPr>
              <a:t>В </a:t>
            </a:r>
            <a:r>
              <a:rPr sz="3000" spc="-5" dirty="0">
                <a:latin typeface="Calibri"/>
                <a:cs typeface="Calibri"/>
              </a:rPr>
              <a:t>основе </a:t>
            </a:r>
            <a:r>
              <a:rPr sz="3000" spc="-10" dirty="0">
                <a:latin typeface="Calibri"/>
                <a:cs typeface="Calibri"/>
              </a:rPr>
              <a:t>алгоритма  идет </a:t>
            </a:r>
            <a:r>
              <a:rPr sz="3000" spc="-30" dirty="0">
                <a:latin typeface="Calibri"/>
                <a:cs typeface="Calibri"/>
              </a:rPr>
              <a:t>переход </a:t>
            </a:r>
            <a:r>
              <a:rPr sz="3000" spc="-15" dirty="0">
                <a:latin typeface="Calibri"/>
                <a:cs typeface="Calibri"/>
              </a:rPr>
              <a:t>от уже </a:t>
            </a:r>
            <a:r>
              <a:rPr sz="3000" spc="-5" dirty="0">
                <a:latin typeface="Calibri"/>
                <a:cs typeface="Calibri"/>
              </a:rPr>
              <a:t>построенного </a:t>
            </a:r>
            <a:r>
              <a:rPr sz="3000" spc="-20" dirty="0">
                <a:latin typeface="Calibri"/>
                <a:cs typeface="Calibri"/>
              </a:rPr>
              <a:t>потока </a:t>
            </a:r>
            <a:r>
              <a:rPr sz="3000" dirty="0">
                <a:latin typeface="Cambria Math"/>
                <a:cs typeface="Cambria Math"/>
              </a:rPr>
              <a:t>𝜋 </a:t>
            </a:r>
            <a:r>
              <a:rPr sz="3000" dirty="0">
                <a:latin typeface="Calibri"/>
                <a:cs typeface="Calibri"/>
              </a:rPr>
              <a:t>к  </a:t>
            </a:r>
            <a:r>
              <a:rPr sz="3000" spc="-5" dirty="0">
                <a:latin typeface="Calibri"/>
                <a:cs typeface="Calibri"/>
              </a:rPr>
              <a:t>новому </a:t>
            </a:r>
            <a:r>
              <a:rPr sz="3000" spc="-15" dirty="0">
                <a:latin typeface="Calibri"/>
                <a:cs typeface="Calibri"/>
              </a:rPr>
              <a:t>потоку </a:t>
            </a:r>
            <a:r>
              <a:rPr sz="3000" spc="160" dirty="0">
                <a:latin typeface="Cambria Math"/>
                <a:cs typeface="Cambria Math"/>
              </a:rPr>
              <a:t>𝜋</a:t>
            </a:r>
            <a:r>
              <a:rPr sz="3300" spc="240" baseline="27777" dirty="0">
                <a:latin typeface="Cambria Math"/>
                <a:cs typeface="Cambria Math"/>
              </a:rPr>
              <a:t>′</a:t>
            </a:r>
            <a:r>
              <a:rPr sz="3000" spc="160" dirty="0">
                <a:latin typeface="Cambria Math"/>
                <a:cs typeface="Cambria Math"/>
              </a:rPr>
              <a:t>,</a:t>
            </a:r>
            <a:r>
              <a:rPr sz="3000" spc="75" dirty="0">
                <a:latin typeface="Cambria Math"/>
                <a:cs typeface="Cambria Math"/>
              </a:rPr>
              <a:t> </a:t>
            </a:r>
            <a:r>
              <a:rPr sz="3000" spc="-25" dirty="0">
                <a:latin typeface="Calibri"/>
                <a:cs typeface="Calibri"/>
              </a:rPr>
              <a:t>такому,</a:t>
            </a:r>
            <a:r>
              <a:rPr sz="3000" spc="5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что	</a:t>
            </a:r>
            <a:r>
              <a:rPr sz="3000" dirty="0">
                <a:latin typeface="Cambria Math"/>
                <a:cs typeface="Cambria Math"/>
              </a:rPr>
              <a:t>𝑝	𝜋	&lt;</a:t>
            </a:r>
            <a:r>
              <a:rPr sz="3000" spc="175" dirty="0">
                <a:latin typeface="Cambria Math"/>
                <a:cs typeface="Cambria Math"/>
              </a:rPr>
              <a:t> </a:t>
            </a:r>
            <a:r>
              <a:rPr sz="3000" dirty="0">
                <a:latin typeface="Cambria Math"/>
                <a:cs typeface="Cambria Math"/>
              </a:rPr>
              <a:t>𝑝	</a:t>
            </a:r>
            <a:r>
              <a:rPr sz="3000" spc="-5" dirty="0">
                <a:latin typeface="Cambria Math"/>
                <a:cs typeface="Cambria Math"/>
              </a:rPr>
              <a:t>𝜋′	</a:t>
            </a:r>
            <a:r>
              <a:rPr sz="3000" dirty="0">
                <a:latin typeface="Calibri"/>
                <a:cs typeface="Calibri"/>
              </a:rPr>
              <a:t>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8158" y="461900"/>
            <a:ext cx="701675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Алгоритм</a:t>
            </a:r>
            <a:r>
              <a:rPr spc="-40" dirty="0"/>
              <a:t> </a:t>
            </a:r>
            <a:r>
              <a:rPr spc="-10" dirty="0"/>
              <a:t>Форда-Фалкерсона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59940" y="1949322"/>
            <a:ext cx="7688580" cy="3765774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2700" marR="788670">
              <a:lnSpc>
                <a:spcPts val="2590"/>
              </a:lnSpc>
              <a:spcBef>
                <a:spcPts val="725"/>
              </a:spcBef>
            </a:pPr>
            <a:r>
              <a:rPr sz="2700" spc="-10" dirty="0">
                <a:latin typeface="Calibri"/>
                <a:cs typeface="Calibri"/>
              </a:rPr>
              <a:t>Алгоритм </a:t>
            </a:r>
            <a:r>
              <a:rPr sz="2700" spc="-20" dirty="0">
                <a:latin typeface="Calibri"/>
                <a:cs typeface="Calibri"/>
              </a:rPr>
              <a:t>перехода </a:t>
            </a:r>
            <a:r>
              <a:rPr sz="2700" spc="-10" dirty="0">
                <a:latin typeface="Calibri"/>
                <a:cs typeface="Calibri"/>
              </a:rPr>
              <a:t>от </a:t>
            </a:r>
            <a:r>
              <a:rPr sz="2700" spc="-5" dirty="0">
                <a:latin typeface="Calibri"/>
                <a:cs typeface="Calibri"/>
              </a:rPr>
              <a:t>старого </a:t>
            </a:r>
            <a:r>
              <a:rPr sz="2700" spc="-20" dirty="0">
                <a:latin typeface="Calibri"/>
                <a:cs typeface="Calibri"/>
              </a:rPr>
              <a:t>потока </a:t>
            </a:r>
            <a:r>
              <a:rPr sz="2700" dirty="0">
                <a:latin typeface="Calibri"/>
                <a:cs typeface="Calibri"/>
              </a:rPr>
              <a:t>к </a:t>
            </a:r>
            <a:r>
              <a:rPr sz="2700" spc="-5" dirty="0">
                <a:latin typeface="Calibri"/>
                <a:cs typeface="Calibri"/>
              </a:rPr>
              <a:t>новому  </a:t>
            </a:r>
            <a:r>
              <a:rPr sz="2700" spc="-10" dirty="0">
                <a:latin typeface="Calibri"/>
                <a:cs typeface="Calibri"/>
              </a:rPr>
              <a:t>состоит </a:t>
            </a:r>
            <a:r>
              <a:rPr sz="2700" dirty="0">
                <a:latin typeface="Calibri"/>
                <a:cs typeface="Calibri"/>
              </a:rPr>
              <a:t>из </a:t>
            </a:r>
            <a:r>
              <a:rPr sz="2700" spc="-10" dirty="0">
                <a:latin typeface="Calibri"/>
                <a:cs typeface="Calibri"/>
              </a:rPr>
              <a:t>следующих</a:t>
            </a:r>
            <a:r>
              <a:rPr sz="270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этапов:</a:t>
            </a:r>
            <a:endParaRPr sz="2700">
              <a:latin typeface="Calibri"/>
              <a:cs typeface="Calibri"/>
            </a:endParaRPr>
          </a:p>
          <a:p>
            <a:pPr marL="527685" marR="696595" indent="-515620">
              <a:lnSpc>
                <a:spcPts val="2590"/>
              </a:lnSpc>
              <a:spcBef>
                <a:spcPts val="65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700" spc="-10" dirty="0">
                <a:latin typeface="Calibri"/>
                <a:cs typeface="Calibri"/>
              </a:rPr>
              <a:t>Расстановка </a:t>
            </a:r>
            <a:r>
              <a:rPr sz="2700" spc="-15" dirty="0">
                <a:latin typeface="Calibri"/>
                <a:cs typeface="Calibri"/>
              </a:rPr>
              <a:t>меток </a:t>
            </a:r>
            <a:r>
              <a:rPr sz="2700" dirty="0">
                <a:latin typeface="Calibri"/>
                <a:cs typeface="Calibri"/>
              </a:rPr>
              <a:t>у вершин </a:t>
            </a:r>
            <a:r>
              <a:rPr sz="2700" spc="-5" dirty="0">
                <a:latin typeface="Calibri"/>
                <a:cs typeface="Calibri"/>
              </a:rPr>
              <a:t>сети </a:t>
            </a:r>
            <a:r>
              <a:rPr sz="2700" spc="-20" dirty="0">
                <a:latin typeface="Calibri"/>
                <a:cs typeface="Calibri"/>
              </a:rPr>
              <a:t>(исходя </a:t>
            </a:r>
            <a:r>
              <a:rPr sz="2700" dirty="0">
                <a:latin typeface="Calibri"/>
                <a:cs typeface="Calibri"/>
              </a:rPr>
              <a:t>из  </a:t>
            </a:r>
            <a:r>
              <a:rPr sz="2700" spc="-5" dirty="0">
                <a:latin typeface="Calibri"/>
                <a:cs typeface="Calibri"/>
              </a:rPr>
              <a:t>начального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потока);</a:t>
            </a:r>
            <a:endParaRPr sz="2700">
              <a:latin typeface="Calibri"/>
              <a:cs typeface="Calibri"/>
            </a:endParaRPr>
          </a:p>
          <a:p>
            <a:pPr marL="527685" marR="5080" indent="-515620">
              <a:lnSpc>
                <a:spcPts val="2590"/>
              </a:lnSpc>
              <a:spcBef>
                <a:spcPts val="65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700" dirty="0">
                <a:latin typeface="Calibri"/>
                <a:cs typeface="Calibri"/>
              </a:rPr>
              <a:t>Построение </a:t>
            </a:r>
            <a:r>
              <a:rPr sz="2700" spc="-5" dirty="0">
                <a:latin typeface="Calibri"/>
                <a:cs typeface="Calibri"/>
              </a:rPr>
              <a:t>так </a:t>
            </a:r>
            <a:r>
              <a:rPr sz="2700" spc="-10" dirty="0">
                <a:latin typeface="Calibri"/>
                <a:cs typeface="Calibri"/>
              </a:rPr>
              <a:t>называемого увеличивающегося  маршрута </a:t>
            </a:r>
            <a:r>
              <a:rPr sz="2700" spc="-15" dirty="0">
                <a:latin typeface="Calibri"/>
                <a:cs typeface="Calibri"/>
              </a:rPr>
              <a:t>между источником </a:t>
            </a:r>
            <a:r>
              <a:rPr sz="2700" dirty="0">
                <a:latin typeface="Calibri"/>
                <a:cs typeface="Calibri"/>
              </a:rPr>
              <a:t>и</a:t>
            </a:r>
            <a:r>
              <a:rPr sz="2700" spc="30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стоком;</a:t>
            </a:r>
            <a:endParaRPr sz="2700">
              <a:latin typeface="Calibri"/>
              <a:cs typeface="Calibri"/>
            </a:endParaRPr>
          </a:p>
          <a:p>
            <a:pPr marL="527685" indent="-515620">
              <a:lnSpc>
                <a:spcPts val="2915"/>
              </a:lnSpc>
              <a:spcBef>
                <a:spcPts val="2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700" spc="-5" dirty="0">
                <a:latin typeface="Calibri"/>
                <a:cs typeface="Calibri"/>
              </a:rPr>
              <a:t>Вычисление инкремента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найденного</a:t>
            </a:r>
            <a:endParaRPr sz="2700">
              <a:latin typeface="Calibri"/>
              <a:cs typeface="Calibri"/>
            </a:endParaRPr>
          </a:p>
          <a:p>
            <a:pPr marL="527685" marR="453390">
              <a:lnSpc>
                <a:spcPts val="2590"/>
              </a:lnSpc>
              <a:spcBef>
                <a:spcPts val="305"/>
              </a:spcBef>
            </a:pPr>
            <a:r>
              <a:rPr sz="2700" spc="-10" dirty="0">
                <a:latin typeface="Calibri"/>
                <a:cs typeface="Calibri"/>
              </a:rPr>
              <a:t>увеличивающего маршрута </a:t>
            </a:r>
            <a:r>
              <a:rPr sz="2700" spc="-20" dirty="0">
                <a:latin typeface="Calibri"/>
                <a:cs typeface="Calibri"/>
              </a:rPr>
              <a:t>(исходя </a:t>
            </a:r>
            <a:r>
              <a:rPr sz="2700" dirty="0">
                <a:latin typeface="Calibri"/>
                <a:cs typeface="Calibri"/>
              </a:rPr>
              <a:t>из </a:t>
            </a:r>
            <a:r>
              <a:rPr sz="2700" spc="-5" dirty="0">
                <a:latin typeface="Calibri"/>
                <a:cs typeface="Calibri"/>
              </a:rPr>
              <a:t>самого  </a:t>
            </a:r>
            <a:r>
              <a:rPr sz="2700" spc="-10" dirty="0">
                <a:latin typeface="Calibri"/>
                <a:cs typeface="Calibri"/>
              </a:rPr>
              <a:t>маршрута </a:t>
            </a:r>
            <a:r>
              <a:rPr sz="2700" dirty="0">
                <a:latin typeface="Calibri"/>
                <a:cs typeface="Calibri"/>
              </a:rPr>
              <a:t>и </a:t>
            </a:r>
            <a:r>
              <a:rPr sz="2700" spc="-5" dirty="0">
                <a:latin typeface="Calibri"/>
                <a:cs typeface="Calibri"/>
              </a:rPr>
              <a:t>заданного </a:t>
            </a:r>
            <a:r>
              <a:rPr sz="2700" spc="-20" dirty="0">
                <a:latin typeface="Calibri"/>
                <a:cs typeface="Calibri"/>
              </a:rPr>
              <a:t>потока</a:t>
            </a:r>
            <a:r>
              <a:rPr sz="2700" spc="-25" dirty="0">
                <a:latin typeface="Calibri"/>
                <a:cs typeface="Calibri"/>
              </a:rPr>
              <a:t> </a:t>
            </a:r>
            <a:r>
              <a:rPr sz="2700" spc="15" dirty="0">
                <a:latin typeface="Cambria Math"/>
                <a:cs typeface="Cambria Math"/>
              </a:rPr>
              <a:t>𝜋</a:t>
            </a:r>
            <a:r>
              <a:rPr sz="2700" spc="15" dirty="0">
                <a:latin typeface="Calibri"/>
                <a:cs typeface="Calibri"/>
              </a:rPr>
              <a:t>);</a:t>
            </a:r>
            <a:endParaRPr sz="2700">
              <a:latin typeface="Calibri"/>
              <a:cs typeface="Calibri"/>
            </a:endParaRPr>
          </a:p>
          <a:p>
            <a:pPr marL="527685" indent="-515620">
              <a:spcBef>
                <a:spcPts val="25"/>
              </a:spcBef>
              <a:buAutoNum type="arabicPeriod" startAt="4"/>
              <a:tabLst>
                <a:tab pos="527685" algn="l"/>
                <a:tab pos="528320" algn="l"/>
              </a:tabLst>
            </a:pPr>
            <a:r>
              <a:rPr sz="2700" dirty="0">
                <a:latin typeface="Calibri"/>
                <a:cs typeface="Calibri"/>
              </a:rPr>
              <a:t>Построение </a:t>
            </a:r>
            <a:r>
              <a:rPr sz="2700" spc="-5" dirty="0">
                <a:latin typeface="Calibri"/>
                <a:cs typeface="Calibri"/>
              </a:rPr>
              <a:t>нового </a:t>
            </a:r>
            <a:r>
              <a:rPr sz="2700" spc="-20" dirty="0">
                <a:latin typeface="Calibri"/>
                <a:cs typeface="Calibri"/>
              </a:rPr>
              <a:t>потока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155" dirty="0">
                <a:latin typeface="Cambria Math"/>
                <a:cs typeface="Cambria Math"/>
              </a:rPr>
              <a:t>𝜋</a:t>
            </a:r>
            <a:r>
              <a:rPr sz="2700" spc="-155" dirty="0">
                <a:latin typeface="Calibri"/>
                <a:cs typeface="Calibri"/>
              </a:rPr>
              <a:t>’.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1306" y="461900"/>
            <a:ext cx="6551295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 </a:t>
            </a:r>
            <a:r>
              <a:rPr spc="-5" dirty="0"/>
              <a:t>постановки</a:t>
            </a:r>
            <a:r>
              <a:rPr spc="-65" dirty="0"/>
              <a:t> </a:t>
            </a:r>
            <a:r>
              <a:rPr dirty="0"/>
              <a:t>задачи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59940" y="1506227"/>
            <a:ext cx="7531100" cy="3861435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spcBef>
                <a:spcPts val="900"/>
              </a:spcBef>
            </a:pPr>
            <a:r>
              <a:rPr sz="3200" spc="-5" dirty="0">
                <a:latin typeface="Calibri"/>
                <a:cs typeface="Calibri"/>
              </a:rPr>
              <a:t>Рассмотрим </a:t>
            </a:r>
            <a:r>
              <a:rPr sz="3200" spc="-10" dirty="0">
                <a:latin typeface="Calibri"/>
                <a:cs typeface="Calibri"/>
              </a:rPr>
              <a:t>следующую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задачу:</a:t>
            </a:r>
            <a:endParaRPr sz="3200">
              <a:latin typeface="Calibri"/>
              <a:cs typeface="Calibri"/>
            </a:endParaRPr>
          </a:p>
          <a:p>
            <a:pPr marL="355600" marR="563245" indent="-343535">
              <a:spcBef>
                <a:spcPts val="6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20" dirty="0">
                <a:latin typeface="Calibri"/>
                <a:cs typeface="Calibri"/>
              </a:rPr>
              <a:t>Есть </a:t>
            </a:r>
            <a:r>
              <a:rPr sz="2800" spc="-10" dirty="0">
                <a:latin typeface="Calibri"/>
                <a:cs typeface="Calibri"/>
              </a:rPr>
              <a:t>транспортная </a:t>
            </a:r>
            <a:r>
              <a:rPr sz="2800" spc="-5" dirty="0">
                <a:latin typeface="Calibri"/>
                <a:cs typeface="Calibri"/>
              </a:rPr>
              <a:t>сеть </a:t>
            </a:r>
            <a:r>
              <a:rPr sz="2800" spc="-20" dirty="0">
                <a:latin typeface="Calibri"/>
                <a:cs typeface="Calibri"/>
              </a:rPr>
              <a:t>(железнодорожная,  </a:t>
            </a:r>
            <a:r>
              <a:rPr sz="2800" spc="-10" dirty="0">
                <a:latin typeface="Calibri"/>
                <a:cs typeface="Calibri"/>
              </a:rPr>
              <a:t>автомобильная, </a:t>
            </a:r>
            <a:r>
              <a:rPr sz="2800" spc="-5" dirty="0">
                <a:latin typeface="Calibri"/>
                <a:cs typeface="Calibri"/>
              </a:rPr>
              <a:t>сеть </a:t>
            </a:r>
            <a:r>
              <a:rPr sz="2800" spc="-20" dirty="0">
                <a:latin typeface="Calibri"/>
                <a:cs typeface="Calibri"/>
              </a:rPr>
              <a:t>трубопроводов </a:t>
            </a:r>
            <a:r>
              <a:rPr sz="2800" spc="-5" dirty="0">
                <a:latin typeface="Calibri"/>
                <a:cs typeface="Calibri"/>
              </a:rPr>
              <a:t>и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т.д.);</a:t>
            </a:r>
            <a:endParaRPr sz="2800">
              <a:latin typeface="Calibri"/>
              <a:cs typeface="Calibri"/>
            </a:endParaRPr>
          </a:p>
          <a:p>
            <a:pPr marL="355600" marR="711835" indent="-343535">
              <a:spcBef>
                <a:spcPts val="6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Calibri"/>
                <a:cs typeface="Calibri"/>
              </a:rPr>
              <a:t>На </a:t>
            </a:r>
            <a:r>
              <a:rPr sz="2800" spc="-30" dirty="0">
                <a:latin typeface="Calibri"/>
                <a:cs typeface="Calibri"/>
              </a:rPr>
              <a:t>отдельные </a:t>
            </a:r>
            <a:r>
              <a:rPr sz="2800" spc="-10" dirty="0">
                <a:latin typeface="Calibri"/>
                <a:cs typeface="Calibri"/>
              </a:rPr>
              <a:t>компоненты </a:t>
            </a:r>
            <a:r>
              <a:rPr sz="2800" spc="-5" dirty="0">
                <a:latin typeface="Calibri"/>
                <a:cs typeface="Calibri"/>
              </a:rPr>
              <a:t>сети </a:t>
            </a:r>
            <a:r>
              <a:rPr sz="2800" spc="-10" dirty="0">
                <a:latin typeface="Calibri"/>
                <a:cs typeface="Calibri"/>
              </a:rPr>
              <a:t>наложены  </a:t>
            </a:r>
            <a:r>
              <a:rPr sz="2800" spc="-5" dirty="0">
                <a:latin typeface="Calibri"/>
                <a:cs typeface="Calibri"/>
              </a:rPr>
              <a:t>ограничения (максимальная </a:t>
            </a:r>
            <a:r>
              <a:rPr sz="2800" spc="-10" dirty="0">
                <a:latin typeface="Calibri"/>
                <a:cs typeface="Calibri"/>
              </a:rPr>
              <a:t>допустимая  нагрузка);</a:t>
            </a:r>
            <a:endParaRPr sz="2800">
              <a:latin typeface="Calibri"/>
              <a:cs typeface="Calibri"/>
            </a:endParaRPr>
          </a:p>
          <a:p>
            <a:pPr marL="355600" marR="5080" indent="-343535">
              <a:spcBef>
                <a:spcPts val="6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25" dirty="0">
                <a:latin typeface="Calibri"/>
                <a:cs typeface="Calibri"/>
              </a:rPr>
              <a:t>Необходимо </a:t>
            </a:r>
            <a:r>
              <a:rPr sz="2800" spc="-20" dirty="0">
                <a:latin typeface="Calibri"/>
                <a:cs typeface="Calibri"/>
              </a:rPr>
              <a:t>определить </a:t>
            </a:r>
            <a:r>
              <a:rPr sz="2800" spc="-5" dirty="0">
                <a:latin typeface="Calibri"/>
                <a:cs typeface="Calibri"/>
              </a:rPr>
              <a:t>максимальный </a:t>
            </a:r>
            <a:r>
              <a:rPr sz="2800" spc="-15" dirty="0">
                <a:latin typeface="Calibri"/>
                <a:cs typeface="Calibri"/>
              </a:rPr>
              <a:t>поток,  </a:t>
            </a:r>
            <a:r>
              <a:rPr sz="2800" spc="-20" dirty="0">
                <a:latin typeface="Calibri"/>
                <a:cs typeface="Calibri"/>
              </a:rPr>
              <a:t>который </a:t>
            </a:r>
            <a:r>
              <a:rPr sz="2800" spc="-10" dirty="0">
                <a:latin typeface="Calibri"/>
                <a:cs typeface="Calibri"/>
              </a:rPr>
              <a:t>можно </a:t>
            </a:r>
            <a:r>
              <a:rPr sz="2800" spc="-5" dirty="0">
                <a:latin typeface="Calibri"/>
                <a:cs typeface="Calibri"/>
              </a:rPr>
              <a:t>перевезти в </a:t>
            </a:r>
            <a:r>
              <a:rPr sz="2800" spc="-25" dirty="0">
                <a:latin typeface="Calibri"/>
                <a:cs typeface="Calibri"/>
              </a:rPr>
              <a:t>этой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сети.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8158" y="461900"/>
            <a:ext cx="701675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Алгоритм</a:t>
            </a:r>
            <a:r>
              <a:rPr spc="-40" dirty="0"/>
              <a:t> </a:t>
            </a:r>
            <a:r>
              <a:rPr spc="-10" dirty="0"/>
              <a:t>Форда-Фалкерсона</a:t>
            </a:r>
          </a:p>
        </p:txBody>
      </p:sp>
      <p:sp>
        <p:nvSpPr>
          <p:cNvPr id="3" name="object 3"/>
          <p:cNvSpPr/>
          <p:nvPr/>
        </p:nvSpPr>
        <p:spPr>
          <a:xfrm>
            <a:off x="2737987" y="2513936"/>
            <a:ext cx="6648034" cy="39835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8158" y="461900"/>
            <a:ext cx="701675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Алгоритм</a:t>
            </a:r>
            <a:r>
              <a:rPr spc="-40" dirty="0"/>
              <a:t> </a:t>
            </a:r>
            <a:r>
              <a:rPr spc="-10" dirty="0"/>
              <a:t>Форда-Фалкерсона</a:t>
            </a:r>
          </a:p>
        </p:txBody>
      </p:sp>
      <p:sp>
        <p:nvSpPr>
          <p:cNvPr id="3" name="object 3"/>
          <p:cNvSpPr/>
          <p:nvPr/>
        </p:nvSpPr>
        <p:spPr>
          <a:xfrm>
            <a:off x="2737987" y="2513936"/>
            <a:ext cx="6648034" cy="39835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98370" y="1702689"/>
            <a:ext cx="45567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4180" indent="-411480">
              <a:spcBef>
                <a:spcPts val="100"/>
              </a:spcBef>
              <a:buFont typeface="Arial"/>
              <a:buChar char="•"/>
              <a:tabLst>
                <a:tab pos="423545" algn="l"/>
                <a:tab pos="424180" algn="l"/>
              </a:tabLst>
            </a:pPr>
            <a:r>
              <a:rPr sz="2400" spc="-5" dirty="0">
                <a:latin typeface="Calibri"/>
                <a:cs typeface="Calibri"/>
              </a:rPr>
              <a:t>Рассмотрим начальный </a:t>
            </a:r>
            <a:r>
              <a:rPr sz="2400" spc="-10" dirty="0">
                <a:latin typeface="Calibri"/>
                <a:cs typeface="Calibri"/>
              </a:rPr>
              <a:t>поток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mbria Math"/>
                <a:cs typeface="Cambria Math"/>
              </a:rPr>
              <a:t>𝜋</a:t>
            </a:r>
            <a:endParaRPr sz="24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8158" y="461900"/>
            <a:ext cx="701675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Алгоритм</a:t>
            </a:r>
            <a:r>
              <a:rPr spc="-40" dirty="0"/>
              <a:t> </a:t>
            </a:r>
            <a:r>
              <a:rPr spc="-10" dirty="0"/>
              <a:t>Форда-Фалкерсона</a:t>
            </a:r>
          </a:p>
        </p:txBody>
      </p:sp>
      <p:sp>
        <p:nvSpPr>
          <p:cNvPr id="3" name="object 3"/>
          <p:cNvSpPr/>
          <p:nvPr/>
        </p:nvSpPr>
        <p:spPr>
          <a:xfrm>
            <a:off x="2737987" y="2513936"/>
            <a:ext cx="6648034" cy="39835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98370" y="1702689"/>
            <a:ext cx="45567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4180" indent="-411480">
              <a:spcBef>
                <a:spcPts val="100"/>
              </a:spcBef>
              <a:buFont typeface="Arial"/>
              <a:buChar char="•"/>
              <a:tabLst>
                <a:tab pos="423545" algn="l"/>
                <a:tab pos="424180" algn="l"/>
              </a:tabLst>
            </a:pPr>
            <a:r>
              <a:rPr sz="2400" spc="-5" dirty="0">
                <a:latin typeface="Calibri"/>
                <a:cs typeface="Calibri"/>
              </a:rPr>
              <a:t>Рассмотрим начальный </a:t>
            </a:r>
            <a:r>
              <a:rPr sz="2400" spc="-10" dirty="0">
                <a:latin typeface="Calibri"/>
                <a:cs typeface="Calibri"/>
              </a:rPr>
              <a:t>поток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mbria Math"/>
                <a:cs typeface="Cambria Math"/>
              </a:rPr>
              <a:t>𝜋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57855" y="2357627"/>
            <a:ext cx="6876288" cy="42961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8158" y="461900"/>
            <a:ext cx="701675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Алгоритм</a:t>
            </a:r>
            <a:r>
              <a:rPr spc="-40" dirty="0"/>
              <a:t> </a:t>
            </a:r>
            <a:r>
              <a:rPr spc="-10" dirty="0"/>
              <a:t>Форда-Фалкерсона</a:t>
            </a:r>
          </a:p>
        </p:txBody>
      </p:sp>
      <p:sp>
        <p:nvSpPr>
          <p:cNvPr id="3" name="object 3"/>
          <p:cNvSpPr/>
          <p:nvPr/>
        </p:nvSpPr>
        <p:spPr>
          <a:xfrm>
            <a:off x="2737987" y="2513936"/>
            <a:ext cx="6648034" cy="39835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98371" y="1702689"/>
            <a:ext cx="65512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4180" indent="-411480">
              <a:spcBef>
                <a:spcPts val="100"/>
              </a:spcBef>
              <a:buFont typeface="Arial"/>
              <a:buChar char="•"/>
              <a:tabLst>
                <a:tab pos="423545" algn="l"/>
                <a:tab pos="424180" algn="l"/>
              </a:tabLst>
            </a:pPr>
            <a:r>
              <a:rPr sz="2400" spc="-5" dirty="0">
                <a:latin typeface="Calibri"/>
                <a:cs typeface="Calibri"/>
              </a:rPr>
              <a:t>Расстановка </a:t>
            </a:r>
            <a:r>
              <a:rPr sz="2400" spc="-15" dirty="0">
                <a:latin typeface="Calibri"/>
                <a:cs typeface="Calibri"/>
              </a:rPr>
              <a:t>меток </a:t>
            </a:r>
            <a:r>
              <a:rPr sz="2400" spc="-5" dirty="0">
                <a:latin typeface="Calibri"/>
                <a:cs typeface="Calibri"/>
              </a:rPr>
              <a:t>для </a:t>
            </a:r>
            <a:r>
              <a:rPr sz="2400" spc="-20" dirty="0">
                <a:latin typeface="Calibri"/>
                <a:cs typeface="Calibri"/>
              </a:rPr>
              <a:t>потока </a:t>
            </a:r>
            <a:r>
              <a:rPr sz="2400" spc="25" dirty="0">
                <a:latin typeface="Cambria Math"/>
                <a:cs typeface="Cambria Math"/>
              </a:rPr>
              <a:t>𝜋</a:t>
            </a:r>
            <a:r>
              <a:rPr sz="2400" spc="25" dirty="0">
                <a:latin typeface="Calibri"/>
                <a:cs typeface="Calibri"/>
              </a:rPr>
              <a:t>: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min(5,4,5,5)=4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57855" y="2357627"/>
            <a:ext cx="6876288" cy="42961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8158" y="461900"/>
            <a:ext cx="701675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Алгоритм</a:t>
            </a:r>
            <a:r>
              <a:rPr spc="-40" dirty="0"/>
              <a:t> </a:t>
            </a:r>
            <a:r>
              <a:rPr spc="-10" dirty="0"/>
              <a:t>Форда-Фалкерсона</a:t>
            </a:r>
          </a:p>
        </p:txBody>
      </p:sp>
      <p:sp>
        <p:nvSpPr>
          <p:cNvPr id="3" name="object 3"/>
          <p:cNvSpPr/>
          <p:nvPr/>
        </p:nvSpPr>
        <p:spPr>
          <a:xfrm>
            <a:off x="2737987" y="2513936"/>
            <a:ext cx="6648034" cy="39835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148698" y="1792478"/>
            <a:ext cx="387350" cy="282575"/>
          </a:xfrm>
          <a:custGeom>
            <a:avLst/>
            <a:gdLst/>
            <a:ahLst/>
            <a:cxnLst/>
            <a:rect l="l" t="t" r="r" b="b"/>
            <a:pathLst>
              <a:path w="387350" h="282575">
                <a:moveTo>
                  <a:pt x="296925" y="0"/>
                </a:moveTo>
                <a:lnTo>
                  <a:pt x="292861" y="11557"/>
                </a:lnTo>
                <a:lnTo>
                  <a:pt x="309225" y="18631"/>
                </a:lnTo>
                <a:lnTo>
                  <a:pt x="323278" y="28432"/>
                </a:lnTo>
                <a:lnTo>
                  <a:pt x="351811" y="73925"/>
                </a:lnTo>
                <a:lnTo>
                  <a:pt x="360142" y="115732"/>
                </a:lnTo>
                <a:lnTo>
                  <a:pt x="361187" y="139826"/>
                </a:lnTo>
                <a:lnTo>
                  <a:pt x="360140" y="164707"/>
                </a:lnTo>
                <a:lnTo>
                  <a:pt x="351758" y="207656"/>
                </a:lnTo>
                <a:lnTo>
                  <a:pt x="323278" y="253857"/>
                </a:lnTo>
                <a:lnTo>
                  <a:pt x="293370" y="270891"/>
                </a:lnTo>
                <a:lnTo>
                  <a:pt x="296925" y="282321"/>
                </a:lnTo>
                <a:lnTo>
                  <a:pt x="335422" y="264302"/>
                </a:lnTo>
                <a:lnTo>
                  <a:pt x="363727" y="233045"/>
                </a:lnTo>
                <a:lnTo>
                  <a:pt x="381158" y="191135"/>
                </a:lnTo>
                <a:lnTo>
                  <a:pt x="386969" y="141224"/>
                </a:lnTo>
                <a:lnTo>
                  <a:pt x="385496" y="115359"/>
                </a:lnTo>
                <a:lnTo>
                  <a:pt x="373788" y="69536"/>
                </a:lnTo>
                <a:lnTo>
                  <a:pt x="350718" y="32146"/>
                </a:lnTo>
                <a:lnTo>
                  <a:pt x="317380" y="7381"/>
                </a:lnTo>
                <a:lnTo>
                  <a:pt x="296925" y="0"/>
                </a:lnTo>
                <a:close/>
              </a:path>
              <a:path w="387350" h="282575">
                <a:moveTo>
                  <a:pt x="90043" y="0"/>
                </a:moveTo>
                <a:lnTo>
                  <a:pt x="51657" y="18097"/>
                </a:lnTo>
                <a:lnTo>
                  <a:pt x="23368" y="49530"/>
                </a:lnTo>
                <a:lnTo>
                  <a:pt x="5873" y="91471"/>
                </a:lnTo>
                <a:lnTo>
                  <a:pt x="0" y="141224"/>
                </a:lnTo>
                <a:lnTo>
                  <a:pt x="1452" y="167179"/>
                </a:lnTo>
                <a:lnTo>
                  <a:pt x="13073" y="213090"/>
                </a:lnTo>
                <a:lnTo>
                  <a:pt x="36125" y="250334"/>
                </a:lnTo>
                <a:lnTo>
                  <a:pt x="69514" y="274960"/>
                </a:lnTo>
                <a:lnTo>
                  <a:pt x="90043" y="282321"/>
                </a:lnTo>
                <a:lnTo>
                  <a:pt x="93725" y="270891"/>
                </a:lnTo>
                <a:lnTo>
                  <a:pt x="77602" y="263773"/>
                </a:lnTo>
                <a:lnTo>
                  <a:pt x="63706" y="253857"/>
                </a:lnTo>
                <a:lnTo>
                  <a:pt x="35210" y="207656"/>
                </a:lnTo>
                <a:lnTo>
                  <a:pt x="26828" y="164707"/>
                </a:lnTo>
                <a:lnTo>
                  <a:pt x="25780" y="139826"/>
                </a:lnTo>
                <a:lnTo>
                  <a:pt x="26828" y="115732"/>
                </a:lnTo>
                <a:lnTo>
                  <a:pt x="35210" y="73925"/>
                </a:lnTo>
                <a:lnTo>
                  <a:pt x="63801" y="28432"/>
                </a:lnTo>
                <a:lnTo>
                  <a:pt x="94106" y="11557"/>
                </a:lnTo>
                <a:lnTo>
                  <a:pt x="900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57855" y="2357627"/>
            <a:ext cx="6876288" cy="42961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998371" y="1598042"/>
            <a:ext cx="7886065" cy="3734435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424180" indent="-411480">
              <a:spcBef>
                <a:spcPts val="925"/>
              </a:spcBef>
              <a:buFont typeface="Arial"/>
              <a:buChar char="•"/>
              <a:tabLst>
                <a:tab pos="423545" algn="l"/>
                <a:tab pos="424180" algn="l"/>
                <a:tab pos="7251065" algn="l"/>
                <a:tab pos="7564755" algn="l"/>
              </a:tabLst>
            </a:pPr>
            <a:r>
              <a:rPr sz="2400" dirty="0">
                <a:latin typeface="Calibri"/>
                <a:cs typeface="Calibri"/>
              </a:rPr>
              <a:t>Ра</a:t>
            </a:r>
            <a:r>
              <a:rPr sz="2400" spc="-10" dirty="0">
                <a:latin typeface="Calibri"/>
                <a:cs typeface="Calibri"/>
              </a:rPr>
              <a:t>с</a:t>
            </a:r>
            <a:r>
              <a:rPr sz="2400" dirty="0">
                <a:latin typeface="Calibri"/>
                <a:cs typeface="Calibri"/>
              </a:rPr>
              <a:t>станов</a:t>
            </a:r>
            <a:r>
              <a:rPr sz="2400" spc="-35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а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м</a:t>
            </a:r>
            <a:r>
              <a:rPr sz="2400" spc="-15" dirty="0">
                <a:latin typeface="Calibri"/>
                <a:cs typeface="Calibri"/>
              </a:rPr>
              <a:t>е</a:t>
            </a:r>
            <a:r>
              <a:rPr sz="2400" spc="-30" dirty="0">
                <a:latin typeface="Calibri"/>
                <a:cs typeface="Calibri"/>
              </a:rPr>
              <a:t>т</a:t>
            </a:r>
            <a:r>
              <a:rPr sz="2400" spc="-5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к</a:t>
            </a:r>
            <a:r>
              <a:rPr sz="2400" spc="-5" dirty="0">
                <a:latin typeface="Calibri"/>
                <a:cs typeface="Calibri"/>
              </a:rPr>
              <a:t> дл</a:t>
            </a:r>
            <a:r>
              <a:rPr sz="2400" dirty="0">
                <a:latin typeface="Calibri"/>
                <a:cs typeface="Calibri"/>
              </a:rPr>
              <a:t>я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</a:t>
            </a:r>
            <a:r>
              <a:rPr sz="2400" spc="-20" dirty="0">
                <a:latin typeface="Calibri"/>
                <a:cs typeface="Calibri"/>
              </a:rPr>
              <a:t>о</a:t>
            </a:r>
            <a:r>
              <a:rPr sz="2400" spc="-30" dirty="0">
                <a:latin typeface="Calibri"/>
                <a:cs typeface="Calibri"/>
              </a:rPr>
              <a:t>т</a:t>
            </a:r>
            <a:r>
              <a:rPr sz="2400" spc="-5" dirty="0">
                <a:latin typeface="Calibri"/>
                <a:cs typeface="Calibri"/>
              </a:rPr>
              <a:t>о</a:t>
            </a:r>
            <a:r>
              <a:rPr sz="2400" spc="-40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а </a:t>
            </a:r>
            <a:r>
              <a:rPr sz="2400" spc="50" dirty="0">
                <a:latin typeface="Cambria Math"/>
                <a:cs typeface="Cambria Math"/>
              </a:rPr>
              <a:t>𝜋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min</a:t>
            </a:r>
            <a:r>
              <a:rPr sz="2400" spc="5" dirty="0">
                <a:latin typeface="Calibri"/>
                <a:cs typeface="Calibri"/>
              </a:rPr>
              <a:t>(</a:t>
            </a:r>
            <a:r>
              <a:rPr sz="2400" dirty="0">
                <a:latin typeface="Calibri"/>
                <a:cs typeface="Calibri"/>
              </a:rPr>
              <a:t>5,</a:t>
            </a:r>
            <a:r>
              <a:rPr sz="2400" spc="-10" dirty="0">
                <a:latin typeface="Calibri"/>
                <a:cs typeface="Calibri"/>
              </a:rPr>
              <a:t>4</a:t>
            </a:r>
            <a:r>
              <a:rPr sz="2400" dirty="0">
                <a:latin typeface="Calibri"/>
                <a:cs typeface="Calibri"/>
              </a:rPr>
              <a:t>,5,</a:t>
            </a:r>
            <a:r>
              <a:rPr sz="2400" spc="-10" dirty="0">
                <a:latin typeface="Calibri"/>
                <a:cs typeface="Calibri"/>
              </a:rPr>
              <a:t>5</a:t>
            </a:r>
            <a:r>
              <a:rPr sz="2400" spc="-5" dirty="0">
                <a:latin typeface="Calibri"/>
                <a:cs typeface="Calibri"/>
              </a:rPr>
              <a:t>)</a:t>
            </a:r>
            <a:r>
              <a:rPr sz="2400" spc="5" dirty="0">
                <a:latin typeface="Calibri"/>
                <a:cs typeface="Calibri"/>
              </a:rPr>
              <a:t>=</a:t>
            </a:r>
            <a:r>
              <a:rPr sz="2400" dirty="0">
                <a:latin typeface="Calibri"/>
                <a:cs typeface="Calibri"/>
              </a:rPr>
              <a:t>4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mbria Math"/>
                <a:cs typeface="Cambria Math"/>
              </a:rPr>
              <a:t>⇒</a:t>
            </a:r>
            <a:r>
              <a:rPr sz="2400" spc="13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𝑝	𝜋	</a:t>
            </a:r>
            <a:r>
              <a:rPr sz="2400" dirty="0">
                <a:latin typeface="Calibri"/>
                <a:cs typeface="Calibri"/>
              </a:rPr>
              <a:t>=4</a:t>
            </a:r>
            <a:endParaRPr sz="2400">
              <a:latin typeface="Calibri"/>
              <a:cs typeface="Calibri"/>
            </a:endParaRPr>
          </a:p>
          <a:p>
            <a:pPr marL="93345" algn="ctr">
              <a:spcBef>
                <a:spcPts val="1235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  <a:p>
            <a:pPr marL="5086985" algn="ctr">
              <a:spcBef>
                <a:spcPts val="1445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  <a:p>
            <a:pPr marR="1386205" algn="ctr">
              <a:spcBef>
                <a:spcPts val="32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  <a:p>
            <a:pPr marL="1776095">
              <a:spcBef>
                <a:spcPts val="2335"/>
              </a:spcBef>
            </a:pP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86866" y="2534433"/>
            <a:ext cx="6760996" cy="40510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88158" y="461900"/>
            <a:ext cx="701675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Алгоритм</a:t>
            </a:r>
            <a:r>
              <a:rPr spc="-40" dirty="0"/>
              <a:t> </a:t>
            </a:r>
            <a:r>
              <a:rPr spc="-10" dirty="0"/>
              <a:t>Форда-Фалкерсона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98371" y="1701165"/>
            <a:ext cx="34397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4180" indent="-411480">
              <a:spcBef>
                <a:spcPts val="100"/>
              </a:spcBef>
              <a:buFont typeface="Arial"/>
              <a:buChar char="•"/>
              <a:tabLst>
                <a:tab pos="423545" algn="l"/>
                <a:tab pos="424180" algn="l"/>
              </a:tabLst>
            </a:pPr>
            <a:r>
              <a:rPr sz="2400" spc="-5" dirty="0">
                <a:latin typeface="Calibri"/>
                <a:cs typeface="Calibri"/>
              </a:rPr>
              <a:t>Нашли новый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маршрут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62249" y="2041906"/>
            <a:ext cx="5052695" cy="3290570"/>
          </a:xfrm>
          <a:prstGeom prst="rect">
            <a:avLst/>
          </a:prstGeom>
        </p:spPr>
        <p:txBody>
          <a:bodyPr vert="horz" wrap="square" lIns="0" tIns="196215" rIns="0" bIns="0" rtlCol="0">
            <a:spAutoFit/>
          </a:bodyPr>
          <a:lstStyle/>
          <a:p>
            <a:pPr marR="593090" algn="ctr">
              <a:spcBef>
                <a:spcPts val="1545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  <a:p>
            <a:pPr marL="4392930" algn="ctr">
              <a:spcBef>
                <a:spcPts val="1445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4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  <a:p>
            <a:pPr marL="1164590">
              <a:spcBef>
                <a:spcPts val="3195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  <a:p>
            <a:pPr marL="12700">
              <a:spcBef>
                <a:spcPts val="2340"/>
              </a:spcBef>
            </a:pP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86866" y="2534433"/>
            <a:ext cx="6760996" cy="40510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88158" y="461900"/>
            <a:ext cx="701675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Алгоритм</a:t>
            </a:r>
            <a:r>
              <a:rPr spc="-40" dirty="0"/>
              <a:t> </a:t>
            </a:r>
            <a:r>
              <a:rPr spc="-10" dirty="0"/>
              <a:t>Форда-Фалкерсона</a:t>
            </a:r>
          </a:p>
        </p:txBody>
      </p:sp>
      <p:sp>
        <p:nvSpPr>
          <p:cNvPr id="4" name="object 4"/>
          <p:cNvSpPr/>
          <p:nvPr/>
        </p:nvSpPr>
        <p:spPr>
          <a:xfrm>
            <a:off x="8991727" y="1792478"/>
            <a:ext cx="387350" cy="282575"/>
          </a:xfrm>
          <a:custGeom>
            <a:avLst/>
            <a:gdLst/>
            <a:ahLst/>
            <a:cxnLst/>
            <a:rect l="l" t="t" r="r" b="b"/>
            <a:pathLst>
              <a:path w="387350" h="282575">
                <a:moveTo>
                  <a:pt x="296925" y="0"/>
                </a:moveTo>
                <a:lnTo>
                  <a:pt x="292862" y="11557"/>
                </a:lnTo>
                <a:lnTo>
                  <a:pt x="309225" y="18631"/>
                </a:lnTo>
                <a:lnTo>
                  <a:pt x="323278" y="28432"/>
                </a:lnTo>
                <a:lnTo>
                  <a:pt x="351811" y="73925"/>
                </a:lnTo>
                <a:lnTo>
                  <a:pt x="360142" y="115732"/>
                </a:lnTo>
                <a:lnTo>
                  <a:pt x="361188" y="139826"/>
                </a:lnTo>
                <a:lnTo>
                  <a:pt x="360140" y="164707"/>
                </a:lnTo>
                <a:lnTo>
                  <a:pt x="351758" y="207656"/>
                </a:lnTo>
                <a:lnTo>
                  <a:pt x="323262" y="253857"/>
                </a:lnTo>
                <a:lnTo>
                  <a:pt x="293243" y="270891"/>
                </a:lnTo>
                <a:lnTo>
                  <a:pt x="296925" y="282321"/>
                </a:lnTo>
                <a:lnTo>
                  <a:pt x="335422" y="264302"/>
                </a:lnTo>
                <a:lnTo>
                  <a:pt x="363727" y="233045"/>
                </a:lnTo>
                <a:lnTo>
                  <a:pt x="381158" y="191135"/>
                </a:lnTo>
                <a:lnTo>
                  <a:pt x="386969" y="141224"/>
                </a:lnTo>
                <a:lnTo>
                  <a:pt x="385496" y="115359"/>
                </a:lnTo>
                <a:lnTo>
                  <a:pt x="373788" y="69536"/>
                </a:lnTo>
                <a:lnTo>
                  <a:pt x="350718" y="32146"/>
                </a:lnTo>
                <a:lnTo>
                  <a:pt x="317380" y="7381"/>
                </a:lnTo>
                <a:lnTo>
                  <a:pt x="296925" y="0"/>
                </a:lnTo>
                <a:close/>
              </a:path>
              <a:path w="387350" h="282575">
                <a:moveTo>
                  <a:pt x="90043" y="0"/>
                </a:moveTo>
                <a:lnTo>
                  <a:pt x="51657" y="18097"/>
                </a:lnTo>
                <a:lnTo>
                  <a:pt x="23368" y="49530"/>
                </a:lnTo>
                <a:lnTo>
                  <a:pt x="5873" y="91471"/>
                </a:lnTo>
                <a:lnTo>
                  <a:pt x="0" y="141224"/>
                </a:lnTo>
                <a:lnTo>
                  <a:pt x="1452" y="167179"/>
                </a:lnTo>
                <a:lnTo>
                  <a:pt x="13073" y="213090"/>
                </a:lnTo>
                <a:lnTo>
                  <a:pt x="36125" y="250334"/>
                </a:lnTo>
                <a:lnTo>
                  <a:pt x="69514" y="274960"/>
                </a:lnTo>
                <a:lnTo>
                  <a:pt x="90043" y="282321"/>
                </a:lnTo>
                <a:lnTo>
                  <a:pt x="93725" y="270891"/>
                </a:lnTo>
                <a:lnTo>
                  <a:pt x="77602" y="263773"/>
                </a:lnTo>
                <a:lnTo>
                  <a:pt x="63706" y="253857"/>
                </a:lnTo>
                <a:lnTo>
                  <a:pt x="35210" y="207656"/>
                </a:lnTo>
                <a:lnTo>
                  <a:pt x="26828" y="164707"/>
                </a:lnTo>
                <a:lnTo>
                  <a:pt x="25780" y="139826"/>
                </a:lnTo>
                <a:lnTo>
                  <a:pt x="26828" y="115732"/>
                </a:lnTo>
                <a:lnTo>
                  <a:pt x="35210" y="73925"/>
                </a:lnTo>
                <a:lnTo>
                  <a:pt x="63801" y="28432"/>
                </a:lnTo>
                <a:lnTo>
                  <a:pt x="94106" y="11557"/>
                </a:lnTo>
                <a:lnTo>
                  <a:pt x="900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998370" y="1598042"/>
            <a:ext cx="7728584" cy="3734435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424180" indent="-411480">
              <a:spcBef>
                <a:spcPts val="925"/>
              </a:spcBef>
              <a:buFont typeface="Arial"/>
              <a:buChar char="•"/>
              <a:tabLst>
                <a:tab pos="423545" algn="l"/>
                <a:tab pos="424180" algn="l"/>
                <a:tab pos="7094220" algn="l"/>
                <a:tab pos="7407909" algn="l"/>
              </a:tabLst>
            </a:pPr>
            <a:r>
              <a:rPr sz="2400" dirty="0">
                <a:latin typeface="Calibri"/>
                <a:cs typeface="Calibri"/>
              </a:rPr>
              <a:t>Ра</a:t>
            </a:r>
            <a:r>
              <a:rPr sz="2400" spc="-10" dirty="0">
                <a:latin typeface="Calibri"/>
                <a:cs typeface="Calibri"/>
              </a:rPr>
              <a:t>с</a:t>
            </a:r>
            <a:r>
              <a:rPr sz="2400" dirty="0">
                <a:latin typeface="Calibri"/>
                <a:cs typeface="Calibri"/>
              </a:rPr>
              <a:t>станов</a:t>
            </a:r>
            <a:r>
              <a:rPr sz="2400" spc="-35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а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м</a:t>
            </a:r>
            <a:r>
              <a:rPr sz="2400" spc="-15" dirty="0">
                <a:latin typeface="Calibri"/>
                <a:cs typeface="Calibri"/>
              </a:rPr>
              <a:t>е</a:t>
            </a:r>
            <a:r>
              <a:rPr sz="2400" spc="-30" dirty="0">
                <a:latin typeface="Calibri"/>
                <a:cs typeface="Calibri"/>
              </a:rPr>
              <a:t>т</a:t>
            </a:r>
            <a:r>
              <a:rPr sz="2400" spc="-5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к</a:t>
            </a:r>
            <a:r>
              <a:rPr sz="2400" spc="-5" dirty="0">
                <a:latin typeface="Calibri"/>
                <a:cs typeface="Calibri"/>
              </a:rPr>
              <a:t> дл</a:t>
            </a:r>
            <a:r>
              <a:rPr sz="2400" dirty="0">
                <a:latin typeface="Calibri"/>
                <a:cs typeface="Calibri"/>
              </a:rPr>
              <a:t>я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</a:t>
            </a:r>
            <a:r>
              <a:rPr sz="2400" spc="-20" dirty="0">
                <a:latin typeface="Calibri"/>
                <a:cs typeface="Calibri"/>
              </a:rPr>
              <a:t>о</a:t>
            </a:r>
            <a:r>
              <a:rPr sz="2400" spc="-30" dirty="0">
                <a:latin typeface="Calibri"/>
                <a:cs typeface="Calibri"/>
              </a:rPr>
              <a:t>т</a:t>
            </a:r>
            <a:r>
              <a:rPr sz="2400" spc="-5" dirty="0">
                <a:latin typeface="Calibri"/>
                <a:cs typeface="Calibri"/>
              </a:rPr>
              <a:t>о</a:t>
            </a:r>
            <a:r>
              <a:rPr sz="2400" spc="-40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а </a:t>
            </a:r>
            <a:r>
              <a:rPr sz="2400" spc="5" dirty="0">
                <a:latin typeface="Cambria Math"/>
                <a:cs typeface="Cambria Math"/>
              </a:rPr>
              <a:t>𝜋</a:t>
            </a:r>
            <a:r>
              <a:rPr sz="2400" dirty="0">
                <a:latin typeface="Cambria Math"/>
                <a:cs typeface="Cambria Math"/>
              </a:rPr>
              <a:t>′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min</a:t>
            </a:r>
            <a:r>
              <a:rPr sz="2400" spc="10" dirty="0">
                <a:latin typeface="Calibri"/>
                <a:cs typeface="Calibri"/>
              </a:rPr>
              <a:t>(</a:t>
            </a:r>
            <a:r>
              <a:rPr sz="2400" dirty="0">
                <a:latin typeface="Calibri"/>
                <a:cs typeface="Calibri"/>
              </a:rPr>
              <a:t>1,2,</a:t>
            </a:r>
            <a:r>
              <a:rPr sz="2400" spc="-10" dirty="0">
                <a:latin typeface="Calibri"/>
                <a:cs typeface="Calibri"/>
              </a:rPr>
              <a:t>7</a:t>
            </a:r>
            <a:r>
              <a:rPr sz="2400" spc="-5" dirty="0">
                <a:latin typeface="Calibri"/>
                <a:cs typeface="Calibri"/>
              </a:rPr>
              <a:t>)</a:t>
            </a:r>
            <a:r>
              <a:rPr sz="2400" spc="5" dirty="0">
                <a:latin typeface="Calibri"/>
                <a:cs typeface="Calibri"/>
              </a:rPr>
              <a:t>=</a:t>
            </a:r>
            <a:r>
              <a:rPr sz="2400" dirty="0">
                <a:latin typeface="Calibri"/>
                <a:cs typeface="Calibri"/>
              </a:rPr>
              <a:t>1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mbria Math"/>
                <a:cs typeface="Cambria Math"/>
              </a:rPr>
              <a:t>⇒</a:t>
            </a:r>
            <a:r>
              <a:rPr sz="2400" spc="13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𝑝	𝜋	</a:t>
            </a:r>
            <a:r>
              <a:rPr sz="2400" dirty="0">
                <a:latin typeface="Calibri"/>
                <a:cs typeface="Calibri"/>
              </a:rPr>
              <a:t>=5</a:t>
            </a:r>
            <a:endParaRPr sz="2400">
              <a:latin typeface="Calibri"/>
              <a:cs typeface="Calibri"/>
            </a:endParaRPr>
          </a:p>
          <a:p>
            <a:pPr marL="250190" algn="ctr">
              <a:spcBef>
                <a:spcPts val="1235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  <a:p>
            <a:pPr marL="5243830" algn="ctr">
              <a:spcBef>
                <a:spcPts val="1445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  <a:p>
            <a:pPr marR="1229360" algn="ctr">
              <a:spcBef>
                <a:spcPts val="32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  <a:p>
            <a:pPr marL="1776095">
              <a:spcBef>
                <a:spcPts val="2335"/>
              </a:spcBef>
            </a:pP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86866" y="2534433"/>
            <a:ext cx="6760996" cy="40510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88158" y="461900"/>
            <a:ext cx="701675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Алгоритм</a:t>
            </a:r>
            <a:r>
              <a:rPr spc="-40" dirty="0"/>
              <a:t> </a:t>
            </a:r>
            <a:r>
              <a:rPr spc="-10" dirty="0"/>
              <a:t>Форда-Фалкерсона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98370" y="1598042"/>
            <a:ext cx="6816090" cy="3734435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424180" indent="-411480">
              <a:spcBef>
                <a:spcPts val="925"/>
              </a:spcBef>
              <a:buFont typeface="Arial"/>
              <a:buChar char="•"/>
              <a:tabLst>
                <a:tab pos="423545" algn="l"/>
                <a:tab pos="424180" algn="l"/>
              </a:tabLst>
            </a:pPr>
            <a:r>
              <a:rPr sz="2400" spc="-5" dirty="0">
                <a:latin typeface="Calibri"/>
                <a:cs typeface="Calibri"/>
              </a:rPr>
              <a:t>Расстановка </a:t>
            </a:r>
            <a:r>
              <a:rPr sz="2400" spc="-15" dirty="0">
                <a:latin typeface="Calibri"/>
                <a:cs typeface="Calibri"/>
              </a:rPr>
              <a:t>меток </a:t>
            </a:r>
            <a:r>
              <a:rPr sz="2400" spc="-5" dirty="0">
                <a:latin typeface="Calibri"/>
                <a:cs typeface="Calibri"/>
              </a:rPr>
              <a:t>для </a:t>
            </a:r>
            <a:r>
              <a:rPr sz="2400" spc="-20" dirty="0">
                <a:latin typeface="Calibri"/>
                <a:cs typeface="Calibri"/>
              </a:rPr>
              <a:t>потока </a:t>
            </a:r>
            <a:r>
              <a:rPr sz="2400" dirty="0">
                <a:latin typeface="Cambria Math"/>
                <a:cs typeface="Cambria Math"/>
              </a:rPr>
              <a:t>𝜋′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min(1,2,7)=1</a:t>
            </a:r>
            <a:endParaRPr sz="2400">
              <a:latin typeface="Calibri"/>
              <a:cs typeface="Calibri"/>
            </a:endParaRPr>
          </a:p>
          <a:p>
            <a:pPr marL="1162685" algn="ctr">
              <a:spcBef>
                <a:spcPts val="1235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  <a:p>
            <a:pPr marL="6156325" algn="ctr">
              <a:spcBef>
                <a:spcPts val="1445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4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  <a:p>
            <a:pPr marR="316865" algn="ctr">
              <a:spcBef>
                <a:spcPts val="32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  <a:p>
            <a:pPr marL="1776095">
              <a:spcBef>
                <a:spcPts val="2335"/>
              </a:spcBef>
            </a:pP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86866" y="2534433"/>
            <a:ext cx="6760996" cy="40510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88158" y="461900"/>
            <a:ext cx="701675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Алгоритм</a:t>
            </a:r>
            <a:r>
              <a:rPr spc="-40" dirty="0"/>
              <a:t> </a:t>
            </a:r>
            <a:r>
              <a:rPr spc="-10" dirty="0"/>
              <a:t>Форда-Фалкерсона</a:t>
            </a:r>
          </a:p>
        </p:txBody>
      </p:sp>
      <p:sp>
        <p:nvSpPr>
          <p:cNvPr id="4" name="object 4"/>
          <p:cNvSpPr/>
          <p:nvPr/>
        </p:nvSpPr>
        <p:spPr>
          <a:xfrm>
            <a:off x="8991728" y="1792478"/>
            <a:ext cx="460375" cy="282575"/>
          </a:xfrm>
          <a:custGeom>
            <a:avLst/>
            <a:gdLst/>
            <a:ahLst/>
            <a:cxnLst/>
            <a:rect l="l" t="t" r="r" b="b"/>
            <a:pathLst>
              <a:path w="460375" h="282575">
                <a:moveTo>
                  <a:pt x="370077" y="0"/>
                </a:moveTo>
                <a:lnTo>
                  <a:pt x="366014" y="11557"/>
                </a:lnTo>
                <a:lnTo>
                  <a:pt x="382377" y="18631"/>
                </a:lnTo>
                <a:lnTo>
                  <a:pt x="396430" y="28432"/>
                </a:lnTo>
                <a:lnTo>
                  <a:pt x="424963" y="73925"/>
                </a:lnTo>
                <a:lnTo>
                  <a:pt x="433294" y="115732"/>
                </a:lnTo>
                <a:lnTo>
                  <a:pt x="434340" y="139826"/>
                </a:lnTo>
                <a:lnTo>
                  <a:pt x="433292" y="164707"/>
                </a:lnTo>
                <a:lnTo>
                  <a:pt x="424910" y="207656"/>
                </a:lnTo>
                <a:lnTo>
                  <a:pt x="396414" y="253857"/>
                </a:lnTo>
                <a:lnTo>
                  <a:pt x="366395" y="270891"/>
                </a:lnTo>
                <a:lnTo>
                  <a:pt x="370077" y="282321"/>
                </a:lnTo>
                <a:lnTo>
                  <a:pt x="408574" y="264302"/>
                </a:lnTo>
                <a:lnTo>
                  <a:pt x="436879" y="233045"/>
                </a:lnTo>
                <a:lnTo>
                  <a:pt x="454310" y="191135"/>
                </a:lnTo>
                <a:lnTo>
                  <a:pt x="460121" y="141224"/>
                </a:lnTo>
                <a:lnTo>
                  <a:pt x="458648" y="115359"/>
                </a:lnTo>
                <a:lnTo>
                  <a:pt x="446940" y="69536"/>
                </a:lnTo>
                <a:lnTo>
                  <a:pt x="423870" y="32146"/>
                </a:lnTo>
                <a:lnTo>
                  <a:pt x="390532" y="7381"/>
                </a:lnTo>
                <a:lnTo>
                  <a:pt x="370077" y="0"/>
                </a:lnTo>
                <a:close/>
              </a:path>
              <a:path w="460375" h="282575">
                <a:moveTo>
                  <a:pt x="90043" y="0"/>
                </a:moveTo>
                <a:lnTo>
                  <a:pt x="51657" y="18097"/>
                </a:lnTo>
                <a:lnTo>
                  <a:pt x="23368" y="49530"/>
                </a:lnTo>
                <a:lnTo>
                  <a:pt x="5873" y="91471"/>
                </a:lnTo>
                <a:lnTo>
                  <a:pt x="0" y="141224"/>
                </a:lnTo>
                <a:lnTo>
                  <a:pt x="1452" y="167179"/>
                </a:lnTo>
                <a:lnTo>
                  <a:pt x="13073" y="213090"/>
                </a:lnTo>
                <a:lnTo>
                  <a:pt x="36125" y="250334"/>
                </a:lnTo>
                <a:lnTo>
                  <a:pt x="69514" y="274960"/>
                </a:lnTo>
                <a:lnTo>
                  <a:pt x="90043" y="282321"/>
                </a:lnTo>
                <a:lnTo>
                  <a:pt x="93725" y="270891"/>
                </a:lnTo>
                <a:lnTo>
                  <a:pt x="77602" y="263773"/>
                </a:lnTo>
                <a:lnTo>
                  <a:pt x="63706" y="253857"/>
                </a:lnTo>
                <a:lnTo>
                  <a:pt x="35210" y="207656"/>
                </a:lnTo>
                <a:lnTo>
                  <a:pt x="26828" y="164707"/>
                </a:lnTo>
                <a:lnTo>
                  <a:pt x="25780" y="139826"/>
                </a:lnTo>
                <a:lnTo>
                  <a:pt x="26828" y="115732"/>
                </a:lnTo>
                <a:lnTo>
                  <a:pt x="35210" y="73925"/>
                </a:lnTo>
                <a:lnTo>
                  <a:pt x="63801" y="28432"/>
                </a:lnTo>
                <a:lnTo>
                  <a:pt x="94106" y="11557"/>
                </a:lnTo>
                <a:lnTo>
                  <a:pt x="900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762248" y="4757751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5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13221" y="5579164"/>
            <a:ext cx="6591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5"/>
              </a:lnSpc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98371" y="1598042"/>
            <a:ext cx="7802245" cy="2888615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424180" indent="-411480">
              <a:spcBef>
                <a:spcPts val="925"/>
              </a:spcBef>
              <a:buFont typeface="Arial"/>
              <a:buChar char="•"/>
              <a:tabLst>
                <a:tab pos="423545" algn="l"/>
                <a:tab pos="424180" algn="l"/>
                <a:tab pos="7094220" algn="l"/>
              </a:tabLst>
            </a:pPr>
            <a:r>
              <a:rPr sz="2400" spc="-5" dirty="0">
                <a:latin typeface="Calibri"/>
                <a:cs typeface="Calibri"/>
              </a:rPr>
              <a:t>Расстановка </a:t>
            </a:r>
            <a:r>
              <a:rPr sz="2400" spc="-15" dirty="0">
                <a:latin typeface="Calibri"/>
                <a:cs typeface="Calibri"/>
              </a:rPr>
              <a:t>меток </a:t>
            </a:r>
            <a:r>
              <a:rPr sz="2400" spc="-5" dirty="0">
                <a:latin typeface="Calibri"/>
                <a:cs typeface="Calibri"/>
              </a:rPr>
              <a:t>для </a:t>
            </a:r>
            <a:r>
              <a:rPr sz="2400" spc="-20" dirty="0">
                <a:latin typeface="Calibri"/>
                <a:cs typeface="Calibri"/>
              </a:rPr>
              <a:t>потока </a:t>
            </a:r>
            <a:r>
              <a:rPr sz="2400" dirty="0">
                <a:latin typeface="Cambria Math"/>
                <a:cs typeface="Cambria Math"/>
              </a:rPr>
              <a:t>𝜋′</a:t>
            </a:r>
            <a:r>
              <a:rPr sz="2400" dirty="0">
                <a:latin typeface="Calibri"/>
                <a:cs typeface="Calibri"/>
              </a:rPr>
              <a:t>: min(1,2,7)=1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mbria Math"/>
                <a:cs typeface="Cambria Math"/>
              </a:rPr>
              <a:t>⇒</a:t>
            </a:r>
            <a:r>
              <a:rPr sz="2400" spc="14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𝑝	𝜋′</a:t>
            </a:r>
            <a:r>
              <a:rPr sz="2400" spc="380" dirty="0">
                <a:latin typeface="Cambria Math"/>
                <a:cs typeface="Cambria Math"/>
              </a:rPr>
              <a:t> </a:t>
            </a:r>
            <a:r>
              <a:rPr sz="2400" dirty="0">
                <a:latin typeface="Calibri"/>
                <a:cs typeface="Calibri"/>
              </a:rPr>
              <a:t>=5</a:t>
            </a:r>
            <a:endParaRPr sz="2400">
              <a:latin typeface="Calibri"/>
              <a:cs typeface="Calibri"/>
            </a:endParaRPr>
          </a:p>
          <a:p>
            <a:pPr marL="177165" algn="ctr">
              <a:spcBef>
                <a:spcPts val="1235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  <a:p>
            <a:pPr marL="5170805" algn="ctr">
              <a:spcBef>
                <a:spcPts val="1445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  <a:p>
            <a:pPr marR="1302385" algn="ctr">
              <a:spcBef>
                <a:spcPts val="32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83448" y="4686045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64333" y="2512424"/>
            <a:ext cx="6777229" cy="406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88158" y="461900"/>
            <a:ext cx="701675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Алгоритм</a:t>
            </a:r>
            <a:r>
              <a:rPr spc="-40" dirty="0"/>
              <a:t> </a:t>
            </a:r>
            <a:r>
              <a:rPr spc="-10" dirty="0"/>
              <a:t>Форда-Фалкерсона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5713221" y="5579164"/>
            <a:ext cx="6591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5"/>
              </a:lnSpc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98371" y="1701165"/>
            <a:ext cx="35083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2759" indent="-480059">
              <a:spcBef>
                <a:spcPts val="100"/>
              </a:spcBef>
              <a:buFont typeface="Arial"/>
              <a:buChar char="•"/>
              <a:tabLst>
                <a:tab pos="492125" algn="l"/>
                <a:tab pos="492759" algn="l"/>
              </a:tabLst>
            </a:pPr>
            <a:r>
              <a:rPr sz="2400" spc="-5" dirty="0">
                <a:latin typeface="Calibri"/>
                <a:cs typeface="Calibri"/>
              </a:rPr>
              <a:t>Нашли </a:t>
            </a:r>
            <a:r>
              <a:rPr sz="2400" dirty="0">
                <a:latin typeface="Calibri"/>
                <a:cs typeface="Calibri"/>
              </a:rPr>
              <a:t>новый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маршрут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62248" y="4757751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5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14646" y="2041906"/>
            <a:ext cx="3900170" cy="2444750"/>
          </a:xfrm>
          <a:prstGeom prst="rect">
            <a:avLst/>
          </a:prstGeom>
        </p:spPr>
        <p:txBody>
          <a:bodyPr vert="horz" wrap="square" lIns="0" tIns="196215" rIns="0" bIns="0" rtlCol="0">
            <a:spAutoFit/>
          </a:bodyPr>
          <a:lstStyle/>
          <a:p>
            <a:pPr marL="756285">
              <a:spcBef>
                <a:spcPts val="1545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  <a:p>
            <a:pPr marL="3253104">
              <a:spcBef>
                <a:spcPts val="1445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4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  <a:p>
            <a:pPr marL="12700">
              <a:spcBef>
                <a:spcPts val="3195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83448" y="4686045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1394" y="461900"/>
            <a:ext cx="704977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Определение </a:t>
            </a:r>
            <a:r>
              <a:rPr spc="-15" dirty="0"/>
              <a:t>потоковой</a:t>
            </a:r>
            <a:r>
              <a:rPr spc="-105" dirty="0"/>
              <a:t> </a:t>
            </a:r>
            <a:r>
              <a:rPr dirty="0"/>
              <a:t>сети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6438" y="1529181"/>
            <a:ext cx="8533765" cy="331914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>
              <a:spcBef>
                <a:spcPts val="430"/>
              </a:spcBef>
            </a:pPr>
            <a:r>
              <a:rPr sz="2700" spc="-10" dirty="0">
                <a:latin typeface="Calibri"/>
                <a:cs typeface="Calibri"/>
              </a:rPr>
              <a:t>Рассмотрим </a:t>
            </a:r>
            <a:r>
              <a:rPr sz="2700" spc="-5" dirty="0">
                <a:latin typeface="Calibri"/>
                <a:cs typeface="Calibri"/>
              </a:rPr>
              <a:t>ориентированный </a:t>
            </a:r>
            <a:r>
              <a:rPr sz="2700" spc="-10" dirty="0">
                <a:latin typeface="Calibri"/>
                <a:cs typeface="Calibri"/>
              </a:rPr>
              <a:t>связный </a:t>
            </a:r>
            <a:r>
              <a:rPr sz="2700" dirty="0">
                <a:latin typeface="Calibri"/>
                <a:cs typeface="Calibri"/>
              </a:rPr>
              <a:t>граф, у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которого:</a:t>
            </a:r>
            <a:endParaRPr sz="2700">
              <a:latin typeface="Calibri"/>
              <a:cs typeface="Calibri"/>
            </a:endParaRPr>
          </a:p>
          <a:p>
            <a:pPr marL="355600" marR="267335" indent="-342900">
              <a:lnSpc>
                <a:spcPts val="2920"/>
              </a:lnSpc>
              <a:spcBef>
                <a:spcPts val="6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Calibri"/>
                <a:cs typeface="Calibri"/>
              </a:rPr>
              <a:t>Существует </a:t>
            </a:r>
            <a:r>
              <a:rPr sz="2700" spc="-5" dirty="0">
                <a:latin typeface="Calibri"/>
                <a:cs typeface="Calibri"/>
              </a:rPr>
              <a:t>ровно </a:t>
            </a:r>
            <a:r>
              <a:rPr sz="2700" spc="-20" dirty="0">
                <a:latin typeface="Calibri"/>
                <a:cs typeface="Calibri"/>
              </a:rPr>
              <a:t>одна </a:t>
            </a:r>
            <a:r>
              <a:rPr sz="2700" spc="-5" dirty="0">
                <a:latin typeface="Calibri"/>
                <a:cs typeface="Calibri"/>
              </a:rPr>
              <a:t>вершина, </a:t>
            </a:r>
            <a:r>
              <a:rPr sz="2700" dirty="0">
                <a:latin typeface="Calibri"/>
                <a:cs typeface="Calibri"/>
              </a:rPr>
              <a:t>в </a:t>
            </a:r>
            <a:r>
              <a:rPr sz="2700" spc="-20" dirty="0">
                <a:latin typeface="Calibri"/>
                <a:cs typeface="Calibri"/>
              </a:rPr>
              <a:t>которую </a:t>
            </a:r>
            <a:r>
              <a:rPr sz="2700" dirty="0">
                <a:latin typeface="Calibri"/>
                <a:cs typeface="Calibri"/>
              </a:rPr>
              <a:t>не </a:t>
            </a:r>
            <a:r>
              <a:rPr sz="2700" spc="-25" dirty="0">
                <a:latin typeface="Calibri"/>
                <a:cs typeface="Calibri"/>
              </a:rPr>
              <a:t>входит  </a:t>
            </a:r>
            <a:r>
              <a:rPr sz="2700" dirty="0">
                <a:latin typeface="Calibri"/>
                <a:cs typeface="Calibri"/>
              </a:rPr>
              <a:t>ни </a:t>
            </a:r>
            <a:r>
              <a:rPr sz="2700" spc="-20" dirty="0">
                <a:latin typeface="Calibri"/>
                <a:cs typeface="Calibri"/>
              </a:rPr>
              <a:t>одна </a:t>
            </a:r>
            <a:r>
              <a:rPr sz="2700" spc="-10" dirty="0">
                <a:latin typeface="Calibri"/>
                <a:cs typeface="Calibri"/>
              </a:rPr>
              <a:t>дуга (источник,</a:t>
            </a:r>
            <a:r>
              <a:rPr sz="2700" spc="20" dirty="0">
                <a:latin typeface="Calibri"/>
                <a:cs typeface="Calibri"/>
              </a:rPr>
              <a:t> </a:t>
            </a:r>
            <a:r>
              <a:rPr sz="2700" i="1" dirty="0">
                <a:latin typeface="Calibri"/>
                <a:cs typeface="Calibri"/>
              </a:rPr>
              <a:t>s</a:t>
            </a:r>
            <a:r>
              <a:rPr sz="2700" dirty="0">
                <a:latin typeface="Calibri"/>
                <a:cs typeface="Calibri"/>
              </a:rPr>
              <a:t>);</a:t>
            </a:r>
            <a:endParaRPr sz="2700">
              <a:latin typeface="Calibri"/>
              <a:cs typeface="Calibri"/>
            </a:endParaRPr>
          </a:p>
          <a:p>
            <a:pPr marL="355600" marR="1198880" indent="-342900">
              <a:lnSpc>
                <a:spcPts val="2920"/>
              </a:lnSpc>
              <a:spcBef>
                <a:spcPts val="6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Calibri"/>
                <a:cs typeface="Calibri"/>
              </a:rPr>
              <a:t>Существует </a:t>
            </a:r>
            <a:r>
              <a:rPr sz="2700" spc="-5" dirty="0">
                <a:latin typeface="Calibri"/>
                <a:cs typeface="Calibri"/>
              </a:rPr>
              <a:t>ровно </a:t>
            </a:r>
            <a:r>
              <a:rPr sz="2700" spc="-20" dirty="0">
                <a:latin typeface="Calibri"/>
                <a:cs typeface="Calibri"/>
              </a:rPr>
              <a:t>одна </a:t>
            </a:r>
            <a:r>
              <a:rPr sz="2700" spc="-5" dirty="0">
                <a:latin typeface="Calibri"/>
                <a:cs typeface="Calibri"/>
              </a:rPr>
              <a:t>вершина, </a:t>
            </a:r>
            <a:r>
              <a:rPr sz="2700" dirty="0">
                <a:latin typeface="Calibri"/>
                <a:cs typeface="Calibri"/>
              </a:rPr>
              <a:t>из </a:t>
            </a:r>
            <a:r>
              <a:rPr sz="2700" spc="-20" dirty="0">
                <a:latin typeface="Calibri"/>
                <a:cs typeface="Calibri"/>
              </a:rPr>
              <a:t>которой </a:t>
            </a:r>
            <a:r>
              <a:rPr sz="2700" dirty="0">
                <a:latin typeface="Calibri"/>
                <a:cs typeface="Calibri"/>
              </a:rPr>
              <a:t>не  </a:t>
            </a:r>
            <a:r>
              <a:rPr sz="2700" spc="-20" dirty="0">
                <a:latin typeface="Calibri"/>
                <a:cs typeface="Calibri"/>
              </a:rPr>
              <a:t>выходит </a:t>
            </a:r>
            <a:r>
              <a:rPr sz="2700" dirty="0">
                <a:latin typeface="Calibri"/>
                <a:cs typeface="Calibri"/>
              </a:rPr>
              <a:t>ни </a:t>
            </a:r>
            <a:r>
              <a:rPr sz="2700" spc="-20" dirty="0">
                <a:latin typeface="Calibri"/>
                <a:cs typeface="Calibri"/>
              </a:rPr>
              <a:t>одна </a:t>
            </a:r>
            <a:r>
              <a:rPr sz="2700" spc="-10" dirty="0">
                <a:latin typeface="Calibri"/>
                <a:cs typeface="Calibri"/>
              </a:rPr>
              <a:t>дуга (сток,</a:t>
            </a:r>
            <a:r>
              <a:rPr sz="2700" spc="25" dirty="0">
                <a:latin typeface="Calibri"/>
                <a:cs typeface="Calibri"/>
              </a:rPr>
              <a:t> </a:t>
            </a:r>
            <a:r>
              <a:rPr sz="2700" i="1" spc="-5" dirty="0">
                <a:latin typeface="Calibri"/>
                <a:cs typeface="Calibri"/>
              </a:rPr>
              <a:t>t</a:t>
            </a:r>
            <a:r>
              <a:rPr sz="2700" spc="-5" dirty="0">
                <a:latin typeface="Calibri"/>
                <a:cs typeface="Calibri"/>
              </a:rPr>
              <a:t>).</a:t>
            </a:r>
            <a:endParaRPr sz="2700">
              <a:latin typeface="Calibri"/>
              <a:cs typeface="Calibri"/>
            </a:endParaRPr>
          </a:p>
          <a:p>
            <a:pPr marL="12700" marR="621030">
              <a:lnSpc>
                <a:spcPts val="2920"/>
              </a:lnSpc>
              <a:spcBef>
                <a:spcPts val="640"/>
              </a:spcBef>
            </a:pPr>
            <a:r>
              <a:rPr sz="2700" b="1" spc="-15" dirty="0">
                <a:latin typeface="Calibri"/>
                <a:cs typeface="Calibri"/>
              </a:rPr>
              <a:t>Потоковой </a:t>
            </a:r>
            <a:r>
              <a:rPr sz="2700" b="1" spc="-5" dirty="0">
                <a:latin typeface="Calibri"/>
                <a:cs typeface="Calibri"/>
              </a:rPr>
              <a:t>сетью </a:t>
            </a:r>
            <a:r>
              <a:rPr sz="2700" spc="-5" dirty="0">
                <a:latin typeface="Calibri"/>
                <a:cs typeface="Calibri"/>
              </a:rPr>
              <a:t>называется </a:t>
            </a:r>
            <a:r>
              <a:rPr sz="2700" dirty="0">
                <a:latin typeface="Calibri"/>
                <a:cs typeface="Calibri"/>
              </a:rPr>
              <a:t>граф </a:t>
            </a:r>
            <a:r>
              <a:rPr sz="2700" spc="-10" dirty="0">
                <a:latin typeface="Calibri"/>
                <a:cs typeface="Calibri"/>
              </a:rPr>
              <a:t>указанного </a:t>
            </a:r>
            <a:r>
              <a:rPr sz="2700" spc="-5" dirty="0">
                <a:latin typeface="Calibri"/>
                <a:cs typeface="Calibri"/>
              </a:rPr>
              <a:t>типа, </a:t>
            </a:r>
            <a:r>
              <a:rPr sz="2700" dirty="0">
                <a:latin typeface="Calibri"/>
                <a:cs typeface="Calibri"/>
              </a:rPr>
              <a:t>у  </a:t>
            </a:r>
            <a:r>
              <a:rPr sz="2700" spc="-20" dirty="0">
                <a:latin typeface="Calibri"/>
                <a:cs typeface="Calibri"/>
              </a:rPr>
              <a:t>которого </a:t>
            </a:r>
            <a:r>
              <a:rPr sz="2700" spc="-15" dirty="0">
                <a:latin typeface="Calibri"/>
                <a:cs typeface="Calibri"/>
              </a:rPr>
              <a:t>каждой дуге </a:t>
            </a:r>
            <a:r>
              <a:rPr sz="2700" dirty="0">
                <a:latin typeface="Cambria Math"/>
                <a:cs typeface="Cambria Math"/>
              </a:rPr>
              <a:t>𝑒 </a:t>
            </a:r>
            <a:r>
              <a:rPr sz="2700" spc="-5" dirty="0">
                <a:latin typeface="Calibri"/>
                <a:cs typeface="Calibri"/>
              </a:rPr>
              <a:t>сопоставлено</a:t>
            </a:r>
            <a:r>
              <a:rPr sz="2700" spc="75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положительное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ts val="2870"/>
              </a:lnSpc>
            </a:pPr>
            <a:r>
              <a:rPr sz="2700" spc="-5" dirty="0">
                <a:latin typeface="Calibri"/>
                <a:cs typeface="Calibri"/>
              </a:rPr>
              <a:t>число </a:t>
            </a:r>
            <a:r>
              <a:rPr sz="2700" spc="25" dirty="0">
                <a:latin typeface="Cambria Math"/>
                <a:cs typeface="Cambria Math"/>
              </a:rPr>
              <a:t>𝑐(𝑒), </a:t>
            </a:r>
            <a:r>
              <a:rPr sz="2700" spc="-5" dirty="0">
                <a:latin typeface="Calibri"/>
                <a:cs typeface="Calibri"/>
              </a:rPr>
              <a:t>называемое пропускной способностью дуги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25" dirty="0">
                <a:latin typeface="Cambria Math"/>
                <a:cs typeface="Cambria Math"/>
              </a:rPr>
              <a:t>𝑒</a:t>
            </a:r>
            <a:r>
              <a:rPr sz="2700" spc="25" dirty="0">
                <a:latin typeface="Calibri"/>
                <a:cs typeface="Calibri"/>
              </a:rPr>
              <a:t>.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01037" y="4876038"/>
            <a:ext cx="748030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indent="-342900">
              <a:spcBef>
                <a:spcPts val="100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2700" spc="-10" dirty="0">
                <a:latin typeface="Calibri"/>
                <a:cs typeface="Calibri"/>
              </a:rPr>
              <a:t>Множество </a:t>
            </a:r>
            <a:r>
              <a:rPr sz="2700" spc="-5" dirty="0">
                <a:latin typeface="Calibri"/>
                <a:cs typeface="Calibri"/>
              </a:rPr>
              <a:t>всех </a:t>
            </a:r>
            <a:r>
              <a:rPr sz="2700" spc="-35" dirty="0">
                <a:latin typeface="Calibri"/>
                <a:cs typeface="Calibri"/>
              </a:rPr>
              <a:t>дуг, </a:t>
            </a:r>
            <a:r>
              <a:rPr sz="2700" spc="-20" dirty="0">
                <a:latin typeface="Calibri"/>
                <a:cs typeface="Calibri"/>
              </a:rPr>
              <a:t>входящих </a:t>
            </a:r>
            <a:r>
              <a:rPr sz="2700" dirty="0">
                <a:latin typeface="Calibri"/>
                <a:cs typeface="Calibri"/>
              </a:rPr>
              <a:t>в вершину </a:t>
            </a:r>
            <a:r>
              <a:rPr sz="2700" dirty="0">
                <a:latin typeface="Cambria Math"/>
                <a:cs typeface="Cambria Math"/>
              </a:rPr>
              <a:t>𝑖 </a:t>
            </a:r>
            <a:r>
              <a:rPr sz="2700" dirty="0">
                <a:latin typeface="Calibri"/>
                <a:cs typeface="Calibri"/>
              </a:rPr>
              <a:t>-</a:t>
            </a:r>
            <a:r>
              <a:rPr sz="2700" spc="70" dirty="0">
                <a:latin typeface="Calibri"/>
                <a:cs typeface="Calibri"/>
              </a:rPr>
              <a:t> </a:t>
            </a:r>
            <a:r>
              <a:rPr sz="2700" spc="20" dirty="0">
                <a:latin typeface="Cambria Math"/>
                <a:cs typeface="Cambria Math"/>
              </a:rPr>
              <a:t>𝐴</a:t>
            </a:r>
            <a:r>
              <a:rPr sz="2925" spc="30" baseline="31339" dirty="0">
                <a:latin typeface="Cambria Math"/>
                <a:cs typeface="Cambria Math"/>
              </a:rPr>
              <a:t>+</a:t>
            </a:r>
            <a:r>
              <a:rPr sz="2700" spc="20" dirty="0">
                <a:latin typeface="Calibri"/>
                <a:cs typeface="Calibri"/>
              </a:rPr>
              <a:t>;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515602" y="5506924"/>
            <a:ext cx="113030" cy="61491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spcBef>
                <a:spcPts val="114"/>
              </a:spcBef>
            </a:pPr>
            <a:r>
              <a:rPr sz="1950" spc="225" dirty="0">
                <a:latin typeface="Cambria Math"/>
                <a:cs typeface="Cambria Math"/>
              </a:rPr>
              <a:t>𝑖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01038" y="5054347"/>
            <a:ext cx="7927975" cy="71310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676275" algn="r">
              <a:lnSpc>
                <a:spcPts val="2245"/>
              </a:lnSpc>
              <a:spcBef>
                <a:spcPts val="114"/>
              </a:spcBef>
            </a:pPr>
            <a:r>
              <a:rPr sz="1950" spc="225" dirty="0">
                <a:latin typeface="Cambria Math"/>
                <a:cs typeface="Cambria Math"/>
              </a:rPr>
              <a:t>𝑖</a:t>
            </a:r>
            <a:endParaRPr sz="1950">
              <a:latin typeface="Cambria Math"/>
              <a:cs typeface="Cambria Math"/>
            </a:endParaRPr>
          </a:p>
          <a:p>
            <a:pPr marL="381000" indent="-342900">
              <a:lnSpc>
                <a:spcPts val="3145"/>
              </a:lnSpc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2700" spc="-10" dirty="0">
                <a:latin typeface="Calibri"/>
                <a:cs typeface="Calibri"/>
              </a:rPr>
              <a:t>Множество </a:t>
            </a:r>
            <a:r>
              <a:rPr sz="2700" spc="-5" dirty="0">
                <a:latin typeface="Calibri"/>
                <a:cs typeface="Calibri"/>
              </a:rPr>
              <a:t>всех </a:t>
            </a:r>
            <a:r>
              <a:rPr sz="2700" spc="-35" dirty="0">
                <a:latin typeface="Calibri"/>
                <a:cs typeface="Calibri"/>
              </a:rPr>
              <a:t>дуг, </a:t>
            </a:r>
            <a:r>
              <a:rPr sz="2700" spc="-15" dirty="0">
                <a:latin typeface="Calibri"/>
                <a:cs typeface="Calibri"/>
              </a:rPr>
              <a:t>выходящих </a:t>
            </a:r>
            <a:r>
              <a:rPr sz="2700" dirty="0">
                <a:latin typeface="Calibri"/>
                <a:cs typeface="Calibri"/>
              </a:rPr>
              <a:t>из вершины </a:t>
            </a:r>
            <a:r>
              <a:rPr sz="2700" dirty="0">
                <a:latin typeface="Cambria Math"/>
                <a:cs typeface="Cambria Math"/>
              </a:rPr>
              <a:t>𝑖 </a:t>
            </a:r>
            <a:r>
              <a:rPr sz="2700" dirty="0">
                <a:latin typeface="Calibri"/>
                <a:cs typeface="Calibri"/>
              </a:rPr>
              <a:t>-</a:t>
            </a:r>
            <a:r>
              <a:rPr sz="2700" spc="70" dirty="0">
                <a:latin typeface="Calibri"/>
                <a:cs typeface="Calibri"/>
              </a:rPr>
              <a:t> </a:t>
            </a:r>
            <a:r>
              <a:rPr sz="2700" spc="15" dirty="0">
                <a:latin typeface="Cambria Math"/>
                <a:cs typeface="Cambria Math"/>
              </a:rPr>
              <a:t>𝐴</a:t>
            </a:r>
            <a:r>
              <a:rPr sz="2925" spc="22" baseline="31339" dirty="0">
                <a:latin typeface="Cambria Math"/>
                <a:cs typeface="Cambria Math"/>
              </a:rPr>
              <a:t>−</a:t>
            </a:r>
            <a:r>
              <a:rPr sz="2700" spc="15" dirty="0">
                <a:latin typeface="Cambria Math"/>
                <a:cs typeface="Cambria Math"/>
              </a:rPr>
              <a:t>.</a:t>
            </a:r>
            <a:endParaRPr sz="27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64333" y="2512424"/>
            <a:ext cx="6777229" cy="406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88158" y="461900"/>
            <a:ext cx="701675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Алгоритм</a:t>
            </a:r>
            <a:r>
              <a:rPr spc="-40" dirty="0"/>
              <a:t> </a:t>
            </a:r>
            <a:r>
              <a:rPr spc="-10" dirty="0"/>
              <a:t>Форда-Фалкерсона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713221" y="5579164"/>
            <a:ext cx="6591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5"/>
              </a:lnSpc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62248" y="4757751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5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60270" y="1598042"/>
            <a:ext cx="6904990" cy="2888615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530860" indent="-480059">
              <a:spcBef>
                <a:spcPts val="925"/>
              </a:spcBef>
              <a:buFont typeface="Arial"/>
              <a:buChar char="•"/>
              <a:tabLst>
                <a:tab pos="530225" algn="l"/>
                <a:tab pos="530860" algn="l"/>
              </a:tabLst>
            </a:pPr>
            <a:r>
              <a:rPr sz="2400" spc="-5" dirty="0">
                <a:latin typeface="Calibri"/>
                <a:cs typeface="Calibri"/>
              </a:rPr>
              <a:t>Расстановка </a:t>
            </a:r>
            <a:r>
              <a:rPr sz="2400" spc="-15" dirty="0">
                <a:latin typeface="Calibri"/>
                <a:cs typeface="Calibri"/>
              </a:rPr>
              <a:t>меток </a:t>
            </a:r>
            <a:r>
              <a:rPr sz="2400" spc="-5" dirty="0">
                <a:latin typeface="Calibri"/>
                <a:cs typeface="Calibri"/>
              </a:rPr>
              <a:t>для </a:t>
            </a:r>
            <a:r>
              <a:rPr sz="2400" spc="-20" dirty="0">
                <a:latin typeface="Calibri"/>
                <a:cs typeface="Calibri"/>
              </a:rPr>
              <a:t>потока </a:t>
            </a:r>
            <a:r>
              <a:rPr sz="2400" spc="100" dirty="0">
                <a:latin typeface="Cambria Math"/>
                <a:cs typeface="Cambria Math"/>
              </a:rPr>
              <a:t>𝜋</a:t>
            </a:r>
            <a:r>
              <a:rPr sz="2625" spc="150" baseline="28571" dirty="0">
                <a:latin typeface="Cambria Math"/>
                <a:cs typeface="Cambria Math"/>
              </a:rPr>
              <a:t>′</a:t>
            </a:r>
            <a:r>
              <a:rPr sz="2400" spc="100" dirty="0">
                <a:latin typeface="Cambria Math"/>
                <a:cs typeface="Cambria Math"/>
              </a:rPr>
              <a:t>′</a:t>
            </a:r>
            <a:r>
              <a:rPr sz="2400" spc="100" dirty="0">
                <a:latin typeface="Calibri"/>
                <a:cs typeface="Calibri"/>
              </a:rPr>
              <a:t>: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min(3,4,1,6)=1</a:t>
            </a:r>
            <a:endParaRPr sz="2400">
              <a:latin typeface="Calibri"/>
              <a:cs typeface="Calibri"/>
            </a:endParaRPr>
          </a:p>
          <a:p>
            <a:pPr marL="1149985" algn="ctr">
              <a:spcBef>
                <a:spcPts val="1235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  <a:p>
            <a:pPr marL="6143625" algn="ctr">
              <a:spcBef>
                <a:spcPts val="1445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  <a:p>
            <a:pPr marR="329565" algn="ctr">
              <a:spcBef>
                <a:spcPts val="32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783448" y="4686045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64333" y="2512424"/>
            <a:ext cx="6777229" cy="406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88158" y="461900"/>
            <a:ext cx="701675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Алгоритм</a:t>
            </a:r>
            <a:r>
              <a:rPr spc="-40" dirty="0"/>
              <a:t> </a:t>
            </a:r>
            <a:r>
              <a:rPr spc="-10" dirty="0"/>
              <a:t>Форда-Фалкерсона</a:t>
            </a:r>
          </a:p>
        </p:txBody>
      </p:sp>
      <p:sp>
        <p:nvSpPr>
          <p:cNvPr id="4" name="object 4"/>
          <p:cNvSpPr/>
          <p:nvPr/>
        </p:nvSpPr>
        <p:spPr>
          <a:xfrm>
            <a:off x="9398634" y="1792478"/>
            <a:ext cx="539750" cy="282575"/>
          </a:xfrm>
          <a:custGeom>
            <a:avLst/>
            <a:gdLst/>
            <a:ahLst/>
            <a:cxnLst/>
            <a:rect l="l" t="t" r="r" b="b"/>
            <a:pathLst>
              <a:path w="539750" h="282575">
                <a:moveTo>
                  <a:pt x="449325" y="0"/>
                </a:moveTo>
                <a:lnTo>
                  <a:pt x="445262" y="11557"/>
                </a:lnTo>
                <a:lnTo>
                  <a:pt x="461625" y="18631"/>
                </a:lnTo>
                <a:lnTo>
                  <a:pt x="475678" y="28432"/>
                </a:lnTo>
                <a:lnTo>
                  <a:pt x="504211" y="73925"/>
                </a:lnTo>
                <a:lnTo>
                  <a:pt x="512542" y="115732"/>
                </a:lnTo>
                <a:lnTo>
                  <a:pt x="513588" y="139826"/>
                </a:lnTo>
                <a:lnTo>
                  <a:pt x="512540" y="164707"/>
                </a:lnTo>
                <a:lnTo>
                  <a:pt x="504158" y="207656"/>
                </a:lnTo>
                <a:lnTo>
                  <a:pt x="475678" y="253857"/>
                </a:lnTo>
                <a:lnTo>
                  <a:pt x="445770" y="270891"/>
                </a:lnTo>
                <a:lnTo>
                  <a:pt x="449325" y="282321"/>
                </a:lnTo>
                <a:lnTo>
                  <a:pt x="487822" y="264302"/>
                </a:lnTo>
                <a:lnTo>
                  <a:pt x="516128" y="233045"/>
                </a:lnTo>
                <a:lnTo>
                  <a:pt x="533558" y="191135"/>
                </a:lnTo>
                <a:lnTo>
                  <a:pt x="539369" y="141224"/>
                </a:lnTo>
                <a:lnTo>
                  <a:pt x="537896" y="115359"/>
                </a:lnTo>
                <a:lnTo>
                  <a:pt x="526188" y="69536"/>
                </a:lnTo>
                <a:lnTo>
                  <a:pt x="503118" y="32146"/>
                </a:lnTo>
                <a:lnTo>
                  <a:pt x="469780" y="7381"/>
                </a:lnTo>
                <a:lnTo>
                  <a:pt x="449325" y="0"/>
                </a:lnTo>
                <a:close/>
              </a:path>
              <a:path w="539750" h="282575">
                <a:moveTo>
                  <a:pt x="90043" y="0"/>
                </a:moveTo>
                <a:lnTo>
                  <a:pt x="51657" y="18097"/>
                </a:lnTo>
                <a:lnTo>
                  <a:pt x="23368" y="49530"/>
                </a:lnTo>
                <a:lnTo>
                  <a:pt x="5873" y="91471"/>
                </a:lnTo>
                <a:lnTo>
                  <a:pt x="0" y="141224"/>
                </a:lnTo>
                <a:lnTo>
                  <a:pt x="1452" y="167179"/>
                </a:lnTo>
                <a:lnTo>
                  <a:pt x="13073" y="213090"/>
                </a:lnTo>
                <a:lnTo>
                  <a:pt x="36125" y="250334"/>
                </a:lnTo>
                <a:lnTo>
                  <a:pt x="69514" y="274960"/>
                </a:lnTo>
                <a:lnTo>
                  <a:pt x="90043" y="282321"/>
                </a:lnTo>
                <a:lnTo>
                  <a:pt x="93599" y="270891"/>
                </a:lnTo>
                <a:lnTo>
                  <a:pt x="77549" y="263773"/>
                </a:lnTo>
                <a:lnTo>
                  <a:pt x="63690" y="253857"/>
                </a:lnTo>
                <a:lnTo>
                  <a:pt x="35210" y="207656"/>
                </a:lnTo>
                <a:lnTo>
                  <a:pt x="26828" y="164707"/>
                </a:lnTo>
                <a:lnTo>
                  <a:pt x="25781" y="139826"/>
                </a:lnTo>
                <a:lnTo>
                  <a:pt x="26828" y="115732"/>
                </a:lnTo>
                <a:lnTo>
                  <a:pt x="35210" y="73925"/>
                </a:lnTo>
                <a:lnTo>
                  <a:pt x="63801" y="28432"/>
                </a:lnTo>
                <a:lnTo>
                  <a:pt x="94107" y="11557"/>
                </a:lnTo>
                <a:lnTo>
                  <a:pt x="900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762248" y="4757751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5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13221" y="5579164"/>
            <a:ext cx="6591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5"/>
              </a:lnSpc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14646" y="3912489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72970" y="1598041"/>
            <a:ext cx="8351520" cy="1201420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518159" indent="-480059">
              <a:spcBef>
                <a:spcPts val="925"/>
              </a:spcBef>
              <a:buFont typeface="Arial"/>
              <a:buChar char="•"/>
              <a:tabLst>
                <a:tab pos="517525" algn="l"/>
                <a:tab pos="518159" algn="l"/>
                <a:tab pos="7526655" algn="l"/>
              </a:tabLst>
            </a:pPr>
            <a:r>
              <a:rPr sz="2400" spc="-5" dirty="0">
                <a:latin typeface="Calibri"/>
                <a:cs typeface="Calibri"/>
              </a:rPr>
              <a:t>Расстановка </a:t>
            </a:r>
            <a:r>
              <a:rPr sz="2400" spc="-15" dirty="0">
                <a:latin typeface="Calibri"/>
                <a:cs typeface="Calibri"/>
              </a:rPr>
              <a:t>меток </a:t>
            </a:r>
            <a:r>
              <a:rPr sz="2400" spc="-5" dirty="0">
                <a:latin typeface="Calibri"/>
                <a:cs typeface="Calibri"/>
              </a:rPr>
              <a:t>для </a:t>
            </a:r>
            <a:r>
              <a:rPr sz="2400" spc="-20" dirty="0">
                <a:latin typeface="Calibri"/>
                <a:cs typeface="Calibri"/>
              </a:rPr>
              <a:t>потока </a:t>
            </a:r>
            <a:r>
              <a:rPr sz="2400" spc="100" dirty="0">
                <a:latin typeface="Cambria Math"/>
                <a:cs typeface="Cambria Math"/>
              </a:rPr>
              <a:t>𝜋</a:t>
            </a:r>
            <a:r>
              <a:rPr sz="2625" spc="150" baseline="28571" dirty="0">
                <a:latin typeface="Cambria Math"/>
                <a:cs typeface="Cambria Math"/>
              </a:rPr>
              <a:t>′</a:t>
            </a:r>
            <a:r>
              <a:rPr sz="2400" spc="100" dirty="0">
                <a:latin typeface="Cambria Math"/>
                <a:cs typeface="Cambria Math"/>
              </a:rPr>
              <a:t>′</a:t>
            </a:r>
            <a:r>
              <a:rPr sz="2400" spc="100" dirty="0">
                <a:latin typeface="Calibri"/>
                <a:cs typeface="Calibri"/>
              </a:rPr>
              <a:t>: </a:t>
            </a:r>
            <a:r>
              <a:rPr sz="2400" spc="-5" dirty="0">
                <a:latin typeface="Calibri"/>
                <a:cs typeface="Calibri"/>
              </a:rPr>
              <a:t>min(3,4,1,6)=1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mbria Math"/>
                <a:cs typeface="Cambria Math"/>
              </a:rPr>
              <a:t>⇒</a:t>
            </a:r>
            <a:r>
              <a:rPr sz="2400" spc="15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𝑝	𝜋′′</a:t>
            </a:r>
            <a:r>
              <a:rPr sz="2400" spc="405" dirty="0">
                <a:latin typeface="Cambria Math"/>
                <a:cs typeface="Cambria Math"/>
              </a:rPr>
              <a:t> </a:t>
            </a:r>
            <a:r>
              <a:rPr sz="2400" dirty="0">
                <a:latin typeface="Calibri"/>
                <a:cs typeface="Calibri"/>
              </a:rPr>
              <a:t>=6</a:t>
            </a:r>
            <a:endParaRPr sz="2400">
              <a:latin typeface="Calibri"/>
              <a:cs typeface="Calibri"/>
            </a:endParaRPr>
          </a:p>
          <a:p>
            <a:pPr marR="313690" algn="ctr">
              <a:spcBef>
                <a:spcPts val="1235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55305" y="2957576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4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783448" y="4686045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90366" y="2841448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78279" y="2527366"/>
            <a:ext cx="6728763" cy="40315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88158" y="461900"/>
            <a:ext cx="701675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Алгоритм</a:t>
            </a:r>
            <a:r>
              <a:rPr spc="-40" dirty="0"/>
              <a:t> </a:t>
            </a:r>
            <a:r>
              <a:rPr spc="-10" dirty="0"/>
              <a:t>Форда-Фалкерсона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713221" y="5579164"/>
            <a:ext cx="6591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5"/>
              </a:lnSpc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98371" y="1701165"/>
            <a:ext cx="30930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2759" indent="-480059">
              <a:spcBef>
                <a:spcPts val="100"/>
              </a:spcBef>
              <a:buFont typeface="Arial"/>
              <a:buChar char="•"/>
              <a:tabLst>
                <a:tab pos="492125" algn="l"/>
                <a:tab pos="492759" algn="l"/>
              </a:tabLst>
            </a:pPr>
            <a:r>
              <a:rPr sz="2400" spc="-5" dirty="0">
                <a:latin typeface="Calibri"/>
                <a:cs typeface="Calibri"/>
              </a:rPr>
              <a:t>Нашли </a:t>
            </a:r>
            <a:r>
              <a:rPr sz="2400" dirty="0">
                <a:latin typeface="Calibri"/>
                <a:cs typeface="Calibri"/>
              </a:rPr>
              <a:t>новый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поток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62248" y="4757751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5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14646" y="3912489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58358" y="2225421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4)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55305" y="2957576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4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783448" y="4686045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90366" y="2841448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78279" y="2527366"/>
            <a:ext cx="6728763" cy="40315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88158" y="461900"/>
            <a:ext cx="701675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Алгоритм</a:t>
            </a:r>
            <a:r>
              <a:rPr spc="-40" dirty="0"/>
              <a:t> </a:t>
            </a:r>
            <a:r>
              <a:rPr spc="-10" dirty="0"/>
              <a:t>Форда-Фалкерсона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713221" y="5579164"/>
            <a:ext cx="6591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5"/>
              </a:lnSpc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62248" y="4757751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5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14646" y="3912489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72971" y="1598041"/>
            <a:ext cx="6645275" cy="1201420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449580" indent="-411480">
              <a:spcBef>
                <a:spcPts val="925"/>
              </a:spcBef>
              <a:buFont typeface="Arial"/>
              <a:buChar char="•"/>
              <a:tabLst>
                <a:tab pos="448945" algn="l"/>
                <a:tab pos="449580" algn="l"/>
              </a:tabLst>
            </a:pPr>
            <a:r>
              <a:rPr sz="2400" spc="-5" dirty="0">
                <a:latin typeface="Calibri"/>
                <a:cs typeface="Calibri"/>
              </a:rPr>
              <a:t>Расстановка </a:t>
            </a:r>
            <a:r>
              <a:rPr sz="2400" spc="-15" dirty="0">
                <a:latin typeface="Calibri"/>
                <a:cs typeface="Calibri"/>
              </a:rPr>
              <a:t>меток </a:t>
            </a:r>
            <a:r>
              <a:rPr sz="2400" spc="-5" dirty="0">
                <a:latin typeface="Calibri"/>
                <a:cs typeface="Calibri"/>
              </a:rPr>
              <a:t>для </a:t>
            </a:r>
            <a:r>
              <a:rPr sz="2400" spc="-20" dirty="0">
                <a:latin typeface="Calibri"/>
                <a:cs typeface="Calibri"/>
              </a:rPr>
              <a:t>потока </a:t>
            </a:r>
            <a:r>
              <a:rPr sz="2400" spc="80" dirty="0">
                <a:latin typeface="Cambria Math"/>
                <a:cs typeface="Cambria Math"/>
              </a:rPr>
              <a:t>𝜋</a:t>
            </a:r>
            <a:r>
              <a:rPr sz="2625" spc="120" baseline="28571" dirty="0">
                <a:latin typeface="Cambria Math"/>
                <a:cs typeface="Cambria Math"/>
              </a:rPr>
              <a:t>′</a:t>
            </a:r>
            <a:r>
              <a:rPr sz="2400" spc="80" dirty="0">
                <a:latin typeface="Cambria Math"/>
                <a:cs typeface="Cambria Math"/>
              </a:rPr>
              <a:t>′′</a:t>
            </a:r>
            <a:r>
              <a:rPr sz="2400" spc="80" dirty="0">
                <a:latin typeface="Calibri"/>
                <a:cs typeface="Calibri"/>
              </a:rPr>
              <a:t>: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min(2,1,1)=1</a:t>
            </a:r>
            <a:endParaRPr sz="2400">
              <a:latin typeface="Calibri"/>
              <a:cs typeface="Calibri"/>
            </a:endParaRPr>
          </a:p>
          <a:p>
            <a:pPr marL="1384300" algn="ctr">
              <a:spcBef>
                <a:spcPts val="1235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(4)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55305" y="2957576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4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83448" y="4686045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90366" y="2841448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78279" y="2527366"/>
            <a:ext cx="6728763" cy="40315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88158" y="461900"/>
            <a:ext cx="701675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Алгоритм</a:t>
            </a:r>
            <a:r>
              <a:rPr spc="-40" dirty="0"/>
              <a:t> </a:t>
            </a:r>
            <a:r>
              <a:rPr spc="-10" dirty="0"/>
              <a:t>Форда-Фалкерсона</a:t>
            </a:r>
          </a:p>
        </p:txBody>
      </p:sp>
      <p:sp>
        <p:nvSpPr>
          <p:cNvPr id="4" name="object 4"/>
          <p:cNvSpPr/>
          <p:nvPr/>
        </p:nvSpPr>
        <p:spPr>
          <a:xfrm>
            <a:off x="9035923" y="1792478"/>
            <a:ext cx="619125" cy="282575"/>
          </a:xfrm>
          <a:custGeom>
            <a:avLst/>
            <a:gdLst/>
            <a:ahLst/>
            <a:cxnLst/>
            <a:rect l="l" t="t" r="r" b="b"/>
            <a:pathLst>
              <a:path w="619125" h="282575">
                <a:moveTo>
                  <a:pt x="528574" y="0"/>
                </a:moveTo>
                <a:lnTo>
                  <a:pt x="524509" y="11557"/>
                </a:lnTo>
                <a:lnTo>
                  <a:pt x="540873" y="18631"/>
                </a:lnTo>
                <a:lnTo>
                  <a:pt x="554926" y="28432"/>
                </a:lnTo>
                <a:lnTo>
                  <a:pt x="583459" y="73925"/>
                </a:lnTo>
                <a:lnTo>
                  <a:pt x="591790" y="115732"/>
                </a:lnTo>
                <a:lnTo>
                  <a:pt x="592835" y="139826"/>
                </a:lnTo>
                <a:lnTo>
                  <a:pt x="591788" y="164707"/>
                </a:lnTo>
                <a:lnTo>
                  <a:pt x="583406" y="207656"/>
                </a:lnTo>
                <a:lnTo>
                  <a:pt x="554926" y="253857"/>
                </a:lnTo>
                <a:lnTo>
                  <a:pt x="525018" y="270891"/>
                </a:lnTo>
                <a:lnTo>
                  <a:pt x="528574" y="282321"/>
                </a:lnTo>
                <a:lnTo>
                  <a:pt x="567070" y="264302"/>
                </a:lnTo>
                <a:lnTo>
                  <a:pt x="595376" y="233045"/>
                </a:lnTo>
                <a:lnTo>
                  <a:pt x="612806" y="191135"/>
                </a:lnTo>
                <a:lnTo>
                  <a:pt x="618617" y="141224"/>
                </a:lnTo>
                <a:lnTo>
                  <a:pt x="617144" y="115359"/>
                </a:lnTo>
                <a:lnTo>
                  <a:pt x="605436" y="69536"/>
                </a:lnTo>
                <a:lnTo>
                  <a:pt x="582366" y="32146"/>
                </a:lnTo>
                <a:lnTo>
                  <a:pt x="549028" y="7381"/>
                </a:lnTo>
                <a:lnTo>
                  <a:pt x="528574" y="0"/>
                </a:lnTo>
                <a:close/>
              </a:path>
              <a:path w="619125" h="282575">
                <a:moveTo>
                  <a:pt x="90043" y="0"/>
                </a:moveTo>
                <a:lnTo>
                  <a:pt x="51657" y="18097"/>
                </a:lnTo>
                <a:lnTo>
                  <a:pt x="23368" y="49530"/>
                </a:lnTo>
                <a:lnTo>
                  <a:pt x="5873" y="91471"/>
                </a:lnTo>
                <a:lnTo>
                  <a:pt x="0" y="141224"/>
                </a:lnTo>
                <a:lnTo>
                  <a:pt x="1452" y="167179"/>
                </a:lnTo>
                <a:lnTo>
                  <a:pt x="13073" y="213090"/>
                </a:lnTo>
                <a:lnTo>
                  <a:pt x="36125" y="250334"/>
                </a:lnTo>
                <a:lnTo>
                  <a:pt x="69514" y="274960"/>
                </a:lnTo>
                <a:lnTo>
                  <a:pt x="90043" y="282321"/>
                </a:lnTo>
                <a:lnTo>
                  <a:pt x="93599" y="270891"/>
                </a:lnTo>
                <a:lnTo>
                  <a:pt x="77549" y="263773"/>
                </a:lnTo>
                <a:lnTo>
                  <a:pt x="63690" y="253857"/>
                </a:lnTo>
                <a:lnTo>
                  <a:pt x="35210" y="207656"/>
                </a:lnTo>
                <a:lnTo>
                  <a:pt x="26828" y="164707"/>
                </a:lnTo>
                <a:lnTo>
                  <a:pt x="25780" y="139826"/>
                </a:lnTo>
                <a:lnTo>
                  <a:pt x="26828" y="115732"/>
                </a:lnTo>
                <a:lnTo>
                  <a:pt x="35210" y="73925"/>
                </a:lnTo>
                <a:lnTo>
                  <a:pt x="63801" y="28432"/>
                </a:lnTo>
                <a:lnTo>
                  <a:pt x="94106" y="11557"/>
                </a:lnTo>
                <a:lnTo>
                  <a:pt x="900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762248" y="4757751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5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13221" y="5579164"/>
            <a:ext cx="6591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5"/>
              </a:lnSpc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14646" y="3912489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72971" y="1598041"/>
            <a:ext cx="8066405" cy="1201420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449580" indent="-411480">
              <a:spcBef>
                <a:spcPts val="925"/>
              </a:spcBef>
              <a:buFont typeface="Arial"/>
              <a:buChar char="•"/>
              <a:tabLst>
                <a:tab pos="448945" algn="l"/>
                <a:tab pos="449580" algn="l"/>
                <a:tab pos="7163434" algn="l"/>
              </a:tabLst>
            </a:pPr>
            <a:r>
              <a:rPr sz="2400" spc="-5" dirty="0">
                <a:latin typeface="Calibri"/>
                <a:cs typeface="Calibri"/>
              </a:rPr>
              <a:t>Расстановка </a:t>
            </a:r>
            <a:r>
              <a:rPr sz="2400" spc="-15" dirty="0">
                <a:latin typeface="Calibri"/>
                <a:cs typeface="Calibri"/>
              </a:rPr>
              <a:t>меток </a:t>
            </a:r>
            <a:r>
              <a:rPr sz="2400" spc="-5" dirty="0">
                <a:latin typeface="Calibri"/>
                <a:cs typeface="Calibri"/>
              </a:rPr>
              <a:t>для </a:t>
            </a:r>
            <a:r>
              <a:rPr sz="2400" spc="-20" dirty="0">
                <a:latin typeface="Calibri"/>
                <a:cs typeface="Calibri"/>
              </a:rPr>
              <a:t>потока </a:t>
            </a:r>
            <a:r>
              <a:rPr sz="2400" spc="100" dirty="0">
                <a:latin typeface="Cambria Math"/>
                <a:cs typeface="Cambria Math"/>
              </a:rPr>
              <a:t>𝜋</a:t>
            </a:r>
            <a:r>
              <a:rPr sz="2625" spc="150" baseline="28571" dirty="0">
                <a:latin typeface="Cambria Math"/>
                <a:cs typeface="Cambria Math"/>
              </a:rPr>
              <a:t>′</a:t>
            </a:r>
            <a:r>
              <a:rPr sz="2400" spc="100" dirty="0">
                <a:latin typeface="Cambria Math"/>
                <a:cs typeface="Cambria Math"/>
              </a:rPr>
              <a:t>′</a:t>
            </a:r>
            <a:r>
              <a:rPr sz="2400" spc="100" dirty="0">
                <a:latin typeface="Calibri"/>
                <a:cs typeface="Calibri"/>
              </a:rPr>
              <a:t>:</a:t>
            </a:r>
            <a:r>
              <a:rPr sz="2400" spc="6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min(2,1,1)=1</a:t>
            </a:r>
            <a:r>
              <a:rPr sz="2400" spc="-5" dirty="0">
                <a:latin typeface="Cambria Math"/>
                <a:cs typeface="Cambria Math"/>
              </a:rPr>
              <a:t>⇒</a:t>
            </a:r>
            <a:r>
              <a:rPr sz="2400" spc="16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𝑝	𝜋′′′</a:t>
            </a:r>
            <a:r>
              <a:rPr sz="2400" spc="390" dirty="0">
                <a:latin typeface="Cambria Math"/>
                <a:cs typeface="Cambria Math"/>
              </a:rPr>
              <a:t> </a:t>
            </a:r>
            <a:r>
              <a:rPr sz="2400" dirty="0">
                <a:latin typeface="Calibri"/>
                <a:cs typeface="Calibri"/>
              </a:rPr>
              <a:t>=7</a:t>
            </a:r>
            <a:endParaRPr sz="2400">
              <a:latin typeface="Calibri"/>
              <a:cs typeface="Calibri"/>
            </a:endParaRPr>
          </a:p>
          <a:p>
            <a:pPr marR="27940" algn="ctr">
              <a:spcBef>
                <a:spcPts val="1235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(5)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55305" y="2957576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5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783448" y="4686045"/>
            <a:ext cx="659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90366" y="2841448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78729" y="2824734"/>
            <a:ext cx="219583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Спасибо!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44976" y="461900"/>
            <a:ext cx="570484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 </a:t>
            </a:r>
            <a:r>
              <a:rPr spc="-20" dirty="0"/>
              <a:t>потоковой</a:t>
            </a:r>
            <a:r>
              <a:rPr spc="-75" dirty="0"/>
              <a:t> </a:t>
            </a:r>
            <a:r>
              <a:rPr dirty="0"/>
              <a:t>сети</a:t>
            </a:r>
          </a:p>
        </p:txBody>
      </p:sp>
      <p:sp>
        <p:nvSpPr>
          <p:cNvPr id="3" name="object 3"/>
          <p:cNvSpPr/>
          <p:nvPr/>
        </p:nvSpPr>
        <p:spPr>
          <a:xfrm>
            <a:off x="2252843" y="1676774"/>
            <a:ext cx="7819656" cy="4685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736520" y="6253505"/>
            <a:ext cx="648335" cy="213360"/>
          </a:xfrm>
          <a:custGeom>
            <a:avLst/>
            <a:gdLst/>
            <a:ahLst/>
            <a:cxnLst/>
            <a:rect l="l" t="t" r="r" b="b"/>
            <a:pathLst>
              <a:path w="648335" h="213360">
                <a:moveTo>
                  <a:pt x="579704" y="0"/>
                </a:moveTo>
                <a:lnTo>
                  <a:pt x="576783" y="0"/>
                </a:lnTo>
                <a:lnTo>
                  <a:pt x="576783" y="8483"/>
                </a:lnTo>
                <a:lnTo>
                  <a:pt x="578434" y="8483"/>
                </a:lnTo>
                <a:lnTo>
                  <a:pt x="586079" y="9009"/>
                </a:lnTo>
                <a:lnTo>
                  <a:pt x="612851" y="44754"/>
                </a:lnTo>
                <a:lnTo>
                  <a:pt x="612851" y="49961"/>
                </a:lnTo>
                <a:lnTo>
                  <a:pt x="612216" y="56400"/>
                </a:lnTo>
                <a:lnTo>
                  <a:pt x="609168" y="71729"/>
                </a:lnTo>
                <a:lnTo>
                  <a:pt x="608406" y="77203"/>
                </a:lnTo>
                <a:lnTo>
                  <a:pt x="608406" y="86804"/>
                </a:lnTo>
                <a:lnTo>
                  <a:pt x="610311" y="91986"/>
                </a:lnTo>
                <a:lnTo>
                  <a:pt x="613994" y="96050"/>
                </a:lnTo>
                <a:lnTo>
                  <a:pt x="617804" y="100101"/>
                </a:lnTo>
                <a:lnTo>
                  <a:pt x="622122" y="103098"/>
                </a:lnTo>
                <a:lnTo>
                  <a:pt x="627329" y="105029"/>
                </a:lnTo>
                <a:lnTo>
                  <a:pt x="627329" y="107035"/>
                </a:lnTo>
                <a:lnTo>
                  <a:pt x="608406" y="125272"/>
                </a:lnTo>
                <a:lnTo>
                  <a:pt x="608406" y="134874"/>
                </a:lnTo>
                <a:lnTo>
                  <a:pt x="609168" y="140335"/>
                </a:lnTo>
                <a:lnTo>
                  <a:pt x="612216" y="155663"/>
                </a:lnTo>
                <a:lnTo>
                  <a:pt x="612851" y="162102"/>
                </a:lnTo>
                <a:lnTo>
                  <a:pt x="612851" y="167309"/>
                </a:lnTo>
                <a:lnTo>
                  <a:pt x="612279" y="176678"/>
                </a:lnTo>
                <a:lnTo>
                  <a:pt x="578434" y="204368"/>
                </a:lnTo>
                <a:lnTo>
                  <a:pt x="576783" y="204368"/>
                </a:lnTo>
                <a:lnTo>
                  <a:pt x="576783" y="212852"/>
                </a:lnTo>
                <a:lnTo>
                  <a:pt x="579704" y="212852"/>
                </a:lnTo>
                <a:lnTo>
                  <a:pt x="591941" y="211937"/>
                </a:lnTo>
                <a:lnTo>
                  <a:pt x="628646" y="186193"/>
                </a:lnTo>
                <a:lnTo>
                  <a:pt x="631901" y="165303"/>
                </a:lnTo>
                <a:lnTo>
                  <a:pt x="631901" y="159131"/>
                </a:lnTo>
                <a:lnTo>
                  <a:pt x="631012" y="152095"/>
                </a:lnTo>
                <a:lnTo>
                  <a:pt x="627456" y="136321"/>
                </a:lnTo>
                <a:lnTo>
                  <a:pt x="626694" y="131038"/>
                </a:lnTo>
                <a:lnTo>
                  <a:pt x="626694" y="123228"/>
                </a:lnTo>
                <a:lnTo>
                  <a:pt x="628345" y="119037"/>
                </a:lnTo>
                <a:lnTo>
                  <a:pt x="635457" y="112560"/>
                </a:lnTo>
                <a:lnTo>
                  <a:pt x="640791" y="110832"/>
                </a:lnTo>
                <a:lnTo>
                  <a:pt x="647903" y="110617"/>
                </a:lnTo>
                <a:lnTo>
                  <a:pt x="647903" y="101460"/>
                </a:lnTo>
                <a:lnTo>
                  <a:pt x="640791" y="101231"/>
                </a:lnTo>
                <a:lnTo>
                  <a:pt x="635457" y="99504"/>
                </a:lnTo>
                <a:lnTo>
                  <a:pt x="628345" y="93027"/>
                </a:lnTo>
                <a:lnTo>
                  <a:pt x="626694" y="88849"/>
                </a:lnTo>
                <a:lnTo>
                  <a:pt x="626694" y="81026"/>
                </a:lnTo>
                <a:lnTo>
                  <a:pt x="627456" y="75742"/>
                </a:lnTo>
                <a:lnTo>
                  <a:pt x="631012" y="59969"/>
                </a:lnTo>
                <a:lnTo>
                  <a:pt x="631901" y="52946"/>
                </a:lnTo>
                <a:lnTo>
                  <a:pt x="631901" y="46761"/>
                </a:lnTo>
                <a:lnTo>
                  <a:pt x="631089" y="35881"/>
                </a:lnTo>
                <a:lnTo>
                  <a:pt x="602548" y="3217"/>
                </a:lnTo>
                <a:lnTo>
                  <a:pt x="591941" y="914"/>
                </a:lnTo>
                <a:lnTo>
                  <a:pt x="579704" y="0"/>
                </a:lnTo>
                <a:close/>
              </a:path>
              <a:path w="648335" h="213360">
                <a:moveTo>
                  <a:pt x="71196" y="0"/>
                </a:moveTo>
                <a:lnTo>
                  <a:pt x="68275" y="0"/>
                </a:lnTo>
                <a:lnTo>
                  <a:pt x="56007" y="914"/>
                </a:lnTo>
                <a:lnTo>
                  <a:pt x="19327" y="26436"/>
                </a:lnTo>
                <a:lnTo>
                  <a:pt x="16078" y="46647"/>
                </a:lnTo>
                <a:lnTo>
                  <a:pt x="16078" y="52832"/>
                </a:lnTo>
                <a:lnTo>
                  <a:pt x="16954" y="59855"/>
                </a:lnTo>
                <a:lnTo>
                  <a:pt x="20446" y="75641"/>
                </a:lnTo>
                <a:lnTo>
                  <a:pt x="21323" y="80924"/>
                </a:lnTo>
                <a:lnTo>
                  <a:pt x="21323" y="88734"/>
                </a:lnTo>
                <a:lnTo>
                  <a:pt x="19557" y="92925"/>
                </a:lnTo>
                <a:lnTo>
                  <a:pt x="12484" y="99390"/>
                </a:lnTo>
                <a:lnTo>
                  <a:pt x="7150" y="101130"/>
                </a:lnTo>
                <a:lnTo>
                  <a:pt x="0" y="101346"/>
                </a:lnTo>
                <a:lnTo>
                  <a:pt x="0" y="110502"/>
                </a:lnTo>
                <a:lnTo>
                  <a:pt x="7150" y="110718"/>
                </a:lnTo>
                <a:lnTo>
                  <a:pt x="12484" y="112458"/>
                </a:lnTo>
                <a:lnTo>
                  <a:pt x="19557" y="118922"/>
                </a:lnTo>
                <a:lnTo>
                  <a:pt x="21323" y="123113"/>
                </a:lnTo>
                <a:lnTo>
                  <a:pt x="21323" y="130924"/>
                </a:lnTo>
                <a:lnTo>
                  <a:pt x="20446" y="136207"/>
                </a:lnTo>
                <a:lnTo>
                  <a:pt x="16954" y="151980"/>
                </a:lnTo>
                <a:lnTo>
                  <a:pt x="16078" y="159016"/>
                </a:lnTo>
                <a:lnTo>
                  <a:pt x="16078" y="165188"/>
                </a:lnTo>
                <a:lnTo>
                  <a:pt x="16890" y="176461"/>
                </a:lnTo>
                <a:lnTo>
                  <a:pt x="45383" y="209634"/>
                </a:lnTo>
                <a:lnTo>
                  <a:pt x="68275" y="212852"/>
                </a:lnTo>
                <a:lnTo>
                  <a:pt x="71196" y="212852"/>
                </a:lnTo>
                <a:lnTo>
                  <a:pt x="71196" y="204368"/>
                </a:lnTo>
                <a:lnTo>
                  <a:pt x="69545" y="204368"/>
                </a:lnTo>
                <a:lnTo>
                  <a:pt x="61889" y="203842"/>
                </a:lnTo>
                <a:lnTo>
                  <a:pt x="35051" y="167208"/>
                </a:lnTo>
                <a:lnTo>
                  <a:pt x="35051" y="161988"/>
                </a:lnTo>
                <a:lnTo>
                  <a:pt x="35801" y="155562"/>
                </a:lnTo>
                <a:lnTo>
                  <a:pt x="38773" y="140233"/>
                </a:lnTo>
                <a:lnTo>
                  <a:pt x="39522" y="134759"/>
                </a:lnTo>
                <a:lnTo>
                  <a:pt x="39522" y="125158"/>
                </a:lnTo>
                <a:lnTo>
                  <a:pt x="37655" y="119964"/>
                </a:lnTo>
                <a:lnTo>
                  <a:pt x="30213" y="111861"/>
                </a:lnTo>
                <a:lnTo>
                  <a:pt x="25793" y="108864"/>
                </a:lnTo>
                <a:lnTo>
                  <a:pt x="20650" y="106934"/>
                </a:lnTo>
                <a:lnTo>
                  <a:pt x="20650" y="104914"/>
                </a:lnTo>
                <a:lnTo>
                  <a:pt x="25793" y="102984"/>
                </a:lnTo>
                <a:lnTo>
                  <a:pt x="30213" y="99987"/>
                </a:lnTo>
                <a:lnTo>
                  <a:pt x="37655" y="91871"/>
                </a:lnTo>
                <a:lnTo>
                  <a:pt x="39522" y="86690"/>
                </a:lnTo>
                <a:lnTo>
                  <a:pt x="39522" y="77089"/>
                </a:lnTo>
                <a:lnTo>
                  <a:pt x="38773" y="71615"/>
                </a:lnTo>
                <a:lnTo>
                  <a:pt x="35801" y="56286"/>
                </a:lnTo>
                <a:lnTo>
                  <a:pt x="35051" y="49847"/>
                </a:lnTo>
                <a:lnTo>
                  <a:pt x="35051" y="44640"/>
                </a:lnTo>
                <a:lnTo>
                  <a:pt x="35623" y="35670"/>
                </a:lnTo>
                <a:lnTo>
                  <a:pt x="69545" y="8483"/>
                </a:lnTo>
                <a:lnTo>
                  <a:pt x="71196" y="8483"/>
                </a:lnTo>
                <a:lnTo>
                  <a:pt x="711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105355" y="6186018"/>
            <a:ext cx="3252470" cy="339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ts val="1535"/>
              </a:lnSpc>
              <a:spcBef>
                <a:spcPts val="100"/>
              </a:spcBef>
              <a:tabLst>
                <a:tab pos="708660" algn="l"/>
              </a:tabLst>
            </a:pPr>
            <a:r>
              <a:rPr spc="-20" dirty="0">
                <a:latin typeface="Cambria Math"/>
                <a:cs typeface="Cambria Math"/>
              </a:rPr>
              <a:t>𝐴</a:t>
            </a:r>
            <a:r>
              <a:rPr sz="1950" spc="-30" baseline="29914" dirty="0">
                <a:latin typeface="Cambria Math"/>
                <a:cs typeface="Cambria Math"/>
              </a:rPr>
              <a:t>+ </a:t>
            </a:r>
            <a:r>
              <a:rPr sz="1950" spc="15" baseline="29914" dirty="0">
                <a:latin typeface="Cambria Math"/>
                <a:cs typeface="Cambria Math"/>
              </a:rPr>
              <a:t> </a:t>
            </a:r>
            <a:r>
              <a:rPr dirty="0">
                <a:latin typeface="Cambria Math"/>
                <a:cs typeface="Cambria Math"/>
              </a:rPr>
              <a:t>=	(1,2) , </a:t>
            </a:r>
            <a:r>
              <a:rPr spc="-15" dirty="0">
                <a:latin typeface="Cambria Math"/>
                <a:cs typeface="Cambria Math"/>
              </a:rPr>
              <a:t>𝐴</a:t>
            </a:r>
            <a:r>
              <a:rPr sz="1950" spc="-22" baseline="29914" dirty="0">
                <a:latin typeface="Cambria Math"/>
                <a:cs typeface="Cambria Math"/>
              </a:rPr>
              <a:t>− </a:t>
            </a:r>
            <a:r>
              <a:rPr dirty="0">
                <a:latin typeface="Cambria Math"/>
                <a:cs typeface="Cambria Math"/>
              </a:rPr>
              <a:t>= {(2,4), (2,</a:t>
            </a:r>
            <a:r>
              <a:rPr spc="80" dirty="0">
                <a:latin typeface="Cambria Math"/>
                <a:cs typeface="Cambria Math"/>
              </a:rPr>
              <a:t> </a:t>
            </a:r>
            <a:r>
              <a:rPr spc="10" dirty="0">
                <a:latin typeface="Cambria Math"/>
                <a:cs typeface="Cambria Math"/>
              </a:rPr>
              <a:t>𝑡)}</a:t>
            </a:r>
            <a:endParaRPr>
              <a:latin typeface="Cambria Math"/>
              <a:cs typeface="Cambria Math"/>
            </a:endParaRPr>
          </a:p>
          <a:p>
            <a:pPr marL="194945">
              <a:lnSpc>
                <a:spcPts val="935"/>
              </a:lnSpc>
              <a:tabLst>
                <a:tab pos="1519555" algn="l"/>
              </a:tabLst>
            </a:pPr>
            <a:r>
              <a:rPr sz="1300" spc="40" dirty="0">
                <a:latin typeface="Cambria Math"/>
                <a:cs typeface="Cambria Math"/>
              </a:rPr>
              <a:t>2	2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04766" y="461900"/>
            <a:ext cx="298323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Поток </a:t>
            </a:r>
            <a:r>
              <a:rPr dirty="0"/>
              <a:t>в</a:t>
            </a:r>
            <a:r>
              <a:rPr spc="-80" dirty="0"/>
              <a:t> </a:t>
            </a:r>
            <a:r>
              <a:rPr dirty="0"/>
              <a:t>сети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47240" y="1544778"/>
            <a:ext cx="7970520" cy="1321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0">
              <a:lnSpc>
                <a:spcPts val="2700"/>
              </a:lnSpc>
              <a:spcBef>
                <a:spcPts val="95"/>
              </a:spcBef>
            </a:pPr>
            <a:r>
              <a:rPr sz="2500" b="1" spc="-15" dirty="0">
                <a:latin typeface="Calibri"/>
                <a:cs typeface="Calibri"/>
              </a:rPr>
              <a:t>Потоком </a:t>
            </a:r>
            <a:r>
              <a:rPr sz="2500" b="1" spc="-5" dirty="0">
                <a:latin typeface="Calibri"/>
                <a:cs typeface="Calibri"/>
              </a:rPr>
              <a:t>в сети </a:t>
            </a:r>
            <a:r>
              <a:rPr sz="2500" spc="-5" dirty="0">
                <a:latin typeface="Calibri"/>
                <a:cs typeface="Calibri"/>
              </a:rPr>
              <a:t>называется </a:t>
            </a:r>
            <a:r>
              <a:rPr sz="2500" spc="-10" dirty="0">
                <a:latin typeface="Calibri"/>
                <a:cs typeface="Calibri"/>
              </a:rPr>
              <a:t>такая </a:t>
            </a:r>
            <a:r>
              <a:rPr sz="2500" spc="-5" dirty="0">
                <a:latin typeface="Calibri"/>
                <a:cs typeface="Calibri"/>
              </a:rPr>
              <a:t>функция </a:t>
            </a:r>
            <a:r>
              <a:rPr sz="2500" spc="30" dirty="0">
                <a:latin typeface="Cambria Math"/>
                <a:cs typeface="Cambria Math"/>
              </a:rPr>
              <a:t>𝜋: </a:t>
            </a:r>
            <a:r>
              <a:rPr sz="2500" spc="-5" dirty="0">
                <a:latin typeface="Cambria Math"/>
                <a:cs typeface="Cambria Math"/>
              </a:rPr>
              <a:t>𝐸 →</a:t>
            </a:r>
            <a:r>
              <a:rPr sz="2500" spc="-250" dirty="0">
                <a:latin typeface="Cambria Math"/>
                <a:cs typeface="Cambria Math"/>
              </a:rPr>
              <a:t> </a:t>
            </a:r>
            <a:r>
              <a:rPr sz="2500" spc="25" dirty="0">
                <a:latin typeface="Cambria Math"/>
                <a:cs typeface="Cambria Math"/>
              </a:rPr>
              <a:t>ℝ</a:t>
            </a:r>
            <a:r>
              <a:rPr sz="2700" spc="37" baseline="-15432" dirty="0">
                <a:latin typeface="Cambria Math"/>
                <a:cs typeface="Cambria Math"/>
              </a:rPr>
              <a:t>+</a:t>
            </a:r>
            <a:r>
              <a:rPr sz="2500" spc="25" dirty="0">
                <a:latin typeface="Cambria Math"/>
                <a:cs typeface="Cambria Math"/>
              </a:rPr>
              <a:t>,</a:t>
            </a:r>
            <a:endParaRPr sz="2500">
              <a:latin typeface="Cambria Math"/>
              <a:cs typeface="Cambria Math"/>
            </a:endParaRPr>
          </a:p>
          <a:p>
            <a:pPr marL="25400" marR="17780">
              <a:lnSpc>
                <a:spcPts val="2400"/>
              </a:lnSpc>
              <a:spcBef>
                <a:spcPts val="284"/>
              </a:spcBef>
            </a:pPr>
            <a:r>
              <a:rPr sz="2500" spc="-5" dirty="0">
                <a:latin typeface="Calibri"/>
                <a:cs typeface="Calibri"/>
              </a:rPr>
              <a:t>приписывающая </a:t>
            </a:r>
            <a:r>
              <a:rPr sz="2500" spc="-20" dirty="0">
                <a:latin typeface="Calibri"/>
                <a:cs typeface="Calibri"/>
              </a:rPr>
              <a:t>каждой дуге </a:t>
            </a:r>
            <a:r>
              <a:rPr sz="2500" spc="-5" dirty="0">
                <a:latin typeface="Calibri"/>
                <a:cs typeface="Calibri"/>
              </a:rPr>
              <a:t>сети </a:t>
            </a:r>
            <a:r>
              <a:rPr sz="2500" spc="-5" dirty="0">
                <a:latin typeface="Cambria Math"/>
                <a:cs typeface="Cambria Math"/>
              </a:rPr>
              <a:t>𝑒 ∈ 𝐸 </a:t>
            </a:r>
            <a:r>
              <a:rPr sz="2500" spc="-15" dirty="0">
                <a:latin typeface="Calibri"/>
                <a:cs typeface="Calibri"/>
              </a:rPr>
              <a:t>неотрицательное  </a:t>
            </a:r>
            <a:r>
              <a:rPr sz="2500" spc="-5" dirty="0">
                <a:latin typeface="Calibri"/>
                <a:cs typeface="Calibri"/>
              </a:rPr>
              <a:t>число </a:t>
            </a:r>
            <a:r>
              <a:rPr sz="2500" spc="20" dirty="0">
                <a:latin typeface="Cambria Math"/>
                <a:cs typeface="Cambria Math"/>
              </a:rPr>
              <a:t>𝜋</a:t>
            </a:r>
            <a:r>
              <a:rPr sz="2500" spc="20" dirty="0">
                <a:latin typeface="Calibri"/>
                <a:cs typeface="Calibri"/>
              </a:rPr>
              <a:t>(</a:t>
            </a:r>
            <a:r>
              <a:rPr sz="2500" spc="20" dirty="0">
                <a:latin typeface="Cambria Math"/>
                <a:cs typeface="Cambria Math"/>
              </a:rPr>
              <a:t>𝑒) </a:t>
            </a:r>
            <a:r>
              <a:rPr sz="2500" spc="-5" dirty="0">
                <a:latin typeface="Cambria Math"/>
                <a:cs typeface="Cambria Math"/>
              </a:rPr>
              <a:t>≥ 0, </a:t>
            </a:r>
            <a:r>
              <a:rPr sz="2500" dirty="0">
                <a:latin typeface="Calibri"/>
                <a:cs typeface="Calibri"/>
              </a:rPr>
              <a:t>называемое </a:t>
            </a:r>
            <a:r>
              <a:rPr sz="2500" spc="-15" dirty="0">
                <a:latin typeface="Calibri"/>
                <a:cs typeface="Calibri"/>
              </a:rPr>
              <a:t>потоком </a:t>
            </a:r>
            <a:r>
              <a:rPr sz="2500" spc="-5" dirty="0">
                <a:latin typeface="Calibri"/>
                <a:cs typeface="Calibri"/>
              </a:rPr>
              <a:t>по </a:t>
            </a:r>
            <a:r>
              <a:rPr sz="2500" spc="-20" dirty="0">
                <a:latin typeface="Calibri"/>
                <a:cs typeface="Calibri"/>
              </a:rPr>
              <a:t>этой </a:t>
            </a:r>
            <a:r>
              <a:rPr sz="2500" spc="-15" dirty="0">
                <a:latin typeface="Calibri"/>
                <a:cs typeface="Calibri"/>
              </a:rPr>
              <a:t>дуге, </a:t>
            </a:r>
            <a:r>
              <a:rPr sz="2500" spc="-10" dirty="0">
                <a:latin typeface="Calibri"/>
                <a:cs typeface="Calibri"/>
              </a:rPr>
              <a:t>для  </a:t>
            </a:r>
            <a:r>
              <a:rPr sz="2500" spc="-20" dirty="0">
                <a:latin typeface="Calibri"/>
                <a:cs typeface="Calibri"/>
              </a:rPr>
              <a:t>которой </a:t>
            </a:r>
            <a:r>
              <a:rPr sz="2500" spc="-5" dirty="0">
                <a:latin typeface="Calibri"/>
                <a:cs typeface="Calibri"/>
              </a:rPr>
              <a:t>верны</a:t>
            </a:r>
            <a:r>
              <a:rPr sz="2500" dirty="0">
                <a:latin typeface="Calibri"/>
                <a:cs typeface="Calibri"/>
              </a:rPr>
              <a:t> свойства: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40504" y="3666364"/>
            <a:ext cx="406400" cy="214629"/>
          </a:xfrm>
          <a:custGeom>
            <a:avLst/>
            <a:gdLst/>
            <a:ahLst/>
            <a:cxnLst/>
            <a:rect l="l" t="t" r="r" b="b"/>
            <a:pathLst>
              <a:path w="406400" h="214629">
                <a:moveTo>
                  <a:pt x="337566" y="0"/>
                </a:moveTo>
                <a:lnTo>
                  <a:pt x="334518" y="8762"/>
                </a:lnTo>
                <a:lnTo>
                  <a:pt x="346900" y="14114"/>
                </a:lnTo>
                <a:lnTo>
                  <a:pt x="357568" y="21574"/>
                </a:lnTo>
                <a:lnTo>
                  <a:pt x="379281" y="56147"/>
                </a:lnTo>
                <a:lnTo>
                  <a:pt x="386460" y="106172"/>
                </a:lnTo>
                <a:lnTo>
                  <a:pt x="385653" y="125104"/>
                </a:lnTo>
                <a:lnTo>
                  <a:pt x="373633" y="171450"/>
                </a:lnTo>
                <a:lnTo>
                  <a:pt x="347112" y="200435"/>
                </a:lnTo>
                <a:lnTo>
                  <a:pt x="334898" y="205867"/>
                </a:lnTo>
                <a:lnTo>
                  <a:pt x="337566" y="214630"/>
                </a:lnTo>
                <a:lnTo>
                  <a:pt x="378553" y="190180"/>
                </a:lnTo>
                <a:lnTo>
                  <a:pt x="401574" y="145224"/>
                </a:lnTo>
                <a:lnTo>
                  <a:pt x="406019" y="107314"/>
                </a:lnTo>
                <a:lnTo>
                  <a:pt x="404901" y="87669"/>
                </a:lnTo>
                <a:lnTo>
                  <a:pt x="388238" y="37592"/>
                </a:lnTo>
                <a:lnTo>
                  <a:pt x="353091" y="5623"/>
                </a:lnTo>
                <a:lnTo>
                  <a:pt x="337566" y="0"/>
                </a:lnTo>
                <a:close/>
              </a:path>
              <a:path w="406400" h="214629">
                <a:moveTo>
                  <a:pt x="68452" y="0"/>
                </a:moveTo>
                <a:lnTo>
                  <a:pt x="27590" y="24395"/>
                </a:lnTo>
                <a:lnTo>
                  <a:pt x="4460" y="69500"/>
                </a:lnTo>
                <a:lnTo>
                  <a:pt x="0" y="107314"/>
                </a:lnTo>
                <a:lnTo>
                  <a:pt x="1115" y="127031"/>
                </a:lnTo>
                <a:lnTo>
                  <a:pt x="17652" y="177037"/>
                </a:lnTo>
                <a:lnTo>
                  <a:pt x="52853" y="208988"/>
                </a:lnTo>
                <a:lnTo>
                  <a:pt x="68452" y="214630"/>
                </a:lnTo>
                <a:lnTo>
                  <a:pt x="71246" y="205867"/>
                </a:lnTo>
                <a:lnTo>
                  <a:pt x="58959" y="200435"/>
                </a:lnTo>
                <a:lnTo>
                  <a:pt x="48386" y="192897"/>
                </a:lnTo>
                <a:lnTo>
                  <a:pt x="26791" y="157732"/>
                </a:lnTo>
                <a:lnTo>
                  <a:pt x="19557" y="106172"/>
                </a:lnTo>
                <a:lnTo>
                  <a:pt x="20365" y="87909"/>
                </a:lnTo>
                <a:lnTo>
                  <a:pt x="32384" y="42672"/>
                </a:lnTo>
                <a:lnTo>
                  <a:pt x="59120" y="14114"/>
                </a:lnTo>
                <a:lnTo>
                  <a:pt x="71500" y="8762"/>
                </a:lnTo>
                <a:lnTo>
                  <a:pt x="684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604130" y="3595497"/>
            <a:ext cx="674370" cy="303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pc="114" dirty="0">
                <a:latin typeface="Cambria Math"/>
                <a:cs typeface="Cambria Math"/>
              </a:rPr>
              <a:t>𝑗,𝑖</a:t>
            </a:r>
            <a:r>
              <a:rPr spc="330" dirty="0">
                <a:latin typeface="Cambria Math"/>
                <a:cs typeface="Cambria Math"/>
              </a:rPr>
              <a:t> </a:t>
            </a:r>
            <a:r>
              <a:rPr spc="40" dirty="0">
                <a:latin typeface="Cambria Math"/>
                <a:cs typeface="Cambria Math"/>
              </a:rPr>
              <a:t>∈𝐴</a:t>
            </a:r>
            <a:endParaRPr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53355" y="3712846"/>
            <a:ext cx="97155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spc="275" dirty="0">
                <a:latin typeface="Cambria Math"/>
                <a:cs typeface="Cambria Math"/>
              </a:rPr>
              <a:t>𝑖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50308" y="3540632"/>
            <a:ext cx="16827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mbria Math"/>
                <a:cs typeface="Cambria Math"/>
              </a:rPr>
              <a:t>+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892036" y="3634360"/>
            <a:ext cx="404495" cy="214629"/>
          </a:xfrm>
          <a:custGeom>
            <a:avLst/>
            <a:gdLst/>
            <a:ahLst/>
            <a:cxnLst/>
            <a:rect l="l" t="t" r="r" b="b"/>
            <a:pathLst>
              <a:path w="404495" h="214629">
                <a:moveTo>
                  <a:pt x="336041" y="0"/>
                </a:moveTo>
                <a:lnTo>
                  <a:pt x="332993" y="8763"/>
                </a:lnTo>
                <a:lnTo>
                  <a:pt x="345376" y="14114"/>
                </a:lnTo>
                <a:lnTo>
                  <a:pt x="356044" y="21574"/>
                </a:lnTo>
                <a:lnTo>
                  <a:pt x="377757" y="56147"/>
                </a:lnTo>
                <a:lnTo>
                  <a:pt x="384937" y="106172"/>
                </a:lnTo>
                <a:lnTo>
                  <a:pt x="384129" y="125104"/>
                </a:lnTo>
                <a:lnTo>
                  <a:pt x="372110" y="171450"/>
                </a:lnTo>
                <a:lnTo>
                  <a:pt x="345588" y="200435"/>
                </a:lnTo>
                <a:lnTo>
                  <a:pt x="333375" y="205867"/>
                </a:lnTo>
                <a:lnTo>
                  <a:pt x="336041" y="214630"/>
                </a:lnTo>
                <a:lnTo>
                  <a:pt x="377029" y="190180"/>
                </a:lnTo>
                <a:lnTo>
                  <a:pt x="400050" y="145224"/>
                </a:lnTo>
                <a:lnTo>
                  <a:pt x="404494" y="107315"/>
                </a:lnTo>
                <a:lnTo>
                  <a:pt x="403377" y="87669"/>
                </a:lnTo>
                <a:lnTo>
                  <a:pt x="386714" y="37592"/>
                </a:lnTo>
                <a:lnTo>
                  <a:pt x="351567" y="5623"/>
                </a:lnTo>
                <a:lnTo>
                  <a:pt x="336041" y="0"/>
                </a:lnTo>
                <a:close/>
              </a:path>
              <a:path w="404495" h="214629">
                <a:moveTo>
                  <a:pt x="68452" y="0"/>
                </a:moveTo>
                <a:lnTo>
                  <a:pt x="27590" y="24395"/>
                </a:lnTo>
                <a:lnTo>
                  <a:pt x="4460" y="69500"/>
                </a:lnTo>
                <a:lnTo>
                  <a:pt x="0" y="107315"/>
                </a:lnTo>
                <a:lnTo>
                  <a:pt x="1115" y="127031"/>
                </a:lnTo>
                <a:lnTo>
                  <a:pt x="17652" y="177038"/>
                </a:lnTo>
                <a:lnTo>
                  <a:pt x="52853" y="208988"/>
                </a:lnTo>
                <a:lnTo>
                  <a:pt x="68452" y="214630"/>
                </a:lnTo>
                <a:lnTo>
                  <a:pt x="71247" y="205867"/>
                </a:lnTo>
                <a:lnTo>
                  <a:pt x="58959" y="200435"/>
                </a:lnTo>
                <a:lnTo>
                  <a:pt x="48387" y="192897"/>
                </a:lnTo>
                <a:lnTo>
                  <a:pt x="26791" y="157732"/>
                </a:lnTo>
                <a:lnTo>
                  <a:pt x="19558" y="106172"/>
                </a:lnTo>
                <a:lnTo>
                  <a:pt x="20365" y="87909"/>
                </a:lnTo>
                <a:lnTo>
                  <a:pt x="32385" y="42672"/>
                </a:lnTo>
                <a:lnTo>
                  <a:pt x="59120" y="14114"/>
                </a:lnTo>
                <a:lnTo>
                  <a:pt x="71500" y="8763"/>
                </a:lnTo>
                <a:lnTo>
                  <a:pt x="684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955916" y="3563492"/>
            <a:ext cx="674370" cy="303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pc="110" dirty="0">
                <a:latin typeface="Cambria Math"/>
                <a:cs typeface="Cambria Math"/>
              </a:rPr>
              <a:t>𝑖,𝑗</a:t>
            </a:r>
            <a:r>
              <a:rPr spc="350" dirty="0">
                <a:latin typeface="Cambria Math"/>
                <a:cs typeface="Cambria Math"/>
              </a:rPr>
              <a:t> </a:t>
            </a:r>
            <a:r>
              <a:rPr spc="40" dirty="0">
                <a:latin typeface="Cambria Math"/>
                <a:cs typeface="Cambria Math"/>
              </a:rPr>
              <a:t>∈𝐴</a:t>
            </a:r>
            <a:endParaRPr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05141" y="3679318"/>
            <a:ext cx="97155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spc="275" dirty="0">
                <a:latin typeface="Cambria Math"/>
                <a:cs typeface="Cambria Math"/>
              </a:rPr>
              <a:t>𝑖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02092" y="3394328"/>
            <a:ext cx="108077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250" baseline="3703" dirty="0">
                <a:latin typeface="Cambria Math"/>
                <a:cs typeface="Cambria Math"/>
              </a:rPr>
              <a:t>− </a:t>
            </a:r>
            <a:r>
              <a:rPr sz="2500" spc="20" dirty="0">
                <a:latin typeface="Cambria Math"/>
                <a:cs typeface="Cambria Math"/>
              </a:rPr>
              <a:t>𝜋</a:t>
            </a:r>
            <a:r>
              <a:rPr sz="2500" spc="20" dirty="0">
                <a:latin typeface="Calibri"/>
                <a:cs typeface="Calibri"/>
              </a:rPr>
              <a:t>(</a:t>
            </a:r>
            <a:r>
              <a:rPr sz="2500" spc="20" dirty="0">
                <a:latin typeface="Cambria Math"/>
                <a:cs typeface="Cambria Math"/>
              </a:rPr>
              <a:t>𝑖,</a:t>
            </a:r>
            <a:r>
              <a:rPr sz="2500" spc="-385" dirty="0">
                <a:latin typeface="Cambria Math"/>
                <a:cs typeface="Cambria Math"/>
              </a:rPr>
              <a:t> </a:t>
            </a:r>
            <a:r>
              <a:rPr sz="2500" spc="10" dirty="0">
                <a:latin typeface="Cambria Math"/>
                <a:cs typeface="Cambria Math"/>
              </a:rPr>
              <a:t>𝑗);</a:t>
            </a:r>
            <a:endParaRPr sz="250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661451" y="4218052"/>
            <a:ext cx="404495" cy="214629"/>
          </a:xfrm>
          <a:custGeom>
            <a:avLst/>
            <a:gdLst/>
            <a:ahLst/>
            <a:cxnLst/>
            <a:rect l="l" t="t" r="r" b="b"/>
            <a:pathLst>
              <a:path w="404494" h="214629">
                <a:moveTo>
                  <a:pt x="336003" y="0"/>
                </a:moveTo>
                <a:lnTo>
                  <a:pt x="332955" y="8762"/>
                </a:lnTo>
                <a:lnTo>
                  <a:pt x="345338" y="14114"/>
                </a:lnTo>
                <a:lnTo>
                  <a:pt x="356006" y="21574"/>
                </a:lnTo>
                <a:lnTo>
                  <a:pt x="377719" y="56147"/>
                </a:lnTo>
                <a:lnTo>
                  <a:pt x="384898" y="106172"/>
                </a:lnTo>
                <a:lnTo>
                  <a:pt x="384091" y="125104"/>
                </a:lnTo>
                <a:lnTo>
                  <a:pt x="372071" y="171450"/>
                </a:lnTo>
                <a:lnTo>
                  <a:pt x="345550" y="200435"/>
                </a:lnTo>
                <a:lnTo>
                  <a:pt x="333336" y="205867"/>
                </a:lnTo>
                <a:lnTo>
                  <a:pt x="336003" y="214630"/>
                </a:lnTo>
                <a:lnTo>
                  <a:pt x="376991" y="190180"/>
                </a:lnTo>
                <a:lnTo>
                  <a:pt x="400011" y="145224"/>
                </a:lnTo>
                <a:lnTo>
                  <a:pt x="404456" y="107315"/>
                </a:lnTo>
                <a:lnTo>
                  <a:pt x="403339" y="87669"/>
                </a:lnTo>
                <a:lnTo>
                  <a:pt x="386676" y="37592"/>
                </a:lnTo>
                <a:lnTo>
                  <a:pt x="351529" y="5623"/>
                </a:lnTo>
                <a:lnTo>
                  <a:pt x="336003" y="0"/>
                </a:lnTo>
                <a:close/>
              </a:path>
              <a:path w="404494" h="214629">
                <a:moveTo>
                  <a:pt x="68427" y="0"/>
                </a:moveTo>
                <a:lnTo>
                  <a:pt x="27511" y="24395"/>
                </a:lnTo>
                <a:lnTo>
                  <a:pt x="4427" y="69500"/>
                </a:lnTo>
                <a:lnTo>
                  <a:pt x="0" y="107315"/>
                </a:lnTo>
                <a:lnTo>
                  <a:pt x="1102" y="127031"/>
                </a:lnTo>
                <a:lnTo>
                  <a:pt x="17653" y="177037"/>
                </a:lnTo>
                <a:lnTo>
                  <a:pt x="52830" y="208988"/>
                </a:lnTo>
                <a:lnTo>
                  <a:pt x="68427" y="214630"/>
                </a:lnTo>
                <a:lnTo>
                  <a:pt x="71145" y="205867"/>
                </a:lnTo>
                <a:lnTo>
                  <a:pt x="58922" y="200435"/>
                </a:lnTo>
                <a:lnTo>
                  <a:pt x="48372" y="192897"/>
                </a:lnTo>
                <a:lnTo>
                  <a:pt x="26728" y="157732"/>
                </a:lnTo>
                <a:lnTo>
                  <a:pt x="19570" y="106172"/>
                </a:lnTo>
                <a:lnTo>
                  <a:pt x="20366" y="87909"/>
                </a:lnTo>
                <a:lnTo>
                  <a:pt x="32296" y="42672"/>
                </a:lnTo>
                <a:lnTo>
                  <a:pt x="59110" y="14114"/>
                </a:lnTo>
                <a:lnTo>
                  <a:pt x="71488" y="8762"/>
                </a:lnTo>
                <a:lnTo>
                  <a:pt x="6842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724708" y="4147184"/>
            <a:ext cx="674370" cy="303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pc="50" dirty="0">
                <a:latin typeface="Cambria Math"/>
                <a:cs typeface="Cambria Math"/>
              </a:rPr>
              <a:t>𝑠,𝑖</a:t>
            </a:r>
            <a:r>
              <a:rPr spc="345" dirty="0">
                <a:latin typeface="Cambria Math"/>
                <a:cs typeface="Cambria Math"/>
              </a:rPr>
              <a:t> </a:t>
            </a:r>
            <a:r>
              <a:rPr spc="40" dirty="0">
                <a:latin typeface="Cambria Math"/>
                <a:cs typeface="Cambria Math"/>
              </a:rPr>
              <a:t>∈𝐴</a:t>
            </a:r>
            <a:endParaRPr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373882" y="4243196"/>
            <a:ext cx="120014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spc="105" dirty="0">
                <a:latin typeface="Cambria Math"/>
                <a:cs typeface="Cambria Math"/>
              </a:rPr>
              <a:t>𝑠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70834" y="3978021"/>
            <a:ext cx="222059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1500" dirty="0">
                <a:latin typeface="Cambria Math"/>
                <a:cs typeface="Cambria Math"/>
              </a:rPr>
              <a:t>− </a:t>
            </a:r>
            <a:r>
              <a:rPr sz="2500" spc="5" dirty="0">
                <a:latin typeface="Cambria Math"/>
                <a:cs typeface="Cambria Math"/>
              </a:rPr>
              <a:t>𝜋</a:t>
            </a:r>
            <a:r>
              <a:rPr sz="2500" spc="5" dirty="0">
                <a:latin typeface="Calibri"/>
                <a:cs typeface="Calibri"/>
              </a:rPr>
              <a:t>(</a:t>
            </a:r>
            <a:r>
              <a:rPr sz="2500" spc="5" dirty="0">
                <a:latin typeface="Cambria Math"/>
                <a:cs typeface="Cambria Math"/>
              </a:rPr>
              <a:t>𝑠, </a:t>
            </a:r>
            <a:r>
              <a:rPr sz="2500" spc="30" dirty="0">
                <a:latin typeface="Cambria Math"/>
                <a:cs typeface="Cambria Math"/>
              </a:rPr>
              <a:t>𝑖) </a:t>
            </a:r>
            <a:r>
              <a:rPr sz="2500" spc="-5" dirty="0">
                <a:latin typeface="Cambria Math"/>
                <a:cs typeface="Cambria Math"/>
              </a:rPr>
              <a:t>= </a:t>
            </a:r>
            <a:r>
              <a:rPr sz="2500" spc="20" dirty="0">
                <a:latin typeface="Cambria Math"/>
                <a:cs typeface="Cambria Math"/>
              </a:rPr>
              <a:t>𝑝(𝜋)</a:t>
            </a:r>
            <a:r>
              <a:rPr sz="2500" spc="-229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;</a:t>
            </a:r>
            <a:endParaRPr sz="25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59940" y="2829332"/>
            <a:ext cx="4824730" cy="202120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55600" indent="-343535">
              <a:spcBef>
                <a:spcPts val="81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500" spc="-5" dirty="0">
                <a:latin typeface="Cambria Math"/>
                <a:cs typeface="Cambria Math"/>
              </a:rPr>
              <a:t>∀𝑒 ∈ </a:t>
            </a:r>
            <a:r>
              <a:rPr sz="2500" spc="45" dirty="0">
                <a:latin typeface="Cambria Math"/>
                <a:cs typeface="Cambria Math"/>
              </a:rPr>
              <a:t>𝐸: </a:t>
            </a:r>
            <a:r>
              <a:rPr sz="2500" spc="-5" dirty="0">
                <a:latin typeface="Cambria Math"/>
                <a:cs typeface="Cambria Math"/>
              </a:rPr>
              <a:t>0 ≤ </a:t>
            </a:r>
            <a:r>
              <a:rPr sz="2500" spc="10" dirty="0">
                <a:latin typeface="Cambria Math"/>
                <a:cs typeface="Cambria Math"/>
              </a:rPr>
              <a:t>𝜋</a:t>
            </a:r>
            <a:r>
              <a:rPr sz="2500" spc="10" dirty="0">
                <a:latin typeface="Calibri"/>
                <a:cs typeface="Calibri"/>
              </a:rPr>
              <a:t>(</a:t>
            </a:r>
            <a:r>
              <a:rPr sz="2500" spc="10" dirty="0">
                <a:latin typeface="Cambria Math"/>
                <a:cs typeface="Cambria Math"/>
              </a:rPr>
              <a:t>𝑒) </a:t>
            </a:r>
            <a:r>
              <a:rPr sz="2500" spc="-5" dirty="0">
                <a:latin typeface="Cambria Math"/>
                <a:cs typeface="Cambria Math"/>
              </a:rPr>
              <a:t>≤</a:t>
            </a:r>
            <a:r>
              <a:rPr sz="2500" spc="200" dirty="0">
                <a:latin typeface="Cambria Math"/>
                <a:cs typeface="Cambria Math"/>
              </a:rPr>
              <a:t> </a:t>
            </a:r>
            <a:r>
              <a:rPr sz="2500" spc="25" dirty="0">
                <a:latin typeface="Cambria Math"/>
                <a:cs typeface="Cambria Math"/>
              </a:rPr>
              <a:t>𝑐(𝑒);</a:t>
            </a:r>
            <a:endParaRPr sz="2500">
              <a:latin typeface="Cambria Math"/>
              <a:cs typeface="Cambria Math"/>
            </a:endParaRPr>
          </a:p>
          <a:p>
            <a:pPr marL="425450" indent="-413384">
              <a:spcBef>
                <a:spcPts val="725"/>
              </a:spcBef>
              <a:buFont typeface="Arial"/>
              <a:buChar char="•"/>
              <a:tabLst>
                <a:tab pos="425450" algn="l"/>
                <a:tab pos="426084" algn="l"/>
                <a:tab pos="3408679" algn="l"/>
              </a:tabLst>
            </a:pPr>
            <a:r>
              <a:rPr sz="2500" spc="-5" dirty="0">
                <a:latin typeface="Cambria Math"/>
                <a:cs typeface="Cambria Math"/>
              </a:rPr>
              <a:t>∀𝑖  ∈</a:t>
            </a:r>
            <a:r>
              <a:rPr sz="2500" spc="-165" dirty="0">
                <a:latin typeface="Cambria Math"/>
                <a:cs typeface="Cambria Math"/>
              </a:rPr>
              <a:t> </a:t>
            </a:r>
            <a:r>
              <a:rPr sz="2500" spc="5" dirty="0">
                <a:latin typeface="Cambria Math"/>
                <a:cs typeface="Cambria Math"/>
              </a:rPr>
              <a:t>𝑉\{𝑠,</a:t>
            </a:r>
            <a:r>
              <a:rPr sz="2500" spc="-135" dirty="0">
                <a:latin typeface="Cambria Math"/>
                <a:cs typeface="Cambria Math"/>
              </a:rPr>
              <a:t> </a:t>
            </a:r>
            <a:r>
              <a:rPr sz="2500" spc="30" dirty="0">
                <a:latin typeface="Cambria Math"/>
                <a:cs typeface="Cambria Math"/>
              </a:rPr>
              <a:t>𝑡}</a:t>
            </a:r>
            <a:r>
              <a:rPr sz="3750" spc="44" baseline="2222" dirty="0">
                <a:latin typeface="Cambria Math"/>
                <a:cs typeface="Cambria Math"/>
              </a:rPr>
              <a:t>	</a:t>
            </a:r>
            <a:r>
              <a:rPr sz="2500" spc="10" dirty="0">
                <a:latin typeface="Cambria Math"/>
                <a:cs typeface="Cambria Math"/>
              </a:rPr>
              <a:t>𝜋</a:t>
            </a:r>
            <a:r>
              <a:rPr sz="2500" spc="10" dirty="0">
                <a:latin typeface="Calibri"/>
                <a:cs typeface="Calibri"/>
              </a:rPr>
              <a:t>(</a:t>
            </a:r>
            <a:r>
              <a:rPr sz="2500" spc="10" dirty="0">
                <a:latin typeface="Cambria Math"/>
                <a:cs typeface="Cambria Math"/>
              </a:rPr>
              <a:t>𝑗, </a:t>
            </a:r>
            <a:r>
              <a:rPr sz="2500" spc="30" dirty="0">
                <a:latin typeface="Cambria Math"/>
                <a:cs typeface="Cambria Math"/>
              </a:rPr>
              <a:t>𝑖)</a:t>
            </a:r>
            <a:r>
              <a:rPr sz="2500" spc="-25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=</a:t>
            </a:r>
            <a:r>
              <a:rPr sz="2500" spc="140" dirty="0">
                <a:latin typeface="Cambria Math"/>
                <a:cs typeface="Cambria Math"/>
              </a:rPr>
              <a:t> </a:t>
            </a:r>
            <a:r>
              <a:rPr sz="3750" spc="1822" baseline="2222" dirty="0">
                <a:latin typeface="Cambria Math"/>
                <a:cs typeface="Cambria Math"/>
              </a:rPr>
              <a:t> </a:t>
            </a:r>
            <a:endParaRPr sz="3750" baseline="2222">
              <a:latin typeface="Cambria Math"/>
              <a:cs typeface="Cambria Math"/>
            </a:endParaRPr>
          </a:p>
          <a:p>
            <a:pPr marL="12700">
              <a:spcBef>
                <a:spcPts val="1595"/>
              </a:spcBef>
            </a:pPr>
            <a:r>
              <a:rPr sz="2500" spc="-5" dirty="0">
                <a:latin typeface="Arial"/>
                <a:cs typeface="Arial"/>
              </a:rPr>
              <a:t>•</a:t>
            </a:r>
            <a:endParaRPr sz="2500">
              <a:latin typeface="Arial"/>
              <a:cs typeface="Arial"/>
            </a:endParaRPr>
          </a:p>
          <a:p>
            <a:pPr marL="12700">
              <a:spcBef>
                <a:spcPts val="670"/>
              </a:spcBef>
            </a:pPr>
            <a:r>
              <a:rPr sz="2500" spc="-5" dirty="0">
                <a:latin typeface="Arial"/>
                <a:cs typeface="Arial"/>
              </a:rPr>
              <a:t>•</a:t>
            </a:r>
            <a:endParaRPr sz="25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403145" y="3880263"/>
            <a:ext cx="250825" cy="95821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spcBef>
                <a:spcPts val="770"/>
              </a:spcBef>
            </a:pPr>
            <a:r>
              <a:rPr sz="2500" spc="1215" dirty="0">
                <a:latin typeface="Cambria Math"/>
                <a:cs typeface="Cambria Math"/>
              </a:rPr>
              <a:t> </a:t>
            </a:r>
            <a:endParaRPr sz="2500">
              <a:latin typeface="Cambria Math"/>
              <a:cs typeface="Cambria Math"/>
            </a:endParaRPr>
          </a:p>
          <a:p>
            <a:pPr marL="12700">
              <a:spcBef>
                <a:spcPts val="670"/>
              </a:spcBef>
            </a:pPr>
            <a:r>
              <a:rPr sz="2500" spc="1215" dirty="0">
                <a:latin typeface="Cambria Math"/>
                <a:cs typeface="Cambria Math"/>
              </a:rPr>
              <a:t> </a:t>
            </a:r>
            <a:endParaRPr sz="2500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661451" y="4710304"/>
            <a:ext cx="395605" cy="214629"/>
          </a:xfrm>
          <a:custGeom>
            <a:avLst/>
            <a:gdLst/>
            <a:ahLst/>
            <a:cxnLst/>
            <a:rect l="l" t="t" r="r" b="b"/>
            <a:pathLst>
              <a:path w="395605" h="214629">
                <a:moveTo>
                  <a:pt x="326859" y="0"/>
                </a:moveTo>
                <a:lnTo>
                  <a:pt x="323811" y="8763"/>
                </a:lnTo>
                <a:lnTo>
                  <a:pt x="336194" y="14114"/>
                </a:lnTo>
                <a:lnTo>
                  <a:pt x="346862" y="21574"/>
                </a:lnTo>
                <a:lnTo>
                  <a:pt x="368575" y="56147"/>
                </a:lnTo>
                <a:lnTo>
                  <a:pt x="375754" y="106172"/>
                </a:lnTo>
                <a:lnTo>
                  <a:pt x="374947" y="125104"/>
                </a:lnTo>
                <a:lnTo>
                  <a:pt x="362927" y="171450"/>
                </a:lnTo>
                <a:lnTo>
                  <a:pt x="336406" y="200435"/>
                </a:lnTo>
                <a:lnTo>
                  <a:pt x="324192" y="205867"/>
                </a:lnTo>
                <a:lnTo>
                  <a:pt x="326859" y="214630"/>
                </a:lnTo>
                <a:lnTo>
                  <a:pt x="367847" y="190180"/>
                </a:lnTo>
                <a:lnTo>
                  <a:pt x="390867" y="145224"/>
                </a:lnTo>
                <a:lnTo>
                  <a:pt x="395312" y="107315"/>
                </a:lnTo>
                <a:lnTo>
                  <a:pt x="394195" y="87669"/>
                </a:lnTo>
                <a:lnTo>
                  <a:pt x="377532" y="37592"/>
                </a:lnTo>
                <a:lnTo>
                  <a:pt x="342385" y="5623"/>
                </a:lnTo>
                <a:lnTo>
                  <a:pt x="326859" y="0"/>
                </a:lnTo>
                <a:close/>
              </a:path>
              <a:path w="395605" h="214629">
                <a:moveTo>
                  <a:pt x="68427" y="0"/>
                </a:moveTo>
                <a:lnTo>
                  <a:pt x="27511" y="24395"/>
                </a:lnTo>
                <a:lnTo>
                  <a:pt x="4427" y="69500"/>
                </a:lnTo>
                <a:lnTo>
                  <a:pt x="0" y="107315"/>
                </a:lnTo>
                <a:lnTo>
                  <a:pt x="1102" y="127031"/>
                </a:lnTo>
                <a:lnTo>
                  <a:pt x="17653" y="177038"/>
                </a:lnTo>
                <a:lnTo>
                  <a:pt x="52830" y="208988"/>
                </a:lnTo>
                <a:lnTo>
                  <a:pt x="68427" y="214630"/>
                </a:lnTo>
                <a:lnTo>
                  <a:pt x="71145" y="205867"/>
                </a:lnTo>
                <a:lnTo>
                  <a:pt x="58922" y="200435"/>
                </a:lnTo>
                <a:lnTo>
                  <a:pt x="48372" y="192897"/>
                </a:lnTo>
                <a:lnTo>
                  <a:pt x="26728" y="157732"/>
                </a:lnTo>
                <a:lnTo>
                  <a:pt x="19570" y="106172"/>
                </a:lnTo>
                <a:lnTo>
                  <a:pt x="20366" y="87909"/>
                </a:lnTo>
                <a:lnTo>
                  <a:pt x="32296" y="42672"/>
                </a:lnTo>
                <a:lnTo>
                  <a:pt x="59110" y="14114"/>
                </a:lnTo>
                <a:lnTo>
                  <a:pt x="71488" y="8763"/>
                </a:lnTo>
                <a:lnTo>
                  <a:pt x="6842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724709" y="4639133"/>
            <a:ext cx="663575" cy="3041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pc="70" dirty="0">
                <a:latin typeface="Cambria Math"/>
                <a:cs typeface="Cambria Math"/>
              </a:rPr>
              <a:t>𝑖,𝑡</a:t>
            </a:r>
            <a:r>
              <a:rPr spc="330" dirty="0">
                <a:latin typeface="Cambria Math"/>
                <a:cs typeface="Cambria Math"/>
              </a:rPr>
              <a:t> </a:t>
            </a:r>
            <a:r>
              <a:rPr spc="40" dirty="0">
                <a:latin typeface="Cambria Math"/>
                <a:cs typeface="Cambria Math"/>
              </a:rPr>
              <a:t>∈𝐴</a:t>
            </a:r>
            <a:endParaRPr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63214" y="4736668"/>
            <a:ext cx="120014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spc="110" dirty="0">
                <a:latin typeface="Cambria Math"/>
                <a:cs typeface="Cambria Math"/>
              </a:rPr>
              <a:t>𝑠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361690" y="4590669"/>
            <a:ext cx="16827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mbria Math"/>
                <a:cs typeface="Cambria Math"/>
              </a:rPr>
              <a:t>+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565906" y="4444060"/>
            <a:ext cx="193865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500" spc="20" dirty="0">
                <a:latin typeface="Cambria Math"/>
                <a:cs typeface="Cambria Math"/>
              </a:rPr>
              <a:t>𝜋</a:t>
            </a:r>
            <a:r>
              <a:rPr sz="2500" spc="20" dirty="0">
                <a:latin typeface="Calibri"/>
                <a:cs typeface="Calibri"/>
              </a:rPr>
              <a:t>(</a:t>
            </a:r>
            <a:r>
              <a:rPr sz="2500" spc="20" dirty="0">
                <a:latin typeface="Cambria Math"/>
                <a:cs typeface="Cambria Math"/>
              </a:rPr>
              <a:t>𝑖, </a:t>
            </a:r>
            <a:r>
              <a:rPr sz="2500" spc="30" dirty="0">
                <a:latin typeface="Cambria Math"/>
                <a:cs typeface="Cambria Math"/>
              </a:rPr>
              <a:t>𝑡) </a:t>
            </a:r>
            <a:r>
              <a:rPr sz="2500" spc="-5" dirty="0">
                <a:latin typeface="Cambria Math"/>
                <a:cs typeface="Cambria Math"/>
              </a:rPr>
              <a:t>=</a:t>
            </a:r>
            <a:r>
              <a:rPr sz="2500" spc="20" dirty="0">
                <a:latin typeface="Cambria Math"/>
                <a:cs typeface="Cambria Math"/>
              </a:rPr>
              <a:t> </a:t>
            </a:r>
            <a:r>
              <a:rPr sz="2500" spc="15" dirty="0">
                <a:latin typeface="Cambria Math"/>
                <a:cs typeface="Cambria Math"/>
              </a:rPr>
              <a:t>𝑝(𝜋)</a:t>
            </a:r>
            <a:r>
              <a:rPr sz="2500" spc="15" dirty="0">
                <a:latin typeface="Calibri"/>
                <a:cs typeface="Calibri"/>
              </a:rPr>
              <a:t>,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059941" y="4892802"/>
            <a:ext cx="7825105" cy="139700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 marR="5080">
              <a:lnSpc>
                <a:spcPts val="2400"/>
              </a:lnSpc>
              <a:spcBef>
                <a:spcPts val="675"/>
              </a:spcBef>
            </a:pPr>
            <a:r>
              <a:rPr sz="2500" spc="-55" dirty="0">
                <a:latin typeface="Calibri"/>
                <a:cs typeface="Calibri"/>
              </a:rPr>
              <a:t>где </a:t>
            </a:r>
            <a:r>
              <a:rPr sz="2500" spc="-10" dirty="0">
                <a:latin typeface="Calibri"/>
                <a:cs typeface="Calibri"/>
              </a:rPr>
              <a:t>неотрицательное </a:t>
            </a:r>
            <a:r>
              <a:rPr sz="2500" spc="-5" dirty="0">
                <a:latin typeface="Calibri"/>
                <a:cs typeface="Calibri"/>
              </a:rPr>
              <a:t>число </a:t>
            </a:r>
            <a:r>
              <a:rPr sz="2500" spc="20" dirty="0">
                <a:latin typeface="Cambria Math"/>
                <a:cs typeface="Cambria Math"/>
              </a:rPr>
              <a:t>𝑝(𝜋) </a:t>
            </a:r>
            <a:r>
              <a:rPr sz="2500" spc="-5" dirty="0">
                <a:latin typeface="Calibri"/>
                <a:cs typeface="Calibri"/>
              </a:rPr>
              <a:t>– называется </a:t>
            </a:r>
            <a:r>
              <a:rPr sz="2500" spc="-10" dirty="0">
                <a:latin typeface="Calibri"/>
                <a:cs typeface="Calibri"/>
              </a:rPr>
              <a:t>величиной  </a:t>
            </a:r>
            <a:r>
              <a:rPr sz="2500" spc="-15" dirty="0">
                <a:latin typeface="Calibri"/>
                <a:cs typeface="Calibri"/>
              </a:rPr>
              <a:t>потока.</a:t>
            </a:r>
            <a:endParaRPr sz="2500">
              <a:latin typeface="Calibri"/>
              <a:cs typeface="Calibri"/>
            </a:endParaRPr>
          </a:p>
          <a:p>
            <a:pPr marL="12700" marR="8890">
              <a:lnSpc>
                <a:spcPct val="80000"/>
              </a:lnSpc>
              <a:spcBef>
                <a:spcPts val="620"/>
              </a:spcBef>
            </a:pPr>
            <a:r>
              <a:rPr sz="2500" b="1" i="1" spc="-5" dirty="0">
                <a:latin typeface="Calibri"/>
                <a:cs typeface="Calibri"/>
              </a:rPr>
              <a:t>Идея</a:t>
            </a:r>
            <a:r>
              <a:rPr sz="2500" spc="-5" dirty="0">
                <a:latin typeface="Calibri"/>
                <a:cs typeface="Calibri"/>
              </a:rPr>
              <a:t>: </a:t>
            </a:r>
            <a:r>
              <a:rPr sz="2500" spc="-15" dirty="0">
                <a:latin typeface="Calibri"/>
                <a:cs typeface="Calibri"/>
              </a:rPr>
              <a:t>поток </a:t>
            </a:r>
            <a:r>
              <a:rPr sz="2500" spc="20" dirty="0">
                <a:latin typeface="Cambria Math"/>
                <a:cs typeface="Cambria Math"/>
              </a:rPr>
              <a:t>𝑝(𝜋) </a:t>
            </a:r>
            <a:r>
              <a:rPr sz="2500" spc="-5" dirty="0">
                <a:latin typeface="Calibri"/>
                <a:cs typeface="Calibri"/>
              </a:rPr>
              <a:t>вытек </a:t>
            </a:r>
            <a:r>
              <a:rPr sz="2500" spc="-10" dirty="0">
                <a:latin typeface="Calibri"/>
                <a:cs typeface="Calibri"/>
              </a:rPr>
              <a:t>из </a:t>
            </a:r>
            <a:r>
              <a:rPr sz="2500" spc="-15" dirty="0">
                <a:latin typeface="Calibri"/>
                <a:cs typeface="Calibri"/>
              </a:rPr>
              <a:t>источника </a:t>
            </a:r>
            <a:r>
              <a:rPr sz="2500" spc="20" dirty="0">
                <a:latin typeface="Cambria Math"/>
                <a:cs typeface="Cambria Math"/>
              </a:rPr>
              <a:t>𝑠</a:t>
            </a:r>
            <a:r>
              <a:rPr sz="2500" spc="20" dirty="0">
                <a:latin typeface="Calibri"/>
                <a:cs typeface="Calibri"/>
              </a:rPr>
              <a:t>, </a:t>
            </a:r>
            <a:r>
              <a:rPr sz="2500" spc="-5" dirty="0">
                <a:latin typeface="Calibri"/>
                <a:cs typeface="Calibri"/>
              </a:rPr>
              <a:t>в </a:t>
            </a:r>
            <a:r>
              <a:rPr sz="2500" spc="-10" dirty="0">
                <a:latin typeface="Calibri"/>
                <a:cs typeface="Calibri"/>
              </a:rPr>
              <a:t>промежуточных  </a:t>
            </a:r>
            <a:r>
              <a:rPr sz="2500" spc="-5" dirty="0">
                <a:latin typeface="Calibri"/>
                <a:cs typeface="Calibri"/>
              </a:rPr>
              <a:t>вершинах не </a:t>
            </a:r>
            <a:r>
              <a:rPr sz="2500" spc="-10" dirty="0">
                <a:latin typeface="Calibri"/>
                <a:cs typeface="Calibri"/>
              </a:rPr>
              <a:t>задержался </a:t>
            </a:r>
            <a:r>
              <a:rPr sz="2500" spc="-5" dirty="0">
                <a:latin typeface="Calibri"/>
                <a:cs typeface="Calibri"/>
              </a:rPr>
              <a:t>и </a:t>
            </a:r>
            <a:r>
              <a:rPr sz="2500" spc="-10" dirty="0">
                <a:latin typeface="Calibri"/>
                <a:cs typeface="Calibri"/>
              </a:rPr>
              <a:t>притек </a:t>
            </a:r>
            <a:r>
              <a:rPr sz="2500" spc="-5" dirty="0">
                <a:latin typeface="Calibri"/>
                <a:cs typeface="Calibri"/>
              </a:rPr>
              <a:t>к </a:t>
            </a:r>
            <a:r>
              <a:rPr sz="2500" spc="-10" dirty="0">
                <a:latin typeface="Calibri"/>
                <a:cs typeface="Calibri"/>
              </a:rPr>
              <a:t>стоку</a:t>
            </a:r>
            <a:r>
              <a:rPr sz="2500" spc="95" dirty="0">
                <a:latin typeface="Calibri"/>
                <a:cs typeface="Calibri"/>
              </a:rPr>
              <a:t> </a:t>
            </a:r>
            <a:r>
              <a:rPr sz="2500" spc="25" dirty="0">
                <a:latin typeface="Cambria Math"/>
                <a:cs typeface="Cambria Math"/>
              </a:rPr>
              <a:t>𝑡</a:t>
            </a:r>
            <a:r>
              <a:rPr sz="2500" spc="25" dirty="0">
                <a:latin typeface="Calibri"/>
                <a:cs typeface="Calibri"/>
              </a:rPr>
              <a:t>.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4147481" y="464909"/>
            <a:ext cx="6945037" cy="69057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 </a:t>
            </a:r>
            <a:r>
              <a:rPr spc="-30" dirty="0"/>
              <a:t>потока </a:t>
            </a:r>
            <a:r>
              <a:rPr dirty="0"/>
              <a:t>в</a:t>
            </a:r>
            <a:r>
              <a:rPr spc="-10" dirty="0"/>
              <a:t> сети</a:t>
            </a:r>
          </a:p>
        </p:txBody>
      </p:sp>
      <p:sp>
        <p:nvSpPr>
          <p:cNvPr id="3" name="object 3"/>
          <p:cNvSpPr/>
          <p:nvPr/>
        </p:nvSpPr>
        <p:spPr>
          <a:xfrm>
            <a:off x="2252843" y="1676774"/>
            <a:ext cx="7819656" cy="4685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4211" y="4253561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3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3389" y="461900"/>
            <a:ext cx="520700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 </a:t>
            </a:r>
            <a:r>
              <a:rPr spc="-30" dirty="0"/>
              <a:t>потока </a:t>
            </a:r>
            <a:r>
              <a:rPr dirty="0"/>
              <a:t>в</a:t>
            </a:r>
            <a:r>
              <a:rPr spc="-10" dirty="0"/>
              <a:t> сети</a:t>
            </a:r>
          </a:p>
        </p:txBody>
      </p:sp>
      <p:sp>
        <p:nvSpPr>
          <p:cNvPr id="3" name="object 3"/>
          <p:cNvSpPr/>
          <p:nvPr/>
        </p:nvSpPr>
        <p:spPr>
          <a:xfrm>
            <a:off x="2252843" y="1676774"/>
            <a:ext cx="7819656" cy="4685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4212" y="3317189"/>
            <a:ext cx="2027555" cy="1511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  <a:p>
            <a:pPr marL="12700">
              <a:spcBef>
                <a:spcPts val="3055"/>
              </a:spcBef>
            </a:pP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(3)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27089" y="5933274"/>
            <a:ext cx="6591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5"/>
              </a:lnSpc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3389" y="461900"/>
            <a:ext cx="520700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 </a:t>
            </a:r>
            <a:r>
              <a:rPr spc="-30" dirty="0"/>
              <a:t>потока </a:t>
            </a:r>
            <a:r>
              <a:rPr dirty="0"/>
              <a:t>в</a:t>
            </a:r>
            <a:r>
              <a:rPr spc="-10" dirty="0"/>
              <a:t> сети</a:t>
            </a:r>
          </a:p>
        </p:txBody>
      </p:sp>
      <p:sp>
        <p:nvSpPr>
          <p:cNvPr id="3" name="object 3"/>
          <p:cNvSpPr/>
          <p:nvPr/>
        </p:nvSpPr>
        <p:spPr>
          <a:xfrm>
            <a:off x="2252843" y="1676774"/>
            <a:ext cx="7819656" cy="4685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4212" y="3317189"/>
            <a:ext cx="2027555" cy="1511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  <a:p>
            <a:pPr marL="12700">
              <a:spcBef>
                <a:spcPts val="3055"/>
              </a:spcBef>
            </a:pP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(3)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27089" y="5933274"/>
            <a:ext cx="65913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5"/>
              </a:lnSpc>
            </a:pPr>
            <a:r>
              <a:rPr sz="3600" spc="5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2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50763" y="1377519"/>
            <a:ext cx="659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(</a:t>
            </a:r>
            <a:r>
              <a:rPr sz="3600" spc="-5" dirty="0">
                <a:solidFill>
                  <a:srgbClr val="00AF50"/>
                </a:solidFill>
                <a:latin typeface="Cambria Math"/>
                <a:cs typeface="Cambria Math"/>
              </a:rPr>
              <a:t>1</a:t>
            </a:r>
            <a:r>
              <a:rPr sz="3600" dirty="0">
                <a:solidFill>
                  <a:srgbClr val="00AF50"/>
                </a:solidFill>
                <a:latin typeface="Cambria Math"/>
                <a:cs typeface="Cambria Math"/>
              </a:rPr>
              <a:t>)</a:t>
            </a:r>
            <a:endParaRPr sz="36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TM02892315[[fn=Легкий дым]]</Template>
  <TotalTime>1</TotalTime>
  <Words>1256</Words>
  <Application>Microsoft Office PowerPoint</Application>
  <PresentationFormat>Широкоэкранный</PresentationFormat>
  <Paragraphs>249</Paragraphs>
  <Slides>45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51" baseType="lpstr">
      <vt:lpstr>Arial</vt:lpstr>
      <vt:lpstr>Calibri</vt:lpstr>
      <vt:lpstr>Cambria Math</vt:lpstr>
      <vt:lpstr>Century Gothic</vt:lpstr>
      <vt:lpstr>Wingdings 3</vt:lpstr>
      <vt:lpstr>Легкий дым</vt:lpstr>
      <vt:lpstr>Лекция 12. Сети и потоки. Максимальный поток. Алгоритм Форда-Фалкерсона.</vt:lpstr>
      <vt:lpstr>Задача о максимальном потоке</vt:lpstr>
      <vt:lpstr>Пример постановки задачи</vt:lpstr>
      <vt:lpstr>Определение потоковой сети</vt:lpstr>
      <vt:lpstr>Пример потоковой сети</vt:lpstr>
      <vt:lpstr>Поток в сети</vt:lpstr>
      <vt:lpstr>Пример потока в сети</vt:lpstr>
      <vt:lpstr>Пример потока в сети</vt:lpstr>
      <vt:lpstr>Пример потока в сети</vt:lpstr>
      <vt:lpstr>Пример потока в сети</vt:lpstr>
      <vt:lpstr>Пример потока в сети</vt:lpstr>
      <vt:lpstr>Еще один пример потока</vt:lpstr>
      <vt:lpstr>Пример потока в сети</vt:lpstr>
      <vt:lpstr>Пример потока в сети</vt:lpstr>
      <vt:lpstr>Пример потока в сети</vt:lpstr>
      <vt:lpstr>Пример потока в сети</vt:lpstr>
      <vt:lpstr>Пример потока в сети</vt:lpstr>
      <vt:lpstr>Еще один пример</vt:lpstr>
      <vt:lpstr>Пример потока в сети</vt:lpstr>
      <vt:lpstr>Пример потока в сети</vt:lpstr>
      <vt:lpstr>Пример потока в сети</vt:lpstr>
      <vt:lpstr>Пример потока в сети (6)</vt:lpstr>
      <vt:lpstr>Задача о максимальном потоке</vt:lpstr>
      <vt:lpstr>Сечение сети</vt:lpstr>
      <vt:lpstr>Пример сечения</vt:lpstr>
      <vt:lpstr>Пример сечения #1</vt:lpstr>
      <vt:lpstr>Пример сечения #2</vt:lpstr>
      <vt:lpstr>Теорема Форда-Фалкерсона</vt:lpstr>
      <vt:lpstr>Алгоритм Форда-Фалкерсона</vt:lpstr>
      <vt:lpstr>Алгоритм Форда-Фалкерсона</vt:lpstr>
      <vt:lpstr>Алгоритм Форда-Фалкерсона</vt:lpstr>
      <vt:lpstr>Алгоритм Форда-Фалкерсона</vt:lpstr>
      <vt:lpstr>Алгоритм Форда-Фалкерсона</vt:lpstr>
      <vt:lpstr>Алгоритм Форда-Фалкерсона</vt:lpstr>
      <vt:lpstr>Алгоритм Форда-Фалкерсона</vt:lpstr>
      <vt:lpstr>Алгоритм Форда-Фалкерсона</vt:lpstr>
      <vt:lpstr>Алгоритм Форда-Фалкерсона</vt:lpstr>
      <vt:lpstr>Алгоритм Форда-Фалкерсона</vt:lpstr>
      <vt:lpstr>Алгоритм Форда-Фалкерсона</vt:lpstr>
      <vt:lpstr>Алгоритм Форда-Фалкерсона</vt:lpstr>
      <vt:lpstr>Алгоритм Форда-Фалкерсона</vt:lpstr>
      <vt:lpstr>Алгоритм Форда-Фалкерсона</vt:lpstr>
      <vt:lpstr>Алгоритм Форда-Фалкерсона</vt:lpstr>
      <vt:lpstr>Алгоритм Форда-Фалкерсона</vt:lpstr>
      <vt:lpstr>Спасибо!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Джандигулов Абдыгали Реджепович</dc:creator>
  <cp:lastModifiedBy>Джандигулов Абдыгали Реджепович</cp:lastModifiedBy>
  <cp:revision>1</cp:revision>
  <dcterms:created xsi:type="dcterms:W3CDTF">2024-11-07T14:19:11Z</dcterms:created>
  <dcterms:modified xsi:type="dcterms:W3CDTF">2024-11-07T14:21:02Z</dcterms:modified>
</cp:coreProperties>
</file>