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56" r:id="rId3"/>
    <p:sldId id="257" r:id="rId4"/>
    <p:sldId id="258" r:id="rId5"/>
    <p:sldId id="269" r:id="rId6"/>
    <p:sldId id="270" r:id="rId7"/>
    <p:sldId id="271" r:id="rId8"/>
    <p:sldId id="272" r:id="rId9"/>
    <p:sldId id="27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9"/>
    <p:restoredTop sz="93188"/>
  </p:normalViewPr>
  <p:slideViewPr>
    <p:cSldViewPr snapToGrid="0">
      <p:cViewPr varScale="1">
        <p:scale>
          <a:sx n="77" d="100"/>
          <a:sy n="77" d="100"/>
        </p:scale>
        <p:origin x="-11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1359D-4C7F-A742-B900-B15899F357C3}" type="doc">
      <dgm:prSet loTypeId="urn:microsoft.com/office/officeart/2005/8/layout/vList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A83139D-58D8-AB43-BF6D-E5780EB420FE}">
      <dgm:prSet phldrT="[Текст]"/>
      <dgm:spPr/>
      <dgm:t>
        <a:bodyPr/>
        <a:lstStyle/>
        <a:p>
          <a:pPr algn="just"/>
          <a:r>
            <a:rPr lang="ru-RU" b="0" i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для наполнения автоматизированного банка данных (АБДД) по транспортно-эксплуатационному состоянию дорог (ТЭСАД) и разработки перспективных планов финансирования и улучшения состояния дорог во времени;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60BF8-68F1-8244-B038-84C7DB43CD64}" type="parTrans" cxnId="{52E11505-4B41-C644-A44C-E354A27EF0CE}">
      <dgm:prSet/>
      <dgm:spPr/>
      <dgm:t>
        <a:bodyPr/>
        <a:lstStyle/>
        <a:p>
          <a:endParaRPr lang="ru-RU"/>
        </a:p>
      </dgm:t>
    </dgm:pt>
    <dgm:pt modelId="{5F2BE936-4FF8-9846-94F3-DC7C57FC2996}" type="sibTrans" cxnId="{52E11505-4B41-C644-A44C-E354A27EF0CE}">
      <dgm:prSet/>
      <dgm:spPr/>
      <dgm:t>
        <a:bodyPr/>
        <a:lstStyle/>
        <a:p>
          <a:endParaRPr lang="ru-RU"/>
        </a:p>
      </dgm:t>
    </dgm:pt>
    <dgm:pt modelId="{BD7538B2-2A34-1B4A-9EB0-66FA8C11D306}">
      <dgm:prSet phldrT="[Текст]"/>
      <dgm:spPr/>
      <dgm:t>
        <a:bodyPr/>
        <a:lstStyle/>
        <a:p>
          <a:pPr algn="just"/>
          <a:r>
            <a:rPr lang="ru-RU" b="0" i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стадии приемки в эксплуатацию построенных участков дорог или участков дорог после проведения дорожно-ремонтных работ с целью оценки качества проведенных работ;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C3174-6757-CA40-BDAD-70146BA2CAD5}" type="parTrans" cxnId="{66DE79EF-FC4A-A34F-A960-DA053C17C9AD}">
      <dgm:prSet/>
      <dgm:spPr/>
      <dgm:t>
        <a:bodyPr/>
        <a:lstStyle/>
        <a:p>
          <a:endParaRPr lang="ru-RU"/>
        </a:p>
      </dgm:t>
    </dgm:pt>
    <dgm:pt modelId="{AEC09844-0EF4-914F-A97B-B589A59370F3}" type="sibTrans" cxnId="{66DE79EF-FC4A-A34F-A960-DA053C17C9AD}">
      <dgm:prSet/>
      <dgm:spPr/>
      <dgm:t>
        <a:bodyPr/>
        <a:lstStyle/>
        <a:p>
          <a:endParaRPr lang="ru-RU"/>
        </a:p>
      </dgm:t>
    </dgm:pt>
    <dgm:pt modelId="{625D25ED-2EE5-9346-A03D-2AC0F8DAB0EE}">
      <dgm:prSet/>
      <dgm:spPr/>
      <dgm:t>
        <a:bodyPr/>
        <a:lstStyle/>
        <a:p>
          <a:pPr algn="just"/>
          <a:r>
            <a:rPr lang="ru-RU" b="0" i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 разработке рекомендаций по пропуску по существующим автомобильным дорогам большегрузных, сверхнормативных транспортных средств;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1CF2D-29AB-1341-A7CA-A97171403CCE}" type="parTrans" cxnId="{1B26EAC8-B434-344C-8ADC-5E7369AA6C1D}">
      <dgm:prSet/>
      <dgm:spPr/>
      <dgm:t>
        <a:bodyPr/>
        <a:lstStyle/>
        <a:p>
          <a:endParaRPr lang="ru-RU"/>
        </a:p>
      </dgm:t>
    </dgm:pt>
    <dgm:pt modelId="{5BC6EDC0-442E-E941-AFDB-93A1BC262FB1}" type="sibTrans" cxnId="{1B26EAC8-B434-344C-8ADC-5E7369AA6C1D}">
      <dgm:prSet/>
      <dgm:spPr/>
      <dgm:t>
        <a:bodyPr/>
        <a:lstStyle/>
        <a:p>
          <a:endParaRPr lang="ru-RU"/>
        </a:p>
      </dgm:t>
    </dgm:pt>
    <dgm:pt modelId="{4BA0B0B2-9FE6-764C-8B45-0E7CD4CCF184}">
      <dgm:prSet/>
      <dgm:spPr/>
      <dgm:t>
        <a:bodyPr/>
        <a:lstStyle/>
        <a:p>
          <a:pPr algn="just"/>
          <a:r>
            <a: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целях определения соответствия дорог нормативным требованиям и ежегодного планирования работ по реконструкции, капитальному ремонту, ремонту и содержанию автомобильных дорог.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E98D1-5988-BB43-9D88-FBABBEC54B3D}" type="parTrans" cxnId="{228F2A1A-50FE-874F-8CF3-492E2E91E889}">
      <dgm:prSet/>
      <dgm:spPr/>
      <dgm:t>
        <a:bodyPr/>
        <a:lstStyle/>
        <a:p>
          <a:endParaRPr lang="ru-RU"/>
        </a:p>
      </dgm:t>
    </dgm:pt>
    <dgm:pt modelId="{E6F2C7A6-2510-2C44-9637-A832AE55B51F}" type="sibTrans" cxnId="{228F2A1A-50FE-874F-8CF3-492E2E91E889}">
      <dgm:prSet/>
      <dgm:spPr/>
      <dgm:t>
        <a:bodyPr/>
        <a:lstStyle/>
        <a:p>
          <a:endParaRPr lang="ru-RU"/>
        </a:p>
      </dgm:t>
    </dgm:pt>
    <dgm:pt modelId="{5FC50B70-7AB8-2B46-8776-AB7F319BE655}" type="pres">
      <dgm:prSet presAssocID="{54E1359D-4C7F-A742-B900-B15899F357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FD6DC9-C303-9348-B65E-8C2CA0F7E684}" type="pres">
      <dgm:prSet presAssocID="{0A83139D-58D8-AB43-BF6D-E5780EB420F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BC693-5A24-8F43-8618-AA68BF314EA4}" type="pres">
      <dgm:prSet presAssocID="{5F2BE936-4FF8-9846-94F3-DC7C57FC2996}" presName="spacer" presStyleCnt="0"/>
      <dgm:spPr/>
    </dgm:pt>
    <dgm:pt modelId="{E63F8B80-38EB-0642-9387-C05D130DA2F1}" type="pres">
      <dgm:prSet presAssocID="{BD7538B2-2A34-1B4A-9EB0-66FA8C11D30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C8B96-D1EE-0D4F-87EE-7E03F96A5C0C}" type="pres">
      <dgm:prSet presAssocID="{AEC09844-0EF4-914F-A97B-B589A59370F3}" presName="spacer" presStyleCnt="0"/>
      <dgm:spPr/>
    </dgm:pt>
    <dgm:pt modelId="{F5957A0F-E3EC-1442-92C9-01CADC66D052}" type="pres">
      <dgm:prSet presAssocID="{625D25ED-2EE5-9346-A03D-2AC0F8DAB0E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8371F-A6A9-5C4B-B94D-4AD420AC190F}" type="pres">
      <dgm:prSet presAssocID="{5BC6EDC0-442E-E941-AFDB-93A1BC262FB1}" presName="spacer" presStyleCnt="0"/>
      <dgm:spPr/>
    </dgm:pt>
    <dgm:pt modelId="{47D92DC9-04EF-CB48-A261-641283C818F2}" type="pres">
      <dgm:prSet presAssocID="{4BA0B0B2-9FE6-764C-8B45-0E7CD4CCF18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4A371-CE99-FA4A-AD2C-76930814176D}" type="presOf" srcId="{0A83139D-58D8-AB43-BF6D-E5780EB420FE}" destId="{87FD6DC9-C303-9348-B65E-8C2CA0F7E684}" srcOrd="0" destOrd="0" presId="urn:microsoft.com/office/officeart/2005/8/layout/vList2"/>
    <dgm:cxn modelId="{6348CDB8-D97C-9948-9BD4-00BA2157A81E}" type="presOf" srcId="{BD7538B2-2A34-1B4A-9EB0-66FA8C11D306}" destId="{E63F8B80-38EB-0642-9387-C05D130DA2F1}" srcOrd="0" destOrd="0" presId="urn:microsoft.com/office/officeart/2005/8/layout/vList2"/>
    <dgm:cxn modelId="{58354827-5F83-874F-8951-E2B41CF263A6}" type="presOf" srcId="{625D25ED-2EE5-9346-A03D-2AC0F8DAB0EE}" destId="{F5957A0F-E3EC-1442-92C9-01CADC66D052}" srcOrd="0" destOrd="0" presId="urn:microsoft.com/office/officeart/2005/8/layout/vList2"/>
    <dgm:cxn modelId="{52E11505-4B41-C644-A44C-E354A27EF0CE}" srcId="{54E1359D-4C7F-A742-B900-B15899F357C3}" destId="{0A83139D-58D8-AB43-BF6D-E5780EB420FE}" srcOrd="0" destOrd="0" parTransId="{FB860BF8-68F1-8244-B038-84C7DB43CD64}" sibTransId="{5F2BE936-4FF8-9846-94F3-DC7C57FC2996}"/>
    <dgm:cxn modelId="{2A005F11-FD99-2946-85E5-B54A62514552}" type="presOf" srcId="{54E1359D-4C7F-A742-B900-B15899F357C3}" destId="{5FC50B70-7AB8-2B46-8776-AB7F319BE655}" srcOrd="0" destOrd="0" presId="urn:microsoft.com/office/officeart/2005/8/layout/vList2"/>
    <dgm:cxn modelId="{228F2A1A-50FE-874F-8CF3-492E2E91E889}" srcId="{54E1359D-4C7F-A742-B900-B15899F357C3}" destId="{4BA0B0B2-9FE6-764C-8B45-0E7CD4CCF184}" srcOrd="3" destOrd="0" parTransId="{E95E98D1-5988-BB43-9D88-FBABBEC54B3D}" sibTransId="{E6F2C7A6-2510-2C44-9637-A832AE55B51F}"/>
    <dgm:cxn modelId="{E5095CD3-ACC5-5046-94C9-275BB68C0F76}" type="presOf" srcId="{4BA0B0B2-9FE6-764C-8B45-0E7CD4CCF184}" destId="{47D92DC9-04EF-CB48-A261-641283C818F2}" srcOrd="0" destOrd="0" presId="urn:microsoft.com/office/officeart/2005/8/layout/vList2"/>
    <dgm:cxn modelId="{1B26EAC8-B434-344C-8ADC-5E7369AA6C1D}" srcId="{54E1359D-4C7F-A742-B900-B15899F357C3}" destId="{625D25ED-2EE5-9346-A03D-2AC0F8DAB0EE}" srcOrd="2" destOrd="0" parTransId="{A351CF2D-29AB-1341-A7CA-A97171403CCE}" sibTransId="{5BC6EDC0-442E-E941-AFDB-93A1BC262FB1}"/>
    <dgm:cxn modelId="{66DE79EF-FC4A-A34F-A960-DA053C17C9AD}" srcId="{54E1359D-4C7F-A742-B900-B15899F357C3}" destId="{BD7538B2-2A34-1B4A-9EB0-66FA8C11D306}" srcOrd="1" destOrd="0" parTransId="{60FC3174-6757-CA40-BDAD-70146BA2CAD5}" sibTransId="{AEC09844-0EF4-914F-A97B-B589A59370F3}"/>
    <dgm:cxn modelId="{6442D16A-5581-B44D-AAD1-77F52639D469}" type="presParOf" srcId="{5FC50B70-7AB8-2B46-8776-AB7F319BE655}" destId="{87FD6DC9-C303-9348-B65E-8C2CA0F7E684}" srcOrd="0" destOrd="0" presId="urn:microsoft.com/office/officeart/2005/8/layout/vList2"/>
    <dgm:cxn modelId="{0444BFAD-A340-B64E-9ECC-CF075981E0BF}" type="presParOf" srcId="{5FC50B70-7AB8-2B46-8776-AB7F319BE655}" destId="{309BC693-5A24-8F43-8618-AA68BF314EA4}" srcOrd="1" destOrd="0" presId="urn:microsoft.com/office/officeart/2005/8/layout/vList2"/>
    <dgm:cxn modelId="{F7B71242-02F4-6D4B-8AC8-6A9C37B0B302}" type="presParOf" srcId="{5FC50B70-7AB8-2B46-8776-AB7F319BE655}" destId="{E63F8B80-38EB-0642-9387-C05D130DA2F1}" srcOrd="2" destOrd="0" presId="urn:microsoft.com/office/officeart/2005/8/layout/vList2"/>
    <dgm:cxn modelId="{AB9C75D7-018F-2C4E-986D-547B1C02A6A0}" type="presParOf" srcId="{5FC50B70-7AB8-2B46-8776-AB7F319BE655}" destId="{4CDC8B96-D1EE-0D4F-87EE-7E03F96A5C0C}" srcOrd="3" destOrd="0" presId="urn:microsoft.com/office/officeart/2005/8/layout/vList2"/>
    <dgm:cxn modelId="{5EFB912F-0441-6B41-B75B-B23AE7E43FC2}" type="presParOf" srcId="{5FC50B70-7AB8-2B46-8776-AB7F319BE655}" destId="{F5957A0F-E3EC-1442-92C9-01CADC66D052}" srcOrd="4" destOrd="0" presId="urn:microsoft.com/office/officeart/2005/8/layout/vList2"/>
    <dgm:cxn modelId="{8F6DCEB0-06C0-0642-B602-1A95EF6C6F16}" type="presParOf" srcId="{5FC50B70-7AB8-2B46-8776-AB7F319BE655}" destId="{5BA8371F-A6A9-5C4B-B94D-4AD420AC190F}" srcOrd="5" destOrd="0" presId="urn:microsoft.com/office/officeart/2005/8/layout/vList2"/>
    <dgm:cxn modelId="{AD3224B8-B2A4-A443-AF03-C8E720DB5314}" type="presParOf" srcId="{5FC50B70-7AB8-2B46-8776-AB7F319BE655}" destId="{47D92DC9-04EF-CB48-A261-641283C818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A3313-9FD7-5441-A780-8CD9E00F9740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9B3F14A-980F-944D-BEC1-2F4DC5F57D0A}">
      <dgm:prSet custT="1"/>
      <dgm:spPr/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• длину дороги и ее характерных участков, длины прямых и кривых в плане, радиусы кривых в плане, углы поворота трассы, наличие на кривых в плане виражей и их уклоны;</a:t>
          </a:r>
        </a:p>
      </dgm:t>
    </dgm:pt>
    <dgm:pt modelId="{B17838E2-680B-3842-90C4-046F1CD03AB6}" type="parTrans" cxnId="{176D63C1-30EC-CB4C-83B5-924495968D1C}">
      <dgm:prSet/>
      <dgm:spPr/>
      <dgm:t>
        <a:bodyPr/>
        <a:lstStyle/>
        <a:p>
          <a:endParaRPr lang="ru-RU"/>
        </a:p>
      </dgm:t>
    </dgm:pt>
    <dgm:pt modelId="{10E7C5F8-F1BE-A446-A16A-24C2A497F1F7}" type="sibTrans" cxnId="{176D63C1-30EC-CB4C-83B5-924495968D1C}">
      <dgm:prSet/>
      <dgm:spPr/>
      <dgm:t>
        <a:bodyPr/>
        <a:lstStyle/>
        <a:p>
          <a:endParaRPr lang="ru-RU"/>
        </a:p>
      </dgm:t>
    </dgm:pt>
    <dgm:pt modelId="{F3D0A2E5-602D-FB4E-9889-E1DA10137709}">
      <dgm:prSet custT="1"/>
      <dgm:spPr/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• продольные уклоны и видимость поверхности дороги;</a:t>
          </a:r>
        </a:p>
      </dgm:t>
    </dgm:pt>
    <dgm:pt modelId="{BD5C3E14-BC26-C44A-801B-A97F34DB91A4}" type="parTrans" cxnId="{A4A820A4-A908-FB4E-A2B6-4D1DD320A7F8}">
      <dgm:prSet/>
      <dgm:spPr/>
      <dgm:t>
        <a:bodyPr/>
        <a:lstStyle/>
        <a:p>
          <a:endParaRPr lang="ru-RU"/>
        </a:p>
      </dgm:t>
    </dgm:pt>
    <dgm:pt modelId="{15DE0584-A1DC-AF4D-A6F2-C13F2606103B}" type="sibTrans" cxnId="{A4A820A4-A908-FB4E-A2B6-4D1DD320A7F8}">
      <dgm:prSet/>
      <dgm:spPr/>
      <dgm:t>
        <a:bodyPr/>
        <a:lstStyle/>
        <a:p>
          <a:endParaRPr lang="ru-RU"/>
        </a:p>
      </dgm:t>
    </dgm:pt>
    <dgm:pt modelId="{B559CE31-D6DB-F34C-A9A6-D8E6CDCB8CB0}">
      <dgm:prSet custT="1"/>
      <dgm:spPr/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• высоту насыпей, тип местности по увлажнению;</a:t>
          </a:r>
        </a:p>
      </dgm:t>
    </dgm:pt>
    <dgm:pt modelId="{3DE84F55-DF3D-D946-9463-2A89D1097F34}" type="parTrans" cxnId="{229DFB5C-12FA-084D-80A9-AA5A54346973}">
      <dgm:prSet/>
      <dgm:spPr/>
      <dgm:t>
        <a:bodyPr/>
        <a:lstStyle/>
        <a:p>
          <a:endParaRPr lang="ru-RU"/>
        </a:p>
      </dgm:t>
    </dgm:pt>
    <dgm:pt modelId="{38D920F6-B907-594F-82A8-01608CFCBBCC}" type="sibTrans" cxnId="{229DFB5C-12FA-084D-80A9-AA5A54346973}">
      <dgm:prSet/>
      <dgm:spPr/>
      <dgm:t>
        <a:bodyPr/>
        <a:lstStyle/>
        <a:p>
          <a:endParaRPr lang="ru-RU"/>
        </a:p>
      </dgm:t>
    </dgm:pt>
    <dgm:pt modelId="{32F9A3C5-0D21-F845-A352-FCAA2402800A}">
      <dgm:prSet custT="1"/>
      <dgm:spPr/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• ширину проезжей части, краевых укрепительных полос, обочин, в том числе ширину укрепленной поверхности и неукрепленной части обочин, ширину полос загрязнения у кромок проезжей части;</a:t>
          </a:r>
        </a:p>
      </dgm:t>
    </dgm:pt>
    <dgm:pt modelId="{89AB2249-AB9D-9748-80B4-62A581F4BC51}" type="parTrans" cxnId="{1CE5CB96-6A5A-DD4D-9D98-AC3716804F4A}">
      <dgm:prSet/>
      <dgm:spPr/>
      <dgm:t>
        <a:bodyPr/>
        <a:lstStyle/>
        <a:p>
          <a:endParaRPr lang="ru-RU"/>
        </a:p>
      </dgm:t>
    </dgm:pt>
    <dgm:pt modelId="{7E1614F8-1A57-1C43-B8AE-2C6778790F42}" type="sibTrans" cxnId="{1CE5CB96-6A5A-DD4D-9D98-AC3716804F4A}">
      <dgm:prSet/>
      <dgm:spPr/>
      <dgm:t>
        <a:bodyPr/>
        <a:lstStyle/>
        <a:p>
          <a:endParaRPr lang="ru-RU"/>
        </a:p>
      </dgm:t>
    </dgm:pt>
    <dgm:pt modelId="{A94680CA-9562-F848-8D48-653189EF5616}">
      <dgm:prSet custT="1"/>
      <dgm:spPr/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• тип и состояние дорожной одежды и покрытия на проезжей части, на краевых полосах и обочинах;</a:t>
          </a:r>
        </a:p>
      </dgm:t>
    </dgm:pt>
    <dgm:pt modelId="{8DBCBD01-06FC-454B-B91B-F8B6B41F81E0}" type="parTrans" cxnId="{03BDFA0E-2AEF-ED46-9E32-3F9CC063E40C}">
      <dgm:prSet/>
      <dgm:spPr/>
      <dgm:t>
        <a:bodyPr/>
        <a:lstStyle/>
        <a:p>
          <a:endParaRPr lang="ru-RU"/>
        </a:p>
      </dgm:t>
    </dgm:pt>
    <dgm:pt modelId="{D46823E8-F4B0-3D4E-9119-DB4BBD93C13D}" type="sibTrans" cxnId="{03BDFA0E-2AEF-ED46-9E32-3F9CC063E40C}">
      <dgm:prSet/>
      <dgm:spPr/>
      <dgm:t>
        <a:bodyPr/>
        <a:lstStyle/>
        <a:p>
          <a:endParaRPr lang="ru-RU"/>
        </a:p>
      </dgm:t>
    </dgm:pt>
    <dgm:pt modelId="{A2AC59FC-76C2-7545-ABE7-0B30519423EC}">
      <dgm:prSet custT="1"/>
      <dgm:spPr/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• показатель продольной и поперечной ровности и коэффициент сцепления колеса автомобиля с покрытием;</a:t>
          </a:r>
        </a:p>
      </dgm:t>
    </dgm:pt>
    <dgm:pt modelId="{2C8145D0-DEB3-7F46-A92D-227E4979ABE8}" type="parTrans" cxnId="{5ADB791C-D358-6A4E-AE76-C95A6E45654D}">
      <dgm:prSet/>
      <dgm:spPr/>
      <dgm:t>
        <a:bodyPr/>
        <a:lstStyle/>
        <a:p>
          <a:endParaRPr lang="ru-RU"/>
        </a:p>
      </dgm:t>
    </dgm:pt>
    <dgm:pt modelId="{6CB20F9F-655B-6F41-ABA7-50A9409A16C0}" type="sibTrans" cxnId="{5ADB791C-D358-6A4E-AE76-C95A6E45654D}">
      <dgm:prSet/>
      <dgm:spPr/>
      <dgm:t>
        <a:bodyPr/>
        <a:lstStyle/>
        <a:p>
          <a:endParaRPr lang="ru-RU"/>
        </a:p>
      </dgm:t>
    </dgm:pt>
    <dgm:pt modelId="{489E318B-FADC-4C4E-A7B0-5A542E3225C9}">
      <dgm:prSet custT="1"/>
      <dgm:spPr/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• дефектность покрытия на всем протяжении дороги;</a:t>
          </a:r>
        </a:p>
      </dgm:t>
    </dgm:pt>
    <dgm:pt modelId="{56A14D5E-2FF1-E04D-A812-21512A3B69C5}" type="parTrans" cxnId="{2A756257-68E5-BF42-AFA1-B0124D91261F}">
      <dgm:prSet/>
      <dgm:spPr/>
      <dgm:t>
        <a:bodyPr/>
        <a:lstStyle/>
        <a:p>
          <a:endParaRPr lang="ru-RU"/>
        </a:p>
      </dgm:t>
    </dgm:pt>
    <dgm:pt modelId="{0853C364-CE38-7B45-BD40-55EE9FB10034}" type="sibTrans" cxnId="{2A756257-68E5-BF42-AFA1-B0124D91261F}">
      <dgm:prSet/>
      <dgm:spPr/>
      <dgm:t>
        <a:bodyPr/>
        <a:lstStyle/>
        <a:p>
          <a:endParaRPr lang="ru-RU"/>
        </a:p>
      </dgm:t>
    </dgm:pt>
    <dgm:pt modelId="{47C8DB5C-DCA9-D74B-9C1A-65D56C374E72}">
      <dgm:prSet custT="1"/>
      <dgm:spPr/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• прочность дорожной конструкции на участках с неудовлетворительной ровностью и на участках, где визуально установлено наличие характерных дефектов (сетки трещин,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ямочность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глубокая колея и т.д.);</a:t>
          </a:r>
        </a:p>
      </dgm:t>
    </dgm:pt>
    <dgm:pt modelId="{7FDE353A-0B12-2947-B02F-974FE22650AC}" type="parTrans" cxnId="{B968D206-A2CB-A942-ADD0-B8FF19C0A24C}">
      <dgm:prSet/>
      <dgm:spPr/>
      <dgm:t>
        <a:bodyPr/>
        <a:lstStyle/>
        <a:p>
          <a:endParaRPr lang="ru-RU"/>
        </a:p>
      </dgm:t>
    </dgm:pt>
    <dgm:pt modelId="{05E8558F-8BA6-8C44-AF69-D898B130034F}" type="sibTrans" cxnId="{B968D206-A2CB-A942-ADD0-B8FF19C0A24C}">
      <dgm:prSet/>
      <dgm:spPr/>
      <dgm:t>
        <a:bodyPr/>
        <a:lstStyle/>
        <a:p>
          <a:endParaRPr lang="ru-RU"/>
        </a:p>
      </dgm:t>
    </dgm:pt>
    <dgm:pt modelId="{8CB4EF94-4A4F-E145-903F-2A5A94AF59B4}">
      <dgm:prSet custT="1"/>
      <dgm:spPr/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• интенсивность и состав движения;</a:t>
          </a:r>
        </a:p>
      </dgm:t>
    </dgm:pt>
    <dgm:pt modelId="{1D874AF1-008A-C34F-AC10-08977E3EBA74}" type="parTrans" cxnId="{EDA737CA-02F2-B047-9645-2066731106D1}">
      <dgm:prSet/>
      <dgm:spPr/>
      <dgm:t>
        <a:bodyPr/>
        <a:lstStyle/>
        <a:p>
          <a:endParaRPr lang="ru-RU"/>
        </a:p>
      </dgm:t>
    </dgm:pt>
    <dgm:pt modelId="{ADF0B817-8C4F-BD41-A51D-1DBFDC011689}" type="sibTrans" cxnId="{EDA737CA-02F2-B047-9645-2066731106D1}">
      <dgm:prSet/>
      <dgm:spPr/>
      <dgm:t>
        <a:bodyPr/>
        <a:lstStyle/>
        <a:p>
          <a:endParaRPr lang="ru-RU"/>
        </a:p>
      </dgm:t>
    </dgm:pt>
    <dgm:pt modelId="{DA748F5A-22E7-364A-80EF-55EB602191D5}">
      <dgm:prSet custT="1"/>
      <dgm:spPr/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• фактические габариты и длину мостов.</a:t>
          </a:r>
        </a:p>
      </dgm:t>
    </dgm:pt>
    <dgm:pt modelId="{2DA26999-D013-0049-8DC0-D1533E9C6FF4}" type="parTrans" cxnId="{A95615A8-822E-5343-B4B4-F028129B2893}">
      <dgm:prSet/>
      <dgm:spPr/>
      <dgm:t>
        <a:bodyPr/>
        <a:lstStyle/>
        <a:p>
          <a:endParaRPr lang="ru-RU"/>
        </a:p>
      </dgm:t>
    </dgm:pt>
    <dgm:pt modelId="{33A81419-A523-CC4E-8567-7C812D71360E}" type="sibTrans" cxnId="{A95615A8-822E-5343-B4B4-F028129B2893}">
      <dgm:prSet/>
      <dgm:spPr/>
      <dgm:t>
        <a:bodyPr/>
        <a:lstStyle/>
        <a:p>
          <a:endParaRPr lang="ru-RU"/>
        </a:p>
      </dgm:t>
    </dgm:pt>
    <dgm:pt modelId="{F2049990-60CC-4943-A897-8D016DF968C3}" type="pres">
      <dgm:prSet presAssocID="{136A3313-9FD7-5441-A780-8CD9E00F97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4F17F1-1C38-0C4B-83A9-C2182F281F3D}" type="pres">
      <dgm:prSet presAssocID="{19B3F14A-980F-944D-BEC1-2F4DC5F57D0A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D631A-A177-EA40-9362-07614C591D0B}" type="pres">
      <dgm:prSet presAssocID="{10E7C5F8-F1BE-A446-A16A-24C2A497F1F7}" presName="spacer" presStyleCnt="0"/>
      <dgm:spPr/>
    </dgm:pt>
    <dgm:pt modelId="{84CB4635-FB67-7B4F-86DD-339B0C4F9491}" type="pres">
      <dgm:prSet presAssocID="{F3D0A2E5-602D-FB4E-9889-E1DA10137709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A7F8D-1E7B-5A4B-8FA8-E736B169145D}" type="pres">
      <dgm:prSet presAssocID="{15DE0584-A1DC-AF4D-A6F2-C13F2606103B}" presName="spacer" presStyleCnt="0"/>
      <dgm:spPr/>
    </dgm:pt>
    <dgm:pt modelId="{A9BCE29B-1F97-B94F-AD59-AAF87EB5CCE0}" type="pres">
      <dgm:prSet presAssocID="{B559CE31-D6DB-F34C-A9A6-D8E6CDCB8CB0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4AD0F-F1F7-444E-80CA-D31CADEACD91}" type="pres">
      <dgm:prSet presAssocID="{38D920F6-B907-594F-82A8-01608CFCBBCC}" presName="spacer" presStyleCnt="0"/>
      <dgm:spPr/>
    </dgm:pt>
    <dgm:pt modelId="{8E2A7031-7E0C-694B-BCAE-B7EAD150BE9E}" type="pres">
      <dgm:prSet presAssocID="{32F9A3C5-0D21-F845-A352-FCAA2402800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1893E-43FF-154E-8487-8332B44CDB96}" type="pres">
      <dgm:prSet presAssocID="{7E1614F8-1A57-1C43-B8AE-2C6778790F42}" presName="spacer" presStyleCnt="0"/>
      <dgm:spPr/>
    </dgm:pt>
    <dgm:pt modelId="{487754F8-9668-164D-BE54-4E1E89275223}" type="pres">
      <dgm:prSet presAssocID="{A94680CA-9562-F848-8D48-653189EF5616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11A60-7B25-1944-B6CC-90FC0EFD24EB}" type="pres">
      <dgm:prSet presAssocID="{D46823E8-F4B0-3D4E-9119-DB4BBD93C13D}" presName="spacer" presStyleCnt="0"/>
      <dgm:spPr/>
    </dgm:pt>
    <dgm:pt modelId="{5050AFAB-CC80-804B-B046-E9A0C00AC4A3}" type="pres">
      <dgm:prSet presAssocID="{A2AC59FC-76C2-7545-ABE7-0B30519423EC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EA1B2-6E16-6742-BFF9-B635BCF30553}" type="pres">
      <dgm:prSet presAssocID="{6CB20F9F-655B-6F41-ABA7-50A9409A16C0}" presName="spacer" presStyleCnt="0"/>
      <dgm:spPr/>
    </dgm:pt>
    <dgm:pt modelId="{81C4FC02-2084-DA4C-9FC1-1054938B00F4}" type="pres">
      <dgm:prSet presAssocID="{489E318B-FADC-4C4E-A7B0-5A542E3225C9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5B3DD-A8CB-7842-ACCD-B72866A61541}" type="pres">
      <dgm:prSet presAssocID="{0853C364-CE38-7B45-BD40-55EE9FB10034}" presName="spacer" presStyleCnt="0"/>
      <dgm:spPr/>
    </dgm:pt>
    <dgm:pt modelId="{7B41D31F-44DE-4449-AC0A-AE0D6A398D0E}" type="pres">
      <dgm:prSet presAssocID="{47C8DB5C-DCA9-D74B-9C1A-65D56C374E72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DDF3B-9C7D-A741-A365-CDD394BB6958}" type="pres">
      <dgm:prSet presAssocID="{05E8558F-8BA6-8C44-AF69-D898B130034F}" presName="spacer" presStyleCnt="0"/>
      <dgm:spPr/>
    </dgm:pt>
    <dgm:pt modelId="{F96B259C-E32B-D544-8D03-6ECE5FD51AFE}" type="pres">
      <dgm:prSet presAssocID="{8CB4EF94-4A4F-E145-903F-2A5A94AF59B4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31972-2BB4-A140-9A47-137D7B317EDD}" type="pres">
      <dgm:prSet presAssocID="{ADF0B817-8C4F-BD41-A51D-1DBFDC011689}" presName="spacer" presStyleCnt="0"/>
      <dgm:spPr/>
    </dgm:pt>
    <dgm:pt modelId="{3913DF2F-7EA5-6642-83E1-5E4CC3EB92B7}" type="pres">
      <dgm:prSet presAssocID="{DA748F5A-22E7-364A-80EF-55EB602191D5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6AF343-A377-9346-B28E-D4DD67481762}" type="presOf" srcId="{47C8DB5C-DCA9-D74B-9C1A-65D56C374E72}" destId="{7B41D31F-44DE-4449-AC0A-AE0D6A398D0E}" srcOrd="0" destOrd="0" presId="urn:microsoft.com/office/officeart/2005/8/layout/vList2"/>
    <dgm:cxn modelId="{668BA032-786F-AC4D-9496-F3E124074921}" type="presOf" srcId="{8CB4EF94-4A4F-E145-903F-2A5A94AF59B4}" destId="{F96B259C-E32B-D544-8D03-6ECE5FD51AFE}" srcOrd="0" destOrd="0" presId="urn:microsoft.com/office/officeart/2005/8/layout/vList2"/>
    <dgm:cxn modelId="{EDA737CA-02F2-B047-9645-2066731106D1}" srcId="{136A3313-9FD7-5441-A780-8CD9E00F9740}" destId="{8CB4EF94-4A4F-E145-903F-2A5A94AF59B4}" srcOrd="8" destOrd="0" parTransId="{1D874AF1-008A-C34F-AC10-08977E3EBA74}" sibTransId="{ADF0B817-8C4F-BD41-A51D-1DBFDC011689}"/>
    <dgm:cxn modelId="{B968D206-A2CB-A942-ADD0-B8FF19C0A24C}" srcId="{136A3313-9FD7-5441-A780-8CD9E00F9740}" destId="{47C8DB5C-DCA9-D74B-9C1A-65D56C374E72}" srcOrd="7" destOrd="0" parTransId="{7FDE353A-0B12-2947-B02F-974FE22650AC}" sibTransId="{05E8558F-8BA6-8C44-AF69-D898B130034F}"/>
    <dgm:cxn modelId="{5C41DAEA-B586-1040-AC40-E55737B737D5}" type="presOf" srcId="{136A3313-9FD7-5441-A780-8CD9E00F9740}" destId="{F2049990-60CC-4943-A897-8D016DF968C3}" srcOrd="0" destOrd="0" presId="urn:microsoft.com/office/officeart/2005/8/layout/vList2"/>
    <dgm:cxn modelId="{6B9F1691-B55E-C34A-8690-08DEF52F6FF3}" type="presOf" srcId="{F3D0A2E5-602D-FB4E-9889-E1DA10137709}" destId="{84CB4635-FB67-7B4F-86DD-339B0C4F9491}" srcOrd="0" destOrd="0" presId="urn:microsoft.com/office/officeart/2005/8/layout/vList2"/>
    <dgm:cxn modelId="{03BDFA0E-2AEF-ED46-9E32-3F9CC063E40C}" srcId="{136A3313-9FD7-5441-A780-8CD9E00F9740}" destId="{A94680CA-9562-F848-8D48-653189EF5616}" srcOrd="4" destOrd="0" parTransId="{8DBCBD01-06FC-454B-B91B-F8B6B41F81E0}" sibTransId="{D46823E8-F4B0-3D4E-9119-DB4BBD93C13D}"/>
    <dgm:cxn modelId="{5ADB791C-D358-6A4E-AE76-C95A6E45654D}" srcId="{136A3313-9FD7-5441-A780-8CD9E00F9740}" destId="{A2AC59FC-76C2-7545-ABE7-0B30519423EC}" srcOrd="5" destOrd="0" parTransId="{2C8145D0-DEB3-7F46-A92D-227E4979ABE8}" sibTransId="{6CB20F9F-655B-6F41-ABA7-50A9409A16C0}"/>
    <dgm:cxn modelId="{D5D201A1-3A1F-D045-9631-2227C9664F29}" type="presOf" srcId="{32F9A3C5-0D21-F845-A352-FCAA2402800A}" destId="{8E2A7031-7E0C-694B-BCAE-B7EAD150BE9E}" srcOrd="0" destOrd="0" presId="urn:microsoft.com/office/officeart/2005/8/layout/vList2"/>
    <dgm:cxn modelId="{FC2404DF-5219-3A4B-B5C0-D9CDFFF0661A}" type="presOf" srcId="{A2AC59FC-76C2-7545-ABE7-0B30519423EC}" destId="{5050AFAB-CC80-804B-B046-E9A0C00AC4A3}" srcOrd="0" destOrd="0" presId="urn:microsoft.com/office/officeart/2005/8/layout/vList2"/>
    <dgm:cxn modelId="{A4A820A4-A908-FB4E-A2B6-4D1DD320A7F8}" srcId="{136A3313-9FD7-5441-A780-8CD9E00F9740}" destId="{F3D0A2E5-602D-FB4E-9889-E1DA10137709}" srcOrd="1" destOrd="0" parTransId="{BD5C3E14-BC26-C44A-801B-A97F34DB91A4}" sibTransId="{15DE0584-A1DC-AF4D-A6F2-C13F2606103B}"/>
    <dgm:cxn modelId="{5B95391F-9AE8-0A4B-B18C-21D89FCDE935}" type="presOf" srcId="{489E318B-FADC-4C4E-A7B0-5A542E3225C9}" destId="{81C4FC02-2084-DA4C-9FC1-1054938B00F4}" srcOrd="0" destOrd="0" presId="urn:microsoft.com/office/officeart/2005/8/layout/vList2"/>
    <dgm:cxn modelId="{1CE5CB96-6A5A-DD4D-9D98-AC3716804F4A}" srcId="{136A3313-9FD7-5441-A780-8CD9E00F9740}" destId="{32F9A3C5-0D21-F845-A352-FCAA2402800A}" srcOrd="3" destOrd="0" parTransId="{89AB2249-AB9D-9748-80B4-62A581F4BC51}" sibTransId="{7E1614F8-1A57-1C43-B8AE-2C6778790F42}"/>
    <dgm:cxn modelId="{229DFB5C-12FA-084D-80A9-AA5A54346973}" srcId="{136A3313-9FD7-5441-A780-8CD9E00F9740}" destId="{B559CE31-D6DB-F34C-A9A6-D8E6CDCB8CB0}" srcOrd="2" destOrd="0" parTransId="{3DE84F55-DF3D-D946-9463-2A89D1097F34}" sibTransId="{38D920F6-B907-594F-82A8-01608CFCBBCC}"/>
    <dgm:cxn modelId="{176D63C1-30EC-CB4C-83B5-924495968D1C}" srcId="{136A3313-9FD7-5441-A780-8CD9E00F9740}" destId="{19B3F14A-980F-944D-BEC1-2F4DC5F57D0A}" srcOrd="0" destOrd="0" parTransId="{B17838E2-680B-3842-90C4-046F1CD03AB6}" sibTransId="{10E7C5F8-F1BE-A446-A16A-24C2A497F1F7}"/>
    <dgm:cxn modelId="{9A61DCB5-EBE2-134F-B4CC-FDAAE758BB0D}" type="presOf" srcId="{DA748F5A-22E7-364A-80EF-55EB602191D5}" destId="{3913DF2F-7EA5-6642-83E1-5E4CC3EB92B7}" srcOrd="0" destOrd="0" presId="urn:microsoft.com/office/officeart/2005/8/layout/vList2"/>
    <dgm:cxn modelId="{2A756257-68E5-BF42-AFA1-B0124D91261F}" srcId="{136A3313-9FD7-5441-A780-8CD9E00F9740}" destId="{489E318B-FADC-4C4E-A7B0-5A542E3225C9}" srcOrd="6" destOrd="0" parTransId="{56A14D5E-2FF1-E04D-A812-21512A3B69C5}" sibTransId="{0853C364-CE38-7B45-BD40-55EE9FB10034}"/>
    <dgm:cxn modelId="{11968E46-0518-C340-83F3-92C2716741CF}" type="presOf" srcId="{B559CE31-D6DB-F34C-A9A6-D8E6CDCB8CB0}" destId="{A9BCE29B-1F97-B94F-AD59-AAF87EB5CCE0}" srcOrd="0" destOrd="0" presId="urn:microsoft.com/office/officeart/2005/8/layout/vList2"/>
    <dgm:cxn modelId="{4927FAB1-C353-044E-A08E-828B60165AC0}" type="presOf" srcId="{A94680CA-9562-F848-8D48-653189EF5616}" destId="{487754F8-9668-164D-BE54-4E1E89275223}" srcOrd="0" destOrd="0" presId="urn:microsoft.com/office/officeart/2005/8/layout/vList2"/>
    <dgm:cxn modelId="{906D09E8-4B8F-3348-A809-63508F899163}" type="presOf" srcId="{19B3F14A-980F-944D-BEC1-2F4DC5F57D0A}" destId="{C14F17F1-1C38-0C4B-83A9-C2182F281F3D}" srcOrd="0" destOrd="0" presId="urn:microsoft.com/office/officeart/2005/8/layout/vList2"/>
    <dgm:cxn modelId="{A95615A8-822E-5343-B4B4-F028129B2893}" srcId="{136A3313-9FD7-5441-A780-8CD9E00F9740}" destId="{DA748F5A-22E7-364A-80EF-55EB602191D5}" srcOrd="9" destOrd="0" parTransId="{2DA26999-D013-0049-8DC0-D1533E9C6FF4}" sibTransId="{33A81419-A523-CC4E-8567-7C812D71360E}"/>
    <dgm:cxn modelId="{3C12E051-2AEA-B14C-86DB-193FD9001117}" type="presParOf" srcId="{F2049990-60CC-4943-A897-8D016DF968C3}" destId="{C14F17F1-1C38-0C4B-83A9-C2182F281F3D}" srcOrd="0" destOrd="0" presId="urn:microsoft.com/office/officeart/2005/8/layout/vList2"/>
    <dgm:cxn modelId="{19EBA9B1-D312-FE4E-A65A-A9CC01273F44}" type="presParOf" srcId="{F2049990-60CC-4943-A897-8D016DF968C3}" destId="{C6CD631A-A177-EA40-9362-07614C591D0B}" srcOrd="1" destOrd="0" presId="urn:microsoft.com/office/officeart/2005/8/layout/vList2"/>
    <dgm:cxn modelId="{97932259-5157-4448-BDED-FE7CF2C6ED94}" type="presParOf" srcId="{F2049990-60CC-4943-A897-8D016DF968C3}" destId="{84CB4635-FB67-7B4F-86DD-339B0C4F9491}" srcOrd="2" destOrd="0" presId="urn:microsoft.com/office/officeart/2005/8/layout/vList2"/>
    <dgm:cxn modelId="{EAE476AF-2C72-1748-B37C-CD0A5CA3C124}" type="presParOf" srcId="{F2049990-60CC-4943-A897-8D016DF968C3}" destId="{1CDA7F8D-1E7B-5A4B-8FA8-E736B169145D}" srcOrd="3" destOrd="0" presId="urn:microsoft.com/office/officeart/2005/8/layout/vList2"/>
    <dgm:cxn modelId="{5CDDC9F3-537C-A148-81EE-3CC8BC423761}" type="presParOf" srcId="{F2049990-60CC-4943-A897-8D016DF968C3}" destId="{A9BCE29B-1F97-B94F-AD59-AAF87EB5CCE0}" srcOrd="4" destOrd="0" presId="urn:microsoft.com/office/officeart/2005/8/layout/vList2"/>
    <dgm:cxn modelId="{F50192BB-3DCA-844B-8687-A80907C6B14F}" type="presParOf" srcId="{F2049990-60CC-4943-A897-8D016DF968C3}" destId="{9D44AD0F-F1F7-444E-80CA-D31CADEACD91}" srcOrd="5" destOrd="0" presId="urn:microsoft.com/office/officeart/2005/8/layout/vList2"/>
    <dgm:cxn modelId="{18190FF2-0D03-2B49-9C2E-4E6718961083}" type="presParOf" srcId="{F2049990-60CC-4943-A897-8D016DF968C3}" destId="{8E2A7031-7E0C-694B-BCAE-B7EAD150BE9E}" srcOrd="6" destOrd="0" presId="urn:microsoft.com/office/officeart/2005/8/layout/vList2"/>
    <dgm:cxn modelId="{AF866195-9CEF-A642-846E-D1AD1E6DB8B1}" type="presParOf" srcId="{F2049990-60CC-4943-A897-8D016DF968C3}" destId="{8DF1893E-43FF-154E-8487-8332B44CDB96}" srcOrd="7" destOrd="0" presId="urn:microsoft.com/office/officeart/2005/8/layout/vList2"/>
    <dgm:cxn modelId="{0AC3137B-59F5-4847-8931-73BB143EA7BC}" type="presParOf" srcId="{F2049990-60CC-4943-A897-8D016DF968C3}" destId="{487754F8-9668-164D-BE54-4E1E89275223}" srcOrd="8" destOrd="0" presId="urn:microsoft.com/office/officeart/2005/8/layout/vList2"/>
    <dgm:cxn modelId="{EDE46249-D219-7B46-8DC7-E126A34E5809}" type="presParOf" srcId="{F2049990-60CC-4943-A897-8D016DF968C3}" destId="{6AA11A60-7B25-1944-B6CC-90FC0EFD24EB}" srcOrd="9" destOrd="0" presId="urn:microsoft.com/office/officeart/2005/8/layout/vList2"/>
    <dgm:cxn modelId="{ACFB9F71-02F9-D54B-A534-E9E11CB8DFE2}" type="presParOf" srcId="{F2049990-60CC-4943-A897-8D016DF968C3}" destId="{5050AFAB-CC80-804B-B046-E9A0C00AC4A3}" srcOrd="10" destOrd="0" presId="urn:microsoft.com/office/officeart/2005/8/layout/vList2"/>
    <dgm:cxn modelId="{90B33AF1-C846-5C49-9F1B-B6E21132C37A}" type="presParOf" srcId="{F2049990-60CC-4943-A897-8D016DF968C3}" destId="{147EA1B2-6E16-6742-BFF9-B635BCF30553}" srcOrd="11" destOrd="0" presId="urn:microsoft.com/office/officeart/2005/8/layout/vList2"/>
    <dgm:cxn modelId="{CAE8D15A-E19C-704A-80A7-CC7ED05685F6}" type="presParOf" srcId="{F2049990-60CC-4943-A897-8D016DF968C3}" destId="{81C4FC02-2084-DA4C-9FC1-1054938B00F4}" srcOrd="12" destOrd="0" presId="urn:microsoft.com/office/officeart/2005/8/layout/vList2"/>
    <dgm:cxn modelId="{2832B7A1-E5D7-8D44-9F2C-D83FC5A75B79}" type="presParOf" srcId="{F2049990-60CC-4943-A897-8D016DF968C3}" destId="{8535B3DD-A8CB-7842-ACCD-B72866A61541}" srcOrd="13" destOrd="0" presId="urn:microsoft.com/office/officeart/2005/8/layout/vList2"/>
    <dgm:cxn modelId="{124335CB-9929-A545-9F31-FA7B800015EB}" type="presParOf" srcId="{F2049990-60CC-4943-A897-8D016DF968C3}" destId="{7B41D31F-44DE-4449-AC0A-AE0D6A398D0E}" srcOrd="14" destOrd="0" presId="urn:microsoft.com/office/officeart/2005/8/layout/vList2"/>
    <dgm:cxn modelId="{40C32499-7F6F-544C-8EA9-4DCC15157856}" type="presParOf" srcId="{F2049990-60CC-4943-A897-8D016DF968C3}" destId="{647DDF3B-9C7D-A741-A365-CDD394BB6958}" srcOrd="15" destOrd="0" presId="urn:microsoft.com/office/officeart/2005/8/layout/vList2"/>
    <dgm:cxn modelId="{0E09DDCD-FD0F-FE4B-9509-E83D16C315F9}" type="presParOf" srcId="{F2049990-60CC-4943-A897-8D016DF968C3}" destId="{F96B259C-E32B-D544-8D03-6ECE5FD51AFE}" srcOrd="16" destOrd="0" presId="urn:microsoft.com/office/officeart/2005/8/layout/vList2"/>
    <dgm:cxn modelId="{9BABE3D5-3D0B-8D45-84FD-357338320D3C}" type="presParOf" srcId="{F2049990-60CC-4943-A897-8D016DF968C3}" destId="{75A31972-2BB4-A140-9A47-137D7B317EDD}" srcOrd="17" destOrd="0" presId="urn:microsoft.com/office/officeart/2005/8/layout/vList2"/>
    <dgm:cxn modelId="{1CBD2A83-5EE6-0E4C-8271-1845A2B42629}" type="presParOf" srcId="{F2049990-60CC-4943-A897-8D016DF968C3}" destId="{3913DF2F-7EA5-6642-83E1-5E4CC3EB92B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FD6DC9-C303-9348-B65E-8C2CA0F7E684}">
      <dsp:nvSpPr>
        <dsp:cNvPr id="0" name=""/>
        <dsp:cNvSpPr/>
      </dsp:nvSpPr>
      <dsp:spPr>
        <a:xfrm>
          <a:off x="0" y="137495"/>
          <a:ext cx="8859505" cy="1053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для наполнения автоматизированного банка данных (АБДД) по транспортно-эксплуатационному состоянию дорог (ТЭСАД) и разработки перспективных планов финансирования и улучшения состояния дорог во времени;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7495"/>
        <a:ext cx="8859505" cy="1053000"/>
      </dsp:txXfrm>
    </dsp:sp>
    <dsp:sp modelId="{E63F8B80-38EB-0642-9387-C05D130DA2F1}">
      <dsp:nvSpPr>
        <dsp:cNvPr id="0" name=""/>
        <dsp:cNvSpPr/>
      </dsp:nvSpPr>
      <dsp:spPr>
        <a:xfrm>
          <a:off x="0" y="1248096"/>
          <a:ext cx="8859505" cy="1053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стадии приемки в эксплуатацию построенных участков дорог или участков дорог после проведения дорожно-ремонтных работ с целью оценки качества проведенных работ;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48096"/>
        <a:ext cx="8859505" cy="1053000"/>
      </dsp:txXfrm>
    </dsp:sp>
    <dsp:sp modelId="{F5957A0F-E3EC-1442-92C9-01CADC66D052}">
      <dsp:nvSpPr>
        <dsp:cNvPr id="0" name=""/>
        <dsp:cNvSpPr/>
      </dsp:nvSpPr>
      <dsp:spPr>
        <a:xfrm>
          <a:off x="0" y="2358696"/>
          <a:ext cx="8859505" cy="1053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 разработке рекомендаций по пропуску по существующим автомобильным дорогам большегрузных, сверхнормативных транспортных средств;</a:t>
          </a:r>
          <a:endParaRPr lang="x-none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58696"/>
        <a:ext cx="8859505" cy="1053000"/>
      </dsp:txXfrm>
    </dsp:sp>
    <dsp:sp modelId="{47D92DC9-04EF-CB48-A261-641283C818F2}">
      <dsp:nvSpPr>
        <dsp:cNvPr id="0" name=""/>
        <dsp:cNvSpPr/>
      </dsp:nvSpPr>
      <dsp:spPr>
        <a:xfrm>
          <a:off x="0" y="3469296"/>
          <a:ext cx="8859505" cy="1053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целях определения соответствия дорог нормативным требованиям и ежегодного планирования работ по реконструкции, капитальному ремонту, ремонту и содержанию автомобильных дорог.</a:t>
          </a:r>
          <a:endParaRPr lang="x-none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69296"/>
        <a:ext cx="8859505" cy="1053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4F17F1-1C38-0C4B-83A9-C2182F281F3D}">
      <dsp:nvSpPr>
        <dsp:cNvPr id="0" name=""/>
        <dsp:cNvSpPr/>
      </dsp:nvSpPr>
      <dsp:spPr>
        <a:xfrm>
          <a:off x="0" y="15036"/>
          <a:ext cx="8702994" cy="526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длину дороги и ее характерных участков, длины прямых и кривых в плане, радиусы кривых в плане, углы поворота трассы, наличие на кривых в плане виражей и их уклоны;</a:t>
          </a:r>
        </a:p>
      </dsp:txBody>
      <dsp:txXfrm>
        <a:off x="0" y="15036"/>
        <a:ext cx="8702994" cy="526500"/>
      </dsp:txXfrm>
    </dsp:sp>
    <dsp:sp modelId="{84CB4635-FB67-7B4F-86DD-339B0C4F9491}">
      <dsp:nvSpPr>
        <dsp:cNvPr id="0" name=""/>
        <dsp:cNvSpPr/>
      </dsp:nvSpPr>
      <dsp:spPr>
        <a:xfrm>
          <a:off x="0" y="555936"/>
          <a:ext cx="8702994" cy="526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продольные уклоны и видимость поверхности дороги;</a:t>
          </a:r>
        </a:p>
      </dsp:txBody>
      <dsp:txXfrm>
        <a:off x="0" y="555936"/>
        <a:ext cx="8702994" cy="526500"/>
      </dsp:txXfrm>
    </dsp:sp>
    <dsp:sp modelId="{A9BCE29B-1F97-B94F-AD59-AAF87EB5CCE0}">
      <dsp:nvSpPr>
        <dsp:cNvPr id="0" name=""/>
        <dsp:cNvSpPr/>
      </dsp:nvSpPr>
      <dsp:spPr>
        <a:xfrm>
          <a:off x="0" y="1096836"/>
          <a:ext cx="8702994" cy="526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высоту насыпей, тип местности по увлажнению;</a:t>
          </a:r>
        </a:p>
      </dsp:txBody>
      <dsp:txXfrm>
        <a:off x="0" y="1096836"/>
        <a:ext cx="8702994" cy="526500"/>
      </dsp:txXfrm>
    </dsp:sp>
    <dsp:sp modelId="{8E2A7031-7E0C-694B-BCAE-B7EAD150BE9E}">
      <dsp:nvSpPr>
        <dsp:cNvPr id="0" name=""/>
        <dsp:cNvSpPr/>
      </dsp:nvSpPr>
      <dsp:spPr>
        <a:xfrm>
          <a:off x="0" y="1637736"/>
          <a:ext cx="8702994" cy="526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ширину проезжей части, краевых укрепительных полос, обочин, в том числе ширину укрепленной поверхности и неукрепленной части обочин, ширину полос загрязнения у кромок проезжей части;</a:t>
          </a:r>
        </a:p>
      </dsp:txBody>
      <dsp:txXfrm>
        <a:off x="0" y="1637736"/>
        <a:ext cx="8702994" cy="526500"/>
      </dsp:txXfrm>
    </dsp:sp>
    <dsp:sp modelId="{487754F8-9668-164D-BE54-4E1E89275223}">
      <dsp:nvSpPr>
        <dsp:cNvPr id="0" name=""/>
        <dsp:cNvSpPr/>
      </dsp:nvSpPr>
      <dsp:spPr>
        <a:xfrm>
          <a:off x="0" y="2178636"/>
          <a:ext cx="8702994" cy="526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тип и состояние дорожной одежды и покрытия на проезжей части, на краевых полосах и обочинах;</a:t>
          </a:r>
        </a:p>
      </dsp:txBody>
      <dsp:txXfrm>
        <a:off x="0" y="2178636"/>
        <a:ext cx="8702994" cy="526500"/>
      </dsp:txXfrm>
    </dsp:sp>
    <dsp:sp modelId="{5050AFAB-CC80-804B-B046-E9A0C00AC4A3}">
      <dsp:nvSpPr>
        <dsp:cNvPr id="0" name=""/>
        <dsp:cNvSpPr/>
      </dsp:nvSpPr>
      <dsp:spPr>
        <a:xfrm>
          <a:off x="0" y="2719537"/>
          <a:ext cx="8702994" cy="526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показатель продольной и поперечной ровности и коэффициент сцепления колеса автомобиля с покрытием;</a:t>
          </a:r>
        </a:p>
      </dsp:txBody>
      <dsp:txXfrm>
        <a:off x="0" y="2719537"/>
        <a:ext cx="8702994" cy="526500"/>
      </dsp:txXfrm>
    </dsp:sp>
    <dsp:sp modelId="{81C4FC02-2084-DA4C-9FC1-1054938B00F4}">
      <dsp:nvSpPr>
        <dsp:cNvPr id="0" name=""/>
        <dsp:cNvSpPr/>
      </dsp:nvSpPr>
      <dsp:spPr>
        <a:xfrm>
          <a:off x="0" y="3260437"/>
          <a:ext cx="8702994" cy="526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дефектность покрытия на всем протяжении дороги;</a:t>
          </a:r>
        </a:p>
      </dsp:txBody>
      <dsp:txXfrm>
        <a:off x="0" y="3260437"/>
        <a:ext cx="8702994" cy="526500"/>
      </dsp:txXfrm>
    </dsp:sp>
    <dsp:sp modelId="{7B41D31F-44DE-4449-AC0A-AE0D6A398D0E}">
      <dsp:nvSpPr>
        <dsp:cNvPr id="0" name=""/>
        <dsp:cNvSpPr/>
      </dsp:nvSpPr>
      <dsp:spPr>
        <a:xfrm>
          <a:off x="0" y="3801337"/>
          <a:ext cx="8702994" cy="526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прочность дорожной конструкции на участках с неудовлетворительной ровностью и на участках, где визуально установлено наличие характерных дефектов (сетки трещин,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ямочность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глубокая колея и т.д.);</a:t>
          </a:r>
        </a:p>
      </dsp:txBody>
      <dsp:txXfrm>
        <a:off x="0" y="3801337"/>
        <a:ext cx="8702994" cy="526500"/>
      </dsp:txXfrm>
    </dsp:sp>
    <dsp:sp modelId="{F96B259C-E32B-D544-8D03-6ECE5FD51AFE}">
      <dsp:nvSpPr>
        <dsp:cNvPr id="0" name=""/>
        <dsp:cNvSpPr/>
      </dsp:nvSpPr>
      <dsp:spPr>
        <a:xfrm>
          <a:off x="0" y="4342237"/>
          <a:ext cx="8702994" cy="526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интенсивность и состав движения;</a:t>
          </a:r>
        </a:p>
      </dsp:txBody>
      <dsp:txXfrm>
        <a:off x="0" y="4342237"/>
        <a:ext cx="8702994" cy="526500"/>
      </dsp:txXfrm>
    </dsp:sp>
    <dsp:sp modelId="{3913DF2F-7EA5-6642-83E1-5E4CC3EB92B7}">
      <dsp:nvSpPr>
        <dsp:cNvPr id="0" name=""/>
        <dsp:cNvSpPr/>
      </dsp:nvSpPr>
      <dsp:spPr>
        <a:xfrm>
          <a:off x="0" y="4883137"/>
          <a:ext cx="8702994" cy="526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фактические габариты и длину мостов.</a:t>
          </a:r>
        </a:p>
      </dsp:txBody>
      <dsp:txXfrm>
        <a:off x="0" y="4883137"/>
        <a:ext cx="8702994" cy="52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95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3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0384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63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00410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31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16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70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47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51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15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0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1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52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34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43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51AA-7B3E-4579-8223-B75E9C2346BC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C72853-F01E-44A5-92BA-64A3CF46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00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236" y="773779"/>
            <a:ext cx="2889440" cy="12269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480" y="2375031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Транспортно-энергетический факультет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«Организация перевозок, движения и эксплуатация транспорта»</a:t>
            </a: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Тасыбек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Нусупбекович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доктор технических наук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3224" y="404447"/>
            <a:ext cx="7551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НАО «Евразийский национальный университет им. Л.Н. Гумилева»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07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334ABC-0827-48B9-9689-E6A0C287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65" y="2902998"/>
            <a:ext cx="9246155" cy="2187853"/>
          </a:xfrm>
        </p:spPr>
        <p:txBody>
          <a:bodyPr>
            <a:norm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7674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164166" y="1903372"/>
            <a:ext cx="7883118" cy="297636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«Эксплуатация автомобильных дорог»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68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78270" y="1925516"/>
            <a:ext cx="6726115" cy="2259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12</a:t>
            </a:r>
          </a:p>
          <a:p>
            <a:pPr algn="ctr"/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Теоретические основы формирования мониторинга состояния автомобильных дорог </a:t>
            </a:r>
          </a:p>
        </p:txBody>
      </p:sp>
    </p:spTree>
    <p:extLst>
      <p:ext uri="{BB962C8B-B14F-4D97-AF65-F5344CB8AC3E}">
        <p14:creationId xmlns:p14="http://schemas.microsoft.com/office/powerpoint/2010/main" xmlns="" val="193179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Введение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Обзор передвижных дорожных лабораторий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Диагностика автомобильных дорог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431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1;p15" descr="Лаборатории">
            <a:extLst>
              <a:ext uri="{FF2B5EF4-FFF2-40B4-BE49-F238E27FC236}">
                <a16:creationId xmlns:a16="http://schemas.microsoft.com/office/drawing/2014/main" xmlns="" id="{06DC7D0A-7436-4D49-8CEE-1A96DE5C921F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33399" y="152400"/>
            <a:ext cx="8478079" cy="6554787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18045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E5C97BA5-E3C9-8A4A-9F9B-18B792CF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05" y="64149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автомобильных дорог</a:t>
            </a:r>
            <a:endParaRPr lang="ru-RU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20C7FC-0DF0-F344-A754-A656B5679C21}"/>
              </a:ext>
            </a:extLst>
          </p:cNvPr>
          <p:cNvSpPr txBox="1"/>
          <p:nvPr/>
        </p:nvSpPr>
        <p:spPr>
          <a:xfrm>
            <a:off x="677334" y="1515730"/>
            <a:ext cx="8102011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автомобильных дорог является важнейшим этапом в системе управления транспортно-эксплуатационным состоянием дорог. К обследованию дорог преимущественно прибегают: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наполнения автоматизированного банка данных (АБДД) по транспортно-эксплуатационному состоянию дорог (ТЭСАД) и разработки перспективных планов финансирования и улучшения состояния дорог во времени;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стадии приемки в эксплуатацию построенных участков дорог или участков дорог после проведения дорожно-ремонтных работ с целью оценки качества проведенных работ;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рекомендаций по пропуску по существующим автомобильным дорогам большегрузных, сверхнормативных транспортных средств;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определения соответствия дорог нормативным требованиям и ежегодного планирования работ по реконструкции, капитальному ремонту, ремонту и содержанию автомобильных дорог.</a:t>
            </a:r>
          </a:p>
        </p:txBody>
      </p:sp>
    </p:spTree>
    <p:extLst>
      <p:ext uri="{BB962C8B-B14F-4D97-AF65-F5344CB8AC3E}">
        <p14:creationId xmlns:p14="http://schemas.microsoft.com/office/powerpoint/2010/main" xmlns="" val="255095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BE62ED-82C1-4993-AF0C-E4F66B61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35" y="865372"/>
            <a:ext cx="9110711" cy="132080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диагностике автомобильных дорог включают подготовительные работы, непосредственно полевые обследования и камеральную обработку полученной информации. Полевые обследования проводят в теплый период года, как правило, комбинированным способом, используя визуальное обследование с простейшими измерениями и детальное обследование с применением передвижных специализированных лабораторий, приборов и оборудования. Для визуального обследования целесообразно также использование специализированных лабораторий типа GERPHO (Франция), оснащенных кино- или видеокамерами, позволяющими осуществлять съемку поверхности дороги на скорости движения до 60 км/ч.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DB9B8D-4E50-5348-BF2F-C8A89BB170FC}"/>
              </a:ext>
            </a:extLst>
          </p:cNvPr>
          <p:cNvSpPr txBox="1"/>
          <p:nvPr/>
        </p:nvSpPr>
        <p:spPr>
          <a:xfrm>
            <a:off x="1244009" y="276099"/>
            <a:ext cx="669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диагностике автомобильных дорог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FAFC9F1-3B92-E944-BD32-B5D8CFAAF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6267"/>
          <a:stretch/>
        </p:blipFill>
        <p:spPr>
          <a:xfrm>
            <a:off x="2715585" y="3536467"/>
            <a:ext cx="4259373" cy="3018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4303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83CB7C-C772-334B-95D6-A3F665C5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2400"/>
            <a:ext cx="8062629" cy="4323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обследованию дорог преимущественно прибегают:</a:t>
            </a:r>
            <a:r>
              <a:rPr lang="ru-RU" dirty="0">
                <a:solidFill>
                  <a:schemeClr val="tx1"/>
                </a:solidFill>
                <a:latin typeface="Roboto"/>
              </a:rPr>
              <a:t/>
            </a:r>
            <a:br>
              <a:rPr lang="ru-RU" dirty="0">
                <a:solidFill>
                  <a:schemeClr val="tx1"/>
                </a:solidFill>
                <a:latin typeface="Roboto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4C243C2-F589-EB49-9C86-22FBF08ABE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2425525"/>
              </p:ext>
            </p:extLst>
          </p:nvPr>
        </p:nvGraphicFramePr>
        <p:xfrm>
          <a:off x="361507" y="1201481"/>
          <a:ext cx="8859505" cy="46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6346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EE113-4E16-DE48-B722-D006BCC3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6" y="279990"/>
            <a:ext cx="8596668" cy="132080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полевых обследований определяют и уточняют: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CA0EECD-4F8F-FA4E-9BC6-87160BF40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8722124"/>
              </p:ext>
            </p:extLst>
          </p:nvPr>
        </p:nvGraphicFramePr>
        <p:xfrm>
          <a:off x="549743" y="797442"/>
          <a:ext cx="8702994" cy="5424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365954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527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План:</vt:lpstr>
      <vt:lpstr>Слайд 5</vt:lpstr>
      <vt:lpstr>Диагностика автомобильных дорог</vt:lpstr>
      <vt:lpstr>Работы по диагностике автомобильных дорог включают подготовительные работы, непосредственно полевые обследования и камеральную обработку полученной информации. Полевые обследования проводят в теплый период года, как правило, комбинированным способом, используя визуальное обследование с простейшими измерениями и детальное обследование с применением передвижных специализированных лабораторий, приборов и оборудования. Для визуального обследования целесообразно также использование специализированных лабораторий типа GERPHO (Франция), оснащенных кино- или видеокамерами, позволяющими осуществлять съемку поверхности дороги на скорости движения до 60 км/ч. </vt:lpstr>
      <vt:lpstr>К обследованию дорог преимущественно прибегают: </vt:lpstr>
      <vt:lpstr>В процессе полевых обследований определяют и уточняют: 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Бек</cp:lastModifiedBy>
  <cp:revision>27</cp:revision>
  <dcterms:created xsi:type="dcterms:W3CDTF">2022-11-03T08:56:28Z</dcterms:created>
  <dcterms:modified xsi:type="dcterms:W3CDTF">2022-11-06T09:55:52Z</dcterms:modified>
</cp:coreProperties>
</file>