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0"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ru-RU"/>
              <a:t>Образец заголовка</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631D208C-EF8F-4BEC-A42C-1D6B4BCB6DC2}" type="datetimeFigureOut">
              <a:rPr lang="ru-KZ" smtClean="0"/>
              <a:t>21.10.2020</a:t>
            </a:fld>
            <a:endParaRPr lang="ru-KZ"/>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ru-KZ"/>
          </a:p>
        </p:txBody>
      </p:sp>
      <p:sp>
        <p:nvSpPr>
          <p:cNvPr id="6" name="Slide Number Placeholder 5"/>
          <p:cNvSpPr>
            <a:spLocks noGrp="1"/>
          </p:cNvSpPr>
          <p:nvPr>
            <p:ph type="sldNum" sz="quarter" idx="12"/>
          </p:nvPr>
        </p:nvSpPr>
        <p:spPr>
          <a:xfrm>
            <a:off x="10469880" y="320040"/>
            <a:ext cx="914400" cy="320040"/>
          </a:xfrm>
        </p:spPr>
        <p:txBody>
          <a:bodyPr/>
          <a:lstStyle/>
          <a:p>
            <a:fld id="{D36445CE-666B-4A5A-829B-5C9D68575D49}" type="slidenum">
              <a:rPr lang="ru-KZ" smtClean="0"/>
              <a:t>‹#›</a:t>
            </a:fld>
            <a:endParaRPr lang="ru-KZ"/>
          </a:p>
        </p:txBody>
      </p:sp>
    </p:spTree>
    <p:extLst>
      <p:ext uri="{BB962C8B-B14F-4D97-AF65-F5344CB8AC3E}">
        <p14:creationId xmlns:p14="http://schemas.microsoft.com/office/powerpoint/2010/main" val="830135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31D208C-EF8F-4BEC-A42C-1D6B4BCB6DC2}" type="datetimeFigureOut">
              <a:rPr lang="ru-KZ" smtClean="0"/>
              <a:t>21.10.2020</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D36445CE-666B-4A5A-829B-5C9D68575D49}" type="slidenum">
              <a:rPr lang="ru-KZ" smtClean="0"/>
              <a:t>‹#›</a:t>
            </a:fld>
            <a:endParaRPr lang="ru-KZ"/>
          </a:p>
        </p:txBody>
      </p:sp>
    </p:spTree>
    <p:extLst>
      <p:ext uri="{BB962C8B-B14F-4D97-AF65-F5344CB8AC3E}">
        <p14:creationId xmlns:p14="http://schemas.microsoft.com/office/powerpoint/2010/main" val="947060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04672" y="320040"/>
            <a:ext cx="3657600" cy="320040"/>
          </a:xfrm>
        </p:spPr>
        <p:txBody>
          <a:bodyPr/>
          <a:lstStyle/>
          <a:p>
            <a:fld id="{631D208C-EF8F-4BEC-A42C-1D6B4BCB6DC2}" type="datetimeFigureOut">
              <a:rPr lang="ru-KZ" smtClean="0"/>
              <a:t>21.10.2020</a:t>
            </a:fld>
            <a:endParaRPr lang="ru-KZ"/>
          </a:p>
        </p:txBody>
      </p:sp>
      <p:sp>
        <p:nvSpPr>
          <p:cNvPr id="5" name="Footer Placeholder 4"/>
          <p:cNvSpPr>
            <a:spLocks noGrp="1"/>
          </p:cNvSpPr>
          <p:nvPr>
            <p:ph type="ftr" sz="quarter" idx="11"/>
          </p:nvPr>
        </p:nvSpPr>
        <p:spPr>
          <a:xfrm>
            <a:off x="804672" y="6227064"/>
            <a:ext cx="10588752" cy="320040"/>
          </a:xfrm>
        </p:spPr>
        <p:txBody>
          <a:bodyPr/>
          <a:lstStyle/>
          <a:p>
            <a:endParaRPr lang="ru-KZ"/>
          </a:p>
        </p:txBody>
      </p:sp>
      <p:sp>
        <p:nvSpPr>
          <p:cNvPr id="6" name="Slide Number Placeholder 5"/>
          <p:cNvSpPr>
            <a:spLocks noGrp="1"/>
          </p:cNvSpPr>
          <p:nvPr>
            <p:ph type="sldNum" sz="quarter" idx="12"/>
          </p:nvPr>
        </p:nvSpPr>
        <p:spPr>
          <a:xfrm>
            <a:off x="10469880" y="320040"/>
            <a:ext cx="914400" cy="320040"/>
          </a:xfrm>
        </p:spPr>
        <p:txBody>
          <a:bodyPr/>
          <a:lstStyle/>
          <a:p>
            <a:fld id="{D36445CE-666B-4A5A-829B-5C9D68575D49}" type="slidenum">
              <a:rPr lang="ru-KZ" smtClean="0"/>
              <a:t>‹#›</a:t>
            </a:fld>
            <a:endParaRPr lang="ru-KZ"/>
          </a:p>
        </p:txBody>
      </p:sp>
    </p:spTree>
    <p:extLst>
      <p:ext uri="{BB962C8B-B14F-4D97-AF65-F5344CB8AC3E}">
        <p14:creationId xmlns:p14="http://schemas.microsoft.com/office/powerpoint/2010/main" val="3674892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ru-RU"/>
              <a:t>Образец заголовка</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31D208C-EF8F-4BEC-A42C-1D6B4BCB6DC2}" type="datetimeFigureOut">
              <a:rPr lang="ru-KZ" smtClean="0"/>
              <a:t>21.10.2020</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D36445CE-666B-4A5A-829B-5C9D68575D49}" type="slidenum">
              <a:rPr lang="ru-KZ" smtClean="0"/>
              <a:t>‹#›</a:t>
            </a:fld>
            <a:endParaRPr lang="ru-KZ"/>
          </a:p>
        </p:txBody>
      </p:sp>
    </p:spTree>
    <p:extLst>
      <p:ext uri="{BB962C8B-B14F-4D97-AF65-F5344CB8AC3E}">
        <p14:creationId xmlns:p14="http://schemas.microsoft.com/office/powerpoint/2010/main" val="1660624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804672" y="320040"/>
            <a:ext cx="3657600" cy="320040"/>
          </a:xfrm>
        </p:spPr>
        <p:txBody>
          <a:bodyPr/>
          <a:lstStyle/>
          <a:p>
            <a:fld id="{631D208C-EF8F-4BEC-A42C-1D6B4BCB6DC2}" type="datetimeFigureOut">
              <a:rPr lang="ru-KZ" smtClean="0"/>
              <a:t>21.10.2020</a:t>
            </a:fld>
            <a:endParaRPr lang="ru-KZ"/>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ru-KZ"/>
          </a:p>
        </p:txBody>
      </p:sp>
      <p:sp>
        <p:nvSpPr>
          <p:cNvPr id="6" name="Slide Number Placeholder 5"/>
          <p:cNvSpPr>
            <a:spLocks noGrp="1"/>
          </p:cNvSpPr>
          <p:nvPr>
            <p:ph type="sldNum" sz="quarter" idx="12"/>
          </p:nvPr>
        </p:nvSpPr>
        <p:spPr>
          <a:xfrm>
            <a:off x="10469880" y="320040"/>
            <a:ext cx="914400" cy="320040"/>
          </a:xfrm>
        </p:spPr>
        <p:txBody>
          <a:bodyPr/>
          <a:lstStyle/>
          <a:p>
            <a:fld id="{D36445CE-666B-4A5A-829B-5C9D68575D49}" type="slidenum">
              <a:rPr lang="ru-KZ" smtClean="0"/>
              <a:t>‹#›</a:t>
            </a:fld>
            <a:endParaRPr lang="ru-KZ"/>
          </a:p>
        </p:txBody>
      </p:sp>
    </p:spTree>
    <p:extLst>
      <p:ext uri="{BB962C8B-B14F-4D97-AF65-F5344CB8AC3E}">
        <p14:creationId xmlns:p14="http://schemas.microsoft.com/office/powerpoint/2010/main" val="4282888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a:xfrm>
            <a:off x="804672" y="320040"/>
            <a:ext cx="3657600" cy="320040"/>
          </a:xfrm>
        </p:spPr>
        <p:txBody>
          <a:bodyPr/>
          <a:lstStyle/>
          <a:p>
            <a:fld id="{631D208C-EF8F-4BEC-A42C-1D6B4BCB6DC2}" type="datetimeFigureOut">
              <a:rPr lang="ru-KZ" smtClean="0"/>
              <a:t>21.10.2020</a:t>
            </a:fld>
            <a:endParaRPr lang="ru-KZ"/>
          </a:p>
        </p:txBody>
      </p:sp>
      <p:sp>
        <p:nvSpPr>
          <p:cNvPr id="6" name="Footer Placeholder 5"/>
          <p:cNvSpPr>
            <a:spLocks noGrp="1"/>
          </p:cNvSpPr>
          <p:nvPr>
            <p:ph type="ftr" sz="quarter" idx="11"/>
          </p:nvPr>
        </p:nvSpPr>
        <p:spPr>
          <a:xfrm>
            <a:off x="804672" y="6227064"/>
            <a:ext cx="10588752" cy="320040"/>
          </a:xfrm>
        </p:spPr>
        <p:txBody>
          <a:bodyPr/>
          <a:lstStyle/>
          <a:p>
            <a:endParaRPr lang="ru-KZ"/>
          </a:p>
        </p:txBody>
      </p:sp>
      <p:sp>
        <p:nvSpPr>
          <p:cNvPr id="7" name="Slide Number Placeholder 6"/>
          <p:cNvSpPr>
            <a:spLocks noGrp="1"/>
          </p:cNvSpPr>
          <p:nvPr>
            <p:ph type="sldNum" sz="quarter" idx="12"/>
          </p:nvPr>
        </p:nvSpPr>
        <p:spPr>
          <a:xfrm>
            <a:off x="10469880" y="320040"/>
            <a:ext cx="914400" cy="320040"/>
          </a:xfrm>
        </p:spPr>
        <p:txBody>
          <a:bodyPr/>
          <a:lstStyle/>
          <a:p>
            <a:fld id="{D36445CE-666B-4A5A-829B-5C9D68575D49}" type="slidenum">
              <a:rPr lang="ru-KZ" smtClean="0"/>
              <a:t>‹#›</a:t>
            </a:fld>
            <a:endParaRPr lang="ru-KZ"/>
          </a:p>
        </p:txBody>
      </p:sp>
    </p:spTree>
    <p:extLst>
      <p:ext uri="{BB962C8B-B14F-4D97-AF65-F5344CB8AC3E}">
        <p14:creationId xmlns:p14="http://schemas.microsoft.com/office/powerpoint/2010/main" val="2029854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125305" y="1488985"/>
            <a:ext cx="6264350" cy="169685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118447" y="4351687"/>
            <a:ext cx="6265588" cy="17040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a:xfrm>
            <a:off x="804672" y="320040"/>
            <a:ext cx="3657600" cy="320040"/>
          </a:xfrm>
        </p:spPr>
        <p:txBody>
          <a:bodyPr/>
          <a:lstStyle/>
          <a:p>
            <a:fld id="{631D208C-EF8F-4BEC-A42C-1D6B4BCB6DC2}" type="datetimeFigureOut">
              <a:rPr lang="ru-KZ" smtClean="0"/>
              <a:t>21.10.2020</a:t>
            </a:fld>
            <a:endParaRPr lang="ru-KZ"/>
          </a:p>
        </p:txBody>
      </p:sp>
      <p:sp>
        <p:nvSpPr>
          <p:cNvPr id="8" name="Footer Placeholder 7"/>
          <p:cNvSpPr>
            <a:spLocks noGrp="1"/>
          </p:cNvSpPr>
          <p:nvPr>
            <p:ph type="ftr" sz="quarter" idx="11"/>
          </p:nvPr>
        </p:nvSpPr>
        <p:spPr>
          <a:xfrm>
            <a:off x="804672" y="6227064"/>
            <a:ext cx="10588752" cy="320040"/>
          </a:xfrm>
        </p:spPr>
        <p:txBody>
          <a:bodyPr/>
          <a:lstStyle/>
          <a:p>
            <a:endParaRPr lang="ru-KZ"/>
          </a:p>
        </p:txBody>
      </p:sp>
      <p:sp>
        <p:nvSpPr>
          <p:cNvPr id="9" name="Slide Number Placeholder 8"/>
          <p:cNvSpPr>
            <a:spLocks noGrp="1"/>
          </p:cNvSpPr>
          <p:nvPr>
            <p:ph type="sldNum" sz="quarter" idx="12"/>
          </p:nvPr>
        </p:nvSpPr>
        <p:spPr>
          <a:xfrm>
            <a:off x="10469880" y="320040"/>
            <a:ext cx="914400" cy="320040"/>
          </a:xfrm>
        </p:spPr>
        <p:txBody>
          <a:bodyPr/>
          <a:lstStyle/>
          <a:p>
            <a:fld id="{D36445CE-666B-4A5A-829B-5C9D68575D49}" type="slidenum">
              <a:rPr lang="ru-KZ" smtClean="0"/>
              <a:t>‹#›</a:t>
            </a:fld>
            <a:endParaRPr lang="ru-KZ"/>
          </a:p>
        </p:txBody>
      </p:sp>
    </p:spTree>
    <p:extLst>
      <p:ext uri="{BB962C8B-B14F-4D97-AF65-F5344CB8AC3E}">
        <p14:creationId xmlns:p14="http://schemas.microsoft.com/office/powerpoint/2010/main" val="2376899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31D208C-EF8F-4BEC-A42C-1D6B4BCB6DC2}" type="datetimeFigureOut">
              <a:rPr lang="ru-KZ" smtClean="0"/>
              <a:t>21.10.2020</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D36445CE-666B-4A5A-829B-5C9D68575D49}" type="slidenum">
              <a:rPr lang="ru-KZ" smtClean="0"/>
              <a:t>‹#›</a:t>
            </a:fld>
            <a:endParaRPr lang="ru-KZ"/>
          </a:p>
        </p:txBody>
      </p:sp>
    </p:spTree>
    <p:extLst>
      <p:ext uri="{BB962C8B-B14F-4D97-AF65-F5344CB8AC3E}">
        <p14:creationId xmlns:p14="http://schemas.microsoft.com/office/powerpoint/2010/main" val="1346210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631D208C-EF8F-4BEC-A42C-1D6B4BCB6DC2}" type="datetimeFigureOut">
              <a:rPr lang="ru-KZ" smtClean="0"/>
              <a:t>21.10.2020</a:t>
            </a:fld>
            <a:endParaRPr lang="ru-KZ"/>
          </a:p>
        </p:txBody>
      </p:sp>
      <p:sp>
        <p:nvSpPr>
          <p:cNvPr id="3" name="Footer Placeholder 2"/>
          <p:cNvSpPr>
            <a:spLocks noGrp="1"/>
          </p:cNvSpPr>
          <p:nvPr>
            <p:ph type="ftr" sz="quarter" idx="11"/>
          </p:nvPr>
        </p:nvSpPr>
        <p:spPr>
          <a:xfrm>
            <a:off x="804672" y="6227064"/>
            <a:ext cx="10588752" cy="320040"/>
          </a:xfrm>
        </p:spPr>
        <p:txBody>
          <a:bodyPr/>
          <a:lstStyle/>
          <a:p>
            <a:endParaRPr lang="ru-KZ"/>
          </a:p>
        </p:txBody>
      </p:sp>
      <p:sp>
        <p:nvSpPr>
          <p:cNvPr id="4" name="Slide Number Placeholder 3"/>
          <p:cNvSpPr>
            <a:spLocks noGrp="1"/>
          </p:cNvSpPr>
          <p:nvPr>
            <p:ph type="sldNum" sz="quarter" idx="12"/>
          </p:nvPr>
        </p:nvSpPr>
        <p:spPr>
          <a:xfrm>
            <a:off x="10469880" y="320040"/>
            <a:ext cx="914400" cy="320040"/>
          </a:xfrm>
        </p:spPr>
        <p:txBody>
          <a:bodyPr/>
          <a:lstStyle/>
          <a:p>
            <a:fld id="{D36445CE-666B-4A5A-829B-5C9D68575D49}" type="slidenum">
              <a:rPr lang="ru-KZ" smtClean="0"/>
              <a:t>‹#›</a:t>
            </a:fld>
            <a:endParaRPr lang="ru-KZ"/>
          </a:p>
        </p:txBody>
      </p:sp>
    </p:spTree>
    <p:extLst>
      <p:ext uri="{BB962C8B-B14F-4D97-AF65-F5344CB8AC3E}">
        <p14:creationId xmlns:p14="http://schemas.microsoft.com/office/powerpoint/2010/main" val="3466566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ru-RU"/>
              <a:t>Образец заголовка</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631D208C-EF8F-4BEC-A42C-1D6B4BCB6DC2}" type="datetimeFigureOut">
              <a:rPr lang="ru-KZ" smtClean="0"/>
              <a:t>21.10.2020</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D36445CE-666B-4A5A-829B-5C9D68575D49}" type="slidenum">
              <a:rPr lang="ru-KZ" smtClean="0"/>
              <a:t>‹#›</a:t>
            </a:fld>
            <a:endParaRPr lang="ru-KZ"/>
          </a:p>
        </p:txBody>
      </p:sp>
    </p:spTree>
    <p:extLst>
      <p:ext uri="{BB962C8B-B14F-4D97-AF65-F5344CB8AC3E}">
        <p14:creationId xmlns:p14="http://schemas.microsoft.com/office/powerpoint/2010/main" val="1071123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ru-RU"/>
              <a:t>Образец заголовка</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804672" y="320040"/>
            <a:ext cx="3657600" cy="320040"/>
          </a:xfrm>
        </p:spPr>
        <p:txBody>
          <a:bodyPr/>
          <a:lstStyle/>
          <a:p>
            <a:fld id="{631D208C-EF8F-4BEC-A42C-1D6B4BCB6DC2}" type="datetimeFigureOut">
              <a:rPr lang="ru-KZ" smtClean="0"/>
              <a:t>21.10.2020</a:t>
            </a:fld>
            <a:endParaRPr lang="ru-KZ"/>
          </a:p>
        </p:txBody>
      </p:sp>
      <p:sp>
        <p:nvSpPr>
          <p:cNvPr id="6" name="Footer Placeholder 5"/>
          <p:cNvSpPr>
            <a:spLocks noGrp="1"/>
          </p:cNvSpPr>
          <p:nvPr>
            <p:ph type="ftr" sz="quarter" idx="11"/>
          </p:nvPr>
        </p:nvSpPr>
        <p:spPr>
          <a:xfrm>
            <a:off x="804672" y="6227064"/>
            <a:ext cx="5942203" cy="320040"/>
          </a:xfrm>
        </p:spPr>
        <p:txBody>
          <a:bodyPr/>
          <a:lstStyle/>
          <a:p>
            <a:endParaRPr lang="ru-KZ"/>
          </a:p>
        </p:txBody>
      </p:sp>
      <p:sp>
        <p:nvSpPr>
          <p:cNvPr id="7" name="Slide Number Placeholder 6"/>
          <p:cNvSpPr>
            <a:spLocks noGrp="1"/>
          </p:cNvSpPr>
          <p:nvPr>
            <p:ph type="sldNum" sz="quarter" idx="12"/>
          </p:nvPr>
        </p:nvSpPr>
        <p:spPr>
          <a:xfrm>
            <a:off x="5828377" y="320040"/>
            <a:ext cx="914400" cy="320040"/>
          </a:xfrm>
        </p:spPr>
        <p:txBody>
          <a:bodyPr/>
          <a:lstStyle/>
          <a:p>
            <a:fld id="{D36445CE-666B-4A5A-829B-5C9D68575D49}" type="slidenum">
              <a:rPr lang="ru-KZ" smtClean="0"/>
              <a:t>‹#›</a:t>
            </a:fld>
            <a:endParaRPr lang="ru-KZ"/>
          </a:p>
        </p:txBody>
      </p:sp>
    </p:spTree>
    <p:extLst>
      <p:ext uri="{BB962C8B-B14F-4D97-AF65-F5344CB8AC3E}">
        <p14:creationId xmlns:p14="http://schemas.microsoft.com/office/powerpoint/2010/main" val="4238212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631D208C-EF8F-4BEC-A42C-1D6B4BCB6DC2}" type="datetimeFigureOut">
              <a:rPr lang="ru-KZ" smtClean="0"/>
              <a:t>21.10.2020</a:t>
            </a:fld>
            <a:endParaRPr lang="ru-KZ"/>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D36445CE-666B-4A5A-829B-5C9D68575D49}" type="slidenum">
              <a:rPr lang="ru-KZ" smtClean="0"/>
              <a:t>‹#›</a:t>
            </a:fld>
            <a:endParaRPr lang="ru-KZ"/>
          </a:p>
        </p:txBody>
      </p:sp>
    </p:spTree>
    <p:extLst>
      <p:ext uri="{BB962C8B-B14F-4D97-AF65-F5344CB8AC3E}">
        <p14:creationId xmlns:p14="http://schemas.microsoft.com/office/powerpoint/2010/main" val="35598790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CE3618-1D7A-4256-B2AF-9DB692996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91A9185-A7D5-460B-98BC-0BF2EBD3EEB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1" name="Freeform 5">
              <a:extLst>
                <a:ext uri="{FF2B5EF4-FFF2-40B4-BE49-F238E27FC236}">
                  <a16:creationId xmlns:a16="http://schemas.microsoft.com/office/drawing/2014/main" id="{8AFC1764-6516-4F77-BF30-B8ADB3C9F4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FCAFF9F9-F806-47EC-BCAC-9921E719FF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accent1">
                  <a:alpha val="18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3" name="Freeform 7">
              <a:extLst>
                <a:ext uri="{FF2B5EF4-FFF2-40B4-BE49-F238E27FC236}">
                  <a16:creationId xmlns:a16="http://schemas.microsoft.com/office/drawing/2014/main" id="{09D92491-36BD-4861-BA54-DD88E60898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accent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23740E15-AB86-4E5C-A137-07E0DDC035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BE097852-1F54-4EF0-A1BE-561272FCD6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5C2DF1F9-21CC-430E-84C8-356C73C6FD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F11B45B-3EDE-4B6A-903B-0AE6E9DDF4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accent1">
                  <a:alpha val="7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77FDDC5-477E-420D-B98F-42ABA2477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92C0474-B573-45C5-84C5-194CE1715F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accent1">
                  <a:alpha val="6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2FBC62F8-64D0-4025-99AE-A04E291D9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accent1">
                  <a:alpha val="6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7632F945-80B5-4575-A538-29495BF8F2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accent1">
                  <a:alpha val="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562CC17-43D4-4E57-AE08-83952EE59D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accent1">
                  <a:alpha val="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E1D78CFE-04CA-4101-AFCF-196940B2D1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accent1">
                  <a:alpha val="4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1F2A149-A64E-4690-B049-18C156A8E2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accent1">
                  <a:alpha val="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D9313C72-D62D-4416-A6AE-7EB7D6B54A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accent1">
                  <a:alpha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77B03BEA-76E5-4ECB-B9BB-D89D27509E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accent1">
                  <a:alpha val="4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F6BECE-416D-4C3A-AD6F-68B08F3CA7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accent1">
                  <a:alpha val="4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B9197E2A-A098-480D-A2A6-3F3B889EDA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accent1">
                  <a:alpha val="4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5A493EDB-6C9E-483F-86A6-0F473E5908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accent1">
                  <a:alpha val="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2" name="Заголовок 1">
            <a:extLst>
              <a:ext uri="{FF2B5EF4-FFF2-40B4-BE49-F238E27FC236}">
                <a16:creationId xmlns:a16="http://schemas.microsoft.com/office/drawing/2014/main" id="{B2EA9493-6538-44AD-A169-E9EE171879CF}"/>
              </a:ext>
            </a:extLst>
          </p:cNvPr>
          <p:cNvSpPr>
            <a:spLocks noGrp="1"/>
          </p:cNvSpPr>
          <p:nvPr>
            <p:ph type="ctrTitle"/>
          </p:nvPr>
        </p:nvSpPr>
        <p:spPr>
          <a:xfrm>
            <a:off x="2037374" y="1263404"/>
            <a:ext cx="8247189" cy="3115075"/>
          </a:xfrm>
        </p:spPr>
        <p:txBody>
          <a:bodyPr>
            <a:normAutofit/>
          </a:bodyPr>
          <a:lstStyle/>
          <a:p>
            <a:pPr algn="l"/>
            <a:r>
              <a:rPr lang="ru-RU" sz="7200" dirty="0">
                <a:solidFill>
                  <a:schemeClr val="accent1"/>
                </a:solidFill>
              </a:rPr>
              <a:t>Тема «</a:t>
            </a:r>
            <a:r>
              <a:rPr lang="en-US" sz="7200" dirty="0">
                <a:solidFill>
                  <a:schemeClr val="accent1"/>
                </a:solidFill>
              </a:rPr>
              <a:t>Planning the audit </a:t>
            </a:r>
            <a:r>
              <a:rPr lang="ru-RU" sz="7200" dirty="0">
                <a:solidFill>
                  <a:schemeClr val="accent1"/>
                </a:solidFill>
              </a:rPr>
              <a:t>»</a:t>
            </a:r>
            <a:endParaRPr lang="ru-KZ" sz="7200" dirty="0">
              <a:solidFill>
                <a:schemeClr val="accent1"/>
              </a:solidFill>
            </a:endParaRPr>
          </a:p>
        </p:txBody>
      </p:sp>
      <p:sp>
        <p:nvSpPr>
          <p:cNvPr id="3" name="Подзаголовок 2">
            <a:extLst>
              <a:ext uri="{FF2B5EF4-FFF2-40B4-BE49-F238E27FC236}">
                <a16:creationId xmlns:a16="http://schemas.microsoft.com/office/drawing/2014/main" id="{1557ED5B-3AC2-4EBB-8B6F-186E28FC3E9A}"/>
              </a:ext>
            </a:extLst>
          </p:cNvPr>
          <p:cNvSpPr>
            <a:spLocks noGrp="1"/>
          </p:cNvSpPr>
          <p:nvPr>
            <p:ph type="subTitle" idx="1"/>
          </p:nvPr>
        </p:nvSpPr>
        <p:spPr>
          <a:xfrm>
            <a:off x="2037374" y="4560432"/>
            <a:ext cx="8300202" cy="1228171"/>
          </a:xfrm>
        </p:spPr>
        <p:txBody>
          <a:bodyPr>
            <a:normAutofit/>
          </a:bodyPr>
          <a:lstStyle/>
          <a:p>
            <a:pPr algn="l"/>
            <a:endParaRPr lang="ru-KZ" sz="2400">
              <a:solidFill>
                <a:schemeClr val="tx1"/>
              </a:solidFill>
            </a:endParaRPr>
          </a:p>
        </p:txBody>
      </p:sp>
      <p:sp>
        <p:nvSpPr>
          <p:cNvPr id="31" name="Isosceles Triangle 30">
            <a:extLst>
              <a:ext uri="{FF2B5EF4-FFF2-40B4-BE49-F238E27FC236}">
                <a16:creationId xmlns:a16="http://schemas.microsoft.com/office/drawing/2014/main" id="{3F39476B-1A6D-47CB-AC7A-FB87EF003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90253" y="3276595"/>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2454839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41AC54-0C3C-46D6-A7E5-BB121136D979}"/>
              </a:ext>
            </a:extLst>
          </p:cNvPr>
          <p:cNvSpPr>
            <a:spLocks noGrp="1"/>
          </p:cNvSpPr>
          <p:nvPr>
            <p:ph type="title"/>
          </p:nvPr>
        </p:nvSpPr>
        <p:spPr/>
        <p:txBody>
          <a:bodyPr/>
          <a:lstStyle/>
          <a:p>
            <a:endParaRPr lang="ru-KZ" dirty="0"/>
          </a:p>
        </p:txBody>
      </p:sp>
      <p:sp>
        <p:nvSpPr>
          <p:cNvPr id="3" name="Объект 2">
            <a:extLst>
              <a:ext uri="{FF2B5EF4-FFF2-40B4-BE49-F238E27FC236}">
                <a16:creationId xmlns:a16="http://schemas.microsoft.com/office/drawing/2014/main" id="{72179184-7107-401E-9E65-0B3CC389BDAE}"/>
              </a:ext>
            </a:extLst>
          </p:cNvPr>
          <p:cNvSpPr>
            <a:spLocks noGrp="1"/>
          </p:cNvSpPr>
          <p:nvPr>
            <p:ph idx="1"/>
          </p:nvPr>
        </p:nvSpPr>
        <p:spPr/>
        <p:txBody>
          <a:bodyPr>
            <a:normAutofit/>
          </a:bodyPr>
          <a:lstStyle/>
          <a:p>
            <a:pPr algn="just"/>
            <a:r>
              <a:rPr lang="en-US" sz="1800" dirty="0">
                <a:solidFill>
                  <a:srgbClr val="000000"/>
                </a:solidFill>
                <a:effectLst/>
                <a:latin typeface="Times New Roman" panose="02020603050405020304" pitchFamily="18" charset="0"/>
                <a:ea typeface="Times New Roman" panose="02020603050405020304" pitchFamily="18" charset="0"/>
              </a:rPr>
              <a:t>One of the special criteria for performance auditing is the viability indicator, designed to determine the compliance of the expenses incurred with the goals and objectives set for the designated expected period.</a:t>
            </a:r>
          </a:p>
          <a:p>
            <a:pPr algn="just"/>
            <a:r>
              <a:rPr lang="en-US" sz="1800" dirty="0">
                <a:solidFill>
                  <a:srgbClr val="000000"/>
                </a:solidFill>
                <a:effectLst/>
                <a:latin typeface="Times New Roman" panose="02020603050405020304" pitchFamily="18" charset="0"/>
                <a:ea typeface="Times New Roman" panose="02020603050405020304" pitchFamily="18" charset="0"/>
              </a:rPr>
              <a:t>The prospect criterion is used in the audit of the effectiveness of planning the republican budget and the implementation of documents of the State Planning System of the Republic of Kazakhstan, development strategies and development plans for national managing holdings, national holdings, national companies in which the state is a shareholder.</a:t>
            </a:r>
          </a:p>
          <a:p>
            <a:pPr algn="just"/>
            <a:r>
              <a:rPr lang="en-US" sz="1800" dirty="0">
                <a:solidFill>
                  <a:srgbClr val="000000"/>
                </a:solidFill>
                <a:effectLst/>
                <a:latin typeface="Times New Roman" panose="02020603050405020304" pitchFamily="18" charset="0"/>
                <a:ea typeface="Times New Roman" panose="02020603050405020304" pitchFamily="18" charset="0"/>
              </a:rPr>
              <a:t> The definition and (or) development of special criteria is carried out using information from available and reliable sources.</a:t>
            </a:r>
            <a:endParaRPr lang="ru-KZ" dirty="0"/>
          </a:p>
        </p:txBody>
      </p:sp>
    </p:spTree>
    <p:extLst>
      <p:ext uri="{BB962C8B-B14F-4D97-AF65-F5344CB8AC3E}">
        <p14:creationId xmlns:p14="http://schemas.microsoft.com/office/powerpoint/2010/main" val="2783855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FAF079-57EE-4178-B0C3-C6FF192E51F3}"/>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8FB5E32E-DDFD-4D05-9220-72D7ECDAA143}"/>
              </a:ext>
            </a:extLst>
          </p:cNvPr>
          <p:cNvSpPr>
            <a:spLocks noGrp="1"/>
          </p:cNvSpPr>
          <p:nvPr>
            <p:ph idx="1"/>
          </p:nvPr>
        </p:nvSpPr>
        <p:spPr/>
        <p:txBody>
          <a:bodyPr/>
          <a:lstStyle/>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Performance audit criteria are subdivided into:</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1) quantitative (indicators that are measured in numerical terms to determine the level of achievement of results);</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2) high-quality (thesis descriptions of the ideal or desired state of affairs or the timeliness of achieving results in the direction of auditing the effectiveness and (or) activities of the object of governmental audit).</a:t>
            </a:r>
            <a:endParaRPr lang="ru-KZ" dirty="0"/>
          </a:p>
        </p:txBody>
      </p:sp>
    </p:spTree>
    <p:extLst>
      <p:ext uri="{BB962C8B-B14F-4D97-AF65-F5344CB8AC3E}">
        <p14:creationId xmlns:p14="http://schemas.microsoft.com/office/powerpoint/2010/main" val="3975527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AFA9D7-92E7-4218-B297-AFE8B60F06AF}"/>
              </a:ext>
            </a:extLst>
          </p:cNvPr>
          <p:cNvSpPr>
            <a:spLocks noGrp="1"/>
          </p:cNvSpPr>
          <p:nvPr>
            <p:ph type="title"/>
          </p:nvPr>
        </p:nvSpPr>
        <p:spPr/>
        <p:txBody>
          <a:bodyPr/>
          <a:lstStyle/>
          <a:p>
            <a:r>
              <a:rPr lang="en-US" sz="320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Criteria for selecting a performance audit topic</a:t>
            </a:r>
            <a:br>
              <a:rPr lang="ru-KZ" sz="1800" dirty="0">
                <a:effectLst/>
                <a:latin typeface="Calibri" panose="020F0502020204030204" pitchFamily="34" charset="0"/>
                <a:ea typeface="Times New Roman" panose="02020603050405020304" pitchFamily="18" charset="0"/>
                <a:cs typeface="Times New Roman" panose="02020603050405020304" pitchFamily="18" charset="0"/>
              </a:rPr>
            </a:br>
            <a:endParaRPr lang="ru-KZ" dirty="0"/>
          </a:p>
        </p:txBody>
      </p:sp>
      <p:graphicFrame>
        <p:nvGraphicFramePr>
          <p:cNvPr id="8" name="Объект 7">
            <a:extLst>
              <a:ext uri="{FF2B5EF4-FFF2-40B4-BE49-F238E27FC236}">
                <a16:creationId xmlns:a16="http://schemas.microsoft.com/office/drawing/2014/main" id="{B6FE4F77-57F9-47DF-A1A3-19DDAD08BDB7}"/>
              </a:ext>
            </a:extLst>
          </p:cNvPr>
          <p:cNvGraphicFramePr>
            <a:graphicFrameLocks noGrp="1"/>
          </p:cNvGraphicFramePr>
          <p:nvPr>
            <p:ph idx="1"/>
            <p:extLst>
              <p:ext uri="{D42A27DB-BD31-4B8C-83A1-F6EECF244321}">
                <p14:modId xmlns:p14="http://schemas.microsoft.com/office/powerpoint/2010/main" val="367107470"/>
              </p:ext>
            </p:extLst>
          </p:nvPr>
        </p:nvGraphicFramePr>
        <p:xfrm>
          <a:off x="5013788" y="757290"/>
          <a:ext cx="6462445" cy="5267606"/>
        </p:xfrm>
        <a:graphic>
          <a:graphicData uri="http://schemas.openxmlformats.org/drawingml/2006/table">
            <a:tbl>
              <a:tblPr firstRow="1" firstCol="1" bandRow="1">
                <a:tableStyleId>{5C22544A-7EE6-4342-B048-85BDC9FD1C3A}</a:tableStyleId>
              </a:tblPr>
              <a:tblGrid>
                <a:gridCol w="5538643">
                  <a:extLst>
                    <a:ext uri="{9D8B030D-6E8A-4147-A177-3AD203B41FA5}">
                      <a16:colId xmlns:a16="http://schemas.microsoft.com/office/drawing/2014/main" val="3363698643"/>
                    </a:ext>
                  </a:extLst>
                </a:gridCol>
                <a:gridCol w="923802">
                  <a:extLst>
                    <a:ext uri="{9D8B030D-6E8A-4147-A177-3AD203B41FA5}">
                      <a16:colId xmlns:a16="http://schemas.microsoft.com/office/drawing/2014/main" val="3109949367"/>
                    </a:ext>
                  </a:extLst>
                </a:gridCol>
              </a:tblGrid>
              <a:tr h="776547">
                <a:tc>
                  <a:txBody>
                    <a:bodyPr/>
                    <a:lstStyle/>
                    <a:p>
                      <a:pPr algn="ctr">
                        <a:lnSpc>
                          <a:spcPct val="115000"/>
                        </a:lnSpc>
                        <a:spcAft>
                          <a:spcPts val="1000"/>
                        </a:spcAft>
                      </a:pPr>
                      <a:r>
                        <a:rPr lang="kk-KZ" sz="900" dirty="0">
                          <a:solidFill>
                            <a:schemeClr val="tx1"/>
                          </a:solidFill>
                          <a:effectLst/>
                        </a:rPr>
                        <a:t> </a:t>
                      </a:r>
                      <a:endParaRPr lang="ru-KZ" sz="1000" dirty="0">
                        <a:solidFill>
                          <a:schemeClr val="tx1"/>
                        </a:solidFill>
                        <a:effectLst/>
                      </a:endParaRPr>
                    </a:p>
                    <a:p>
                      <a:pPr algn="ctr">
                        <a:lnSpc>
                          <a:spcPct val="115000"/>
                        </a:lnSpc>
                        <a:spcAft>
                          <a:spcPts val="1000"/>
                        </a:spcAft>
                      </a:pPr>
                      <a:r>
                        <a:rPr lang="en-US" sz="1300" dirty="0">
                          <a:solidFill>
                            <a:schemeClr val="tx1"/>
                          </a:solidFill>
                          <a:effectLst/>
                        </a:rPr>
                        <a:t>Criteria for selecting a performance audit topic</a:t>
                      </a:r>
                      <a:endParaRPr lang="ru-KZ"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a:txBody>
                    <a:bodyPr/>
                    <a:lstStyle/>
                    <a:p>
                      <a:pPr algn="ctr">
                        <a:lnSpc>
                          <a:spcPct val="115000"/>
                        </a:lnSpc>
                        <a:spcAft>
                          <a:spcPts val="1000"/>
                        </a:spcAft>
                      </a:pPr>
                      <a:r>
                        <a:rPr lang="kk-KZ" sz="1300">
                          <a:solidFill>
                            <a:schemeClr val="tx1"/>
                          </a:solidFill>
                          <a:effectLst/>
                        </a:rPr>
                        <a:t> </a:t>
                      </a:r>
                      <a:endParaRPr lang="ru-KZ" sz="1000">
                        <a:solidFill>
                          <a:schemeClr val="tx1"/>
                        </a:solidFill>
                        <a:effectLst/>
                      </a:endParaRPr>
                    </a:p>
                    <a:p>
                      <a:pPr algn="ctr">
                        <a:lnSpc>
                          <a:spcPct val="115000"/>
                        </a:lnSpc>
                        <a:spcAft>
                          <a:spcPts val="1000"/>
                        </a:spcAft>
                      </a:pPr>
                      <a:r>
                        <a:rPr lang="ru-RU" sz="1300">
                          <a:solidFill>
                            <a:schemeClr val="tx1"/>
                          </a:solidFill>
                          <a:effectLst/>
                        </a:rPr>
                        <a:t>Баллы</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extLst>
                  <a:ext uri="{0D108BD9-81ED-4DB2-BD59-A6C34878D82A}">
                    <a16:rowId xmlns:a16="http://schemas.microsoft.com/office/drawing/2014/main" val="3280457346"/>
                  </a:ext>
                </a:extLst>
              </a:tr>
              <a:tr h="216018">
                <a:tc>
                  <a:txBody>
                    <a:bodyPr/>
                    <a:lstStyle/>
                    <a:p>
                      <a:pPr algn="ctr">
                        <a:lnSpc>
                          <a:spcPct val="115000"/>
                        </a:lnSpc>
                        <a:spcAft>
                          <a:spcPts val="1000"/>
                        </a:spcAft>
                      </a:pPr>
                      <a:r>
                        <a:rPr lang="kk-KZ" sz="1300">
                          <a:solidFill>
                            <a:schemeClr val="tx1"/>
                          </a:solidFill>
                          <a:effectLst/>
                        </a:rPr>
                        <a:t>1</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a:txBody>
                    <a:bodyPr/>
                    <a:lstStyle/>
                    <a:p>
                      <a:pPr algn="ctr">
                        <a:lnSpc>
                          <a:spcPct val="115000"/>
                        </a:lnSpc>
                        <a:spcAft>
                          <a:spcPts val="1000"/>
                        </a:spcAft>
                      </a:pPr>
                      <a:r>
                        <a:rPr lang="kk-KZ" sz="1300">
                          <a:solidFill>
                            <a:schemeClr val="tx1"/>
                          </a:solidFill>
                          <a:effectLst/>
                        </a:rPr>
                        <a:t>2</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extLst>
                  <a:ext uri="{0D108BD9-81ED-4DB2-BD59-A6C34878D82A}">
                    <a16:rowId xmlns:a16="http://schemas.microsoft.com/office/drawing/2014/main" val="3107224650"/>
                  </a:ext>
                </a:extLst>
              </a:tr>
              <a:tr h="216018">
                <a:tc gridSpan="2">
                  <a:txBody>
                    <a:bodyPr/>
                    <a:lstStyle/>
                    <a:p>
                      <a:pPr algn="just">
                        <a:lnSpc>
                          <a:spcPct val="115000"/>
                        </a:lnSpc>
                        <a:spcAft>
                          <a:spcPts val="1000"/>
                        </a:spcAft>
                      </a:pPr>
                      <a:r>
                        <a:rPr lang="en-US" sz="1300" dirty="0">
                          <a:solidFill>
                            <a:schemeClr val="tx1"/>
                          </a:solidFill>
                          <a:effectLst/>
                        </a:rPr>
                        <a:t>I</a:t>
                      </a:r>
                      <a:r>
                        <a:rPr lang="ru-RU" sz="1300" dirty="0">
                          <a:solidFill>
                            <a:schemeClr val="tx1"/>
                          </a:solidFill>
                          <a:effectLst/>
                        </a:rPr>
                        <a:t>. </a:t>
                      </a:r>
                      <a:r>
                        <a:rPr lang="en-US" sz="1300" dirty="0">
                          <a:solidFill>
                            <a:schemeClr val="tx1"/>
                          </a:solidFill>
                          <a:effectLst/>
                        </a:rPr>
                        <a:t>Socio-economic significance of the topic:</a:t>
                      </a:r>
                      <a:endParaRPr lang="ru-KZ"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hMerge="1">
                  <a:txBody>
                    <a:bodyPr/>
                    <a:lstStyle/>
                    <a:p>
                      <a:endParaRPr lang="ru-KZ"/>
                    </a:p>
                  </a:txBody>
                  <a:tcPr/>
                </a:tc>
                <a:extLst>
                  <a:ext uri="{0D108BD9-81ED-4DB2-BD59-A6C34878D82A}">
                    <a16:rowId xmlns:a16="http://schemas.microsoft.com/office/drawing/2014/main" val="1112818539"/>
                  </a:ext>
                </a:extLst>
              </a:tr>
              <a:tr h="216018">
                <a:tc>
                  <a:txBody>
                    <a:bodyPr/>
                    <a:lstStyle/>
                    <a:p>
                      <a:pPr algn="just">
                        <a:lnSpc>
                          <a:spcPct val="115000"/>
                        </a:lnSpc>
                        <a:spcAft>
                          <a:spcPts val="1000"/>
                        </a:spcAft>
                      </a:pPr>
                      <a:r>
                        <a:rPr lang="ru-RU" sz="1300">
                          <a:solidFill>
                            <a:schemeClr val="tx1"/>
                          </a:solidFill>
                          <a:effectLst/>
                        </a:rPr>
                        <a:t>• не имеет значения </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a:txBody>
                    <a:bodyPr/>
                    <a:lstStyle/>
                    <a:p>
                      <a:pPr algn="ctr">
                        <a:lnSpc>
                          <a:spcPct val="115000"/>
                        </a:lnSpc>
                        <a:spcAft>
                          <a:spcPts val="1000"/>
                        </a:spcAft>
                      </a:pPr>
                      <a:r>
                        <a:rPr lang="ru-RU" sz="1300">
                          <a:solidFill>
                            <a:schemeClr val="tx1"/>
                          </a:solidFill>
                          <a:effectLst/>
                        </a:rPr>
                        <a:t>0</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extLst>
                  <a:ext uri="{0D108BD9-81ED-4DB2-BD59-A6C34878D82A}">
                    <a16:rowId xmlns:a16="http://schemas.microsoft.com/office/drawing/2014/main" val="551265178"/>
                  </a:ext>
                </a:extLst>
              </a:tr>
              <a:tr h="233361">
                <a:tc>
                  <a:txBody>
                    <a:bodyPr/>
                    <a:lstStyle/>
                    <a:p>
                      <a:pPr algn="just">
                        <a:lnSpc>
                          <a:spcPct val="115000"/>
                        </a:lnSpc>
                        <a:spcAft>
                          <a:spcPts val="1000"/>
                        </a:spcAft>
                      </a:pPr>
                      <a:r>
                        <a:rPr lang="ru-RU" sz="1300">
                          <a:solidFill>
                            <a:schemeClr val="tx1"/>
                          </a:solidFill>
                          <a:effectLst/>
                        </a:rPr>
                        <a:t>• имеет значение как предмет контроля </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a:txBody>
                    <a:bodyPr/>
                    <a:lstStyle/>
                    <a:p>
                      <a:pPr algn="ctr">
                        <a:lnSpc>
                          <a:spcPct val="115000"/>
                        </a:lnSpc>
                        <a:spcAft>
                          <a:spcPts val="1000"/>
                        </a:spcAft>
                      </a:pPr>
                      <a:r>
                        <a:rPr lang="ru-RU" sz="1300">
                          <a:solidFill>
                            <a:schemeClr val="tx1"/>
                          </a:solidFill>
                          <a:effectLst/>
                        </a:rPr>
                        <a:t>4</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extLst>
                  <a:ext uri="{0D108BD9-81ED-4DB2-BD59-A6C34878D82A}">
                    <a16:rowId xmlns:a16="http://schemas.microsoft.com/office/drawing/2014/main" val="1797793840"/>
                  </a:ext>
                </a:extLst>
              </a:tr>
              <a:tr h="661307">
                <a:tc>
                  <a:txBody>
                    <a:bodyPr/>
                    <a:lstStyle/>
                    <a:p>
                      <a:pPr algn="just">
                        <a:lnSpc>
                          <a:spcPct val="115000"/>
                        </a:lnSpc>
                        <a:spcAft>
                          <a:spcPts val="1000"/>
                        </a:spcAft>
                      </a:pPr>
                      <a:r>
                        <a:rPr lang="ru-RU" sz="1300" dirty="0">
                          <a:solidFill>
                            <a:schemeClr val="tx1"/>
                          </a:solidFill>
                          <a:effectLst/>
                        </a:rPr>
                        <a:t>• представляет большой интерес для Парламента, средств массовой информации и общественности </a:t>
                      </a:r>
                      <a:endParaRPr lang="ru-KZ"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a:txBody>
                    <a:bodyPr/>
                    <a:lstStyle/>
                    <a:p>
                      <a:pPr algn="ctr">
                        <a:lnSpc>
                          <a:spcPct val="115000"/>
                        </a:lnSpc>
                        <a:spcAft>
                          <a:spcPts val="1000"/>
                        </a:spcAft>
                      </a:pPr>
                      <a:r>
                        <a:rPr lang="ru-RU" sz="1300">
                          <a:solidFill>
                            <a:schemeClr val="tx1"/>
                          </a:solidFill>
                          <a:effectLst/>
                        </a:rPr>
                        <a:t>10</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extLst>
                  <a:ext uri="{0D108BD9-81ED-4DB2-BD59-A6C34878D82A}">
                    <a16:rowId xmlns:a16="http://schemas.microsoft.com/office/drawing/2014/main" val="3331358128"/>
                  </a:ext>
                </a:extLst>
              </a:tr>
              <a:tr h="231057">
                <a:tc gridSpan="2">
                  <a:txBody>
                    <a:bodyPr/>
                    <a:lstStyle/>
                    <a:p>
                      <a:pPr algn="just">
                        <a:lnSpc>
                          <a:spcPct val="115000"/>
                        </a:lnSpc>
                        <a:spcAft>
                          <a:spcPts val="1000"/>
                        </a:spcAft>
                      </a:pPr>
                      <a:r>
                        <a:rPr lang="en-US" sz="1300" dirty="0">
                          <a:solidFill>
                            <a:schemeClr val="tx1"/>
                          </a:solidFill>
                          <a:effectLst/>
                        </a:rPr>
                        <a:t>II</a:t>
                      </a:r>
                      <a:r>
                        <a:rPr lang="ru-RU" sz="1300" dirty="0">
                          <a:solidFill>
                            <a:schemeClr val="tx1"/>
                          </a:solidFill>
                          <a:effectLst/>
                        </a:rPr>
                        <a:t>. </a:t>
                      </a:r>
                      <a:r>
                        <a:rPr lang="en-US" sz="1300" dirty="0">
                          <a:solidFill>
                            <a:schemeClr val="tx1"/>
                          </a:solidFill>
                          <a:effectLst/>
                        </a:rPr>
                        <a:t>Risk level:</a:t>
                      </a:r>
                      <a:endParaRPr lang="ru-KZ"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hMerge="1">
                  <a:txBody>
                    <a:bodyPr/>
                    <a:lstStyle/>
                    <a:p>
                      <a:endParaRPr lang="ru-KZ"/>
                    </a:p>
                  </a:txBody>
                  <a:tcPr/>
                </a:tc>
                <a:extLst>
                  <a:ext uri="{0D108BD9-81ED-4DB2-BD59-A6C34878D82A}">
                    <a16:rowId xmlns:a16="http://schemas.microsoft.com/office/drawing/2014/main" val="3186627256"/>
                  </a:ext>
                </a:extLst>
              </a:tr>
              <a:tr h="216018">
                <a:tc>
                  <a:txBody>
                    <a:bodyPr/>
                    <a:lstStyle/>
                    <a:p>
                      <a:pPr algn="just">
                        <a:lnSpc>
                          <a:spcPct val="115000"/>
                        </a:lnSpc>
                        <a:spcAft>
                          <a:spcPts val="1000"/>
                        </a:spcAft>
                      </a:pPr>
                      <a:r>
                        <a:rPr lang="ru-RU" sz="1300">
                          <a:solidFill>
                            <a:schemeClr val="tx1"/>
                          </a:solidFill>
                          <a:effectLst/>
                        </a:rPr>
                        <a:t>• отсутствие рисков </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a:txBody>
                    <a:bodyPr/>
                    <a:lstStyle/>
                    <a:p>
                      <a:pPr algn="ctr">
                        <a:lnSpc>
                          <a:spcPct val="115000"/>
                        </a:lnSpc>
                        <a:spcAft>
                          <a:spcPts val="1000"/>
                        </a:spcAft>
                      </a:pPr>
                      <a:r>
                        <a:rPr lang="ru-RU" sz="1300">
                          <a:solidFill>
                            <a:schemeClr val="tx1"/>
                          </a:solidFill>
                          <a:effectLst/>
                        </a:rPr>
                        <a:t>0</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extLst>
                  <a:ext uri="{0D108BD9-81ED-4DB2-BD59-A6C34878D82A}">
                    <a16:rowId xmlns:a16="http://schemas.microsoft.com/office/drawing/2014/main" val="480199767"/>
                  </a:ext>
                </a:extLst>
              </a:tr>
              <a:tr h="290405">
                <a:tc>
                  <a:txBody>
                    <a:bodyPr/>
                    <a:lstStyle/>
                    <a:p>
                      <a:pPr algn="just">
                        <a:lnSpc>
                          <a:spcPct val="115000"/>
                        </a:lnSpc>
                        <a:spcAft>
                          <a:spcPts val="1000"/>
                        </a:spcAft>
                      </a:pPr>
                      <a:r>
                        <a:rPr lang="ru-RU" sz="1300">
                          <a:solidFill>
                            <a:schemeClr val="tx1"/>
                          </a:solidFill>
                          <a:effectLst/>
                        </a:rPr>
                        <a:t>• низкий уровень рисков </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a:txBody>
                    <a:bodyPr/>
                    <a:lstStyle/>
                    <a:p>
                      <a:pPr algn="ctr">
                        <a:lnSpc>
                          <a:spcPct val="115000"/>
                        </a:lnSpc>
                        <a:spcAft>
                          <a:spcPts val="1000"/>
                        </a:spcAft>
                      </a:pPr>
                      <a:r>
                        <a:rPr lang="ru-RU" sz="1300">
                          <a:solidFill>
                            <a:schemeClr val="tx1"/>
                          </a:solidFill>
                          <a:effectLst/>
                        </a:rPr>
                        <a:t>3</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extLst>
                  <a:ext uri="{0D108BD9-81ED-4DB2-BD59-A6C34878D82A}">
                    <a16:rowId xmlns:a16="http://schemas.microsoft.com/office/drawing/2014/main" val="561587655"/>
                  </a:ext>
                </a:extLst>
              </a:tr>
              <a:tr h="290405">
                <a:tc>
                  <a:txBody>
                    <a:bodyPr/>
                    <a:lstStyle/>
                    <a:p>
                      <a:pPr algn="just">
                        <a:lnSpc>
                          <a:spcPct val="115000"/>
                        </a:lnSpc>
                        <a:spcAft>
                          <a:spcPts val="1000"/>
                        </a:spcAft>
                      </a:pPr>
                      <a:r>
                        <a:rPr lang="ru-RU" sz="1300">
                          <a:solidFill>
                            <a:schemeClr val="tx1"/>
                          </a:solidFill>
                          <a:effectLst/>
                        </a:rPr>
                        <a:t>• средний уровень рисков </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a:txBody>
                    <a:bodyPr/>
                    <a:lstStyle/>
                    <a:p>
                      <a:pPr algn="ctr">
                        <a:lnSpc>
                          <a:spcPct val="115000"/>
                        </a:lnSpc>
                        <a:spcAft>
                          <a:spcPts val="1000"/>
                        </a:spcAft>
                      </a:pPr>
                      <a:r>
                        <a:rPr lang="ru-RU" sz="1300">
                          <a:solidFill>
                            <a:schemeClr val="tx1"/>
                          </a:solidFill>
                          <a:effectLst/>
                        </a:rPr>
                        <a:t>6</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extLst>
                  <a:ext uri="{0D108BD9-81ED-4DB2-BD59-A6C34878D82A}">
                    <a16:rowId xmlns:a16="http://schemas.microsoft.com/office/drawing/2014/main" val="2321740205"/>
                  </a:ext>
                </a:extLst>
              </a:tr>
              <a:tr h="290405">
                <a:tc>
                  <a:txBody>
                    <a:bodyPr/>
                    <a:lstStyle/>
                    <a:p>
                      <a:pPr algn="just">
                        <a:lnSpc>
                          <a:spcPct val="115000"/>
                        </a:lnSpc>
                        <a:spcAft>
                          <a:spcPts val="1000"/>
                        </a:spcAft>
                      </a:pPr>
                      <a:r>
                        <a:rPr lang="ru-RU" sz="1300">
                          <a:solidFill>
                            <a:schemeClr val="tx1"/>
                          </a:solidFill>
                          <a:effectLst/>
                        </a:rPr>
                        <a:t>• высокий уровень рисков </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a:txBody>
                    <a:bodyPr/>
                    <a:lstStyle/>
                    <a:p>
                      <a:pPr algn="ctr">
                        <a:lnSpc>
                          <a:spcPct val="115000"/>
                        </a:lnSpc>
                        <a:spcAft>
                          <a:spcPts val="1000"/>
                        </a:spcAft>
                      </a:pPr>
                      <a:r>
                        <a:rPr lang="ru-RU" sz="1300">
                          <a:solidFill>
                            <a:schemeClr val="tx1"/>
                          </a:solidFill>
                          <a:effectLst/>
                        </a:rPr>
                        <a:t>10</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extLst>
                  <a:ext uri="{0D108BD9-81ED-4DB2-BD59-A6C34878D82A}">
                    <a16:rowId xmlns:a16="http://schemas.microsoft.com/office/drawing/2014/main" val="923598161"/>
                  </a:ext>
                </a:extLst>
              </a:tr>
              <a:tr h="288101">
                <a:tc gridSpan="2">
                  <a:txBody>
                    <a:bodyPr/>
                    <a:lstStyle/>
                    <a:p>
                      <a:pPr algn="just">
                        <a:lnSpc>
                          <a:spcPct val="115000"/>
                        </a:lnSpc>
                        <a:spcAft>
                          <a:spcPts val="1000"/>
                        </a:spcAft>
                      </a:pPr>
                      <a:r>
                        <a:rPr lang="en-US" sz="1300" dirty="0">
                          <a:solidFill>
                            <a:schemeClr val="tx1"/>
                          </a:solidFill>
                          <a:effectLst/>
                        </a:rPr>
                        <a:t>III</a:t>
                      </a:r>
                      <a:r>
                        <a:rPr lang="ru-RU" sz="1300" dirty="0">
                          <a:solidFill>
                            <a:schemeClr val="tx1"/>
                          </a:solidFill>
                          <a:effectLst/>
                        </a:rPr>
                        <a:t>. </a:t>
                      </a:r>
                      <a:r>
                        <a:rPr lang="en-US" sz="1300" dirty="0">
                          <a:solidFill>
                            <a:schemeClr val="tx1"/>
                          </a:solidFill>
                          <a:effectLst/>
                        </a:rPr>
                        <a:t>Assessment of possible audit results:</a:t>
                      </a:r>
                      <a:endParaRPr lang="ru-KZ"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hMerge="1">
                  <a:txBody>
                    <a:bodyPr/>
                    <a:lstStyle/>
                    <a:p>
                      <a:endParaRPr lang="ru-KZ"/>
                    </a:p>
                  </a:txBody>
                  <a:tcPr/>
                </a:tc>
                <a:extLst>
                  <a:ext uri="{0D108BD9-81ED-4DB2-BD59-A6C34878D82A}">
                    <a16:rowId xmlns:a16="http://schemas.microsoft.com/office/drawing/2014/main" val="924706014"/>
                  </a:ext>
                </a:extLst>
              </a:tr>
              <a:tr h="661307">
                <a:tc>
                  <a:txBody>
                    <a:bodyPr/>
                    <a:lstStyle/>
                    <a:p>
                      <a:pPr algn="just">
                        <a:lnSpc>
                          <a:spcPct val="115000"/>
                        </a:lnSpc>
                        <a:spcAft>
                          <a:spcPts val="1000"/>
                        </a:spcAft>
                      </a:pPr>
                      <a:r>
                        <a:rPr lang="ru-RU" sz="1300" dirty="0">
                          <a:solidFill>
                            <a:schemeClr val="tx1"/>
                          </a:solidFill>
                          <a:effectLst/>
                        </a:rPr>
                        <a:t>• незначительное влияние на повышение эффективности проверяемой сферы или деятельности объектов аудита </a:t>
                      </a:r>
                      <a:endParaRPr lang="ru-KZ"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a:txBody>
                    <a:bodyPr/>
                    <a:lstStyle/>
                    <a:p>
                      <a:pPr algn="ctr">
                        <a:lnSpc>
                          <a:spcPct val="115000"/>
                        </a:lnSpc>
                        <a:spcAft>
                          <a:spcPts val="1000"/>
                        </a:spcAft>
                      </a:pPr>
                      <a:r>
                        <a:rPr lang="ru-RU" sz="1300">
                          <a:solidFill>
                            <a:schemeClr val="tx1"/>
                          </a:solidFill>
                          <a:effectLst/>
                        </a:rPr>
                        <a:t>2</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extLst>
                  <a:ext uri="{0D108BD9-81ED-4DB2-BD59-A6C34878D82A}">
                    <a16:rowId xmlns:a16="http://schemas.microsoft.com/office/drawing/2014/main" val="4063196001"/>
                  </a:ext>
                </a:extLst>
              </a:tr>
              <a:tr h="661307">
                <a:tc>
                  <a:txBody>
                    <a:bodyPr/>
                    <a:lstStyle/>
                    <a:p>
                      <a:pPr algn="just">
                        <a:lnSpc>
                          <a:spcPct val="115000"/>
                        </a:lnSpc>
                        <a:spcAft>
                          <a:spcPts val="1000"/>
                        </a:spcAft>
                      </a:pPr>
                      <a:r>
                        <a:rPr lang="ru-RU" sz="1300">
                          <a:solidFill>
                            <a:schemeClr val="tx1"/>
                          </a:solidFill>
                          <a:effectLst/>
                        </a:rPr>
                        <a:t>• существенное влияние на повышение эффективности проверяемой сферы или деятельности объектов аудита </a:t>
                      </a:r>
                      <a:endParaRPr lang="ru-KZ" sz="1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tc>
                  <a:txBody>
                    <a:bodyPr/>
                    <a:lstStyle/>
                    <a:p>
                      <a:pPr algn="ctr">
                        <a:lnSpc>
                          <a:spcPct val="115000"/>
                        </a:lnSpc>
                        <a:spcAft>
                          <a:spcPts val="1000"/>
                        </a:spcAft>
                      </a:pPr>
                      <a:r>
                        <a:rPr lang="ru-RU" sz="1300" dirty="0">
                          <a:solidFill>
                            <a:schemeClr val="tx1"/>
                          </a:solidFill>
                          <a:effectLst/>
                        </a:rPr>
                        <a:t>4</a:t>
                      </a:r>
                      <a:endParaRPr lang="ru-KZ" sz="1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620" marR="57620" marT="7491" marB="0"/>
                </a:tc>
                <a:extLst>
                  <a:ext uri="{0D108BD9-81ED-4DB2-BD59-A6C34878D82A}">
                    <a16:rowId xmlns:a16="http://schemas.microsoft.com/office/drawing/2014/main" val="662349767"/>
                  </a:ext>
                </a:extLst>
              </a:tr>
            </a:tbl>
          </a:graphicData>
        </a:graphic>
      </p:graphicFrame>
    </p:spTree>
    <p:extLst>
      <p:ext uri="{BB962C8B-B14F-4D97-AF65-F5344CB8AC3E}">
        <p14:creationId xmlns:p14="http://schemas.microsoft.com/office/powerpoint/2010/main" val="3086054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0F2DE27-1297-4129-8109-8A8F621F6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EE3576CE-E327-4733-A289-BEFB35F754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EF2E2475-8B34-4000-B8B4-D1C0480EAC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AFF0158B-67CA-4E5D-82E9-032946005C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E791B238-571A-4C82-9B16-63D94A891B8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70F10DD1-A998-4B23-8C15-31B7FD35E9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AE6BBC61-DC1C-44DA-9B00-6F69CE21D8E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a:extLst>
                <a:ext uri="{FF2B5EF4-FFF2-40B4-BE49-F238E27FC236}">
                  <a16:creationId xmlns:a16="http://schemas.microsoft.com/office/drawing/2014/main" id="{906CAA79-7669-426E-AB78-3E141D4751E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a:extLst>
                <a:ext uri="{FF2B5EF4-FFF2-40B4-BE49-F238E27FC236}">
                  <a16:creationId xmlns:a16="http://schemas.microsoft.com/office/drawing/2014/main" id="{DA6EE275-29A0-4962-AFA6-FAD32DF50FD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2">
              <a:extLst>
                <a:ext uri="{FF2B5EF4-FFF2-40B4-BE49-F238E27FC236}">
                  <a16:creationId xmlns:a16="http://schemas.microsoft.com/office/drawing/2014/main" id="{2274EE13-0D62-4489-9B61-C616736FA18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3">
              <a:extLst>
                <a:ext uri="{FF2B5EF4-FFF2-40B4-BE49-F238E27FC236}">
                  <a16:creationId xmlns:a16="http://schemas.microsoft.com/office/drawing/2014/main" id="{471730B6-C7FB-45ED-BCC5-40FD45BF26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a:extLst>
                <a:ext uri="{FF2B5EF4-FFF2-40B4-BE49-F238E27FC236}">
                  <a16:creationId xmlns:a16="http://schemas.microsoft.com/office/drawing/2014/main" id="{D6FE80FB-C4EF-4D79-9559-D63549F146C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a:extLst>
                <a:ext uri="{FF2B5EF4-FFF2-40B4-BE49-F238E27FC236}">
                  <a16:creationId xmlns:a16="http://schemas.microsoft.com/office/drawing/2014/main" id="{C9CBAF19-21AE-40E8-8965-D5E6042F25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a:extLst>
                <a:ext uri="{FF2B5EF4-FFF2-40B4-BE49-F238E27FC236}">
                  <a16:creationId xmlns:a16="http://schemas.microsoft.com/office/drawing/2014/main" id="{EBA99019-E134-4FD1-9B9C-5F2DCAAA981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id="{00B654CA-DF8B-44BB-BF62-5B028D52222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8">
              <a:extLst>
                <a:ext uri="{FF2B5EF4-FFF2-40B4-BE49-F238E27FC236}">
                  <a16:creationId xmlns:a16="http://schemas.microsoft.com/office/drawing/2014/main" id="{32411C03-987B-42CB-833D-E31A2790100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9">
              <a:extLst>
                <a:ext uri="{FF2B5EF4-FFF2-40B4-BE49-F238E27FC236}">
                  <a16:creationId xmlns:a16="http://schemas.microsoft.com/office/drawing/2014/main" id="{5F9F126A-997B-4B39-8984-6563BA5D7F8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a:extLst>
                <a:ext uri="{FF2B5EF4-FFF2-40B4-BE49-F238E27FC236}">
                  <a16:creationId xmlns:a16="http://schemas.microsoft.com/office/drawing/2014/main" id="{49617DFE-E17F-4F67-9D22-C419793921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a:extLst>
                <a:ext uri="{FF2B5EF4-FFF2-40B4-BE49-F238E27FC236}">
                  <a16:creationId xmlns:a16="http://schemas.microsoft.com/office/drawing/2014/main" id="{E5441641-3AA6-42CE-8E3B-D39246DDE4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a:extLst>
                <a:ext uri="{FF2B5EF4-FFF2-40B4-BE49-F238E27FC236}">
                  <a16:creationId xmlns:a16="http://schemas.microsoft.com/office/drawing/2014/main" id="{6A578EBB-B60C-404B-B968-F9D46DC8BFD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a:extLst>
                <a:ext uri="{FF2B5EF4-FFF2-40B4-BE49-F238E27FC236}">
                  <a16:creationId xmlns:a16="http://schemas.microsoft.com/office/drawing/2014/main" id="{6A6D1E40-DD2C-4558-954C-47EC7417E6A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4">
              <a:extLst>
                <a:ext uri="{FF2B5EF4-FFF2-40B4-BE49-F238E27FC236}">
                  <a16:creationId xmlns:a16="http://schemas.microsoft.com/office/drawing/2014/main" id="{6C40FCAF-C578-4360-9094-9F66028B7B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5">
              <a:extLst>
                <a:ext uri="{FF2B5EF4-FFF2-40B4-BE49-F238E27FC236}">
                  <a16:creationId xmlns:a16="http://schemas.microsoft.com/office/drawing/2014/main" id="{63EAC42D-DC17-4FCB-B8F4-6AFBDA29CFA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Заголовок 1">
            <a:extLst>
              <a:ext uri="{FF2B5EF4-FFF2-40B4-BE49-F238E27FC236}">
                <a16:creationId xmlns:a16="http://schemas.microsoft.com/office/drawing/2014/main" id="{48AFA9D7-92E7-4218-B297-AFE8B60F06AF}"/>
              </a:ext>
            </a:extLst>
          </p:cNvPr>
          <p:cNvSpPr>
            <a:spLocks noGrp="1"/>
          </p:cNvSpPr>
          <p:nvPr>
            <p:ph type="title"/>
          </p:nvPr>
        </p:nvSpPr>
        <p:spPr>
          <a:xfrm>
            <a:off x="1759287" y="798881"/>
            <a:ext cx="8673427" cy="1048945"/>
          </a:xfrm>
        </p:spPr>
        <p:txBody>
          <a:bodyPr>
            <a:normAutofit/>
          </a:bodyPr>
          <a:lstStyle/>
          <a:p>
            <a:r>
              <a:rPr lang="en-US" i="1" dirty="0">
                <a:solidFill>
                  <a:schemeClr val="tx1"/>
                </a:solidFill>
                <a:effectLst/>
                <a:latin typeface="Times New Roman" panose="02020603050405020304" pitchFamily="18" charset="0"/>
                <a:ea typeface="Times New Roman" panose="02020603050405020304" pitchFamily="18" charset="0"/>
              </a:rPr>
              <a:t>Table continuation</a:t>
            </a:r>
            <a:endParaRPr lang="ru-KZ" dirty="0">
              <a:solidFill>
                <a:schemeClr val="tx1"/>
              </a:solidFill>
            </a:endParaRPr>
          </a:p>
        </p:txBody>
      </p:sp>
      <p:graphicFrame>
        <p:nvGraphicFramePr>
          <p:cNvPr id="5" name="Объект 4">
            <a:extLst>
              <a:ext uri="{FF2B5EF4-FFF2-40B4-BE49-F238E27FC236}">
                <a16:creationId xmlns:a16="http://schemas.microsoft.com/office/drawing/2014/main" id="{6723B17F-7B57-47F4-A352-448C64E19EE4}"/>
              </a:ext>
            </a:extLst>
          </p:cNvPr>
          <p:cNvGraphicFramePr>
            <a:graphicFrameLocks noGrp="1"/>
          </p:cNvGraphicFramePr>
          <p:nvPr>
            <p:ph idx="1"/>
            <p:extLst>
              <p:ext uri="{D42A27DB-BD31-4B8C-83A1-F6EECF244321}">
                <p14:modId xmlns:p14="http://schemas.microsoft.com/office/powerpoint/2010/main" val="3486795014"/>
              </p:ext>
            </p:extLst>
          </p:nvPr>
        </p:nvGraphicFramePr>
        <p:xfrm>
          <a:off x="807722" y="2024039"/>
          <a:ext cx="10576559" cy="4708216"/>
        </p:xfrm>
        <a:graphic>
          <a:graphicData uri="http://schemas.openxmlformats.org/drawingml/2006/table">
            <a:tbl>
              <a:tblPr firstRow="1" firstCol="1" bandRow="1">
                <a:tableStyleId>{5C22544A-7EE6-4342-B048-85BDC9FD1C3A}</a:tableStyleId>
              </a:tblPr>
              <a:tblGrid>
                <a:gridCol w="9401719">
                  <a:extLst>
                    <a:ext uri="{9D8B030D-6E8A-4147-A177-3AD203B41FA5}">
                      <a16:colId xmlns:a16="http://schemas.microsoft.com/office/drawing/2014/main" val="1974980260"/>
                    </a:ext>
                  </a:extLst>
                </a:gridCol>
                <a:gridCol w="1174840">
                  <a:extLst>
                    <a:ext uri="{9D8B030D-6E8A-4147-A177-3AD203B41FA5}">
                      <a16:colId xmlns:a16="http://schemas.microsoft.com/office/drawing/2014/main" val="3406760171"/>
                    </a:ext>
                  </a:extLst>
                </a:gridCol>
              </a:tblGrid>
              <a:tr h="372715">
                <a:tc>
                  <a:txBody>
                    <a:bodyPr/>
                    <a:lstStyle/>
                    <a:p>
                      <a:pPr indent="450215" algn="ctr">
                        <a:lnSpc>
                          <a:spcPct val="115000"/>
                        </a:lnSpc>
                        <a:spcAft>
                          <a:spcPts val="1000"/>
                        </a:spcAft>
                      </a:pPr>
                      <a:r>
                        <a:rPr lang="kk-KZ" sz="1800">
                          <a:solidFill>
                            <a:schemeClr val="tx1"/>
                          </a:solidFill>
                          <a:effectLst/>
                        </a:rPr>
                        <a:t>1</a:t>
                      </a:r>
                      <a:endParaRPr lang="ru-KZ"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tc>
                  <a:txBody>
                    <a:bodyPr/>
                    <a:lstStyle/>
                    <a:p>
                      <a:pPr algn="ctr">
                        <a:lnSpc>
                          <a:spcPct val="115000"/>
                        </a:lnSpc>
                        <a:spcAft>
                          <a:spcPts val="1000"/>
                        </a:spcAft>
                      </a:pPr>
                      <a:r>
                        <a:rPr lang="kk-KZ" sz="1800">
                          <a:solidFill>
                            <a:schemeClr val="tx1"/>
                          </a:solidFill>
                          <a:effectLst/>
                        </a:rPr>
                        <a:t>2</a:t>
                      </a:r>
                      <a:endParaRPr lang="ru-KZ"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extLst>
                  <a:ext uri="{0D108BD9-81ED-4DB2-BD59-A6C34878D82A}">
                    <a16:rowId xmlns:a16="http://schemas.microsoft.com/office/drawing/2014/main" val="3338767680"/>
                  </a:ext>
                </a:extLst>
              </a:tr>
              <a:tr h="716348">
                <a:tc rowSpan="8">
                  <a:txBody>
                    <a:bodyPr/>
                    <a:lstStyle/>
                    <a:p>
                      <a:pPr indent="450215" algn="just">
                        <a:lnSpc>
                          <a:spcPct val="115000"/>
                        </a:lnSpc>
                        <a:spcAft>
                          <a:spcPts val="1000"/>
                        </a:spcAft>
                      </a:pPr>
                      <a:r>
                        <a:rPr lang="en-US" sz="1800" dirty="0">
                          <a:solidFill>
                            <a:schemeClr val="tx1"/>
                          </a:solidFill>
                          <a:effectLst/>
                        </a:rPr>
                        <a:t>• the possibility of significant impact on improving the efficiency of the use of public funds in various areas and facilities</a:t>
                      </a:r>
                    </a:p>
                    <a:p>
                      <a:pPr indent="450215" algn="just">
                        <a:lnSpc>
                          <a:spcPct val="115000"/>
                        </a:lnSpc>
                        <a:spcAft>
                          <a:spcPts val="1000"/>
                        </a:spcAft>
                      </a:pPr>
                      <a:r>
                        <a:rPr lang="en-US" sz="1800" dirty="0">
                          <a:solidFill>
                            <a:schemeClr val="tx1"/>
                          </a:solidFill>
                          <a:effectLst/>
                        </a:rPr>
                        <a:t>IV. Previous audits in this area and / or at these sites:</a:t>
                      </a:r>
                    </a:p>
                    <a:p>
                      <a:pPr indent="450215" algn="just">
                        <a:lnSpc>
                          <a:spcPct val="115000"/>
                        </a:lnSpc>
                        <a:spcAft>
                          <a:spcPts val="1000"/>
                        </a:spcAft>
                      </a:pPr>
                      <a:r>
                        <a:rPr lang="en-US" sz="1800" dirty="0">
                          <a:solidFill>
                            <a:schemeClr val="tx1"/>
                          </a:solidFill>
                          <a:effectLst/>
                        </a:rPr>
                        <a:t>• the audit was carried out, the identified deficiencies were eliminated</a:t>
                      </a:r>
                    </a:p>
                    <a:p>
                      <a:pPr indent="450215" algn="just">
                        <a:lnSpc>
                          <a:spcPct val="115000"/>
                        </a:lnSpc>
                        <a:spcAft>
                          <a:spcPts val="1000"/>
                        </a:spcAft>
                      </a:pPr>
                      <a:r>
                        <a:rPr lang="en-US" sz="1800" dirty="0">
                          <a:solidFill>
                            <a:schemeClr val="tx1"/>
                          </a:solidFill>
                          <a:effectLst/>
                        </a:rPr>
                        <a:t>• the audit was carried out, the identified deficiencies were not fully eliminated</a:t>
                      </a:r>
                    </a:p>
                    <a:p>
                      <a:pPr indent="450215" algn="just">
                        <a:lnSpc>
                          <a:spcPct val="115000"/>
                        </a:lnSpc>
                        <a:spcAft>
                          <a:spcPts val="1000"/>
                        </a:spcAft>
                      </a:pPr>
                      <a:r>
                        <a:rPr lang="en-US" sz="1800" dirty="0">
                          <a:solidFill>
                            <a:schemeClr val="tx1"/>
                          </a:solidFill>
                          <a:effectLst/>
                        </a:rPr>
                        <a:t>• no audit was carried out</a:t>
                      </a:r>
                    </a:p>
                    <a:p>
                      <a:pPr indent="450215" algn="just">
                        <a:lnSpc>
                          <a:spcPct val="115000"/>
                        </a:lnSpc>
                        <a:spcAft>
                          <a:spcPts val="1000"/>
                        </a:spcAft>
                      </a:pPr>
                      <a:r>
                        <a:rPr lang="en-US" sz="1800" dirty="0">
                          <a:solidFill>
                            <a:schemeClr val="tx1"/>
                          </a:solidFill>
                          <a:effectLst/>
                        </a:rPr>
                        <a:t>V. Amount of audited public funds:</a:t>
                      </a:r>
                    </a:p>
                    <a:p>
                      <a:pPr indent="450215" algn="just">
                        <a:lnSpc>
                          <a:spcPct val="115000"/>
                        </a:lnSpc>
                        <a:spcAft>
                          <a:spcPts val="1000"/>
                        </a:spcAft>
                      </a:pPr>
                      <a:r>
                        <a:rPr lang="en-US" sz="1800" dirty="0">
                          <a:solidFill>
                            <a:schemeClr val="tx1"/>
                          </a:solidFill>
                          <a:effectLst/>
                        </a:rPr>
                        <a:t>up to 500 million tenge</a:t>
                      </a:r>
                    </a:p>
                    <a:p>
                      <a:pPr indent="450215" algn="just">
                        <a:lnSpc>
                          <a:spcPct val="115000"/>
                        </a:lnSpc>
                        <a:spcAft>
                          <a:spcPts val="1000"/>
                        </a:spcAft>
                      </a:pPr>
                      <a:r>
                        <a:rPr lang="en-US" sz="1800" dirty="0">
                          <a:solidFill>
                            <a:schemeClr val="tx1"/>
                          </a:solidFill>
                          <a:effectLst/>
                        </a:rPr>
                        <a:t>up to 1 billion tenge</a:t>
                      </a:r>
                      <a:endParaRPr lang="ru-KZ"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tc>
                  <a:txBody>
                    <a:bodyPr/>
                    <a:lstStyle/>
                    <a:p>
                      <a:pPr algn="ctr">
                        <a:lnSpc>
                          <a:spcPct val="115000"/>
                        </a:lnSpc>
                        <a:spcAft>
                          <a:spcPts val="1000"/>
                        </a:spcAft>
                      </a:pPr>
                      <a:r>
                        <a:rPr lang="ru-RU" sz="1800">
                          <a:solidFill>
                            <a:schemeClr val="tx1"/>
                          </a:solidFill>
                          <a:effectLst/>
                        </a:rPr>
                        <a:t>8</a:t>
                      </a:r>
                      <a:endParaRPr lang="ru-KZ"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extLst>
                  <a:ext uri="{0D108BD9-81ED-4DB2-BD59-A6C34878D82A}">
                    <a16:rowId xmlns:a16="http://schemas.microsoft.com/office/drawing/2014/main" val="2460113004"/>
                  </a:ext>
                </a:extLst>
              </a:tr>
              <a:tr h="372715">
                <a:tc vMerge="1">
                  <a:txBody>
                    <a:bodyPr/>
                    <a:lstStyle/>
                    <a:p>
                      <a:pPr algn="just">
                        <a:lnSpc>
                          <a:spcPct val="115000"/>
                        </a:lnSpc>
                        <a:spcAft>
                          <a:spcPts val="1000"/>
                        </a:spcAft>
                      </a:pPr>
                      <a:endParaRPr lang="ru-KZ"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tc>
                  <a:txBody>
                    <a:bodyPr/>
                    <a:lstStyle/>
                    <a:p>
                      <a:pPr algn="just">
                        <a:lnSpc>
                          <a:spcPct val="115000"/>
                        </a:lnSpc>
                        <a:spcAft>
                          <a:spcPts val="1000"/>
                        </a:spcAft>
                      </a:pPr>
                      <a:r>
                        <a:rPr lang="kk-KZ" sz="1800">
                          <a:solidFill>
                            <a:schemeClr val="tx1"/>
                          </a:solidFill>
                          <a:effectLst/>
                        </a:rPr>
                        <a:t> </a:t>
                      </a:r>
                      <a:endParaRPr lang="ru-KZ"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extLst>
                  <a:ext uri="{0D108BD9-81ED-4DB2-BD59-A6C34878D82A}">
                    <a16:rowId xmlns:a16="http://schemas.microsoft.com/office/drawing/2014/main" val="1529304808"/>
                  </a:ext>
                </a:extLst>
              </a:tr>
              <a:tr h="372715">
                <a:tc vMerge="1">
                  <a:txBody>
                    <a:bodyPr/>
                    <a:lstStyle/>
                    <a:p>
                      <a:pPr indent="450215" algn="just">
                        <a:lnSpc>
                          <a:spcPct val="115000"/>
                        </a:lnSpc>
                        <a:spcAft>
                          <a:spcPts val="1000"/>
                        </a:spcAft>
                      </a:pPr>
                      <a:endParaRPr lang="ru-KZ"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tc>
                  <a:txBody>
                    <a:bodyPr/>
                    <a:lstStyle/>
                    <a:p>
                      <a:pPr algn="ctr">
                        <a:lnSpc>
                          <a:spcPct val="115000"/>
                        </a:lnSpc>
                        <a:spcAft>
                          <a:spcPts val="1000"/>
                        </a:spcAft>
                      </a:pPr>
                      <a:r>
                        <a:rPr lang="ru-RU" sz="1800">
                          <a:solidFill>
                            <a:schemeClr val="tx1"/>
                          </a:solidFill>
                          <a:effectLst/>
                        </a:rPr>
                        <a:t>0</a:t>
                      </a:r>
                      <a:endParaRPr lang="ru-KZ"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extLst>
                  <a:ext uri="{0D108BD9-81ED-4DB2-BD59-A6C34878D82A}">
                    <a16:rowId xmlns:a16="http://schemas.microsoft.com/office/drawing/2014/main" val="4245154132"/>
                  </a:ext>
                </a:extLst>
              </a:tr>
              <a:tr h="372715">
                <a:tc vMerge="1">
                  <a:txBody>
                    <a:bodyPr/>
                    <a:lstStyle/>
                    <a:p>
                      <a:pPr indent="450215" algn="just">
                        <a:lnSpc>
                          <a:spcPct val="115000"/>
                        </a:lnSpc>
                        <a:spcAft>
                          <a:spcPts val="1000"/>
                        </a:spcAft>
                      </a:pPr>
                      <a:endParaRPr lang="ru-KZ"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tc>
                  <a:txBody>
                    <a:bodyPr/>
                    <a:lstStyle/>
                    <a:p>
                      <a:pPr algn="ctr">
                        <a:lnSpc>
                          <a:spcPct val="115000"/>
                        </a:lnSpc>
                        <a:spcAft>
                          <a:spcPts val="1000"/>
                        </a:spcAft>
                      </a:pPr>
                      <a:r>
                        <a:rPr lang="ru-RU" sz="1800">
                          <a:solidFill>
                            <a:schemeClr val="tx1"/>
                          </a:solidFill>
                          <a:effectLst/>
                        </a:rPr>
                        <a:t>2</a:t>
                      </a:r>
                      <a:endParaRPr lang="ru-KZ"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extLst>
                  <a:ext uri="{0D108BD9-81ED-4DB2-BD59-A6C34878D82A}">
                    <a16:rowId xmlns:a16="http://schemas.microsoft.com/office/drawing/2014/main" val="1178940037"/>
                  </a:ext>
                </a:extLst>
              </a:tr>
              <a:tr h="372715">
                <a:tc vMerge="1">
                  <a:txBody>
                    <a:bodyPr/>
                    <a:lstStyle/>
                    <a:p>
                      <a:pPr indent="450215" algn="just">
                        <a:lnSpc>
                          <a:spcPct val="115000"/>
                        </a:lnSpc>
                        <a:spcAft>
                          <a:spcPts val="1000"/>
                        </a:spcAft>
                      </a:pPr>
                      <a:endParaRPr lang="ru-KZ"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tc>
                  <a:txBody>
                    <a:bodyPr/>
                    <a:lstStyle/>
                    <a:p>
                      <a:pPr algn="ctr">
                        <a:lnSpc>
                          <a:spcPct val="115000"/>
                        </a:lnSpc>
                        <a:spcAft>
                          <a:spcPts val="1000"/>
                        </a:spcAft>
                      </a:pPr>
                      <a:r>
                        <a:rPr lang="ru-RU" sz="1800">
                          <a:solidFill>
                            <a:schemeClr val="tx1"/>
                          </a:solidFill>
                          <a:effectLst/>
                        </a:rPr>
                        <a:t>4</a:t>
                      </a:r>
                      <a:endParaRPr lang="ru-KZ"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extLst>
                  <a:ext uri="{0D108BD9-81ED-4DB2-BD59-A6C34878D82A}">
                    <a16:rowId xmlns:a16="http://schemas.microsoft.com/office/drawing/2014/main" val="1207597511"/>
                  </a:ext>
                </a:extLst>
              </a:tr>
              <a:tr h="372715">
                <a:tc vMerge="1">
                  <a:txBody>
                    <a:bodyPr/>
                    <a:lstStyle/>
                    <a:p>
                      <a:pPr algn="just">
                        <a:lnSpc>
                          <a:spcPct val="115000"/>
                        </a:lnSpc>
                        <a:spcAft>
                          <a:spcPts val="1000"/>
                        </a:spcAft>
                      </a:pPr>
                      <a:endParaRPr lang="ru-KZ"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tc>
                  <a:txBody>
                    <a:bodyPr/>
                    <a:lstStyle/>
                    <a:p>
                      <a:pPr algn="ctr">
                        <a:lnSpc>
                          <a:spcPct val="115000"/>
                        </a:lnSpc>
                        <a:spcAft>
                          <a:spcPts val="1000"/>
                        </a:spcAft>
                      </a:pPr>
                      <a:r>
                        <a:rPr lang="ru-RU" sz="1800">
                          <a:solidFill>
                            <a:schemeClr val="tx1"/>
                          </a:solidFill>
                          <a:effectLst/>
                        </a:rPr>
                        <a:t> </a:t>
                      </a:r>
                      <a:endParaRPr lang="ru-KZ"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extLst>
                  <a:ext uri="{0D108BD9-81ED-4DB2-BD59-A6C34878D82A}">
                    <a16:rowId xmlns:a16="http://schemas.microsoft.com/office/drawing/2014/main" val="2431136172"/>
                  </a:ext>
                </a:extLst>
              </a:tr>
              <a:tr h="372715">
                <a:tc vMerge="1">
                  <a:txBody>
                    <a:bodyPr/>
                    <a:lstStyle/>
                    <a:p>
                      <a:pPr indent="450215" algn="just">
                        <a:lnSpc>
                          <a:spcPct val="115000"/>
                        </a:lnSpc>
                        <a:spcAft>
                          <a:spcPts val="1000"/>
                        </a:spcAft>
                      </a:pPr>
                      <a:endParaRPr lang="ru-KZ"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tc>
                  <a:txBody>
                    <a:bodyPr/>
                    <a:lstStyle/>
                    <a:p>
                      <a:pPr algn="ctr">
                        <a:lnSpc>
                          <a:spcPct val="115000"/>
                        </a:lnSpc>
                        <a:spcAft>
                          <a:spcPts val="1000"/>
                        </a:spcAft>
                      </a:pPr>
                      <a:r>
                        <a:rPr lang="en-US" sz="1800">
                          <a:solidFill>
                            <a:schemeClr val="tx1"/>
                          </a:solidFill>
                          <a:effectLst/>
                        </a:rPr>
                        <a:t>1</a:t>
                      </a:r>
                      <a:endParaRPr lang="ru-KZ"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extLst>
                  <a:ext uri="{0D108BD9-81ED-4DB2-BD59-A6C34878D82A}">
                    <a16:rowId xmlns:a16="http://schemas.microsoft.com/office/drawing/2014/main" val="176639708"/>
                  </a:ext>
                </a:extLst>
              </a:tr>
              <a:tr h="1382863">
                <a:tc vMerge="1">
                  <a:txBody>
                    <a:bodyPr/>
                    <a:lstStyle/>
                    <a:p>
                      <a:pPr indent="450215" algn="just">
                        <a:lnSpc>
                          <a:spcPct val="115000"/>
                        </a:lnSpc>
                        <a:spcAft>
                          <a:spcPts val="1000"/>
                        </a:spcAft>
                      </a:pPr>
                      <a:endParaRPr lang="ru-KZ"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tc>
                  <a:txBody>
                    <a:bodyPr/>
                    <a:lstStyle/>
                    <a:p>
                      <a:pPr algn="ctr">
                        <a:lnSpc>
                          <a:spcPct val="115000"/>
                        </a:lnSpc>
                        <a:spcAft>
                          <a:spcPts val="1000"/>
                        </a:spcAft>
                      </a:pPr>
                      <a:r>
                        <a:rPr lang="ru-RU" sz="1800" dirty="0">
                          <a:solidFill>
                            <a:schemeClr val="tx1"/>
                          </a:solidFill>
                          <a:effectLst/>
                        </a:rPr>
                        <a:t>2</a:t>
                      </a:r>
                      <a:endParaRPr lang="ru-KZ"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9139" marR="89139" marT="0" marB="0"/>
                </a:tc>
                <a:extLst>
                  <a:ext uri="{0D108BD9-81ED-4DB2-BD59-A6C34878D82A}">
                    <a16:rowId xmlns:a16="http://schemas.microsoft.com/office/drawing/2014/main" val="1780570558"/>
                  </a:ext>
                </a:extLst>
              </a:tr>
            </a:tbl>
          </a:graphicData>
        </a:graphic>
      </p:graphicFrame>
    </p:spTree>
    <p:extLst>
      <p:ext uri="{BB962C8B-B14F-4D97-AF65-F5344CB8AC3E}">
        <p14:creationId xmlns:p14="http://schemas.microsoft.com/office/powerpoint/2010/main" val="75595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50C4EE-A2D0-4C56-9E31-D64239AD158A}"/>
              </a:ext>
            </a:extLst>
          </p:cNvPr>
          <p:cNvSpPr>
            <a:spLocks noGrp="1"/>
          </p:cNvSpPr>
          <p:nvPr>
            <p:ph type="title"/>
          </p:nvPr>
        </p:nvSpPr>
        <p:spPr/>
        <p:txBody>
          <a:bodyPr/>
          <a:lstStyle/>
          <a:p>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Criteria for choosing the direction of the audit activity:</a:t>
            </a:r>
            <a:endParaRPr lang="ru-KZ" dirty="0">
              <a:solidFill>
                <a:schemeClr val="tx1"/>
              </a:solidFill>
            </a:endParaRPr>
          </a:p>
        </p:txBody>
      </p:sp>
      <p:sp>
        <p:nvSpPr>
          <p:cNvPr id="3" name="Объект 2">
            <a:extLst>
              <a:ext uri="{FF2B5EF4-FFF2-40B4-BE49-F238E27FC236}">
                <a16:creationId xmlns:a16="http://schemas.microsoft.com/office/drawing/2014/main" id="{11A51F00-3190-4C93-98D9-BC2ABFC80995}"/>
              </a:ext>
            </a:extLst>
          </p:cNvPr>
          <p:cNvSpPr>
            <a:spLocks noGrp="1"/>
          </p:cNvSpPr>
          <p:nvPr>
            <p:ph idx="1"/>
          </p:nvPr>
        </p:nvSpPr>
        <p:spPr/>
        <p:txBody>
          <a:bodyPr>
            <a:normAutofit fontScale="85000" lnSpcReduction="10000"/>
          </a:bodyPr>
          <a:lstStyle/>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compliance of the direction of the audit activity with the competence of the Accounts Committee;</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presence of risks in the formation and (or) use of budgetary funds and assets, as well as the activities of government audit facilities, which can potentially lead to negative results;</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forecast volumes of budgetary funds and assets subject to audit in this area and (or) used by the objects of governmental audit;</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timing and results of previous audit activities at government audit facilities;</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audit coverage of the budget of the planned year in accordance with the priority areas of spending budget funds and assets;</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need to assess the effectiveness based on the results of interim implementation or at the stage of completing the implementation of the documents of the State Planning System, setting them up for the loss of commissioning of facilities at the expense of budget funds and assets.</a:t>
            </a:r>
            <a:endParaRPr lang="ru-KZ" dirty="0"/>
          </a:p>
        </p:txBody>
      </p:sp>
    </p:spTree>
    <p:extLst>
      <p:ext uri="{BB962C8B-B14F-4D97-AF65-F5344CB8AC3E}">
        <p14:creationId xmlns:p14="http://schemas.microsoft.com/office/powerpoint/2010/main" val="1886485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E93E7C-B008-4E7A-BB41-A884B5B54985}"/>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To ensure the collection of complete and reliable information using the document review method, government auditors and experts follow the following instructions:</a:t>
            </a:r>
            <a:endParaRPr lang="ru-KZ" dirty="0"/>
          </a:p>
        </p:txBody>
      </p:sp>
      <p:sp>
        <p:nvSpPr>
          <p:cNvPr id="3" name="Объект 2">
            <a:extLst>
              <a:ext uri="{FF2B5EF4-FFF2-40B4-BE49-F238E27FC236}">
                <a16:creationId xmlns:a16="http://schemas.microsoft.com/office/drawing/2014/main" id="{BA7FC54B-1DD5-4AE6-BEDF-05341CFEF0D1}"/>
              </a:ext>
            </a:extLst>
          </p:cNvPr>
          <p:cNvSpPr>
            <a:spLocks noGrp="1"/>
          </p:cNvSpPr>
          <p:nvPr>
            <p:ph idx="1"/>
          </p:nvPr>
        </p:nvSpPr>
        <p:spPr/>
        <p:txBody>
          <a:bodyPr/>
          <a:lstStyle/>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1) a list of documents to be studied is determined;</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2) the list of documents under study includes documents that have been put into effect, as well as documents that have become invalid or draft versions of documents;</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 3) the documents under study (accounting data or financial documents are checked for the accuracy and reliability of the information contained in the document data);</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4) a working file (checklists) is formed with the inclusion of descriptions of the provisions of the documents and (or) references to these documents, which are used for subsequent analytical and audit procedures.</a:t>
            </a:r>
            <a:endParaRPr lang="ru-KZ" dirty="0"/>
          </a:p>
        </p:txBody>
      </p:sp>
    </p:spTree>
    <p:extLst>
      <p:ext uri="{BB962C8B-B14F-4D97-AF65-F5344CB8AC3E}">
        <p14:creationId xmlns:p14="http://schemas.microsoft.com/office/powerpoint/2010/main" val="1193203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1A82D1-0E91-4C96-A75D-6646C9990AE0}"/>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8B474127-D4FB-44AA-B387-83A98500D478}"/>
              </a:ext>
            </a:extLst>
          </p:cNvPr>
          <p:cNvSpPr>
            <a:spLocks noGrp="1"/>
          </p:cNvSpPr>
          <p:nvPr>
            <p:ph idx="1"/>
          </p:nvPr>
        </p:nvSpPr>
        <p:spPr/>
        <p:txBody>
          <a:bodyPr/>
          <a:lstStyle/>
          <a:p>
            <a:pPr algn="just"/>
            <a:r>
              <a:rPr lang="en-US" sz="1800" dirty="0">
                <a:solidFill>
                  <a:srgbClr val="000000"/>
                </a:solidFill>
                <a:effectLst/>
                <a:latin typeface="Times New Roman" panose="02020603050405020304" pitchFamily="18" charset="0"/>
                <a:ea typeface="Times New Roman" panose="02020603050405020304" pitchFamily="18" charset="0"/>
              </a:rPr>
              <a:t>The inspection method involves the conduct of inspections in relation to documents, assets or certain internal processes carried out at the governmental audit facility.</a:t>
            </a:r>
          </a:p>
          <a:p>
            <a:pPr algn="just"/>
            <a:r>
              <a:rPr lang="en-US" sz="1800" dirty="0">
                <a:solidFill>
                  <a:srgbClr val="000000"/>
                </a:solidFill>
                <a:effectLst/>
                <a:latin typeface="Times New Roman" panose="02020603050405020304" pitchFamily="18" charset="0"/>
                <a:ea typeface="Times New Roman" panose="02020603050405020304" pitchFamily="18" charset="0"/>
              </a:rPr>
              <a:t>When conducting inspections, government auditors and experts use the approaches used in compliance audits and audits of financial statements.</a:t>
            </a:r>
          </a:p>
          <a:p>
            <a:pPr algn="just"/>
            <a:r>
              <a:rPr lang="en-US" sz="1800" dirty="0">
                <a:solidFill>
                  <a:srgbClr val="000000"/>
                </a:solidFill>
                <a:effectLst/>
                <a:latin typeface="Times New Roman" panose="02020603050405020304" pitchFamily="18" charset="0"/>
                <a:ea typeface="Times New Roman" panose="02020603050405020304" pitchFamily="18" charset="0"/>
              </a:rPr>
              <a:t>Inspection is carried out to collect audit evidence used in the formation of an audit report on the economy, efficiency and effectiveness of the studied aspects of the state audit object.</a:t>
            </a:r>
            <a:endParaRPr lang="ru-KZ" dirty="0"/>
          </a:p>
        </p:txBody>
      </p:sp>
    </p:spTree>
    <p:extLst>
      <p:ext uri="{BB962C8B-B14F-4D97-AF65-F5344CB8AC3E}">
        <p14:creationId xmlns:p14="http://schemas.microsoft.com/office/powerpoint/2010/main" val="1352859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E70D21-9A1F-4F5B-B090-70841CB52D49}"/>
              </a:ext>
            </a:extLst>
          </p:cNvPr>
          <p:cNvSpPr>
            <a:spLocks noGrp="1"/>
          </p:cNvSpPr>
          <p:nvPr>
            <p:ph type="title"/>
          </p:nvPr>
        </p:nvSpPr>
        <p:spPr/>
        <p:txBody>
          <a:bodyPr>
            <a:noAutofit/>
          </a:bodyPr>
          <a:lstStyle/>
          <a:p>
            <a:r>
              <a:rPr lang="en-US" sz="2400" dirty="0">
                <a:solidFill>
                  <a:srgbClr val="000000"/>
                </a:solidFill>
                <a:effectLst/>
                <a:latin typeface="Times New Roman" panose="02020603050405020304" pitchFamily="18" charset="0"/>
                <a:ea typeface="Times New Roman" panose="02020603050405020304" pitchFamily="18" charset="0"/>
              </a:rPr>
              <a:t>To ensure the collection of complete and reliable information using the observation method, government auditors and experts follow the following instructions:</a:t>
            </a:r>
            <a:endParaRPr lang="ru-KZ" sz="2400" dirty="0"/>
          </a:p>
        </p:txBody>
      </p:sp>
      <p:sp>
        <p:nvSpPr>
          <p:cNvPr id="3" name="Объект 2">
            <a:extLst>
              <a:ext uri="{FF2B5EF4-FFF2-40B4-BE49-F238E27FC236}">
                <a16:creationId xmlns:a16="http://schemas.microsoft.com/office/drawing/2014/main" id="{F51A4861-E5AE-4271-8A5C-FD527CF78E07}"/>
              </a:ext>
            </a:extLst>
          </p:cNvPr>
          <p:cNvSpPr>
            <a:spLocks noGrp="1"/>
          </p:cNvSpPr>
          <p:nvPr>
            <p:ph idx="1"/>
          </p:nvPr>
        </p:nvSpPr>
        <p:spPr/>
        <p:txBody>
          <a:bodyPr>
            <a:normAutofit/>
          </a:bodyPr>
          <a:lstStyle/>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     1) a short note on observation is being developed;</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2) the subject of observation is determined that requires special attention to achieve the goal of the planned audit activity;</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3) the most suitable time for the observation is determined;</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 4) all participants in the observation are notified that the purpose of the observation is not to evaluate the results of the participants' work;</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5) the restrictions associated with the observation are taken into account;</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6) documentation is drawn up based on the results of the observation.</a:t>
            </a:r>
            <a:endParaRPr lang="ru-KZ" dirty="0"/>
          </a:p>
        </p:txBody>
      </p:sp>
    </p:spTree>
    <p:extLst>
      <p:ext uri="{BB962C8B-B14F-4D97-AF65-F5344CB8AC3E}">
        <p14:creationId xmlns:p14="http://schemas.microsoft.com/office/powerpoint/2010/main" val="2511311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81C0BC-8389-4343-AD7C-280FE833DFD9}"/>
              </a:ext>
            </a:extLst>
          </p:cNvPr>
          <p:cNvSpPr>
            <a:spLocks noGrp="1"/>
          </p:cNvSpPr>
          <p:nvPr>
            <p:ph type="title"/>
          </p:nvPr>
        </p:nvSpPr>
        <p:spPr/>
        <p:txBody>
          <a:bodyPr/>
          <a:lstStyle/>
          <a:p>
            <a:endParaRPr lang="ru-KZ" dirty="0"/>
          </a:p>
        </p:txBody>
      </p:sp>
      <p:sp>
        <p:nvSpPr>
          <p:cNvPr id="3" name="Объект 2">
            <a:extLst>
              <a:ext uri="{FF2B5EF4-FFF2-40B4-BE49-F238E27FC236}">
                <a16:creationId xmlns:a16="http://schemas.microsoft.com/office/drawing/2014/main" id="{433D432E-F726-47C4-9B69-316FB2E18C41}"/>
              </a:ext>
            </a:extLst>
          </p:cNvPr>
          <p:cNvSpPr>
            <a:spLocks noGrp="1"/>
          </p:cNvSpPr>
          <p:nvPr>
            <p:ph idx="1"/>
          </p:nvPr>
        </p:nvSpPr>
        <p:spPr/>
        <p:txBody>
          <a:bodyPr>
            <a:normAutofit/>
          </a:bodyPr>
          <a:lstStyle/>
          <a:p>
            <a:pPr algn="just"/>
            <a:r>
              <a:rPr lang="en-US" sz="2400" i="1" dirty="0">
                <a:solidFill>
                  <a:srgbClr val="000000"/>
                </a:solidFill>
                <a:effectLst/>
                <a:latin typeface="Times New Roman" panose="02020603050405020304" pitchFamily="18" charset="0"/>
                <a:ea typeface="Times New Roman" panose="02020603050405020304" pitchFamily="18" charset="0"/>
              </a:rPr>
              <a:t>Focus group method - involves a way of collecting information by organizing discussions and interaction between members of the focus group (individuals) who are participants in the relevant area of public administration, determined by the direction of performance audit, on the problem studied in the framework of the planned audit activity.</a:t>
            </a:r>
            <a:endParaRPr lang="ru-KZ" sz="2400" i="1" dirty="0"/>
          </a:p>
        </p:txBody>
      </p:sp>
    </p:spTree>
    <p:extLst>
      <p:ext uri="{BB962C8B-B14F-4D97-AF65-F5344CB8AC3E}">
        <p14:creationId xmlns:p14="http://schemas.microsoft.com/office/powerpoint/2010/main" val="40469264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B1028C-B905-4595-8C14-7BB144EE4124}"/>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To ensure the collection of complete and reliable information using the focus group method, government auditors follow the following instructions:</a:t>
            </a:r>
            <a:endParaRPr lang="ru-KZ" dirty="0"/>
          </a:p>
        </p:txBody>
      </p:sp>
      <p:sp>
        <p:nvSpPr>
          <p:cNvPr id="3" name="Объект 2">
            <a:extLst>
              <a:ext uri="{FF2B5EF4-FFF2-40B4-BE49-F238E27FC236}">
                <a16:creationId xmlns:a16="http://schemas.microsoft.com/office/drawing/2014/main" id="{291E7A35-461A-4161-8E5A-04012E97BB97}"/>
              </a:ext>
            </a:extLst>
          </p:cNvPr>
          <p:cNvSpPr>
            <a:spLocks noGrp="1"/>
          </p:cNvSpPr>
          <p:nvPr>
            <p:ph idx="1"/>
          </p:nvPr>
        </p:nvSpPr>
        <p:spPr/>
        <p:txBody>
          <a:bodyPr>
            <a:normAutofit/>
          </a:bodyPr>
          <a:lstStyle/>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     </a:t>
            </a:r>
            <a:r>
              <a:rPr lang="ru-RU" sz="1800" dirty="0">
                <a:solidFill>
                  <a:srgbClr val="000000"/>
                </a:solidFill>
                <a:effectLst/>
                <a:latin typeface="Times New Roman" panose="02020603050405020304" pitchFamily="18" charset="0"/>
                <a:ea typeface="Times New Roman" panose="02020603050405020304" pitchFamily="18" charset="0"/>
              </a:rPr>
              <a:t> </a:t>
            </a:r>
            <a:r>
              <a:rPr lang="en-US" sz="1800" dirty="0">
                <a:solidFill>
                  <a:srgbClr val="000000"/>
                </a:solidFill>
                <a:effectLst/>
                <a:latin typeface="Times New Roman" panose="02020603050405020304" pitchFamily="18" charset="0"/>
                <a:ea typeface="Times New Roman" panose="02020603050405020304" pitchFamily="18" charset="0"/>
              </a:rPr>
              <a:t>1) the leader of the focus group is determined;</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2) a memo for the leader of the focus group is being developed, additional instructions are given on the behavior of the leader;</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 3) the composition of the focus group is determined (individuals of equal status and have similar experience) and a comfortable (working) atmosphere for open and confidential communication is organized;</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4) the date, time and duration of the meeting of the focus group members is planned (the recommended duration of the meeting is no more than two hours);</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5) notes are made or the results of the focus group discussions are recorded in accordance with the memo for the discussion with the focus group</a:t>
            </a:r>
            <a:endParaRPr lang="ru-KZ" dirty="0"/>
          </a:p>
        </p:txBody>
      </p:sp>
    </p:spTree>
    <p:extLst>
      <p:ext uri="{BB962C8B-B14F-4D97-AF65-F5344CB8AC3E}">
        <p14:creationId xmlns:p14="http://schemas.microsoft.com/office/powerpoint/2010/main" val="1583382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34"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36"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7"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8"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9"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0"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1"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1"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2"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34DE0C9-90F6-4877-8046-D129BD4A8CD9}"/>
              </a:ext>
            </a:extLst>
          </p:cNvPr>
          <p:cNvSpPr>
            <a:spLocks noGrp="1"/>
          </p:cNvSpPr>
          <p:nvPr>
            <p:ph type="title"/>
          </p:nvPr>
        </p:nvSpPr>
        <p:spPr>
          <a:xfrm>
            <a:off x="645459" y="960120"/>
            <a:ext cx="3865695" cy="4171278"/>
          </a:xfrm>
        </p:spPr>
        <p:txBody>
          <a:bodyPr>
            <a:normAutofit/>
          </a:bodyPr>
          <a:lstStyle/>
          <a:p>
            <a:pPr algn="r"/>
            <a:r>
              <a:rPr lang="ru-RU" sz="4400">
                <a:solidFill>
                  <a:schemeClr val="tx1"/>
                </a:solidFill>
              </a:rPr>
              <a:t>План </a:t>
            </a:r>
            <a:endParaRPr lang="ru-KZ" sz="440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7391CFDE-E5E5-437D-983E-03DFED76B350}"/>
              </a:ext>
            </a:extLst>
          </p:cNvPr>
          <p:cNvSpPr>
            <a:spLocks noGrp="1"/>
          </p:cNvSpPr>
          <p:nvPr>
            <p:ph idx="1"/>
          </p:nvPr>
        </p:nvSpPr>
        <p:spPr>
          <a:xfrm>
            <a:off x="4983164" y="960120"/>
            <a:ext cx="5511800" cy="4171278"/>
          </a:xfrm>
        </p:spPr>
        <p:txBody>
          <a:bodyPr>
            <a:normAutofit/>
          </a:bodyPr>
          <a:lstStyle/>
          <a:p>
            <a:r>
              <a:rPr lang="en-US" dirty="0"/>
              <a:t>Understanding the audit topic and identifying problems in the area </a:t>
            </a:r>
          </a:p>
          <a:p>
            <a:r>
              <a:rPr lang="en-US" dirty="0"/>
              <a:t> Selecting a focus for the audit – “the audit problem”</a:t>
            </a:r>
          </a:p>
          <a:p>
            <a:endParaRPr lang="ru-KZ" dirty="0"/>
          </a:p>
        </p:txBody>
      </p:sp>
    </p:spTree>
    <p:extLst>
      <p:ext uri="{BB962C8B-B14F-4D97-AF65-F5344CB8AC3E}">
        <p14:creationId xmlns:p14="http://schemas.microsoft.com/office/powerpoint/2010/main" val="10866845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78A288-637B-49B6-B1A0-96D04D033B3B}"/>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State auditors, through joint discussions and with the participation of experts, systematize all revealed facts by:</a:t>
            </a:r>
            <a:endParaRPr lang="ru-KZ" dirty="0"/>
          </a:p>
        </p:txBody>
      </p:sp>
      <p:sp>
        <p:nvSpPr>
          <p:cNvPr id="3" name="Объект 2">
            <a:extLst>
              <a:ext uri="{FF2B5EF4-FFF2-40B4-BE49-F238E27FC236}">
                <a16:creationId xmlns:a16="http://schemas.microsoft.com/office/drawing/2014/main" id="{46CF0E1E-F8BB-40D9-8C66-8142693B6F36}"/>
              </a:ext>
            </a:extLst>
          </p:cNvPr>
          <p:cNvSpPr>
            <a:spLocks noGrp="1"/>
          </p:cNvSpPr>
          <p:nvPr>
            <p:ph idx="1"/>
          </p:nvPr>
        </p:nvSpPr>
        <p:spPr/>
        <p:txBody>
          <a:bodyPr/>
          <a:lstStyle/>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1) ranking of the revealed facts in terms of materiality and significance;</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2) clarification of facts that are a fragmentary case or represent a sign of a systemic problem;</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3) clarifying the awareness of the management of the governmental audit object about the identified systemic problems and determining the need for other parties to participate in eliminating the identified deficiencies and implementing recommendations for improvements;</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4) determining the reasons and influence of the revealed facts on the effectiveness of the direction of the audit of the effectiveness or activities of the object of governmental audit</a:t>
            </a:r>
            <a:endParaRPr lang="ru-KZ" dirty="0"/>
          </a:p>
        </p:txBody>
      </p:sp>
    </p:spTree>
    <p:extLst>
      <p:ext uri="{BB962C8B-B14F-4D97-AF65-F5344CB8AC3E}">
        <p14:creationId xmlns:p14="http://schemas.microsoft.com/office/powerpoint/2010/main" val="5421435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77F840-E076-4CE4-A281-9B9A5BB0220B}"/>
              </a:ext>
            </a:extLst>
          </p:cNvPr>
          <p:cNvSpPr>
            <a:spLocks noGrp="1"/>
          </p:cNvSpPr>
          <p:nvPr>
            <p:ph type="title"/>
          </p:nvPr>
        </p:nvSpPr>
        <p:spPr/>
        <p:txBody>
          <a:bodyPr>
            <a:normAutofit/>
          </a:bodyPr>
          <a:lstStyle/>
          <a:p>
            <a:r>
              <a:rPr lang="en-US" sz="3200" dirty="0">
                <a:solidFill>
                  <a:srgbClr val="000000"/>
                </a:solidFill>
                <a:effectLst/>
                <a:latin typeface="Times New Roman" panose="02020603050405020304" pitchFamily="18" charset="0"/>
                <a:ea typeface="Times New Roman" panose="02020603050405020304" pitchFamily="18" charset="0"/>
              </a:rPr>
              <a:t>The facts revealed during the performance audit are evidence of:</a:t>
            </a:r>
            <a:endParaRPr lang="ru-KZ" sz="3200" dirty="0"/>
          </a:p>
        </p:txBody>
      </p:sp>
      <p:sp>
        <p:nvSpPr>
          <p:cNvPr id="3" name="Объект 2">
            <a:extLst>
              <a:ext uri="{FF2B5EF4-FFF2-40B4-BE49-F238E27FC236}">
                <a16:creationId xmlns:a16="http://schemas.microsoft.com/office/drawing/2014/main" id="{EB3A07DF-24CC-4BB0-91CF-04A11A3A7834}"/>
              </a:ext>
            </a:extLst>
          </p:cNvPr>
          <p:cNvSpPr>
            <a:spLocks noGrp="1"/>
          </p:cNvSpPr>
          <p:nvPr>
            <p:ph idx="1"/>
          </p:nvPr>
        </p:nvSpPr>
        <p:spPr/>
        <p:txBody>
          <a:bodyPr>
            <a:normAutofit/>
          </a:bodyPr>
          <a:lstStyle/>
          <a:p>
            <a:pPr algn="just">
              <a:lnSpc>
                <a:spcPct val="115000"/>
              </a:lnSpc>
              <a:spcAft>
                <a:spcPts val="1000"/>
              </a:spcAft>
            </a:pPr>
            <a:r>
              <a:rPr lang="en-US" sz="2000" dirty="0">
                <a:solidFill>
                  <a:srgbClr val="000000"/>
                </a:solidFill>
                <a:effectLst/>
                <a:latin typeface="Times New Roman" panose="02020603050405020304" pitchFamily="18" charset="0"/>
                <a:ea typeface="Times New Roman" panose="02020603050405020304" pitchFamily="18" charset="0"/>
              </a:rPr>
              <a:t>1) good practice (there are positive deviations of the actual values that characterize the area of state audit or the activities of the object of state audit from the performance audit criteria);</a:t>
            </a:r>
            <a:endParaRPr lang="ru-RU" sz="2000" dirty="0">
              <a:solidFill>
                <a:srgbClr val="000000"/>
              </a:solidFill>
              <a:effectLst/>
              <a:latin typeface="Times New Roman" panose="02020603050405020304" pitchFamily="18" charset="0"/>
              <a:ea typeface="Times New Roman" panose="02020603050405020304" pitchFamily="18" charset="0"/>
            </a:endParaRPr>
          </a:p>
          <a:p>
            <a:pPr algn="just">
              <a:lnSpc>
                <a:spcPct val="115000"/>
              </a:lnSpc>
              <a:spcAft>
                <a:spcPts val="1000"/>
              </a:spcAft>
            </a:pPr>
            <a:r>
              <a:rPr lang="en-US" sz="2000" dirty="0">
                <a:solidFill>
                  <a:srgbClr val="000000"/>
                </a:solidFill>
                <a:effectLst/>
                <a:latin typeface="Times New Roman" panose="02020603050405020304" pitchFamily="18" charset="0"/>
                <a:ea typeface="Times New Roman" panose="02020603050405020304" pitchFamily="18" charset="0"/>
              </a:rPr>
              <a:t>2) good practice (actual values that characterize the area of state audit or the activities of the object of state audit meet the criteria for performance audit);</a:t>
            </a:r>
            <a:endParaRPr lang="ru-RU" sz="2000" dirty="0">
              <a:solidFill>
                <a:srgbClr val="000000"/>
              </a:solidFill>
              <a:effectLst/>
              <a:latin typeface="Times New Roman" panose="02020603050405020304" pitchFamily="18" charset="0"/>
              <a:ea typeface="Times New Roman" panose="02020603050405020304" pitchFamily="18" charset="0"/>
            </a:endParaRPr>
          </a:p>
          <a:p>
            <a:pPr algn="just">
              <a:lnSpc>
                <a:spcPct val="115000"/>
              </a:lnSpc>
              <a:spcAft>
                <a:spcPts val="1000"/>
              </a:spcAft>
            </a:pPr>
            <a:r>
              <a:rPr lang="en-US" sz="2000" dirty="0">
                <a:solidFill>
                  <a:srgbClr val="000000"/>
                </a:solidFill>
                <a:effectLst/>
                <a:latin typeface="Times New Roman" panose="02020603050405020304" pitchFamily="18" charset="0"/>
                <a:ea typeface="Times New Roman" panose="02020603050405020304" pitchFamily="18" charset="0"/>
              </a:rPr>
              <a:t>3) negative practice (there are deviations for the worse of the actual values that characterize the area of the performance audit direction or the activities of the state audit object from the performance audit criteria).</a:t>
            </a:r>
            <a:endParaRPr lang="ru-KZ" sz="2000" dirty="0"/>
          </a:p>
        </p:txBody>
      </p:sp>
    </p:spTree>
    <p:extLst>
      <p:ext uri="{BB962C8B-B14F-4D97-AF65-F5344CB8AC3E}">
        <p14:creationId xmlns:p14="http://schemas.microsoft.com/office/powerpoint/2010/main" val="3610813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0F2DE27-1297-4129-8109-8A8F621F6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EE3576CE-E327-4733-A289-BEFB35F754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EF2E2475-8B34-4000-B8B4-D1C0480EAC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AFF0158B-67CA-4E5D-82E9-032946005C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E791B238-571A-4C82-9B16-63D94A891B8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8">
              <a:extLst>
                <a:ext uri="{FF2B5EF4-FFF2-40B4-BE49-F238E27FC236}">
                  <a16:creationId xmlns:a16="http://schemas.microsoft.com/office/drawing/2014/main" id="{70F10DD1-A998-4B23-8C15-31B7FD35E9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9">
              <a:extLst>
                <a:ext uri="{FF2B5EF4-FFF2-40B4-BE49-F238E27FC236}">
                  <a16:creationId xmlns:a16="http://schemas.microsoft.com/office/drawing/2014/main" id="{AE6BBC61-DC1C-44DA-9B00-6F69CE21D8E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10">
              <a:extLst>
                <a:ext uri="{FF2B5EF4-FFF2-40B4-BE49-F238E27FC236}">
                  <a16:creationId xmlns:a16="http://schemas.microsoft.com/office/drawing/2014/main" id="{906CAA79-7669-426E-AB78-3E141D4751E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1">
              <a:extLst>
                <a:ext uri="{FF2B5EF4-FFF2-40B4-BE49-F238E27FC236}">
                  <a16:creationId xmlns:a16="http://schemas.microsoft.com/office/drawing/2014/main" id="{DA6EE275-29A0-4962-AFA6-FAD32DF50FD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2">
              <a:extLst>
                <a:ext uri="{FF2B5EF4-FFF2-40B4-BE49-F238E27FC236}">
                  <a16:creationId xmlns:a16="http://schemas.microsoft.com/office/drawing/2014/main" id="{2274EE13-0D62-4489-9B61-C616736FA18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3">
              <a:extLst>
                <a:ext uri="{FF2B5EF4-FFF2-40B4-BE49-F238E27FC236}">
                  <a16:creationId xmlns:a16="http://schemas.microsoft.com/office/drawing/2014/main" id="{471730B6-C7FB-45ED-BCC5-40FD45BF260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4">
              <a:extLst>
                <a:ext uri="{FF2B5EF4-FFF2-40B4-BE49-F238E27FC236}">
                  <a16:creationId xmlns:a16="http://schemas.microsoft.com/office/drawing/2014/main" id="{D6FE80FB-C4EF-4D79-9559-D63549F146C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5">
              <a:extLst>
                <a:ext uri="{FF2B5EF4-FFF2-40B4-BE49-F238E27FC236}">
                  <a16:creationId xmlns:a16="http://schemas.microsoft.com/office/drawing/2014/main" id="{C9CBAF19-21AE-40E8-8965-D5E6042F25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6">
              <a:extLst>
                <a:ext uri="{FF2B5EF4-FFF2-40B4-BE49-F238E27FC236}">
                  <a16:creationId xmlns:a16="http://schemas.microsoft.com/office/drawing/2014/main" id="{EBA99019-E134-4FD1-9B9C-5F2DCAAA981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7">
              <a:extLst>
                <a:ext uri="{FF2B5EF4-FFF2-40B4-BE49-F238E27FC236}">
                  <a16:creationId xmlns:a16="http://schemas.microsoft.com/office/drawing/2014/main" id="{00B654CA-DF8B-44BB-BF62-5B028D52222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8">
              <a:extLst>
                <a:ext uri="{FF2B5EF4-FFF2-40B4-BE49-F238E27FC236}">
                  <a16:creationId xmlns:a16="http://schemas.microsoft.com/office/drawing/2014/main" id="{32411C03-987B-42CB-833D-E31A2790100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9">
              <a:extLst>
                <a:ext uri="{FF2B5EF4-FFF2-40B4-BE49-F238E27FC236}">
                  <a16:creationId xmlns:a16="http://schemas.microsoft.com/office/drawing/2014/main" id="{5F9F126A-997B-4B39-8984-6563BA5D7F8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20">
              <a:extLst>
                <a:ext uri="{FF2B5EF4-FFF2-40B4-BE49-F238E27FC236}">
                  <a16:creationId xmlns:a16="http://schemas.microsoft.com/office/drawing/2014/main" id="{49617DFE-E17F-4F67-9D22-C419793921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1">
              <a:extLst>
                <a:ext uri="{FF2B5EF4-FFF2-40B4-BE49-F238E27FC236}">
                  <a16:creationId xmlns:a16="http://schemas.microsoft.com/office/drawing/2014/main" id="{E5441641-3AA6-42CE-8E3B-D39246DDE4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2">
              <a:extLst>
                <a:ext uri="{FF2B5EF4-FFF2-40B4-BE49-F238E27FC236}">
                  <a16:creationId xmlns:a16="http://schemas.microsoft.com/office/drawing/2014/main" id="{6A578EBB-B60C-404B-B968-F9D46DC8BFD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3">
              <a:extLst>
                <a:ext uri="{FF2B5EF4-FFF2-40B4-BE49-F238E27FC236}">
                  <a16:creationId xmlns:a16="http://schemas.microsoft.com/office/drawing/2014/main" id="{6A6D1E40-DD2C-4558-954C-47EC7417E6A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4">
              <a:extLst>
                <a:ext uri="{FF2B5EF4-FFF2-40B4-BE49-F238E27FC236}">
                  <a16:creationId xmlns:a16="http://schemas.microsoft.com/office/drawing/2014/main" id="{6C40FCAF-C578-4360-9094-9F66028B7B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5">
              <a:extLst>
                <a:ext uri="{FF2B5EF4-FFF2-40B4-BE49-F238E27FC236}">
                  <a16:creationId xmlns:a16="http://schemas.microsoft.com/office/drawing/2014/main" id="{63EAC42D-DC17-4FCB-B8F4-6AFBDA29CFA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Заголовок 1">
            <a:extLst>
              <a:ext uri="{FF2B5EF4-FFF2-40B4-BE49-F238E27FC236}">
                <a16:creationId xmlns:a16="http://schemas.microsoft.com/office/drawing/2014/main" id="{58E509F2-1D42-4BEE-B7D3-2D4306849775}"/>
              </a:ext>
            </a:extLst>
          </p:cNvPr>
          <p:cNvSpPr>
            <a:spLocks noGrp="1"/>
          </p:cNvSpPr>
          <p:nvPr>
            <p:ph type="title"/>
          </p:nvPr>
        </p:nvSpPr>
        <p:spPr>
          <a:xfrm>
            <a:off x="1759287" y="266701"/>
            <a:ext cx="8673427" cy="1581126"/>
          </a:xfrm>
        </p:spPr>
        <p:txBody>
          <a:bodyPr>
            <a:noAutofit/>
          </a:bodyPr>
          <a:lstStyle/>
          <a:p>
            <a:pPr>
              <a:spcAft>
                <a:spcPts val="1000"/>
              </a:spcAft>
            </a:pP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Based on the score on the relevance and priority of the topic of performance audit, the preliminary dates for conducting initiated performance audits for inclusion in the list of objects of state audit of the audit body are determined. Ranking of performance audit topics by criteria</a:t>
            </a:r>
            <a:endParaRPr lang="ru-KZ" sz="1800" dirty="0">
              <a:solidFill>
                <a:schemeClr val="tx1"/>
              </a:solidFill>
            </a:endParaRPr>
          </a:p>
        </p:txBody>
      </p:sp>
      <p:graphicFrame>
        <p:nvGraphicFramePr>
          <p:cNvPr id="4" name="Объект 3">
            <a:extLst>
              <a:ext uri="{FF2B5EF4-FFF2-40B4-BE49-F238E27FC236}">
                <a16:creationId xmlns:a16="http://schemas.microsoft.com/office/drawing/2014/main" id="{278A8042-0069-4396-A65A-8D67C17CD955}"/>
              </a:ext>
            </a:extLst>
          </p:cNvPr>
          <p:cNvGraphicFramePr>
            <a:graphicFrameLocks noGrp="1"/>
          </p:cNvGraphicFramePr>
          <p:nvPr>
            <p:ph idx="1"/>
            <p:extLst>
              <p:ext uri="{D42A27DB-BD31-4B8C-83A1-F6EECF244321}">
                <p14:modId xmlns:p14="http://schemas.microsoft.com/office/powerpoint/2010/main" val="3680945054"/>
              </p:ext>
            </p:extLst>
          </p:nvPr>
        </p:nvGraphicFramePr>
        <p:xfrm>
          <a:off x="791110" y="2326569"/>
          <a:ext cx="10593173" cy="3504284"/>
        </p:xfrm>
        <a:graphic>
          <a:graphicData uri="http://schemas.openxmlformats.org/drawingml/2006/table">
            <a:tbl>
              <a:tblPr firstRow="1" firstCol="1" bandRow="1">
                <a:tableStyleId>{5C22544A-7EE6-4342-B048-85BDC9FD1C3A}</a:tableStyleId>
              </a:tblPr>
              <a:tblGrid>
                <a:gridCol w="1001331">
                  <a:extLst>
                    <a:ext uri="{9D8B030D-6E8A-4147-A177-3AD203B41FA5}">
                      <a16:colId xmlns:a16="http://schemas.microsoft.com/office/drawing/2014/main" val="1348265762"/>
                    </a:ext>
                  </a:extLst>
                </a:gridCol>
                <a:gridCol w="1782396">
                  <a:extLst>
                    <a:ext uri="{9D8B030D-6E8A-4147-A177-3AD203B41FA5}">
                      <a16:colId xmlns:a16="http://schemas.microsoft.com/office/drawing/2014/main" val="3519720073"/>
                    </a:ext>
                  </a:extLst>
                </a:gridCol>
                <a:gridCol w="1369805">
                  <a:extLst>
                    <a:ext uri="{9D8B030D-6E8A-4147-A177-3AD203B41FA5}">
                      <a16:colId xmlns:a16="http://schemas.microsoft.com/office/drawing/2014/main" val="151369572"/>
                    </a:ext>
                  </a:extLst>
                </a:gridCol>
                <a:gridCol w="1835117">
                  <a:extLst>
                    <a:ext uri="{9D8B030D-6E8A-4147-A177-3AD203B41FA5}">
                      <a16:colId xmlns:a16="http://schemas.microsoft.com/office/drawing/2014/main" val="3291351396"/>
                    </a:ext>
                  </a:extLst>
                </a:gridCol>
                <a:gridCol w="1835117">
                  <a:extLst>
                    <a:ext uri="{9D8B030D-6E8A-4147-A177-3AD203B41FA5}">
                      <a16:colId xmlns:a16="http://schemas.microsoft.com/office/drawing/2014/main" val="1503743787"/>
                    </a:ext>
                  </a:extLst>
                </a:gridCol>
                <a:gridCol w="1534841">
                  <a:extLst>
                    <a:ext uri="{9D8B030D-6E8A-4147-A177-3AD203B41FA5}">
                      <a16:colId xmlns:a16="http://schemas.microsoft.com/office/drawing/2014/main" val="3684885433"/>
                    </a:ext>
                  </a:extLst>
                </a:gridCol>
                <a:gridCol w="1234566">
                  <a:extLst>
                    <a:ext uri="{9D8B030D-6E8A-4147-A177-3AD203B41FA5}">
                      <a16:colId xmlns:a16="http://schemas.microsoft.com/office/drawing/2014/main" val="3783800517"/>
                    </a:ext>
                  </a:extLst>
                </a:gridCol>
              </a:tblGrid>
              <a:tr h="2351498">
                <a:tc>
                  <a:txBody>
                    <a:bodyPr/>
                    <a:lstStyle/>
                    <a:p>
                      <a:pPr algn="ctr">
                        <a:lnSpc>
                          <a:spcPct val="115000"/>
                        </a:lnSpc>
                        <a:spcAft>
                          <a:spcPts val="1000"/>
                        </a:spcAft>
                      </a:pPr>
                      <a:r>
                        <a:rPr lang="kk-KZ" sz="2000" dirty="0">
                          <a:effectLst/>
                        </a:rPr>
                        <a:t> </a:t>
                      </a:r>
                      <a:endParaRPr lang="ru-KZ" sz="1600" dirty="0">
                        <a:effectLst/>
                      </a:endParaRPr>
                    </a:p>
                    <a:p>
                      <a:pPr algn="ctr">
                        <a:lnSpc>
                          <a:spcPct val="115000"/>
                        </a:lnSpc>
                        <a:spcAft>
                          <a:spcPts val="1000"/>
                        </a:spcAft>
                      </a:pPr>
                      <a:r>
                        <a:rPr lang="ru-RU" sz="2000" dirty="0">
                          <a:effectLst/>
                        </a:rPr>
                        <a:t>Тема</a:t>
                      </a:r>
                      <a:endParaRPr lang="ru-KZ" sz="1600" dirty="0">
                        <a:effectLst/>
                      </a:endParaRPr>
                    </a:p>
                    <a:p>
                      <a:pPr algn="ctr">
                        <a:lnSpc>
                          <a:spcPct val="115000"/>
                        </a:lnSpc>
                        <a:spcAft>
                          <a:spcPts val="1000"/>
                        </a:spcAft>
                      </a:pPr>
                      <a:r>
                        <a:rPr lang="ru-RU" sz="2000" dirty="0">
                          <a:effectLst/>
                        </a:rPr>
                        <a:t> </a:t>
                      </a:r>
                      <a:endParaRPr lang="ru-KZ"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nchor="ctr"/>
                </a:tc>
                <a:tc>
                  <a:txBody>
                    <a:bodyPr/>
                    <a:lstStyle/>
                    <a:p>
                      <a:pPr algn="ctr">
                        <a:lnSpc>
                          <a:spcPct val="115000"/>
                        </a:lnSpc>
                        <a:spcAft>
                          <a:spcPts val="1000"/>
                        </a:spcAft>
                      </a:pPr>
                      <a:r>
                        <a:rPr lang="kk-KZ" sz="2000" dirty="0">
                          <a:effectLst/>
                        </a:rPr>
                        <a:t> </a:t>
                      </a:r>
                      <a:endParaRPr lang="ru-KZ" sz="1600" dirty="0">
                        <a:effectLst/>
                      </a:endParaRPr>
                    </a:p>
                    <a:p>
                      <a:pPr algn="ctr">
                        <a:lnSpc>
                          <a:spcPct val="115000"/>
                        </a:lnSpc>
                        <a:spcAft>
                          <a:spcPts val="1000"/>
                        </a:spcAft>
                      </a:pPr>
                      <a:r>
                        <a:rPr lang="ru-RU" sz="2000" dirty="0">
                          <a:effectLst/>
                        </a:rPr>
                        <a:t>Значимость</a:t>
                      </a:r>
                      <a:endParaRPr lang="ru-KZ" sz="1600" dirty="0">
                        <a:effectLst/>
                      </a:endParaRPr>
                    </a:p>
                    <a:p>
                      <a:pPr algn="ctr">
                        <a:lnSpc>
                          <a:spcPct val="115000"/>
                        </a:lnSpc>
                        <a:spcAft>
                          <a:spcPts val="1000"/>
                        </a:spcAft>
                      </a:pPr>
                      <a:r>
                        <a:rPr lang="ru-RU" sz="2000" dirty="0">
                          <a:effectLst/>
                        </a:rPr>
                        <a:t> </a:t>
                      </a:r>
                      <a:endParaRPr lang="ru-KZ"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nchor="ctr"/>
                </a:tc>
                <a:tc>
                  <a:txBody>
                    <a:bodyPr/>
                    <a:lstStyle/>
                    <a:p>
                      <a:pPr algn="ctr">
                        <a:lnSpc>
                          <a:spcPct val="115000"/>
                        </a:lnSpc>
                        <a:spcAft>
                          <a:spcPts val="1000"/>
                        </a:spcAft>
                      </a:pPr>
                      <a:r>
                        <a:rPr lang="kk-KZ" sz="2000">
                          <a:effectLst/>
                        </a:rPr>
                        <a:t> </a:t>
                      </a:r>
                      <a:endParaRPr lang="ru-KZ" sz="1600">
                        <a:effectLst/>
                      </a:endParaRPr>
                    </a:p>
                    <a:p>
                      <a:pPr algn="ctr">
                        <a:lnSpc>
                          <a:spcPct val="115000"/>
                        </a:lnSpc>
                        <a:spcAft>
                          <a:spcPts val="1000"/>
                        </a:spcAft>
                      </a:pPr>
                      <a:r>
                        <a:rPr lang="ru-RU" sz="2000">
                          <a:effectLst/>
                        </a:rPr>
                        <a:t>Степень рисков</a:t>
                      </a:r>
                      <a:endParaRPr lang="ru-KZ" sz="1600">
                        <a:effectLst/>
                      </a:endParaRPr>
                    </a:p>
                    <a:p>
                      <a:pPr algn="ctr">
                        <a:lnSpc>
                          <a:spcPct val="115000"/>
                        </a:lnSpc>
                        <a:spcAft>
                          <a:spcPts val="1000"/>
                        </a:spcAft>
                      </a:pPr>
                      <a:r>
                        <a:rPr lang="ru-RU" sz="2000">
                          <a:effectLst/>
                        </a:rPr>
                        <a:t> </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nchor="ctr"/>
                </a:tc>
                <a:tc>
                  <a:txBody>
                    <a:bodyPr/>
                    <a:lstStyle/>
                    <a:p>
                      <a:pPr algn="ctr">
                        <a:lnSpc>
                          <a:spcPct val="115000"/>
                        </a:lnSpc>
                        <a:spcAft>
                          <a:spcPts val="1000"/>
                        </a:spcAft>
                      </a:pPr>
                      <a:r>
                        <a:rPr lang="kk-KZ" sz="2000" dirty="0">
                          <a:effectLst/>
                        </a:rPr>
                        <a:t> </a:t>
                      </a:r>
                      <a:endParaRPr lang="ru-KZ" sz="1600" dirty="0">
                        <a:effectLst/>
                      </a:endParaRPr>
                    </a:p>
                    <a:p>
                      <a:pPr algn="ctr">
                        <a:lnSpc>
                          <a:spcPct val="115000"/>
                        </a:lnSpc>
                        <a:spcAft>
                          <a:spcPts val="1000"/>
                        </a:spcAft>
                      </a:pPr>
                      <a:r>
                        <a:rPr lang="ru-RU" sz="2000" dirty="0">
                          <a:effectLst/>
                        </a:rPr>
                        <a:t>Оценка возможных результатов</a:t>
                      </a:r>
                      <a:endParaRPr lang="ru-KZ" sz="1600" dirty="0">
                        <a:effectLst/>
                      </a:endParaRPr>
                    </a:p>
                    <a:p>
                      <a:pPr algn="ctr">
                        <a:lnSpc>
                          <a:spcPct val="115000"/>
                        </a:lnSpc>
                        <a:spcAft>
                          <a:spcPts val="1000"/>
                        </a:spcAft>
                      </a:pPr>
                      <a:r>
                        <a:rPr lang="ru-RU" sz="2000" dirty="0">
                          <a:effectLst/>
                        </a:rPr>
                        <a:t> </a:t>
                      </a:r>
                      <a:endParaRPr lang="ru-KZ"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nchor="ctr"/>
                </a:tc>
                <a:tc>
                  <a:txBody>
                    <a:bodyPr/>
                    <a:lstStyle/>
                    <a:p>
                      <a:pPr algn="ctr">
                        <a:lnSpc>
                          <a:spcPct val="115000"/>
                        </a:lnSpc>
                        <a:spcAft>
                          <a:spcPts val="1000"/>
                        </a:spcAft>
                      </a:pPr>
                      <a:r>
                        <a:rPr lang="kk-KZ" sz="2000">
                          <a:effectLst/>
                        </a:rPr>
                        <a:t> </a:t>
                      </a:r>
                      <a:endParaRPr lang="ru-KZ" sz="1600">
                        <a:effectLst/>
                      </a:endParaRPr>
                    </a:p>
                    <a:p>
                      <a:pPr algn="ctr">
                        <a:lnSpc>
                          <a:spcPct val="115000"/>
                        </a:lnSpc>
                        <a:spcAft>
                          <a:spcPts val="1000"/>
                        </a:spcAft>
                      </a:pPr>
                      <a:r>
                        <a:rPr lang="ru-RU" sz="2000">
                          <a:effectLst/>
                        </a:rPr>
                        <a:t>Объем</a:t>
                      </a:r>
                      <a:endParaRPr lang="ru-KZ" sz="1600">
                        <a:effectLst/>
                      </a:endParaRPr>
                    </a:p>
                    <a:p>
                      <a:pPr algn="ctr">
                        <a:lnSpc>
                          <a:spcPct val="115000"/>
                        </a:lnSpc>
                        <a:spcAft>
                          <a:spcPts val="1000"/>
                        </a:spcAft>
                      </a:pPr>
                      <a:r>
                        <a:rPr lang="ru-RU" sz="2000">
                          <a:effectLst/>
                        </a:rPr>
                        <a:t>финансо-вых средств</a:t>
                      </a:r>
                      <a:endParaRPr lang="ru-KZ" sz="1600">
                        <a:effectLst/>
                      </a:endParaRPr>
                    </a:p>
                    <a:p>
                      <a:pPr algn="ctr">
                        <a:lnSpc>
                          <a:spcPct val="115000"/>
                        </a:lnSpc>
                        <a:spcAft>
                          <a:spcPts val="1000"/>
                        </a:spcAft>
                      </a:pPr>
                      <a:r>
                        <a:rPr lang="ru-RU" sz="2000">
                          <a:effectLst/>
                        </a:rPr>
                        <a:t> </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nchor="ctr"/>
                </a:tc>
                <a:tc>
                  <a:txBody>
                    <a:bodyPr/>
                    <a:lstStyle/>
                    <a:p>
                      <a:pPr algn="ctr">
                        <a:lnSpc>
                          <a:spcPct val="115000"/>
                        </a:lnSpc>
                        <a:spcAft>
                          <a:spcPts val="1000"/>
                        </a:spcAft>
                      </a:pPr>
                      <a:r>
                        <a:rPr lang="kk-KZ" sz="2000">
                          <a:effectLst/>
                        </a:rPr>
                        <a:t> </a:t>
                      </a:r>
                      <a:endParaRPr lang="ru-KZ" sz="1600">
                        <a:effectLst/>
                      </a:endParaRPr>
                    </a:p>
                    <a:p>
                      <a:pPr algn="ctr">
                        <a:lnSpc>
                          <a:spcPct val="115000"/>
                        </a:lnSpc>
                        <a:spcAft>
                          <a:spcPts val="1000"/>
                        </a:spcAft>
                      </a:pPr>
                      <a:r>
                        <a:rPr lang="ru-RU" sz="2000">
                          <a:effectLst/>
                        </a:rPr>
                        <a:t>Предыду-</a:t>
                      </a:r>
                      <a:endParaRPr lang="ru-KZ" sz="1600">
                        <a:effectLst/>
                      </a:endParaRPr>
                    </a:p>
                    <a:p>
                      <a:pPr algn="ctr">
                        <a:lnSpc>
                          <a:spcPct val="115000"/>
                        </a:lnSpc>
                        <a:spcAft>
                          <a:spcPts val="1000"/>
                        </a:spcAft>
                      </a:pPr>
                      <a:r>
                        <a:rPr lang="ru-RU" sz="2000">
                          <a:effectLst/>
                        </a:rPr>
                        <a:t>щие аудиты</a:t>
                      </a:r>
                      <a:endParaRPr lang="ru-KZ" sz="1600">
                        <a:effectLst/>
                      </a:endParaRPr>
                    </a:p>
                    <a:p>
                      <a:pPr algn="ctr">
                        <a:lnSpc>
                          <a:spcPct val="115000"/>
                        </a:lnSpc>
                        <a:spcAft>
                          <a:spcPts val="1000"/>
                        </a:spcAft>
                      </a:pPr>
                      <a:r>
                        <a:rPr lang="ru-RU" sz="2000">
                          <a:effectLst/>
                        </a:rPr>
                        <a:t> </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nchor="ctr"/>
                </a:tc>
                <a:tc>
                  <a:txBody>
                    <a:bodyPr/>
                    <a:lstStyle/>
                    <a:p>
                      <a:pPr algn="ctr">
                        <a:lnSpc>
                          <a:spcPct val="115000"/>
                        </a:lnSpc>
                        <a:spcAft>
                          <a:spcPts val="1000"/>
                        </a:spcAft>
                      </a:pPr>
                      <a:r>
                        <a:rPr lang="kk-KZ" sz="2000">
                          <a:effectLst/>
                        </a:rPr>
                        <a:t> </a:t>
                      </a:r>
                      <a:endParaRPr lang="ru-KZ" sz="1600">
                        <a:effectLst/>
                      </a:endParaRPr>
                    </a:p>
                    <a:p>
                      <a:pPr algn="ctr">
                        <a:lnSpc>
                          <a:spcPct val="115000"/>
                        </a:lnSpc>
                        <a:spcAft>
                          <a:spcPts val="1000"/>
                        </a:spcAft>
                      </a:pPr>
                      <a:r>
                        <a:rPr lang="ru-RU" sz="2000">
                          <a:effectLst/>
                        </a:rPr>
                        <a:t>Сумма баллов</a:t>
                      </a:r>
                      <a:endParaRPr lang="ru-KZ" sz="1600">
                        <a:effectLst/>
                      </a:endParaRPr>
                    </a:p>
                    <a:p>
                      <a:pPr algn="ctr">
                        <a:lnSpc>
                          <a:spcPct val="115000"/>
                        </a:lnSpc>
                        <a:spcAft>
                          <a:spcPts val="1000"/>
                        </a:spcAft>
                      </a:pPr>
                      <a:r>
                        <a:rPr lang="ru-RU" sz="2000">
                          <a:effectLst/>
                        </a:rPr>
                        <a:t> </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nchor="ctr"/>
                </a:tc>
                <a:extLst>
                  <a:ext uri="{0D108BD9-81ED-4DB2-BD59-A6C34878D82A}">
                    <a16:rowId xmlns:a16="http://schemas.microsoft.com/office/drawing/2014/main" val="1361740884"/>
                  </a:ext>
                </a:extLst>
              </a:tr>
              <a:tr h="384262">
                <a:tc>
                  <a:txBody>
                    <a:bodyPr/>
                    <a:lstStyle/>
                    <a:p>
                      <a:pPr algn="just">
                        <a:lnSpc>
                          <a:spcPct val="115000"/>
                        </a:lnSpc>
                        <a:spcAft>
                          <a:spcPts val="1000"/>
                        </a:spcAft>
                      </a:pPr>
                      <a:r>
                        <a:rPr lang="ru-RU" sz="2000">
                          <a:effectLst/>
                        </a:rPr>
                        <a:t>№1 </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10</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6</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8</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2</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0</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26</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extLst>
                  <a:ext uri="{0D108BD9-81ED-4DB2-BD59-A6C34878D82A}">
                    <a16:rowId xmlns:a16="http://schemas.microsoft.com/office/drawing/2014/main" val="3812299903"/>
                  </a:ext>
                </a:extLst>
              </a:tr>
              <a:tr h="384262">
                <a:tc>
                  <a:txBody>
                    <a:bodyPr/>
                    <a:lstStyle/>
                    <a:p>
                      <a:pPr algn="just">
                        <a:lnSpc>
                          <a:spcPct val="115000"/>
                        </a:lnSpc>
                        <a:spcAft>
                          <a:spcPts val="1000"/>
                        </a:spcAft>
                      </a:pPr>
                      <a:r>
                        <a:rPr lang="ru-RU" sz="2000">
                          <a:effectLst/>
                        </a:rPr>
                        <a:t>№2</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4</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10</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8</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1</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2</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25</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extLst>
                  <a:ext uri="{0D108BD9-81ED-4DB2-BD59-A6C34878D82A}">
                    <a16:rowId xmlns:a16="http://schemas.microsoft.com/office/drawing/2014/main" val="526345968"/>
                  </a:ext>
                </a:extLst>
              </a:tr>
              <a:tr h="384262">
                <a:tc>
                  <a:txBody>
                    <a:bodyPr/>
                    <a:lstStyle/>
                    <a:p>
                      <a:pPr algn="just">
                        <a:lnSpc>
                          <a:spcPct val="115000"/>
                        </a:lnSpc>
                        <a:spcAft>
                          <a:spcPts val="1000"/>
                        </a:spcAft>
                      </a:pPr>
                      <a:r>
                        <a:rPr lang="ru-RU" sz="2000">
                          <a:effectLst/>
                        </a:rPr>
                        <a:t>№3</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10</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3</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4</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3</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a:effectLst/>
                        </a:rPr>
                        <a:t>4</a:t>
                      </a:r>
                      <a:endParaRPr lang="ru-KZ"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tc>
                  <a:txBody>
                    <a:bodyPr/>
                    <a:lstStyle/>
                    <a:p>
                      <a:pPr algn="ctr">
                        <a:lnSpc>
                          <a:spcPct val="115000"/>
                        </a:lnSpc>
                        <a:spcAft>
                          <a:spcPts val="1000"/>
                        </a:spcAft>
                      </a:pPr>
                      <a:r>
                        <a:rPr lang="ru-RU" sz="2000" dirty="0">
                          <a:effectLst/>
                        </a:rPr>
                        <a:t>24</a:t>
                      </a:r>
                      <a:endParaRPr lang="ru-KZ"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99022" marR="99022" marT="0" marB="0"/>
                </a:tc>
                <a:extLst>
                  <a:ext uri="{0D108BD9-81ED-4DB2-BD59-A6C34878D82A}">
                    <a16:rowId xmlns:a16="http://schemas.microsoft.com/office/drawing/2014/main" val="3195053262"/>
                  </a:ext>
                </a:extLst>
              </a:tr>
            </a:tbl>
          </a:graphicData>
        </a:graphic>
      </p:graphicFrame>
    </p:spTree>
    <p:extLst>
      <p:ext uri="{BB962C8B-B14F-4D97-AF65-F5344CB8AC3E}">
        <p14:creationId xmlns:p14="http://schemas.microsoft.com/office/powerpoint/2010/main" val="8241710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A427F4-98CB-476A-9845-F6A30DF3961E}"/>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919BE8BF-4F71-49CA-AADA-B1473FBE170D}"/>
              </a:ext>
            </a:extLst>
          </p:cNvPr>
          <p:cNvSpPr>
            <a:spLocks noGrp="1"/>
          </p:cNvSpPr>
          <p:nvPr>
            <p:ph idx="1"/>
          </p:nvPr>
        </p:nvSpPr>
        <p:spPr/>
        <p:txBody>
          <a:bodyPr/>
          <a:lstStyle/>
          <a:p>
            <a:r>
              <a:rPr lang="en-US" sz="1800" dirty="0">
                <a:effectLst/>
                <a:latin typeface="Times New Roman" panose="02020603050405020304" pitchFamily="18" charset="0"/>
                <a:ea typeface="Times New Roman" panose="02020603050405020304" pitchFamily="18" charset="0"/>
              </a:rPr>
              <a:t>The certificate-justification for conducting an efficiency audit is compiled in a short form (no more than one page) and submitted to the division of the audit body responsible for planning for the formation of the draft Long-term plan and the list of objects of state audit</a:t>
            </a:r>
            <a:endParaRPr lang="ru-KZ" dirty="0"/>
          </a:p>
        </p:txBody>
      </p:sp>
    </p:spTree>
    <p:extLst>
      <p:ext uri="{BB962C8B-B14F-4D97-AF65-F5344CB8AC3E}">
        <p14:creationId xmlns:p14="http://schemas.microsoft.com/office/powerpoint/2010/main" val="331305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9"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8F3C52B9-D755-4B9D-8072-BA9CAF4611E8}"/>
              </a:ext>
            </a:extLst>
          </p:cNvPr>
          <p:cNvSpPr>
            <a:spLocks noGrp="1"/>
          </p:cNvSpPr>
          <p:nvPr>
            <p:ph type="title"/>
          </p:nvPr>
        </p:nvSpPr>
        <p:spPr>
          <a:xfrm>
            <a:off x="645459" y="960120"/>
            <a:ext cx="3865695" cy="4171278"/>
          </a:xfrm>
        </p:spPr>
        <p:txBody>
          <a:bodyPr>
            <a:normAutofit/>
          </a:bodyPr>
          <a:lstStyle/>
          <a:p>
            <a:pPr algn="r"/>
            <a:r>
              <a:rPr lang="en-US" sz="3400" b="1" dirty="0">
                <a:solidFill>
                  <a:schemeClr val="tx1"/>
                </a:solidFill>
                <a:effectLst/>
                <a:latin typeface="Times New Roman" panose="02020603050405020304" pitchFamily="18" charset="0"/>
                <a:ea typeface="Times New Roman" panose="02020603050405020304" pitchFamily="18" charset="0"/>
              </a:rPr>
              <a:t>Preliminary study of objects of governmental audit</a:t>
            </a:r>
            <a:endParaRPr lang="ru-KZ" sz="3400" dirty="0">
              <a:solidFill>
                <a:schemeClr val="tx1"/>
              </a:solidFill>
            </a:endParaRPr>
          </a:p>
        </p:txBody>
      </p:sp>
      <p:cxnSp>
        <p:nvCxnSpPr>
          <p:cNvPr id="40"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BD520B9F-A6B8-4ADD-BBE1-055D23CB5C13}"/>
              </a:ext>
            </a:extLst>
          </p:cNvPr>
          <p:cNvSpPr>
            <a:spLocks noGrp="1"/>
          </p:cNvSpPr>
          <p:nvPr>
            <p:ph idx="1"/>
          </p:nvPr>
        </p:nvSpPr>
        <p:spPr>
          <a:xfrm>
            <a:off x="4983164" y="960120"/>
            <a:ext cx="5511800" cy="4171278"/>
          </a:xfrm>
        </p:spPr>
        <p:txBody>
          <a:bodyPr>
            <a:normAutofit/>
          </a:bodyPr>
          <a:lstStyle/>
          <a:p>
            <a:pPr>
              <a:spcAft>
                <a:spcPts val="1000"/>
              </a:spcAft>
            </a:pPr>
            <a:r>
              <a:rPr lang="en-US" dirty="0">
                <a:effectLst/>
                <a:latin typeface="Times New Roman" panose="02020603050405020304" pitchFamily="18" charset="0"/>
                <a:ea typeface="Times New Roman" panose="02020603050405020304" pitchFamily="18" charset="0"/>
              </a:rPr>
              <a:t>At the preparatory stage of the audit event, in order to preliminary study the objects of governmental audit, the state auditors analyze the sources of information on:</a:t>
            </a:r>
          </a:p>
          <a:p>
            <a:pPr>
              <a:spcAft>
                <a:spcPts val="1000"/>
              </a:spcAft>
            </a:pPr>
            <a:r>
              <a:rPr lang="en-US" dirty="0">
                <a:effectLst/>
                <a:latin typeface="Times New Roman" panose="02020603050405020304" pitchFamily="18" charset="0"/>
                <a:ea typeface="Times New Roman" panose="02020603050405020304" pitchFamily="18" charset="0"/>
              </a:rPr>
              <a:t>1) the activities of the object of governmental audit, including the internal audit service;</a:t>
            </a:r>
          </a:p>
          <a:p>
            <a:pPr>
              <a:spcAft>
                <a:spcPts val="1000"/>
              </a:spcAft>
            </a:pPr>
            <a:r>
              <a:rPr lang="en-US" dirty="0">
                <a:effectLst/>
                <a:latin typeface="Times New Roman" panose="02020603050405020304" pitchFamily="18" charset="0"/>
                <a:ea typeface="Times New Roman" panose="02020603050405020304" pitchFamily="18" charset="0"/>
              </a:rPr>
              <a:t>2) the results of the previous governmental audit related to the issues of compliance audit for the object of governmental audit.</a:t>
            </a:r>
            <a:endParaRPr lang="ru-KZ" dirty="0"/>
          </a:p>
        </p:txBody>
      </p:sp>
    </p:spTree>
    <p:extLst>
      <p:ext uri="{BB962C8B-B14F-4D97-AF65-F5344CB8AC3E}">
        <p14:creationId xmlns:p14="http://schemas.microsoft.com/office/powerpoint/2010/main" val="4225183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E72E8A3D-2353-4543-9983-0A38CB091134}"/>
              </a:ext>
            </a:extLst>
          </p:cNvPr>
          <p:cNvSpPr>
            <a:spLocks noGrp="1"/>
          </p:cNvSpPr>
          <p:nvPr>
            <p:ph type="title"/>
          </p:nvPr>
        </p:nvSpPr>
        <p:spPr>
          <a:xfrm>
            <a:off x="645459" y="960120"/>
            <a:ext cx="3865695" cy="4171278"/>
          </a:xfrm>
        </p:spPr>
        <p:txBody>
          <a:bodyPr>
            <a:normAutofit/>
          </a:bodyPr>
          <a:lstStyle/>
          <a:p>
            <a:pPr algn="r"/>
            <a:r>
              <a:rPr lang="en-US" sz="3700" dirty="0">
                <a:solidFill>
                  <a:schemeClr val="tx1"/>
                </a:solidFill>
                <a:effectLst/>
                <a:latin typeface="Times New Roman" panose="02020603050405020304" pitchFamily="18" charset="0"/>
                <a:ea typeface="Times New Roman" panose="02020603050405020304" pitchFamily="18" charset="0"/>
              </a:rPr>
              <a:t>Upon preliminary examination, the state auditor:</a:t>
            </a:r>
            <a:endParaRPr lang="ru-KZ" sz="37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F5054AB1-579D-42BC-B14E-E9845D7CEB21}"/>
              </a:ext>
            </a:extLst>
          </p:cNvPr>
          <p:cNvSpPr>
            <a:spLocks noGrp="1"/>
          </p:cNvSpPr>
          <p:nvPr>
            <p:ph idx="1"/>
          </p:nvPr>
        </p:nvSpPr>
        <p:spPr>
          <a:xfrm>
            <a:off x="4983164" y="960120"/>
            <a:ext cx="6518274" cy="4329778"/>
          </a:xfrm>
        </p:spPr>
        <p:txBody>
          <a:bodyPr>
            <a:noAutofit/>
          </a:bodyPr>
          <a:lstStyle/>
          <a:p>
            <a:pPr>
              <a:lnSpc>
                <a:spcPct val="100000"/>
              </a:lnSpc>
              <a:spcBef>
                <a:spcPts val="0"/>
              </a:spcBef>
            </a:pPr>
            <a:r>
              <a:rPr lang="en-US" sz="1600" dirty="0">
                <a:effectLst/>
                <a:latin typeface="Times New Roman" panose="02020603050405020304" pitchFamily="18" charset="0"/>
                <a:ea typeface="Times New Roman" panose="02020603050405020304" pitchFamily="18" charset="0"/>
              </a:rPr>
              <a:t>1) studies title and other documents of the object of governmental audit;</a:t>
            </a:r>
          </a:p>
          <a:p>
            <a:pPr>
              <a:lnSpc>
                <a:spcPct val="100000"/>
              </a:lnSpc>
              <a:spcBef>
                <a:spcPts val="0"/>
              </a:spcBef>
            </a:pPr>
            <a:r>
              <a:rPr lang="en-US" sz="1600" dirty="0">
                <a:effectLst/>
                <a:latin typeface="Times New Roman" panose="02020603050405020304" pitchFamily="18" charset="0"/>
                <a:ea typeface="Times New Roman" panose="02020603050405020304" pitchFamily="18" charset="0"/>
              </a:rPr>
              <a:t>2) determine the list of governmental audit objects subject to compliance audit;</a:t>
            </a:r>
          </a:p>
          <a:p>
            <a:pPr>
              <a:lnSpc>
                <a:spcPct val="100000"/>
              </a:lnSpc>
              <a:spcBef>
                <a:spcPts val="0"/>
              </a:spcBef>
            </a:pPr>
            <a:r>
              <a:rPr lang="en-US" sz="1600" dirty="0">
                <a:effectLst/>
                <a:latin typeface="Times New Roman" panose="02020603050405020304" pitchFamily="18" charset="0"/>
                <a:ea typeface="Times New Roman" panose="02020603050405020304" pitchFamily="18" charset="0"/>
              </a:rPr>
              <a:t>3) determines specific questions for studying the activities of each object of governmental audit, in order to exclude the expenditure of resources on minor issues;</a:t>
            </a:r>
          </a:p>
          <a:p>
            <a:pPr>
              <a:lnSpc>
                <a:spcPct val="100000"/>
              </a:lnSpc>
              <a:spcBef>
                <a:spcPts val="0"/>
              </a:spcBef>
            </a:pPr>
            <a:r>
              <a:rPr lang="en-US" sz="1600" dirty="0">
                <a:effectLst/>
                <a:latin typeface="Times New Roman" panose="02020603050405020304" pitchFamily="18" charset="0"/>
                <a:ea typeface="Times New Roman" panose="02020603050405020304" pitchFamily="18" charset="0"/>
              </a:rPr>
              <a:t>4) draws up a list of regulatory legal acts and other information regulating the activities of the object of governmental audit, in order to identify and assess the risks of non-compliance with the legislation of the Republic of Kazakhstan;</a:t>
            </a:r>
          </a:p>
          <a:p>
            <a:pPr>
              <a:lnSpc>
                <a:spcPct val="100000"/>
              </a:lnSpc>
              <a:spcBef>
                <a:spcPts val="0"/>
              </a:spcBef>
            </a:pPr>
            <a:r>
              <a:rPr lang="en-US" sz="1600" dirty="0">
                <a:effectLst/>
                <a:latin typeface="Times New Roman" panose="02020603050405020304" pitchFamily="18" charset="0"/>
                <a:ea typeface="Times New Roman" panose="02020603050405020304" pitchFamily="18" charset="0"/>
              </a:rPr>
              <a:t>6) analyzes the business processes established at the governmental audit facility to ensure compliance with the requirements of regulatory legal acts;</a:t>
            </a:r>
          </a:p>
          <a:p>
            <a:pPr>
              <a:lnSpc>
                <a:spcPct val="100000"/>
              </a:lnSpc>
              <a:spcBef>
                <a:spcPts val="0"/>
              </a:spcBef>
            </a:pPr>
            <a:r>
              <a:rPr lang="en-US" sz="1600" dirty="0">
                <a:effectLst/>
                <a:latin typeface="Times New Roman" panose="02020603050405020304" pitchFamily="18" charset="0"/>
                <a:ea typeface="Times New Roman" panose="02020603050405020304" pitchFamily="18" charset="0"/>
              </a:rPr>
              <a:t>7) gets a general initial idea of ​​how the provisions of the relevant regulatory legal acts are carried out by the object of governmental audit;</a:t>
            </a:r>
          </a:p>
          <a:p>
            <a:pPr>
              <a:lnSpc>
                <a:spcPct val="100000"/>
              </a:lnSpc>
              <a:spcBef>
                <a:spcPts val="0"/>
              </a:spcBef>
            </a:pPr>
            <a:r>
              <a:rPr lang="en-US" sz="1600" dirty="0">
                <a:effectLst/>
                <a:latin typeface="Times New Roman" panose="02020603050405020304" pitchFamily="18" charset="0"/>
                <a:ea typeface="Times New Roman" panose="02020603050405020304" pitchFamily="18" charset="0"/>
              </a:rPr>
              <a:t>8) determines the regulatory legal acts applied by the object of governmental audit when using budget funds, state assets and subjects of the quasi-public sector;</a:t>
            </a:r>
            <a:endParaRPr lang="ru-KZ" sz="1600" dirty="0"/>
          </a:p>
        </p:txBody>
      </p:sp>
    </p:spTree>
    <p:extLst>
      <p:ext uri="{BB962C8B-B14F-4D97-AF65-F5344CB8AC3E}">
        <p14:creationId xmlns:p14="http://schemas.microsoft.com/office/powerpoint/2010/main" val="1570831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F722C8C3-0AE0-4F12-8377-5154CC221373}"/>
              </a:ext>
            </a:extLst>
          </p:cNvPr>
          <p:cNvSpPr>
            <a:spLocks noGrp="1"/>
          </p:cNvSpPr>
          <p:nvPr>
            <p:ph type="title"/>
          </p:nvPr>
        </p:nvSpPr>
        <p:spPr>
          <a:xfrm>
            <a:off x="645459" y="960120"/>
            <a:ext cx="3865695" cy="4171278"/>
          </a:xfrm>
        </p:spPr>
        <p:txBody>
          <a:bodyPr>
            <a:normAutofit/>
          </a:bodyPr>
          <a:lstStyle/>
          <a:p>
            <a:pPr algn="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formation of the list of objects of governmental audit for the corresponding year is carried out on the basis of risk management systems - quantitative and qualitative indicators of assessing the activities of objects of governmental audit, on the basis of which a decision is made to classify the object of governmental audit as a certain risk group in order to maximize their coverage by governmental audit.</a:t>
            </a:r>
            <a:endParaRPr lang="ru-KZ" sz="18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338C341B-5DEF-4D0D-AD43-B8E226F871F8}"/>
              </a:ext>
            </a:extLst>
          </p:cNvPr>
          <p:cNvSpPr>
            <a:spLocks noGrp="1"/>
          </p:cNvSpPr>
          <p:nvPr>
            <p:ph idx="1"/>
          </p:nvPr>
        </p:nvSpPr>
        <p:spPr>
          <a:xfrm>
            <a:off x="4983164" y="960120"/>
            <a:ext cx="5511800" cy="4171278"/>
          </a:xfrm>
        </p:spPr>
        <p:txBody>
          <a:bodyPr>
            <a:normAutofit/>
          </a:bodyPr>
          <a:lstStyle/>
          <a:p>
            <a:pPr>
              <a:spcAft>
                <a:spcPts val="10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Factors affecting risks:</a:t>
            </a:r>
          </a:p>
          <a:p>
            <a:pPr>
              <a:spcAft>
                <a:spcPts val="10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significant growth in funding from the budget;</a:t>
            </a:r>
          </a:p>
          <a:p>
            <a:pPr>
              <a:spcAft>
                <a:spcPts val="10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conducting new and urgent business;</a:t>
            </a:r>
          </a:p>
          <a:p>
            <a:pPr>
              <a:spcAft>
                <a:spcPts val="10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the complexity of the management structure and its changes;</a:t>
            </a:r>
          </a:p>
          <a:p>
            <a:pPr>
              <a:spcAft>
                <a:spcPts val="10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lack of reliable, independent and up-to-date information on the audit topic</a:t>
            </a:r>
            <a:endParaRPr lang="ru-KZ" dirty="0"/>
          </a:p>
        </p:txBody>
      </p:sp>
    </p:spTree>
    <p:extLst>
      <p:ext uri="{BB962C8B-B14F-4D97-AF65-F5344CB8AC3E}">
        <p14:creationId xmlns:p14="http://schemas.microsoft.com/office/powerpoint/2010/main" val="897600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4D62FF41-BCE3-4D52-8B4E-3F871A96B868}"/>
              </a:ext>
            </a:extLst>
          </p:cNvPr>
          <p:cNvSpPr>
            <a:spLocks noGrp="1"/>
          </p:cNvSpPr>
          <p:nvPr>
            <p:ph type="title"/>
          </p:nvPr>
        </p:nvSpPr>
        <p:spPr>
          <a:xfrm>
            <a:off x="645459" y="960120"/>
            <a:ext cx="3865695" cy="4171278"/>
          </a:xfrm>
        </p:spPr>
        <p:txBody>
          <a:bodyPr>
            <a:normAutofit/>
          </a:bodyPr>
          <a:lstStyle/>
          <a:p>
            <a:pPr algn="r"/>
            <a:endParaRPr lang="ru-KZ" sz="44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C37B4050-695A-4756-A936-E8562F2D3BF6}"/>
              </a:ext>
            </a:extLst>
          </p:cNvPr>
          <p:cNvSpPr>
            <a:spLocks noGrp="1"/>
          </p:cNvSpPr>
          <p:nvPr>
            <p:ph idx="1"/>
          </p:nvPr>
        </p:nvSpPr>
        <p:spPr>
          <a:xfrm>
            <a:off x="5040314" y="960120"/>
            <a:ext cx="6553198" cy="4309658"/>
          </a:xfrm>
        </p:spPr>
        <p:txBody>
          <a:bodyPr>
            <a:normAutofit/>
          </a:bodyPr>
          <a:lstStyle/>
          <a:p>
            <a:r>
              <a:rPr lang="en-US" dirty="0">
                <a:effectLst/>
                <a:latin typeface="Times New Roman" panose="02020603050405020304" pitchFamily="18" charset="0"/>
                <a:ea typeface="Times New Roman" panose="02020603050405020304" pitchFamily="18" charset="0"/>
              </a:rPr>
              <a:t>At the stage of government audit planning, the determination of materiality levels, audit risk, as well as parameters, volumes and sampling methods contributes to the identification of important issues of government audit and the correct preparation of the Audit Plan.</a:t>
            </a:r>
          </a:p>
          <a:p>
            <a:r>
              <a:rPr lang="en-US" dirty="0">
                <a:effectLst/>
                <a:latin typeface="Times New Roman" panose="02020603050405020304" pitchFamily="18" charset="0"/>
                <a:ea typeface="Times New Roman" panose="02020603050405020304" pitchFamily="18" charset="0"/>
              </a:rPr>
              <a:t>Materiality in compliance auditing has quantitative and qualitative aspects that need to be considered in planning a government audit and performing audit procedures in order to assess the effect of discoveries on the auditor's opinion.</a:t>
            </a:r>
            <a:endParaRPr lang="ru-KZ" dirty="0"/>
          </a:p>
        </p:txBody>
      </p:sp>
    </p:spTree>
    <p:extLst>
      <p:ext uri="{BB962C8B-B14F-4D97-AF65-F5344CB8AC3E}">
        <p14:creationId xmlns:p14="http://schemas.microsoft.com/office/powerpoint/2010/main" val="430988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40"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A84D7F12-3917-4D65-9E4F-4CCE9562DAB4}"/>
              </a:ext>
            </a:extLst>
          </p:cNvPr>
          <p:cNvSpPr>
            <a:spLocks noGrp="1"/>
          </p:cNvSpPr>
          <p:nvPr>
            <p:ph type="title"/>
          </p:nvPr>
        </p:nvSpPr>
        <p:spPr>
          <a:xfrm>
            <a:off x="645459" y="960120"/>
            <a:ext cx="3865695" cy="4171278"/>
          </a:xfrm>
        </p:spPr>
        <p:txBody>
          <a:bodyPr>
            <a:normAutofit/>
          </a:bodyPr>
          <a:lstStyle/>
          <a:p>
            <a:pPr algn="r"/>
            <a:endParaRPr lang="ru-KZ" sz="4400" dirty="0">
              <a:solidFill>
                <a:schemeClr val="tx1"/>
              </a:solidFill>
            </a:endParaRPr>
          </a:p>
        </p:txBody>
      </p:sp>
      <p:cxnSp>
        <p:nvCxnSpPr>
          <p:cNvPr id="41"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CAD12BA0-C2B1-439B-84E4-909D253B7B5C}"/>
              </a:ext>
            </a:extLst>
          </p:cNvPr>
          <p:cNvSpPr>
            <a:spLocks noGrp="1"/>
          </p:cNvSpPr>
          <p:nvPr>
            <p:ph idx="1"/>
          </p:nvPr>
        </p:nvSpPr>
        <p:spPr>
          <a:xfrm>
            <a:off x="4983164" y="960120"/>
            <a:ext cx="5511800" cy="4171278"/>
          </a:xfrm>
        </p:spPr>
        <p:txBody>
          <a:bodyPr>
            <a:normAutofit/>
          </a:bodyPr>
          <a:lstStyle/>
          <a:p>
            <a:r>
              <a:rPr lang="en-US" sz="2800" dirty="0">
                <a:solidFill>
                  <a:srgbClr val="000000"/>
                </a:solidFill>
                <a:effectLst/>
                <a:latin typeface="Times New Roman" panose="02020603050405020304" pitchFamily="18" charset="0"/>
                <a:ea typeface="Times New Roman" panose="02020603050405020304" pitchFamily="18" charset="0"/>
              </a:rPr>
              <a:t>In performance auditing, basic and special criteria are applied to assess the effectiveness of the functioning of the studied area of performance audit and (or) the activities of the governmental audit object.</a:t>
            </a:r>
            <a:endParaRPr lang="ru-KZ" sz="2800" dirty="0"/>
          </a:p>
        </p:txBody>
      </p:sp>
    </p:spTree>
    <p:extLst>
      <p:ext uri="{BB962C8B-B14F-4D97-AF65-F5344CB8AC3E}">
        <p14:creationId xmlns:p14="http://schemas.microsoft.com/office/powerpoint/2010/main" val="3474422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40"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A84D7F12-3917-4D65-9E4F-4CCE9562DAB4}"/>
              </a:ext>
            </a:extLst>
          </p:cNvPr>
          <p:cNvSpPr>
            <a:spLocks noGrp="1"/>
          </p:cNvSpPr>
          <p:nvPr>
            <p:ph type="title"/>
          </p:nvPr>
        </p:nvSpPr>
        <p:spPr>
          <a:xfrm>
            <a:off x="645459" y="960120"/>
            <a:ext cx="3865695" cy="4171278"/>
          </a:xfrm>
        </p:spPr>
        <p:txBody>
          <a:bodyPr>
            <a:normAutofit/>
          </a:bodyPr>
          <a:lstStyle/>
          <a:p>
            <a:pPr algn="r"/>
            <a:endParaRPr lang="ru-KZ" sz="4400" dirty="0">
              <a:solidFill>
                <a:schemeClr val="tx1"/>
              </a:solidFill>
            </a:endParaRPr>
          </a:p>
        </p:txBody>
      </p:sp>
      <p:cxnSp>
        <p:nvCxnSpPr>
          <p:cNvPr id="41"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CAD12BA0-C2B1-439B-84E4-909D253B7B5C}"/>
              </a:ext>
            </a:extLst>
          </p:cNvPr>
          <p:cNvSpPr>
            <a:spLocks noGrp="1"/>
          </p:cNvSpPr>
          <p:nvPr>
            <p:ph idx="1"/>
          </p:nvPr>
        </p:nvSpPr>
        <p:spPr>
          <a:xfrm>
            <a:off x="4983164" y="960120"/>
            <a:ext cx="5511800" cy="4171278"/>
          </a:xfrm>
        </p:spPr>
        <p:txBody>
          <a:bodyPr>
            <a:normAutofit/>
          </a:bodyPr>
          <a:lstStyle/>
          <a:p>
            <a:pPr marL="0" indent="0">
              <a:buNone/>
            </a:pPr>
            <a:r>
              <a:rPr lang="en-US" sz="1800" dirty="0">
                <a:solidFill>
                  <a:srgbClr val="000000"/>
                </a:solidFill>
                <a:effectLst/>
                <a:latin typeface="Times New Roman" panose="02020603050405020304" pitchFamily="18" charset="0"/>
                <a:ea typeface="Times New Roman" panose="02020603050405020304" pitchFamily="18" charset="0"/>
              </a:rPr>
              <a:t>Within one audit activity, two or more basic performance audit criteria are used. All basic criteria are applied when it is possible to determine the final results and effect in the studied area of performance audit. In addition to the basic criteria, indicators are determined for the presence, degree of risks and presence, the state of internal control.</a:t>
            </a:r>
            <a:endParaRPr lang="ru-KZ" dirty="0"/>
          </a:p>
        </p:txBody>
      </p:sp>
    </p:spTree>
    <p:extLst>
      <p:ext uri="{BB962C8B-B14F-4D97-AF65-F5344CB8AC3E}">
        <p14:creationId xmlns:p14="http://schemas.microsoft.com/office/powerpoint/2010/main" val="3865676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10CE3618-1D7A-4256-B2AF-9DB692996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4" name="Group 47">
            <a:extLst>
              <a:ext uri="{FF2B5EF4-FFF2-40B4-BE49-F238E27FC236}">
                <a16:creationId xmlns:a16="http://schemas.microsoft.com/office/drawing/2014/main" id="{B984687B-789E-453B-921F-7804CCA6BA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49" name="Freeform 5">
              <a:extLst>
                <a:ext uri="{FF2B5EF4-FFF2-40B4-BE49-F238E27FC236}">
                  <a16:creationId xmlns:a16="http://schemas.microsoft.com/office/drawing/2014/main" id="{0495A546-1866-442A-8EF9-B683FCB39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50" name="Freeform 6">
              <a:extLst>
                <a:ext uri="{FF2B5EF4-FFF2-40B4-BE49-F238E27FC236}">
                  <a16:creationId xmlns:a16="http://schemas.microsoft.com/office/drawing/2014/main" id="{20FC9B1F-EB6E-40D2-8261-0142E7326F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7">
              <a:extLst>
                <a:ext uri="{FF2B5EF4-FFF2-40B4-BE49-F238E27FC236}">
                  <a16:creationId xmlns:a16="http://schemas.microsoft.com/office/drawing/2014/main" id="{08DB0E74-FB47-4298-AF40-FAC8939F9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8">
              <a:extLst>
                <a:ext uri="{FF2B5EF4-FFF2-40B4-BE49-F238E27FC236}">
                  <a16:creationId xmlns:a16="http://schemas.microsoft.com/office/drawing/2014/main" id="{08813488-5B66-4FB7-A177-9B9B4658D6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3" name="Freeform 9">
              <a:extLst>
                <a:ext uri="{FF2B5EF4-FFF2-40B4-BE49-F238E27FC236}">
                  <a16:creationId xmlns:a16="http://schemas.microsoft.com/office/drawing/2014/main" id="{235E4BF3-25DA-41E9-B880-A0DC6C1EF9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4" name="Freeform 10">
              <a:extLst>
                <a:ext uri="{FF2B5EF4-FFF2-40B4-BE49-F238E27FC236}">
                  <a16:creationId xmlns:a16="http://schemas.microsoft.com/office/drawing/2014/main" id="{813C1F92-ED6B-4F19-9415-BFB5B5B5A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5" name="Freeform 11">
              <a:extLst>
                <a:ext uri="{FF2B5EF4-FFF2-40B4-BE49-F238E27FC236}">
                  <a16:creationId xmlns:a16="http://schemas.microsoft.com/office/drawing/2014/main" id="{9E40EF46-D7B9-447E-ACB4-D78972199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2">
              <a:extLst>
                <a:ext uri="{FF2B5EF4-FFF2-40B4-BE49-F238E27FC236}">
                  <a16:creationId xmlns:a16="http://schemas.microsoft.com/office/drawing/2014/main" id="{123CAE24-12FF-43D7-A6C0-6AA792E3AB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13">
              <a:extLst>
                <a:ext uri="{FF2B5EF4-FFF2-40B4-BE49-F238E27FC236}">
                  <a16:creationId xmlns:a16="http://schemas.microsoft.com/office/drawing/2014/main" id="{B372F5DB-BF3F-4325-85B0-CDCE7A6A68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14">
              <a:extLst>
                <a:ext uri="{FF2B5EF4-FFF2-40B4-BE49-F238E27FC236}">
                  <a16:creationId xmlns:a16="http://schemas.microsoft.com/office/drawing/2014/main" id="{B25A9653-2959-449B-BA93-64D5656B1A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5">
              <a:extLst>
                <a:ext uri="{FF2B5EF4-FFF2-40B4-BE49-F238E27FC236}">
                  <a16:creationId xmlns:a16="http://schemas.microsoft.com/office/drawing/2014/main" id="{683D52E0-024E-49EA-B58E-AFCB54B930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6">
              <a:extLst>
                <a:ext uri="{FF2B5EF4-FFF2-40B4-BE49-F238E27FC236}">
                  <a16:creationId xmlns:a16="http://schemas.microsoft.com/office/drawing/2014/main" id="{B42DB067-C8BB-4763-B3AC-A1AFC1F94C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17">
              <a:extLst>
                <a:ext uri="{FF2B5EF4-FFF2-40B4-BE49-F238E27FC236}">
                  <a16:creationId xmlns:a16="http://schemas.microsoft.com/office/drawing/2014/main" id="{4BFADE60-883C-490B-8717-29178631E0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2" name="Freeform 18">
              <a:extLst>
                <a:ext uri="{FF2B5EF4-FFF2-40B4-BE49-F238E27FC236}">
                  <a16:creationId xmlns:a16="http://schemas.microsoft.com/office/drawing/2014/main" id="{276CDC4A-1010-43AB-BD13-E9BC487D68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3" name="Freeform 19">
              <a:extLst>
                <a:ext uri="{FF2B5EF4-FFF2-40B4-BE49-F238E27FC236}">
                  <a16:creationId xmlns:a16="http://schemas.microsoft.com/office/drawing/2014/main" id="{E6DA892F-7AE7-4A83-9BFB-D5FDBA16D9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20">
              <a:extLst>
                <a:ext uri="{FF2B5EF4-FFF2-40B4-BE49-F238E27FC236}">
                  <a16:creationId xmlns:a16="http://schemas.microsoft.com/office/drawing/2014/main" id="{2079130B-2394-449B-80DB-0B9946C7B6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accent1">
                  <a:alpha val="12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5" name="Freeform 21">
              <a:extLst>
                <a:ext uri="{FF2B5EF4-FFF2-40B4-BE49-F238E27FC236}">
                  <a16:creationId xmlns:a16="http://schemas.microsoft.com/office/drawing/2014/main" id="{2F852A68-5FD2-4BD4-902A-37D580B798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accent1">
                  <a:alpha val="12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6" name="Freeform 22">
              <a:extLst>
                <a:ext uri="{FF2B5EF4-FFF2-40B4-BE49-F238E27FC236}">
                  <a16:creationId xmlns:a16="http://schemas.microsoft.com/office/drawing/2014/main" id="{1CD48066-FF17-425E-9EEC-795CD0CA40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7" name="Freeform 23">
              <a:extLst>
                <a:ext uri="{FF2B5EF4-FFF2-40B4-BE49-F238E27FC236}">
                  <a16:creationId xmlns:a16="http://schemas.microsoft.com/office/drawing/2014/main" id="{374D862B-A8E1-4CB9-8529-077C6DBA5C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8" name="Freeform 24">
              <a:extLst>
                <a:ext uri="{FF2B5EF4-FFF2-40B4-BE49-F238E27FC236}">
                  <a16:creationId xmlns:a16="http://schemas.microsoft.com/office/drawing/2014/main" id="{5A3B1A83-9C72-4407-A5BF-A9EAA5C4D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5">
              <a:extLst>
                <a:ext uri="{FF2B5EF4-FFF2-40B4-BE49-F238E27FC236}">
                  <a16:creationId xmlns:a16="http://schemas.microsoft.com/office/drawing/2014/main" id="{C73AF399-B36E-419F-92C0-533EFBD935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2" name="Заголовок 1">
            <a:extLst>
              <a:ext uri="{FF2B5EF4-FFF2-40B4-BE49-F238E27FC236}">
                <a16:creationId xmlns:a16="http://schemas.microsoft.com/office/drawing/2014/main" id="{A84D7F12-3917-4D65-9E4F-4CCE9562DAB4}"/>
              </a:ext>
            </a:extLst>
          </p:cNvPr>
          <p:cNvSpPr>
            <a:spLocks noGrp="1"/>
          </p:cNvSpPr>
          <p:nvPr>
            <p:ph type="title"/>
          </p:nvPr>
        </p:nvSpPr>
        <p:spPr>
          <a:xfrm>
            <a:off x="888631" y="1477651"/>
            <a:ext cx="3756774" cy="4575659"/>
          </a:xfrm>
        </p:spPr>
        <p:txBody>
          <a:bodyPr anchor="t">
            <a:normAutofit/>
          </a:bodyPr>
          <a:lstStyle/>
          <a:p>
            <a:pPr algn="just"/>
            <a:r>
              <a:rPr lang="en-US" sz="2200" i="1" dirty="0">
                <a:solidFill>
                  <a:schemeClr val="accent1"/>
                </a:solidFill>
                <a:effectLst/>
                <a:latin typeface="Times New Roman" panose="02020603050405020304" pitchFamily="18" charset="0"/>
                <a:ea typeface="Times New Roman" panose="02020603050405020304" pitchFamily="18" charset="0"/>
              </a:rPr>
              <a:t>The baseline performance audit criteria are detailed depending on the purpose and issues of the performance audit. For each basic criterion of performance audit, special criteria are determined or developed (according to the presence and degree of risks, as well as the presence and state of internal control).</a:t>
            </a:r>
            <a:br>
              <a:rPr lang="ru-KZ" sz="2200" i="1" dirty="0">
                <a:solidFill>
                  <a:schemeClr val="accent1"/>
                </a:solidFill>
                <a:effectLst/>
                <a:latin typeface="Times New Roman" panose="02020603050405020304" pitchFamily="18" charset="0"/>
                <a:ea typeface="Times New Roman" panose="02020603050405020304" pitchFamily="18" charset="0"/>
              </a:rPr>
            </a:br>
            <a:endParaRPr lang="ru-KZ" sz="2200" i="1" dirty="0">
              <a:solidFill>
                <a:schemeClr val="accent1"/>
              </a:solidFill>
            </a:endParaRPr>
          </a:p>
        </p:txBody>
      </p:sp>
      <p:sp>
        <p:nvSpPr>
          <p:cNvPr id="71" name="Isosceles Triangle 70">
            <a:extLst>
              <a:ext uri="{FF2B5EF4-FFF2-40B4-BE49-F238E27FC236}">
                <a16:creationId xmlns:a16="http://schemas.microsoft.com/office/drawing/2014/main" id="{3F39476B-1A6D-47CB-AC7A-FB87EF003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27553" y="1375241"/>
            <a:ext cx="175681" cy="16659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sz="1600" dirty="0"/>
          </a:p>
        </p:txBody>
      </p:sp>
      <p:sp>
        <p:nvSpPr>
          <p:cNvPr id="106" name="Объект 2">
            <a:extLst>
              <a:ext uri="{FF2B5EF4-FFF2-40B4-BE49-F238E27FC236}">
                <a16:creationId xmlns:a16="http://schemas.microsoft.com/office/drawing/2014/main" id="{CAD12BA0-C2B1-439B-84E4-909D253B7B5C}"/>
              </a:ext>
            </a:extLst>
          </p:cNvPr>
          <p:cNvSpPr>
            <a:spLocks noGrp="1"/>
          </p:cNvSpPr>
          <p:nvPr>
            <p:ph idx="1"/>
          </p:nvPr>
        </p:nvSpPr>
        <p:spPr>
          <a:xfrm>
            <a:off x="5239764" y="1477651"/>
            <a:ext cx="6160555" cy="4575660"/>
          </a:xfrm>
        </p:spPr>
        <p:txBody>
          <a:bodyPr anchor="t">
            <a:normAutofit/>
          </a:bodyPr>
          <a:lstStyle/>
          <a:p>
            <a:pPr marL="0" indent="0" algn="just">
              <a:buNone/>
            </a:pPr>
            <a:r>
              <a:rPr lang="en-US" sz="2000" i="1" dirty="0">
                <a:solidFill>
                  <a:srgbClr val="000000"/>
                </a:solidFill>
                <a:effectLst/>
                <a:latin typeface="Times New Roman" panose="02020603050405020304" pitchFamily="18" charset="0"/>
                <a:ea typeface="Times New Roman" panose="02020603050405020304" pitchFamily="18" charset="0"/>
              </a:rPr>
              <a:t>Special criteria take into account the peculiarities of the direction of the audit of the effectiveness and (or) activities of the object of governmental audit. Special criteria are not applied in relation to other areas of performance audit or objects of governmental audit, after a certain (more than 2 years) time of their application or the specifics of the sphere, field of activity or direction.</a:t>
            </a:r>
            <a:endParaRPr lang="ru-KZ" sz="2000" i="1" dirty="0"/>
          </a:p>
        </p:txBody>
      </p:sp>
    </p:spTree>
    <p:extLst>
      <p:ext uri="{BB962C8B-B14F-4D97-AF65-F5344CB8AC3E}">
        <p14:creationId xmlns:p14="http://schemas.microsoft.com/office/powerpoint/2010/main" val="4260050507"/>
      </p:ext>
    </p:extLst>
  </p:cSld>
  <p:clrMapOvr>
    <a:masterClrMapping/>
  </p:clrMapOvr>
</p:sld>
</file>

<file path=ppt/theme/theme1.xml><?xml version="1.0" encoding="utf-8"?>
<a:theme xmlns:a="http://schemas.openxmlformats.org/drawingml/2006/main" name="Атлас">
  <a:themeElements>
    <a:clrScheme name="Атлас">
      <a:dk1>
        <a:sysClr val="windowText" lastClr="000000"/>
      </a:dk1>
      <a:lt1>
        <a:sysClr val="window" lastClr="FFFFFF"/>
      </a:lt1>
      <a:dk2>
        <a:srgbClr val="454545"/>
      </a:dk2>
      <a:lt2>
        <a:srgbClr val="E0E0E0"/>
      </a:lt2>
      <a:accent1>
        <a:srgbClr val="10B6F4"/>
      </a:accent1>
      <a:accent2>
        <a:srgbClr val="3C78C3"/>
      </a:accent2>
      <a:accent3>
        <a:srgbClr val="9F52D0"/>
      </a:accent3>
      <a:accent4>
        <a:srgbClr val="D64198"/>
      </a:accent4>
      <a:accent5>
        <a:srgbClr val="DA2228"/>
      </a:accent5>
      <a:accent6>
        <a:srgbClr val="F18318"/>
      </a:accent6>
      <a:hlink>
        <a:srgbClr val="38DDEC"/>
      </a:hlink>
      <a:folHlink>
        <a:srgbClr val="A8DEE8"/>
      </a:folHlink>
    </a:clrScheme>
    <a:fontScheme name="Атлас">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тлас">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CB9708-C445-4049-9D7F-4C8684E69AF3}"/>
    </a:ext>
  </a:extLst>
</a:theme>
</file>

<file path=docProps/app.xml><?xml version="1.0" encoding="utf-8"?>
<Properties xmlns="http://schemas.openxmlformats.org/officeDocument/2006/extended-properties" xmlns:vt="http://schemas.openxmlformats.org/officeDocument/2006/docPropsVTypes">
  <TotalTime>1084</TotalTime>
  <Words>2212</Words>
  <Application>Microsoft Office PowerPoint</Application>
  <PresentationFormat>Широкоэкранный</PresentationFormat>
  <Paragraphs>165</Paragraphs>
  <Slides>23</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23</vt:i4>
      </vt:variant>
    </vt:vector>
  </HeadingPairs>
  <TitlesOfParts>
    <vt:vector size="30" baseType="lpstr">
      <vt:lpstr>Calibri</vt:lpstr>
      <vt:lpstr>Calibri Light</vt:lpstr>
      <vt:lpstr>Rockwell</vt:lpstr>
      <vt:lpstr>Symbol</vt:lpstr>
      <vt:lpstr>Times New Roman</vt:lpstr>
      <vt:lpstr>Wingdings</vt:lpstr>
      <vt:lpstr>Атлас</vt:lpstr>
      <vt:lpstr>Тема «Planning the audit »</vt:lpstr>
      <vt:lpstr>План </vt:lpstr>
      <vt:lpstr>Preliminary study of objects of governmental audit</vt:lpstr>
      <vt:lpstr>Upon preliminary examination, the state auditor:</vt:lpstr>
      <vt:lpstr>The formation of the list of objects of governmental audit for the corresponding year is carried out on the basis of risk management systems - quantitative and qualitative indicators of assessing the activities of objects of governmental audit, on the basis of which a decision is made to classify the object of governmental audit as a certain risk group in order to maximize their coverage by governmental audit.</vt:lpstr>
      <vt:lpstr>Презентация PowerPoint</vt:lpstr>
      <vt:lpstr>Презентация PowerPoint</vt:lpstr>
      <vt:lpstr>Презентация PowerPoint</vt:lpstr>
      <vt:lpstr>The baseline performance audit criteria are detailed depending on the purpose and issues of the performance audit. For each basic criterion of performance audit, special criteria are determined or developed (according to the presence and degree of risks, as well as the presence and state of internal control). </vt:lpstr>
      <vt:lpstr>Презентация PowerPoint</vt:lpstr>
      <vt:lpstr>Презентация PowerPoint</vt:lpstr>
      <vt:lpstr>Criteria for selecting a performance audit topic </vt:lpstr>
      <vt:lpstr>Table continuation</vt:lpstr>
      <vt:lpstr>Criteria for choosing the direction of the audit activity:</vt:lpstr>
      <vt:lpstr>To ensure the collection of complete and reliable information using the document review method, government auditors and experts follow the following instructions:</vt:lpstr>
      <vt:lpstr>Презентация PowerPoint</vt:lpstr>
      <vt:lpstr>To ensure the collection of complete and reliable information using the observation method, government auditors and experts follow the following instructions:</vt:lpstr>
      <vt:lpstr>Презентация PowerPoint</vt:lpstr>
      <vt:lpstr>To ensure the collection of complete and reliable information using the focus group method, government auditors follow the following instructions:</vt:lpstr>
      <vt:lpstr>State auditors, through joint discussions and with the participation of experts, systematize all revealed facts by:</vt:lpstr>
      <vt:lpstr>The facts revealed during the performance audit are evidence of:</vt:lpstr>
      <vt:lpstr>Based on the score on the relevance and priority of the topic of performance audit, the preliminary dates for conducting initiated performance audits for inclusion in the list of objects of state audit of the audit body are determined. Ranking of performance audit topics by criteria</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«Planning the audit »</dc:title>
  <dc:creator>ASUS</dc:creator>
  <cp:lastModifiedBy>ASUS</cp:lastModifiedBy>
  <cp:revision>24</cp:revision>
  <cp:lastPrinted>2020-10-19T10:46:30Z</cp:lastPrinted>
  <dcterms:created xsi:type="dcterms:W3CDTF">2020-10-19T09:52:02Z</dcterms:created>
  <dcterms:modified xsi:type="dcterms:W3CDTF">2020-10-21T05:36:23Z</dcterms:modified>
</cp:coreProperties>
</file>