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18288000" cy="10287000"/>
  <p:notesSz cx="6858000" cy="9144000"/>
  <p:embeddedFontLst>
    <p:embeddedFont>
      <p:font typeface="Open Sans Italics" panose="020B0604020202020204" charset="0"/>
      <p:regular r:id="rId32"/>
    </p:embeddedFont>
    <p:embeddedFont>
      <p:font typeface="Open Sans Bold" panose="020B0604020202020204" charset="0"/>
      <p:regular r:id="rId33"/>
    </p:embeddedFont>
    <p:embeddedFont>
      <p:font typeface="Open Sans Bold Italics" panose="020B0604020202020204" charset="0"/>
      <p:regular r:id="rId34"/>
    </p:embeddedFont>
    <p:embeddedFont>
      <p:font typeface="Open Sans" panose="020B0604020202020204" charset="0"/>
      <p:regular r:id="rId35"/>
    </p:embeddedFont>
    <p:embeddedFont>
      <p:font typeface="Calibri" panose="020F0502020204030204" pitchFamily="34" charset="0"/>
      <p:regular r:id="rId36"/>
      <p:bold r:id="rId37"/>
      <p:italic r:id="rId38"/>
      <p:boldItalic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28" d="100"/>
          <a:sy n="28" d="100"/>
        </p:scale>
        <p:origin x="96" y="6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E4C9D"/>
        </a:solidFill>
        <a:effectLst/>
      </p:bgPr>
    </p:bg>
    <p:spTree>
      <p:nvGrpSpPr>
        <p:cNvPr id="1" name=""/>
        <p:cNvGrpSpPr/>
        <p:nvPr/>
      </p:nvGrpSpPr>
      <p:grpSpPr>
        <a:xfrm>
          <a:off x="0" y="0"/>
          <a:ext cx="0" cy="0"/>
          <a:chOff x="0" y="0"/>
          <a:chExt cx="0" cy="0"/>
        </a:xfrm>
      </p:grpSpPr>
      <p:sp>
        <p:nvSpPr>
          <p:cNvPr id="2" name="TextBox 2"/>
          <p:cNvSpPr txBox="1"/>
          <p:nvPr/>
        </p:nvSpPr>
        <p:spPr>
          <a:xfrm>
            <a:off x="661136" y="3994865"/>
            <a:ext cx="16965729" cy="2221069"/>
          </a:xfrm>
          <a:prstGeom prst="rect">
            <a:avLst/>
          </a:prstGeom>
        </p:spPr>
        <p:txBody>
          <a:bodyPr lIns="0" tIns="0" rIns="0" bIns="0" rtlCol="0" anchor="t">
            <a:spAutoFit/>
          </a:bodyPr>
          <a:lstStyle/>
          <a:p>
            <a:pPr algn="ctr">
              <a:lnSpc>
                <a:spcPts val="5974"/>
              </a:lnSpc>
              <a:spcBef>
                <a:spcPct val="0"/>
              </a:spcBef>
            </a:pPr>
            <a:r>
              <a:rPr lang="en-US" sz="4267" b="1">
                <a:solidFill>
                  <a:srgbClr val="FFFFFF"/>
                </a:solidFill>
                <a:latin typeface="Open Sans Bold"/>
                <a:ea typeface="Open Sans Bold"/>
                <a:cs typeface="Open Sans Bold"/>
                <a:sym typeface="Open Sans Bold"/>
              </a:rPr>
              <a:t>№8 дәріс</a:t>
            </a:r>
          </a:p>
          <a:p>
            <a:pPr algn="ctr">
              <a:lnSpc>
                <a:spcPts val="5974"/>
              </a:lnSpc>
              <a:spcBef>
                <a:spcPct val="0"/>
              </a:spcBef>
            </a:pPr>
            <a:r>
              <a:rPr lang="en-US" sz="4267" b="1">
                <a:solidFill>
                  <a:srgbClr val="FFFFFF"/>
                </a:solidFill>
                <a:latin typeface="Open Sans Bold"/>
                <a:ea typeface="Open Sans Bold"/>
                <a:cs typeface="Open Sans Bold"/>
                <a:sym typeface="Open Sans Bold"/>
              </a:rPr>
              <a:t>Тақырыбы. Стереоизомерия. Бір хиралды орталығы бар қосылыстар. Оптикалық белсенділік.</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04836" y="3023046"/>
            <a:ext cx="16878328" cy="4174233"/>
          </a:xfrm>
          <a:prstGeom prst="rect">
            <a:avLst/>
          </a:prstGeom>
        </p:spPr>
        <p:txBody>
          <a:bodyPr lIns="0" tIns="0" rIns="0" bIns="0" rtlCol="0" anchor="t">
            <a:spAutoFit/>
          </a:bodyPr>
          <a:lstStyle/>
          <a:p>
            <a:pPr algn="ctr">
              <a:lnSpc>
                <a:spcPts val="4716"/>
              </a:lnSpc>
              <a:spcBef>
                <a:spcPct val="0"/>
              </a:spcBef>
            </a:pPr>
            <a:r>
              <a:rPr lang="en-US" sz="3369">
                <a:solidFill>
                  <a:srgbClr val="0E4C9D"/>
                </a:solidFill>
                <a:latin typeface="Open Sans"/>
                <a:ea typeface="Open Sans"/>
                <a:cs typeface="Open Sans"/>
                <a:sym typeface="Open Sans"/>
              </a:rPr>
              <a:t>Сонымен, </a:t>
            </a:r>
          </a:p>
          <a:p>
            <a:pPr algn="ctr">
              <a:lnSpc>
                <a:spcPts val="4716"/>
              </a:lnSpc>
              <a:spcBef>
                <a:spcPct val="0"/>
              </a:spcBef>
            </a:pPr>
            <a:r>
              <a:rPr lang="en-US" sz="3369">
                <a:solidFill>
                  <a:srgbClr val="0E4C9D"/>
                </a:solidFill>
                <a:latin typeface="Open Sans"/>
                <a:ea typeface="Open Sans"/>
                <a:cs typeface="Open Sans"/>
                <a:sym typeface="Open Sans"/>
              </a:rPr>
              <a:t>- Конфигурациялық стереоизомерлер – тұрақты кеңістіктік құрылымдар, оларды бір-біріне айналдыру үшін химиялық реакция керек.</a:t>
            </a:r>
          </a:p>
          <a:p>
            <a:pPr algn="ctr">
              <a:lnSpc>
                <a:spcPts val="4716"/>
              </a:lnSpc>
              <a:spcBef>
                <a:spcPct val="0"/>
              </a:spcBef>
            </a:pPr>
            <a:r>
              <a:rPr lang="en-US" sz="3369">
                <a:solidFill>
                  <a:srgbClr val="0E4C9D"/>
                </a:solidFill>
                <a:latin typeface="Open Sans"/>
                <a:ea typeface="Open Sans"/>
                <a:cs typeface="Open Sans"/>
                <a:sym typeface="Open Sans"/>
              </a:rPr>
              <a:t>- Конформациялық стереоизомерлер – молекула ішіндегі еркін қозғалыстың нәтижесі, бір-біріне жылулық қозғалыс арқылы ауысады.</a:t>
            </a:r>
          </a:p>
          <a:p>
            <a:pPr algn="ctr">
              <a:lnSpc>
                <a:spcPts val="4716"/>
              </a:lnSpc>
              <a:spcBef>
                <a:spcPct val="0"/>
              </a:spcBef>
            </a:pPr>
            <a:r>
              <a:rPr lang="en-US" sz="3369">
                <a:solidFill>
                  <a:srgbClr val="0E4C9D"/>
                </a:solidFill>
                <a:latin typeface="Open Sans"/>
                <a:ea typeface="Open Sans"/>
                <a:cs typeface="Open Sans"/>
                <a:sym typeface="Open Sans"/>
              </a:rPr>
              <a:t>- Екеуі де молекуланың қасиетіне үлкен әсер етеді және органикалық химияда маңызды рөл атқарады.</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E4C9D"/>
        </a:solidFill>
        <a:effectLst/>
      </p:bgPr>
    </p:bg>
    <p:spTree>
      <p:nvGrpSpPr>
        <p:cNvPr id="1" name=""/>
        <p:cNvGrpSpPr/>
        <p:nvPr/>
      </p:nvGrpSpPr>
      <p:grpSpPr>
        <a:xfrm>
          <a:off x="0" y="0"/>
          <a:ext cx="0" cy="0"/>
          <a:chOff x="0" y="0"/>
          <a:chExt cx="0" cy="0"/>
        </a:xfrm>
      </p:grpSpPr>
      <p:sp>
        <p:nvSpPr>
          <p:cNvPr id="2" name="TextBox 2"/>
          <p:cNvSpPr txBox="1"/>
          <p:nvPr/>
        </p:nvSpPr>
        <p:spPr>
          <a:xfrm>
            <a:off x="1028700" y="621285"/>
            <a:ext cx="16443774" cy="8977754"/>
          </a:xfrm>
          <a:prstGeom prst="rect">
            <a:avLst/>
          </a:prstGeom>
        </p:spPr>
        <p:txBody>
          <a:bodyPr lIns="0" tIns="0" rIns="0" bIns="0" rtlCol="0" anchor="t">
            <a:spAutoFit/>
          </a:bodyPr>
          <a:lstStyle/>
          <a:p>
            <a:pPr algn="ctr">
              <a:lnSpc>
                <a:spcPts val="4438"/>
              </a:lnSpc>
              <a:spcBef>
                <a:spcPct val="0"/>
              </a:spcBef>
            </a:pPr>
            <a:r>
              <a:rPr lang="en-US" sz="3170" b="1">
                <a:solidFill>
                  <a:srgbClr val="FFFFFF"/>
                </a:solidFill>
                <a:latin typeface="Open Sans Bold"/>
                <a:ea typeface="Open Sans Bold"/>
                <a:cs typeface="Open Sans Bold"/>
                <a:sym typeface="Open Sans Bold"/>
              </a:rPr>
              <a:t>3. Фишер проекциясы</a:t>
            </a:r>
          </a:p>
          <a:p>
            <a:pPr algn="ctr">
              <a:lnSpc>
                <a:spcPts val="4438"/>
              </a:lnSpc>
              <a:spcBef>
                <a:spcPct val="0"/>
              </a:spcBef>
            </a:pPr>
            <a:endParaRPr lang="en-US" sz="3170" b="1">
              <a:solidFill>
                <a:srgbClr val="FFFFFF"/>
              </a:solidFill>
              <a:latin typeface="Open Sans Bold"/>
              <a:ea typeface="Open Sans Bold"/>
              <a:cs typeface="Open Sans Bold"/>
              <a:sym typeface="Open Sans Bold"/>
            </a:endParaRPr>
          </a:p>
          <a:p>
            <a:pPr algn="ctr">
              <a:lnSpc>
                <a:spcPts val="4438"/>
              </a:lnSpc>
              <a:spcBef>
                <a:spcPct val="0"/>
              </a:spcBef>
            </a:pPr>
            <a:r>
              <a:rPr lang="en-US" sz="3170">
                <a:solidFill>
                  <a:srgbClr val="FFFFFF"/>
                </a:solidFill>
                <a:latin typeface="Open Sans"/>
                <a:ea typeface="Open Sans"/>
                <a:cs typeface="Open Sans"/>
                <a:sym typeface="Open Sans"/>
              </a:rPr>
              <a:t>Фишер проекциясы – хиральді (асимметриялық) көміртек атомдары бар молекулалардың кеңістіктік құрылымын екі өлшемді жазықтықта бейнелеудің қарапайым әдісі. Бұл тәсілді алғаш Герман Фишер ұсынған, әсіресе қанттар мен аминқышқылдар құрылымын көрсетуге кеңінен қолданылады.</a:t>
            </a:r>
          </a:p>
          <a:p>
            <a:pPr algn="ctr">
              <a:lnSpc>
                <a:spcPts val="4438"/>
              </a:lnSpc>
              <a:spcBef>
                <a:spcPct val="0"/>
              </a:spcBef>
            </a:pPr>
            <a:endParaRPr lang="en-US" sz="3170">
              <a:solidFill>
                <a:srgbClr val="FFFFFF"/>
              </a:solidFill>
              <a:latin typeface="Open Sans"/>
              <a:ea typeface="Open Sans"/>
              <a:cs typeface="Open Sans"/>
              <a:sym typeface="Open Sans"/>
            </a:endParaRPr>
          </a:p>
          <a:p>
            <a:pPr algn="ctr">
              <a:lnSpc>
                <a:spcPts val="4438"/>
              </a:lnSpc>
              <a:spcBef>
                <a:spcPct val="0"/>
              </a:spcBef>
            </a:pPr>
            <a:r>
              <a:rPr lang="en-US" sz="3170" b="1">
                <a:solidFill>
                  <a:srgbClr val="FFFFFF"/>
                </a:solidFill>
                <a:latin typeface="Open Sans Bold"/>
                <a:ea typeface="Open Sans Bold"/>
                <a:cs typeface="Open Sans Bold"/>
                <a:sym typeface="Open Sans Bold"/>
              </a:rPr>
              <a:t>Фишер проекциясының ережелері:</a:t>
            </a:r>
          </a:p>
          <a:p>
            <a:pPr algn="l">
              <a:lnSpc>
                <a:spcPts val="4438"/>
              </a:lnSpc>
              <a:spcBef>
                <a:spcPct val="0"/>
              </a:spcBef>
            </a:pPr>
            <a:r>
              <a:rPr lang="en-US" sz="3170">
                <a:solidFill>
                  <a:srgbClr val="FFFFFF"/>
                </a:solidFill>
                <a:latin typeface="Open Sans"/>
                <a:ea typeface="Open Sans"/>
                <a:cs typeface="Open Sans"/>
                <a:sym typeface="Open Sans"/>
              </a:rPr>
              <a:t>1. Тік сызықтар – жазықтықтың артында, яғни бізден алыс бағытталған байланыстар (жоғары/төмен).</a:t>
            </a:r>
          </a:p>
          <a:p>
            <a:pPr algn="l">
              <a:lnSpc>
                <a:spcPts val="4438"/>
              </a:lnSpc>
              <a:spcBef>
                <a:spcPct val="0"/>
              </a:spcBef>
            </a:pPr>
            <a:r>
              <a:rPr lang="en-US" sz="3170">
                <a:solidFill>
                  <a:srgbClr val="FFFFFF"/>
                </a:solidFill>
                <a:latin typeface="Open Sans"/>
                <a:ea typeface="Open Sans"/>
                <a:cs typeface="Open Sans"/>
                <a:sym typeface="Open Sans"/>
              </a:rPr>
              <a:t>2. Көлденең сызықтар – жазықтықтың алдында, яғни бізге жақын бағытталған байланыстар (сол/оң).</a:t>
            </a:r>
          </a:p>
          <a:p>
            <a:pPr algn="l">
              <a:lnSpc>
                <a:spcPts val="4438"/>
              </a:lnSpc>
              <a:spcBef>
                <a:spcPct val="0"/>
              </a:spcBef>
            </a:pPr>
            <a:r>
              <a:rPr lang="en-US" sz="3170">
                <a:solidFill>
                  <a:srgbClr val="FFFFFF"/>
                </a:solidFill>
                <a:latin typeface="Open Sans"/>
                <a:ea typeface="Open Sans"/>
                <a:cs typeface="Open Sans"/>
                <a:sym typeface="Open Sans"/>
              </a:rPr>
              <a:t>3. Хиральді орталық – диаграмманың ортасында орналасады.</a:t>
            </a:r>
          </a:p>
          <a:p>
            <a:pPr algn="l">
              <a:lnSpc>
                <a:spcPts val="4438"/>
              </a:lnSpc>
              <a:spcBef>
                <a:spcPct val="0"/>
              </a:spcBef>
            </a:pPr>
            <a:r>
              <a:rPr lang="en-US" sz="3170">
                <a:solidFill>
                  <a:srgbClr val="FFFFFF"/>
                </a:solidFill>
                <a:latin typeface="Open Sans"/>
                <a:ea typeface="Open Sans"/>
                <a:cs typeface="Open Sans"/>
                <a:sym typeface="Open Sans"/>
              </a:rPr>
              <a:t>4. Фишер проекциясында молекулалар әрқашан вертикаль орналасуы керек – төменгі жағында әдетте ең көп тотығатын топ (мысалы, –COOH немесе –CH₂OH) тұрады.</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E4C9D"/>
        </a:solidFill>
        <a:effectLst/>
      </p:bgPr>
    </p:bg>
    <p:spTree>
      <p:nvGrpSpPr>
        <p:cNvPr id="1" name=""/>
        <p:cNvGrpSpPr/>
        <p:nvPr/>
      </p:nvGrpSpPr>
      <p:grpSpPr>
        <a:xfrm>
          <a:off x="0" y="0"/>
          <a:ext cx="0" cy="0"/>
          <a:chOff x="0" y="0"/>
          <a:chExt cx="0" cy="0"/>
        </a:xfrm>
      </p:grpSpPr>
      <p:sp>
        <p:nvSpPr>
          <p:cNvPr id="2" name="TextBox 2"/>
          <p:cNvSpPr txBox="1"/>
          <p:nvPr/>
        </p:nvSpPr>
        <p:spPr>
          <a:xfrm>
            <a:off x="3610421" y="319405"/>
            <a:ext cx="11067157" cy="8981440"/>
          </a:xfrm>
          <a:prstGeom prst="rect">
            <a:avLst/>
          </a:prstGeom>
        </p:spPr>
        <p:txBody>
          <a:bodyPr lIns="0" tIns="0" rIns="0" bIns="0" rtlCol="0" anchor="t">
            <a:spAutoFit/>
          </a:bodyPr>
          <a:lstStyle/>
          <a:p>
            <a:pPr algn="ctr">
              <a:lnSpc>
                <a:spcPts val="4759"/>
              </a:lnSpc>
              <a:spcBef>
                <a:spcPct val="0"/>
              </a:spcBef>
            </a:pPr>
            <a:r>
              <a:rPr lang="en-US" sz="3399">
                <a:solidFill>
                  <a:srgbClr val="FFFFFF"/>
                </a:solidFill>
                <a:latin typeface="Open Sans"/>
                <a:ea typeface="Open Sans"/>
                <a:cs typeface="Open Sans"/>
                <a:sym typeface="Open Sans"/>
              </a:rPr>
              <a:t>Мысал – Глицеральдегид (1 хиральді орталығы бар):</a:t>
            </a:r>
          </a:p>
          <a:p>
            <a:pPr algn="ctr">
              <a:lnSpc>
                <a:spcPts val="4759"/>
              </a:lnSpc>
              <a:spcBef>
                <a:spcPct val="0"/>
              </a:spcBef>
            </a:pPr>
            <a:r>
              <a:rPr lang="en-US" sz="3399">
                <a:solidFill>
                  <a:srgbClr val="FFFFFF"/>
                </a:solidFill>
                <a:latin typeface="Open Sans"/>
                <a:ea typeface="Open Sans"/>
                <a:cs typeface="Open Sans"/>
                <a:sym typeface="Open Sans"/>
              </a:rPr>
              <a:t>   </a:t>
            </a:r>
          </a:p>
          <a:p>
            <a:pPr algn="ctr">
              <a:lnSpc>
                <a:spcPts val="4759"/>
              </a:lnSpc>
              <a:spcBef>
                <a:spcPct val="0"/>
              </a:spcBef>
            </a:pPr>
            <a:endParaRPr lang="en-US" sz="3399">
              <a:solidFill>
                <a:srgbClr val="FFFFFF"/>
              </a:solidFill>
              <a:latin typeface="Open Sans"/>
              <a:ea typeface="Open Sans"/>
              <a:cs typeface="Open Sans"/>
              <a:sym typeface="Open Sans"/>
            </a:endParaRPr>
          </a:p>
          <a:p>
            <a:pPr algn="ctr">
              <a:lnSpc>
                <a:spcPts val="4759"/>
              </a:lnSpc>
              <a:spcBef>
                <a:spcPct val="0"/>
              </a:spcBef>
            </a:pPr>
            <a:endParaRPr lang="en-US" sz="3399">
              <a:solidFill>
                <a:srgbClr val="FFFFFF"/>
              </a:solidFill>
              <a:latin typeface="Open Sans"/>
              <a:ea typeface="Open Sans"/>
              <a:cs typeface="Open Sans"/>
              <a:sym typeface="Open Sans"/>
            </a:endParaRPr>
          </a:p>
          <a:p>
            <a:pPr algn="ctr">
              <a:lnSpc>
                <a:spcPts val="4759"/>
              </a:lnSpc>
              <a:spcBef>
                <a:spcPct val="0"/>
              </a:spcBef>
            </a:pPr>
            <a:endParaRPr lang="en-US" sz="3399">
              <a:solidFill>
                <a:srgbClr val="FFFFFF"/>
              </a:solidFill>
              <a:latin typeface="Open Sans"/>
              <a:ea typeface="Open Sans"/>
              <a:cs typeface="Open Sans"/>
              <a:sym typeface="Open Sans"/>
            </a:endParaRPr>
          </a:p>
          <a:p>
            <a:pPr algn="ctr">
              <a:lnSpc>
                <a:spcPts val="4759"/>
              </a:lnSpc>
              <a:spcBef>
                <a:spcPct val="0"/>
              </a:spcBef>
            </a:pPr>
            <a:endParaRPr lang="en-US" sz="3399">
              <a:solidFill>
                <a:srgbClr val="FFFFFF"/>
              </a:solidFill>
              <a:latin typeface="Open Sans"/>
              <a:ea typeface="Open Sans"/>
              <a:cs typeface="Open Sans"/>
              <a:sym typeface="Open Sans"/>
            </a:endParaRPr>
          </a:p>
          <a:p>
            <a:pPr algn="ctr">
              <a:lnSpc>
                <a:spcPts val="4759"/>
              </a:lnSpc>
              <a:spcBef>
                <a:spcPct val="0"/>
              </a:spcBef>
            </a:pPr>
            <a:endParaRPr lang="en-US" sz="3399">
              <a:solidFill>
                <a:srgbClr val="FFFFFF"/>
              </a:solidFill>
              <a:latin typeface="Open Sans"/>
              <a:ea typeface="Open Sans"/>
              <a:cs typeface="Open Sans"/>
              <a:sym typeface="Open Sans"/>
            </a:endParaRPr>
          </a:p>
          <a:p>
            <a:pPr algn="ctr">
              <a:lnSpc>
                <a:spcPts val="4759"/>
              </a:lnSpc>
              <a:spcBef>
                <a:spcPct val="0"/>
              </a:spcBef>
            </a:pPr>
            <a:endParaRPr lang="en-US" sz="3399">
              <a:solidFill>
                <a:srgbClr val="FFFFFF"/>
              </a:solidFill>
              <a:latin typeface="Open Sans"/>
              <a:ea typeface="Open Sans"/>
              <a:cs typeface="Open Sans"/>
              <a:sym typeface="Open Sans"/>
            </a:endParaRPr>
          </a:p>
          <a:p>
            <a:pPr algn="ctr">
              <a:lnSpc>
                <a:spcPts val="4759"/>
              </a:lnSpc>
              <a:spcBef>
                <a:spcPct val="0"/>
              </a:spcBef>
            </a:pPr>
            <a:endParaRPr lang="en-US" sz="3399">
              <a:solidFill>
                <a:srgbClr val="FFFFFF"/>
              </a:solidFill>
              <a:latin typeface="Open Sans"/>
              <a:ea typeface="Open Sans"/>
              <a:cs typeface="Open Sans"/>
              <a:sym typeface="Open Sans"/>
            </a:endParaRPr>
          </a:p>
          <a:p>
            <a:pPr algn="ctr">
              <a:lnSpc>
                <a:spcPts val="4759"/>
              </a:lnSpc>
              <a:spcBef>
                <a:spcPct val="0"/>
              </a:spcBef>
            </a:pPr>
            <a:r>
              <a:rPr lang="en-US" sz="3399">
                <a:solidFill>
                  <a:srgbClr val="FFFFFF"/>
                </a:solidFill>
                <a:latin typeface="Open Sans"/>
                <a:ea typeface="Open Sans"/>
                <a:cs typeface="Open Sans"/>
                <a:sym typeface="Open Sans"/>
              </a:rPr>
              <a:t>Бұл молекуланың екі энантиомері болады:</a:t>
            </a:r>
          </a:p>
          <a:p>
            <a:pPr algn="ctr">
              <a:lnSpc>
                <a:spcPts val="4759"/>
              </a:lnSpc>
              <a:spcBef>
                <a:spcPct val="0"/>
              </a:spcBef>
            </a:pPr>
            <a:r>
              <a:rPr lang="en-US" sz="3399">
                <a:solidFill>
                  <a:srgbClr val="FFFFFF"/>
                </a:solidFill>
                <a:latin typeface="Open Sans"/>
                <a:ea typeface="Open Sans"/>
                <a:cs typeface="Open Sans"/>
                <a:sym typeface="Open Sans"/>
              </a:rPr>
              <a:t>- D-глицеральдегид: –OH тобы оң жақта</a:t>
            </a:r>
          </a:p>
          <a:p>
            <a:pPr algn="ctr">
              <a:lnSpc>
                <a:spcPts val="4759"/>
              </a:lnSpc>
              <a:spcBef>
                <a:spcPct val="0"/>
              </a:spcBef>
            </a:pPr>
            <a:r>
              <a:rPr lang="en-US" sz="3399">
                <a:solidFill>
                  <a:srgbClr val="FFFFFF"/>
                </a:solidFill>
                <a:latin typeface="Open Sans"/>
                <a:ea typeface="Open Sans"/>
                <a:cs typeface="Open Sans"/>
                <a:sym typeface="Open Sans"/>
              </a:rPr>
              <a:t>- L-глицеральдегид: –OH тобы сол жақта</a:t>
            </a:r>
          </a:p>
          <a:p>
            <a:pPr algn="ctr">
              <a:lnSpc>
                <a:spcPts val="4759"/>
              </a:lnSpc>
              <a:spcBef>
                <a:spcPct val="0"/>
              </a:spcBef>
            </a:pPr>
            <a:r>
              <a:rPr lang="en-US" sz="3399">
                <a:solidFill>
                  <a:srgbClr val="FFFFFF"/>
                </a:solidFill>
                <a:latin typeface="Open Sans"/>
                <a:ea typeface="Open Sans"/>
                <a:cs typeface="Open Sans"/>
                <a:sym typeface="Open Sans"/>
              </a:rPr>
              <a:t>Қалай ажыратамыз? (D/L жүйесі)</a:t>
            </a:r>
          </a:p>
          <a:p>
            <a:pPr algn="ctr">
              <a:lnSpc>
                <a:spcPts val="4759"/>
              </a:lnSpc>
              <a:spcBef>
                <a:spcPct val="0"/>
              </a:spcBef>
            </a:pPr>
            <a:r>
              <a:rPr lang="en-US" sz="3399">
                <a:solidFill>
                  <a:srgbClr val="FFFFFF"/>
                </a:solidFill>
                <a:latin typeface="Open Sans"/>
                <a:ea typeface="Open Sans"/>
                <a:cs typeface="Open Sans"/>
                <a:sym typeface="Open Sans"/>
              </a:rPr>
              <a:t>- Егер –OH тобы оң жақта → бұл D-форма</a:t>
            </a:r>
          </a:p>
          <a:p>
            <a:pPr algn="ctr">
              <a:lnSpc>
                <a:spcPts val="4759"/>
              </a:lnSpc>
              <a:spcBef>
                <a:spcPct val="0"/>
              </a:spcBef>
            </a:pPr>
            <a:r>
              <a:rPr lang="en-US" sz="3399">
                <a:solidFill>
                  <a:srgbClr val="FFFFFF"/>
                </a:solidFill>
                <a:latin typeface="Open Sans"/>
                <a:ea typeface="Open Sans"/>
                <a:cs typeface="Open Sans"/>
                <a:sym typeface="Open Sans"/>
              </a:rPr>
              <a:t>- Егер –OH тобы сол жақта → бұл L-форма</a:t>
            </a:r>
          </a:p>
        </p:txBody>
      </p:sp>
      <p:sp>
        <p:nvSpPr>
          <p:cNvPr id="3" name="Freeform 3"/>
          <p:cNvSpPr/>
          <p:nvPr/>
        </p:nvSpPr>
        <p:spPr>
          <a:xfrm>
            <a:off x="5955064" y="1953489"/>
            <a:ext cx="6377872" cy="2889973"/>
          </a:xfrm>
          <a:custGeom>
            <a:avLst/>
            <a:gdLst/>
            <a:ahLst/>
            <a:cxnLst/>
            <a:rect l="l" t="t" r="r" b="b"/>
            <a:pathLst>
              <a:path w="6377872" h="2889973">
                <a:moveTo>
                  <a:pt x="0" y="0"/>
                </a:moveTo>
                <a:lnTo>
                  <a:pt x="6377872" y="0"/>
                </a:lnTo>
                <a:lnTo>
                  <a:pt x="6377872" y="2889973"/>
                </a:lnTo>
                <a:lnTo>
                  <a:pt x="0" y="2889973"/>
                </a:lnTo>
                <a:lnTo>
                  <a:pt x="0" y="0"/>
                </a:lnTo>
                <a:close/>
              </a:path>
            </a:pathLst>
          </a:custGeom>
          <a:blipFill>
            <a:blip r:embed="rId2"/>
            <a:stretch>
              <a:fillRect/>
            </a:stretch>
          </a:blipFill>
        </p:spPr>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E4C9D"/>
        </a:solidFill>
        <a:effectLst/>
      </p:bgPr>
    </p:bg>
    <p:spTree>
      <p:nvGrpSpPr>
        <p:cNvPr id="1" name=""/>
        <p:cNvGrpSpPr/>
        <p:nvPr/>
      </p:nvGrpSpPr>
      <p:grpSpPr>
        <a:xfrm>
          <a:off x="0" y="0"/>
          <a:ext cx="0" cy="0"/>
          <a:chOff x="0" y="0"/>
          <a:chExt cx="0" cy="0"/>
        </a:xfrm>
      </p:grpSpPr>
      <p:sp>
        <p:nvSpPr>
          <p:cNvPr id="2" name="TextBox 2"/>
          <p:cNvSpPr txBox="1"/>
          <p:nvPr/>
        </p:nvSpPr>
        <p:spPr>
          <a:xfrm>
            <a:off x="514350" y="1519555"/>
            <a:ext cx="17259300" cy="7181215"/>
          </a:xfrm>
          <a:prstGeom prst="rect">
            <a:avLst/>
          </a:prstGeom>
        </p:spPr>
        <p:txBody>
          <a:bodyPr lIns="0" tIns="0" rIns="0" bIns="0" rtlCol="0" anchor="t">
            <a:spAutoFit/>
          </a:bodyPr>
          <a:lstStyle/>
          <a:p>
            <a:pPr algn="ctr">
              <a:lnSpc>
                <a:spcPts val="4759"/>
              </a:lnSpc>
              <a:spcBef>
                <a:spcPct val="0"/>
              </a:spcBef>
            </a:pPr>
            <a:r>
              <a:rPr lang="en-US" sz="3399" b="1">
                <a:solidFill>
                  <a:srgbClr val="FFFFFF"/>
                </a:solidFill>
                <a:latin typeface="Open Sans Bold"/>
                <a:ea typeface="Open Sans Bold"/>
                <a:cs typeface="Open Sans Bold"/>
                <a:sym typeface="Open Sans Bold"/>
              </a:rPr>
              <a:t>Фишер проекциясының маңызы:</a:t>
            </a:r>
          </a:p>
          <a:p>
            <a:pPr algn="ctr">
              <a:lnSpc>
                <a:spcPts val="4759"/>
              </a:lnSpc>
              <a:spcBef>
                <a:spcPct val="0"/>
              </a:spcBef>
            </a:pPr>
            <a:endParaRPr lang="en-US" sz="3399" b="1">
              <a:solidFill>
                <a:srgbClr val="FFFFFF"/>
              </a:solidFill>
              <a:latin typeface="Open Sans Bold"/>
              <a:ea typeface="Open Sans Bold"/>
              <a:cs typeface="Open Sans Bold"/>
              <a:sym typeface="Open Sans Bold"/>
            </a:endParaRPr>
          </a:p>
          <a:p>
            <a:pPr algn="l">
              <a:lnSpc>
                <a:spcPts val="4759"/>
              </a:lnSpc>
              <a:spcBef>
                <a:spcPct val="0"/>
              </a:spcBef>
            </a:pPr>
            <a:r>
              <a:rPr lang="en-US" sz="3399">
                <a:solidFill>
                  <a:srgbClr val="FFFFFF"/>
                </a:solidFill>
                <a:latin typeface="Open Sans"/>
                <a:ea typeface="Open Sans"/>
                <a:cs typeface="Open Sans"/>
                <a:sym typeface="Open Sans"/>
              </a:rPr>
              <a:t>- Хиральді қосылыстардың конфигурациясын қарапайым түрде бейнелеуге мүмкіндік береді.</a:t>
            </a:r>
          </a:p>
          <a:p>
            <a:pPr algn="l">
              <a:lnSpc>
                <a:spcPts val="4759"/>
              </a:lnSpc>
              <a:spcBef>
                <a:spcPct val="0"/>
              </a:spcBef>
            </a:pPr>
            <a:r>
              <a:rPr lang="en-US" sz="3399">
                <a:solidFill>
                  <a:srgbClr val="FFFFFF"/>
                </a:solidFill>
                <a:latin typeface="Open Sans"/>
                <a:ea typeface="Open Sans"/>
                <a:cs typeface="Open Sans"/>
                <a:sym typeface="Open Sans"/>
              </a:rPr>
              <a:t>- Оптикалық изомерлерді (энантиомерлерді) нақты ажыратуға көмектеседі.</a:t>
            </a:r>
          </a:p>
          <a:p>
            <a:pPr algn="l">
              <a:lnSpc>
                <a:spcPts val="4759"/>
              </a:lnSpc>
              <a:spcBef>
                <a:spcPct val="0"/>
              </a:spcBef>
            </a:pPr>
            <a:r>
              <a:rPr lang="en-US" sz="3399">
                <a:solidFill>
                  <a:srgbClr val="FFFFFF"/>
                </a:solidFill>
                <a:latin typeface="Open Sans"/>
                <a:ea typeface="Open Sans"/>
                <a:cs typeface="Open Sans"/>
                <a:sym typeface="Open Sans"/>
              </a:rPr>
              <a:t>- Биохимияда (аминқышқылдар, моносахаридтер) D/L стереохимиясын сипаттауға негізгі құрал болып табылады.</a:t>
            </a:r>
          </a:p>
          <a:p>
            <a:pPr algn="l">
              <a:lnSpc>
                <a:spcPts val="4759"/>
              </a:lnSpc>
              <a:spcBef>
                <a:spcPct val="0"/>
              </a:spcBef>
            </a:pPr>
            <a:endParaRPr lang="en-US" sz="3399">
              <a:solidFill>
                <a:srgbClr val="FFFFFF"/>
              </a:solidFill>
              <a:latin typeface="Open Sans"/>
              <a:ea typeface="Open Sans"/>
              <a:cs typeface="Open Sans"/>
              <a:sym typeface="Open Sans"/>
            </a:endParaRPr>
          </a:p>
          <a:p>
            <a:pPr algn="ctr">
              <a:lnSpc>
                <a:spcPts val="4759"/>
              </a:lnSpc>
              <a:spcBef>
                <a:spcPct val="0"/>
              </a:spcBef>
            </a:pPr>
            <a:r>
              <a:rPr lang="en-US" sz="3399">
                <a:solidFill>
                  <a:srgbClr val="FFFFFF"/>
                </a:solidFill>
                <a:latin typeface="Open Sans"/>
                <a:ea typeface="Open Sans"/>
                <a:cs typeface="Open Sans"/>
                <a:sym typeface="Open Sans"/>
              </a:rPr>
              <a:t>Сонымен, Фишер проекциясы – кеңістіктегі молекуланы қарапайым жазықтықта көрсету әдісі. Ол әсіресе бірнеше хиральді орталығы бар молекулаларда өте тиімді. Бұл тәсіл – органикалық химияда, фармацевтикада, биохимияда стереоизомерлерді жүйелеу мен анықтаудың маңызды құралы.</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36948" y="1401763"/>
            <a:ext cx="17214104" cy="7426324"/>
          </a:xfrm>
          <a:prstGeom prst="rect">
            <a:avLst/>
          </a:prstGeom>
        </p:spPr>
        <p:txBody>
          <a:bodyPr lIns="0" tIns="0" rIns="0" bIns="0" rtlCol="0" anchor="t">
            <a:spAutoFit/>
          </a:bodyPr>
          <a:lstStyle/>
          <a:p>
            <a:pPr algn="ctr">
              <a:lnSpc>
                <a:spcPts val="4215"/>
              </a:lnSpc>
              <a:spcBef>
                <a:spcPct val="0"/>
              </a:spcBef>
            </a:pPr>
            <a:r>
              <a:rPr lang="en-US" sz="3011" b="1">
                <a:solidFill>
                  <a:srgbClr val="0E4C9D"/>
                </a:solidFill>
                <a:latin typeface="Open Sans Bold"/>
                <a:ea typeface="Open Sans Bold"/>
                <a:cs typeface="Open Sans Bold"/>
                <a:sym typeface="Open Sans Bold"/>
              </a:rPr>
              <a:t>4. Абсолютті және салыстырмалы конфигурация</a:t>
            </a:r>
          </a:p>
          <a:p>
            <a:pPr algn="ctr">
              <a:lnSpc>
                <a:spcPts val="4215"/>
              </a:lnSpc>
              <a:spcBef>
                <a:spcPct val="0"/>
              </a:spcBef>
            </a:pPr>
            <a:r>
              <a:rPr lang="en-US" sz="3011" b="1" i="1">
                <a:solidFill>
                  <a:srgbClr val="0E4C9D"/>
                </a:solidFill>
                <a:latin typeface="Open Sans Bold Italics"/>
                <a:ea typeface="Open Sans Bold Italics"/>
                <a:cs typeface="Open Sans Bold Italics"/>
                <a:sym typeface="Open Sans Bold Italics"/>
              </a:rPr>
              <a:t>1. Абсолютті конфигурация (R/S)</a:t>
            </a:r>
          </a:p>
          <a:p>
            <a:pPr algn="ctr">
              <a:lnSpc>
                <a:spcPts val="4215"/>
              </a:lnSpc>
              <a:spcBef>
                <a:spcPct val="0"/>
              </a:spcBef>
            </a:pPr>
            <a:r>
              <a:rPr lang="en-US" sz="3011">
                <a:solidFill>
                  <a:srgbClr val="0E4C9D"/>
                </a:solidFill>
                <a:latin typeface="Open Sans"/>
                <a:ea typeface="Open Sans"/>
                <a:cs typeface="Open Sans"/>
                <a:sym typeface="Open Sans"/>
              </a:rPr>
              <a:t>Абсолютті конфигурация – молекуланың хиральді орталығындағы атомдардың нақты кеңістіктік орналасуын көрсетеді. Бұл конфигурация CIP ережелеріне (Cahn-Ingold-Prelog) сүйеніп анықталады және әрбір хиральді орталық R немесе S деп белгіленеді.</a:t>
            </a:r>
          </a:p>
          <a:p>
            <a:pPr algn="ctr">
              <a:lnSpc>
                <a:spcPts val="4215"/>
              </a:lnSpc>
              <a:spcBef>
                <a:spcPct val="0"/>
              </a:spcBef>
            </a:pPr>
            <a:r>
              <a:rPr lang="en-US" sz="3011">
                <a:solidFill>
                  <a:srgbClr val="0E4C9D"/>
                </a:solidFill>
                <a:latin typeface="Open Sans"/>
                <a:ea typeface="Open Sans"/>
                <a:cs typeface="Open Sans"/>
                <a:sym typeface="Open Sans"/>
              </a:rPr>
              <a:t>R/S жүйесі қалай анықталады?</a:t>
            </a:r>
          </a:p>
          <a:p>
            <a:pPr algn="ctr">
              <a:lnSpc>
                <a:spcPts val="4215"/>
              </a:lnSpc>
              <a:spcBef>
                <a:spcPct val="0"/>
              </a:spcBef>
            </a:pPr>
            <a:r>
              <a:rPr lang="en-US" sz="3011" i="1">
                <a:solidFill>
                  <a:srgbClr val="0E4C9D"/>
                </a:solidFill>
                <a:latin typeface="Open Sans Italics"/>
                <a:ea typeface="Open Sans Italics"/>
                <a:cs typeface="Open Sans Italics"/>
                <a:sym typeface="Open Sans Italics"/>
              </a:rPr>
              <a:t>1. Хиральді орталықты табыңыз</a:t>
            </a:r>
            <a:r>
              <a:rPr lang="en-US" sz="3011">
                <a:solidFill>
                  <a:srgbClr val="0E4C9D"/>
                </a:solidFill>
                <a:latin typeface="Open Sans"/>
                <a:ea typeface="Open Sans"/>
                <a:cs typeface="Open Sans"/>
                <a:sym typeface="Open Sans"/>
              </a:rPr>
              <a:t> – ол төрт түрлі топпен байланысқан көміртек.</a:t>
            </a:r>
          </a:p>
          <a:p>
            <a:pPr algn="ctr">
              <a:lnSpc>
                <a:spcPts val="4215"/>
              </a:lnSpc>
              <a:spcBef>
                <a:spcPct val="0"/>
              </a:spcBef>
            </a:pPr>
            <a:r>
              <a:rPr lang="en-US" sz="3011" i="1">
                <a:solidFill>
                  <a:srgbClr val="0E4C9D"/>
                </a:solidFill>
                <a:latin typeface="Open Sans Italics"/>
                <a:ea typeface="Open Sans Italics"/>
                <a:cs typeface="Open Sans Italics"/>
                <a:sym typeface="Open Sans Italics"/>
              </a:rPr>
              <a:t>2. Төрт топқа приоритет</a:t>
            </a:r>
            <a:r>
              <a:rPr lang="en-US" sz="3011">
                <a:solidFill>
                  <a:srgbClr val="0E4C9D"/>
                </a:solidFill>
                <a:latin typeface="Open Sans"/>
                <a:ea typeface="Open Sans"/>
                <a:cs typeface="Open Sans"/>
                <a:sym typeface="Open Sans"/>
              </a:rPr>
              <a:t> (артықшылық) беріңіз: атомдық номері жоғары болған сайын приоритет жоғары.</a:t>
            </a:r>
          </a:p>
          <a:p>
            <a:pPr algn="ctr">
              <a:lnSpc>
                <a:spcPts val="4215"/>
              </a:lnSpc>
              <a:spcBef>
                <a:spcPct val="0"/>
              </a:spcBef>
            </a:pPr>
            <a:r>
              <a:rPr lang="en-US" sz="3011" i="1">
                <a:solidFill>
                  <a:srgbClr val="0E4C9D"/>
                </a:solidFill>
                <a:latin typeface="Open Sans Italics"/>
                <a:ea typeface="Open Sans Italics"/>
                <a:cs typeface="Open Sans Italics"/>
                <a:sym typeface="Open Sans Italics"/>
              </a:rPr>
              <a:t>3. Молекуланы төртінші приоритетті топ артыңызда тұратындай орналастырыңыз.</a:t>
            </a:r>
          </a:p>
          <a:p>
            <a:pPr algn="ctr">
              <a:lnSpc>
                <a:spcPts val="4215"/>
              </a:lnSpc>
              <a:spcBef>
                <a:spcPct val="0"/>
              </a:spcBef>
            </a:pPr>
            <a:r>
              <a:rPr lang="en-US" sz="3011">
                <a:solidFill>
                  <a:srgbClr val="0E4C9D"/>
                </a:solidFill>
                <a:latin typeface="Open Sans"/>
                <a:ea typeface="Open Sans"/>
                <a:cs typeface="Open Sans"/>
                <a:sym typeface="Open Sans"/>
              </a:rPr>
              <a:t>4. Үш жоғары приоритетті топтың бағытын сағат тілімен жүрсе – R,</a:t>
            </a:r>
          </a:p>
          <a:p>
            <a:pPr algn="ctr">
              <a:lnSpc>
                <a:spcPts val="4215"/>
              </a:lnSpc>
              <a:spcBef>
                <a:spcPct val="0"/>
              </a:spcBef>
            </a:pPr>
            <a:r>
              <a:rPr lang="en-US" sz="3011">
                <a:solidFill>
                  <a:srgbClr val="0E4C9D"/>
                </a:solidFill>
                <a:latin typeface="Open Sans"/>
                <a:ea typeface="Open Sans"/>
                <a:cs typeface="Open Sans"/>
                <a:sym typeface="Open Sans"/>
              </a:rPr>
              <a:t> сағат тіліне қарсы болса – S. Мысал: Лактат ионы (CH₃–CH(OH)–COO⁻) молекуласында орталық көміртекте –CH₃, –OH, –COO⁻, –H топтары бар. CIP ережесімен приоритет анықталып, бұл орталық R немесе S деп белгіленеді.</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619442"/>
            <a:ext cx="16093440" cy="8981440"/>
          </a:xfrm>
          <a:prstGeom prst="rect">
            <a:avLst/>
          </a:prstGeom>
        </p:spPr>
        <p:txBody>
          <a:bodyPr lIns="0" tIns="0" rIns="0" bIns="0" rtlCol="0" anchor="t">
            <a:spAutoFit/>
          </a:bodyPr>
          <a:lstStyle/>
          <a:p>
            <a:pPr algn="ctr">
              <a:lnSpc>
                <a:spcPts val="4759"/>
              </a:lnSpc>
              <a:spcBef>
                <a:spcPct val="0"/>
              </a:spcBef>
            </a:pPr>
            <a:r>
              <a:rPr lang="en-US" sz="3399" b="1">
                <a:solidFill>
                  <a:srgbClr val="0E4C9D"/>
                </a:solidFill>
                <a:latin typeface="Open Sans Bold"/>
                <a:ea typeface="Open Sans Bold"/>
                <a:cs typeface="Open Sans Bold"/>
                <a:sym typeface="Open Sans Bold"/>
              </a:rPr>
              <a:t>2. Салыстырмалы конфигурация (D/L)</a:t>
            </a:r>
          </a:p>
          <a:p>
            <a:pPr algn="ctr">
              <a:lnSpc>
                <a:spcPts val="4759"/>
              </a:lnSpc>
              <a:spcBef>
                <a:spcPct val="0"/>
              </a:spcBef>
            </a:pPr>
            <a:endParaRPr lang="en-US" sz="3399" b="1">
              <a:solidFill>
                <a:srgbClr val="0E4C9D"/>
              </a:solidFill>
              <a:latin typeface="Open Sans Bold"/>
              <a:ea typeface="Open Sans Bold"/>
              <a:cs typeface="Open Sans Bold"/>
              <a:sym typeface="Open Sans Bold"/>
            </a:endParaRPr>
          </a:p>
          <a:p>
            <a:pPr algn="ctr">
              <a:lnSpc>
                <a:spcPts val="4759"/>
              </a:lnSpc>
              <a:spcBef>
                <a:spcPct val="0"/>
              </a:spcBef>
            </a:pPr>
            <a:r>
              <a:rPr lang="en-US" sz="3399">
                <a:solidFill>
                  <a:srgbClr val="0E4C9D"/>
                </a:solidFill>
                <a:latin typeface="Open Sans"/>
                <a:ea typeface="Open Sans"/>
                <a:cs typeface="Open Sans"/>
                <a:sym typeface="Open Sans"/>
              </a:rPr>
              <a:t>Салыстырмалы конфигурация – молекула конфигурациясының D-глицеральдегидпен салыстырмалы түрдегі орналасуын сипаттайды. Бұл жүйе көбінесе қанттар мен аминқышқылдарда қолданылады. </a:t>
            </a:r>
          </a:p>
          <a:p>
            <a:pPr algn="ctr">
              <a:lnSpc>
                <a:spcPts val="4759"/>
              </a:lnSpc>
              <a:spcBef>
                <a:spcPct val="0"/>
              </a:spcBef>
            </a:pPr>
            <a:endParaRPr lang="en-US" sz="3399">
              <a:solidFill>
                <a:srgbClr val="0E4C9D"/>
              </a:solidFill>
              <a:latin typeface="Open Sans"/>
              <a:ea typeface="Open Sans"/>
              <a:cs typeface="Open Sans"/>
              <a:sym typeface="Open Sans"/>
            </a:endParaRPr>
          </a:p>
          <a:p>
            <a:pPr algn="ctr">
              <a:lnSpc>
                <a:spcPts val="4759"/>
              </a:lnSpc>
              <a:spcBef>
                <a:spcPct val="0"/>
              </a:spcBef>
            </a:pPr>
            <a:r>
              <a:rPr lang="en-US" sz="3399" b="1" i="1">
                <a:solidFill>
                  <a:srgbClr val="0E4C9D"/>
                </a:solidFill>
                <a:latin typeface="Open Sans Bold Italics"/>
                <a:ea typeface="Open Sans Bold Italics"/>
                <a:cs typeface="Open Sans Bold Italics"/>
                <a:sym typeface="Open Sans Bold Italics"/>
              </a:rPr>
              <a:t>D/L жүйесі қалай анықталады?</a:t>
            </a:r>
          </a:p>
          <a:p>
            <a:pPr algn="ctr">
              <a:lnSpc>
                <a:spcPts val="4759"/>
              </a:lnSpc>
              <a:spcBef>
                <a:spcPct val="0"/>
              </a:spcBef>
            </a:pPr>
            <a:r>
              <a:rPr lang="en-US" sz="3399">
                <a:solidFill>
                  <a:srgbClr val="0E4C9D"/>
                </a:solidFill>
                <a:latin typeface="Open Sans"/>
                <a:ea typeface="Open Sans"/>
                <a:cs typeface="Open Sans"/>
                <a:sym typeface="Open Sans"/>
              </a:rPr>
              <a:t>1. Молекуланы Фишер проекциясында жазыңыз.</a:t>
            </a:r>
          </a:p>
          <a:p>
            <a:pPr algn="ctr">
              <a:lnSpc>
                <a:spcPts val="4759"/>
              </a:lnSpc>
              <a:spcBef>
                <a:spcPct val="0"/>
              </a:spcBef>
            </a:pPr>
            <a:r>
              <a:rPr lang="en-US" sz="3399">
                <a:solidFill>
                  <a:srgbClr val="0E4C9D"/>
                </a:solidFill>
                <a:latin typeface="Open Sans"/>
                <a:ea typeface="Open Sans"/>
                <a:cs typeface="Open Sans"/>
                <a:sym typeface="Open Sans"/>
              </a:rPr>
              <a:t>2. Ең төменгі тотығу деңгейіндегі топ (мысалы –CH₂OH) төменгі жағында болуы керек.</a:t>
            </a:r>
          </a:p>
          <a:p>
            <a:pPr algn="ctr">
              <a:lnSpc>
                <a:spcPts val="4759"/>
              </a:lnSpc>
              <a:spcBef>
                <a:spcPct val="0"/>
              </a:spcBef>
            </a:pPr>
            <a:r>
              <a:rPr lang="en-US" sz="3399">
                <a:solidFill>
                  <a:srgbClr val="0E4C9D"/>
                </a:solidFill>
                <a:latin typeface="Open Sans"/>
                <a:ea typeface="Open Sans"/>
                <a:cs typeface="Open Sans"/>
                <a:sym typeface="Open Sans"/>
              </a:rPr>
              <a:t>3. Егер –OH немесе –NH₂ тобы оң жақта тұрса, D-конфигурация</a:t>
            </a:r>
          </a:p>
          <a:p>
            <a:pPr algn="ctr">
              <a:lnSpc>
                <a:spcPts val="4759"/>
              </a:lnSpc>
              <a:spcBef>
                <a:spcPct val="0"/>
              </a:spcBef>
            </a:pPr>
            <a:r>
              <a:rPr lang="en-US" sz="3399">
                <a:solidFill>
                  <a:srgbClr val="0E4C9D"/>
                </a:solidFill>
                <a:latin typeface="Open Sans"/>
                <a:ea typeface="Open Sans"/>
                <a:cs typeface="Open Sans"/>
                <a:sym typeface="Open Sans"/>
              </a:rPr>
              <a:t> Егер сол жақта тұрса, L-конфигурация</a:t>
            </a:r>
          </a:p>
          <a:p>
            <a:pPr algn="ctr">
              <a:lnSpc>
                <a:spcPts val="4759"/>
              </a:lnSpc>
              <a:spcBef>
                <a:spcPct val="0"/>
              </a:spcBef>
            </a:pPr>
            <a:r>
              <a:rPr lang="en-US" sz="3399">
                <a:solidFill>
                  <a:srgbClr val="0E4C9D"/>
                </a:solidFill>
                <a:latin typeface="Open Sans"/>
                <a:ea typeface="Open Sans"/>
                <a:cs typeface="Open Sans"/>
                <a:sym typeface="Open Sans"/>
              </a:rPr>
              <a:t>Маңызды: D/L – бұл абсолютті конфигурация емес, ол жай ғана салыстырмалы бағыт. Кейде D изомер солға айналдыруы мүмкін, ал L оңға – оларды шатастырмаңыз.</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6966124" y="705167"/>
            <a:ext cx="4355753" cy="580390"/>
          </a:xfrm>
          <a:prstGeom prst="rect">
            <a:avLst/>
          </a:prstGeom>
        </p:spPr>
        <p:txBody>
          <a:bodyPr lIns="0" tIns="0" rIns="0" bIns="0" rtlCol="0" anchor="t">
            <a:spAutoFit/>
          </a:bodyPr>
          <a:lstStyle/>
          <a:p>
            <a:pPr algn="ctr">
              <a:lnSpc>
                <a:spcPts val="4759"/>
              </a:lnSpc>
              <a:spcBef>
                <a:spcPct val="0"/>
              </a:spcBef>
            </a:pPr>
            <a:r>
              <a:rPr lang="en-US" sz="3399" b="1">
                <a:solidFill>
                  <a:srgbClr val="0E4C9D"/>
                </a:solidFill>
                <a:latin typeface="Open Sans Bold"/>
                <a:ea typeface="Open Sans Bold"/>
                <a:cs typeface="Open Sans Bold"/>
                <a:sym typeface="Open Sans Bold"/>
              </a:rPr>
              <a:t>Салыстыру кестесі:</a:t>
            </a:r>
          </a:p>
        </p:txBody>
      </p:sp>
      <p:graphicFrame>
        <p:nvGraphicFramePr>
          <p:cNvPr id="4" name="Таблица 3"/>
          <p:cNvGraphicFramePr>
            <a:graphicFrameLocks noGrp="1"/>
          </p:cNvGraphicFramePr>
          <p:nvPr>
            <p:extLst>
              <p:ext uri="{D42A27DB-BD31-4B8C-83A1-F6EECF244321}">
                <p14:modId xmlns:p14="http://schemas.microsoft.com/office/powerpoint/2010/main" val="1655684538"/>
              </p:ext>
            </p:extLst>
          </p:nvPr>
        </p:nvGraphicFramePr>
        <p:xfrm>
          <a:off x="761999" y="1866901"/>
          <a:ext cx="16687802" cy="7696200"/>
        </p:xfrm>
        <a:graphic>
          <a:graphicData uri="http://schemas.openxmlformats.org/drawingml/2006/table">
            <a:tbl>
              <a:tblPr firstRow="1" firstCol="1" bandRow="1">
                <a:tableStyleId>{5940675A-B579-460E-94D1-54222C63F5DA}</a:tableStyleId>
              </a:tblPr>
              <a:tblGrid>
                <a:gridCol w="5562023">
                  <a:extLst>
                    <a:ext uri="{9D8B030D-6E8A-4147-A177-3AD203B41FA5}">
                      <a16:colId xmlns:a16="http://schemas.microsoft.com/office/drawing/2014/main" val="747974613"/>
                    </a:ext>
                  </a:extLst>
                </a:gridCol>
                <a:gridCol w="5562023">
                  <a:extLst>
                    <a:ext uri="{9D8B030D-6E8A-4147-A177-3AD203B41FA5}">
                      <a16:colId xmlns:a16="http://schemas.microsoft.com/office/drawing/2014/main" val="1372838672"/>
                    </a:ext>
                  </a:extLst>
                </a:gridCol>
                <a:gridCol w="5563756">
                  <a:extLst>
                    <a:ext uri="{9D8B030D-6E8A-4147-A177-3AD203B41FA5}">
                      <a16:colId xmlns:a16="http://schemas.microsoft.com/office/drawing/2014/main" val="1399897723"/>
                    </a:ext>
                  </a:extLst>
                </a:gridCol>
              </a:tblGrid>
              <a:tr h="1714565">
                <a:tc>
                  <a:txBody>
                    <a:bodyPr/>
                    <a:lstStyle/>
                    <a:p>
                      <a:pPr>
                        <a:lnSpc>
                          <a:spcPct val="107000"/>
                        </a:lnSpc>
                        <a:spcAft>
                          <a:spcPts val="0"/>
                        </a:spcAft>
                      </a:pPr>
                      <a:r>
                        <a:rPr lang="ru-RU" sz="3600" dirty="0" err="1">
                          <a:solidFill>
                            <a:srgbClr val="4E7CB7"/>
                          </a:solidFill>
                          <a:effectLst/>
                        </a:rPr>
                        <a:t>Қасиет</a:t>
                      </a:r>
                      <a:endParaRPr lang="ru-RU" sz="3600" dirty="0">
                        <a:solidFill>
                          <a:srgbClr val="4E7CB7"/>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3600">
                          <a:solidFill>
                            <a:srgbClr val="4E7CB7"/>
                          </a:solidFill>
                          <a:effectLst/>
                        </a:rPr>
                        <a:t>Абсолютті конфигурация (R/S)</a:t>
                      </a:r>
                      <a:endParaRPr lang="ru-RU" sz="3600">
                        <a:solidFill>
                          <a:srgbClr val="4E7CB7"/>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3600">
                          <a:solidFill>
                            <a:srgbClr val="4E7CB7"/>
                          </a:solidFill>
                          <a:effectLst/>
                        </a:rPr>
                        <a:t>Салыстырмалы конфигурация (D/L)</a:t>
                      </a:r>
                      <a:endParaRPr lang="ru-RU" sz="3600">
                        <a:solidFill>
                          <a:srgbClr val="4E7CB7"/>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99569734"/>
                  </a:ext>
                </a:extLst>
              </a:tr>
              <a:tr h="837940">
                <a:tc>
                  <a:txBody>
                    <a:bodyPr/>
                    <a:lstStyle/>
                    <a:p>
                      <a:pPr>
                        <a:lnSpc>
                          <a:spcPct val="107000"/>
                        </a:lnSpc>
                        <a:spcAft>
                          <a:spcPts val="0"/>
                        </a:spcAft>
                      </a:pPr>
                      <a:r>
                        <a:rPr lang="ru-RU" sz="3600" dirty="0" err="1">
                          <a:solidFill>
                            <a:srgbClr val="4E7CB7"/>
                          </a:solidFill>
                          <a:effectLst/>
                        </a:rPr>
                        <a:t>Белгілеу</a:t>
                      </a:r>
                      <a:endParaRPr lang="ru-RU" sz="3600" dirty="0">
                        <a:solidFill>
                          <a:srgbClr val="4E7CB7"/>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3600">
                          <a:solidFill>
                            <a:srgbClr val="4E7CB7"/>
                          </a:solidFill>
                          <a:effectLst/>
                        </a:rPr>
                        <a:t>R – оң бағыт, S – сол бағыт</a:t>
                      </a:r>
                      <a:endParaRPr lang="ru-RU" sz="3600">
                        <a:solidFill>
                          <a:srgbClr val="4E7CB7"/>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3600">
                          <a:solidFill>
                            <a:srgbClr val="4E7CB7"/>
                          </a:solidFill>
                          <a:effectLst/>
                        </a:rPr>
                        <a:t>D – оң жақ, L – сол жақ</a:t>
                      </a:r>
                      <a:endParaRPr lang="ru-RU" sz="3600">
                        <a:solidFill>
                          <a:srgbClr val="4E7CB7"/>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89284972"/>
                  </a:ext>
                </a:extLst>
              </a:tr>
              <a:tr h="1714565">
                <a:tc>
                  <a:txBody>
                    <a:bodyPr/>
                    <a:lstStyle/>
                    <a:p>
                      <a:pPr>
                        <a:lnSpc>
                          <a:spcPct val="107000"/>
                        </a:lnSpc>
                        <a:spcAft>
                          <a:spcPts val="0"/>
                        </a:spcAft>
                      </a:pPr>
                      <a:r>
                        <a:rPr lang="ru-RU" sz="3600" dirty="0" err="1">
                          <a:solidFill>
                            <a:srgbClr val="4E7CB7"/>
                          </a:solidFill>
                          <a:effectLst/>
                        </a:rPr>
                        <a:t>Негізі</a:t>
                      </a:r>
                      <a:endParaRPr lang="ru-RU" sz="3600" dirty="0">
                        <a:solidFill>
                          <a:srgbClr val="4E7CB7"/>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3600" dirty="0">
                          <a:solidFill>
                            <a:srgbClr val="4E7CB7"/>
                          </a:solidFill>
                          <a:effectLst/>
                        </a:rPr>
                        <a:t>CIP </a:t>
                      </a:r>
                      <a:r>
                        <a:rPr lang="ru-RU" sz="3600" dirty="0" err="1">
                          <a:solidFill>
                            <a:srgbClr val="4E7CB7"/>
                          </a:solidFill>
                          <a:effectLst/>
                        </a:rPr>
                        <a:t>ережесі</a:t>
                      </a:r>
                      <a:r>
                        <a:rPr lang="ru-RU" sz="3600" dirty="0">
                          <a:solidFill>
                            <a:srgbClr val="4E7CB7"/>
                          </a:solidFill>
                          <a:effectLst/>
                        </a:rPr>
                        <a:t> (</a:t>
                      </a:r>
                      <a:r>
                        <a:rPr lang="ru-RU" sz="3600" dirty="0" err="1">
                          <a:solidFill>
                            <a:srgbClr val="4E7CB7"/>
                          </a:solidFill>
                          <a:effectLst/>
                        </a:rPr>
                        <a:t>атомдық</a:t>
                      </a:r>
                      <a:r>
                        <a:rPr lang="ru-RU" sz="3600" dirty="0">
                          <a:solidFill>
                            <a:srgbClr val="4E7CB7"/>
                          </a:solidFill>
                          <a:effectLst/>
                        </a:rPr>
                        <a:t> </a:t>
                      </a:r>
                      <a:r>
                        <a:rPr lang="ru-RU" sz="3600" dirty="0" err="1">
                          <a:solidFill>
                            <a:srgbClr val="4E7CB7"/>
                          </a:solidFill>
                          <a:effectLst/>
                        </a:rPr>
                        <a:t>номерлер</a:t>
                      </a:r>
                      <a:r>
                        <a:rPr lang="ru-RU" sz="3600" dirty="0">
                          <a:solidFill>
                            <a:srgbClr val="4E7CB7"/>
                          </a:solidFill>
                          <a:effectLst/>
                        </a:rPr>
                        <a:t>)</a:t>
                      </a:r>
                      <a:endParaRPr lang="ru-RU" sz="3600" dirty="0">
                        <a:solidFill>
                          <a:srgbClr val="4E7CB7"/>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3600">
                          <a:solidFill>
                            <a:srgbClr val="4E7CB7"/>
                          </a:solidFill>
                          <a:effectLst/>
                        </a:rPr>
                        <a:t>D-глицеральдегидпен салыстыру</a:t>
                      </a:r>
                      <a:endParaRPr lang="ru-RU" sz="3600">
                        <a:solidFill>
                          <a:srgbClr val="4E7CB7"/>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28772826"/>
                  </a:ext>
                </a:extLst>
              </a:tr>
              <a:tr h="1714565">
                <a:tc>
                  <a:txBody>
                    <a:bodyPr/>
                    <a:lstStyle/>
                    <a:p>
                      <a:pPr>
                        <a:lnSpc>
                          <a:spcPct val="107000"/>
                        </a:lnSpc>
                        <a:spcAft>
                          <a:spcPts val="0"/>
                        </a:spcAft>
                      </a:pPr>
                      <a:r>
                        <a:rPr lang="ru-RU" sz="3600">
                          <a:solidFill>
                            <a:srgbClr val="4E7CB7"/>
                          </a:solidFill>
                          <a:effectLst/>
                        </a:rPr>
                        <a:t>Қолдану саласы</a:t>
                      </a:r>
                      <a:endParaRPr lang="ru-RU" sz="3600">
                        <a:solidFill>
                          <a:srgbClr val="4E7CB7"/>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3600" dirty="0" err="1">
                          <a:solidFill>
                            <a:srgbClr val="4E7CB7"/>
                          </a:solidFill>
                          <a:effectLst/>
                        </a:rPr>
                        <a:t>Жалпы</a:t>
                      </a:r>
                      <a:r>
                        <a:rPr lang="ru-RU" sz="3600" dirty="0">
                          <a:solidFill>
                            <a:srgbClr val="4E7CB7"/>
                          </a:solidFill>
                          <a:effectLst/>
                        </a:rPr>
                        <a:t> </a:t>
                      </a:r>
                      <a:r>
                        <a:rPr lang="ru-RU" sz="3600" dirty="0" err="1">
                          <a:solidFill>
                            <a:srgbClr val="4E7CB7"/>
                          </a:solidFill>
                          <a:effectLst/>
                        </a:rPr>
                        <a:t>органикалық</a:t>
                      </a:r>
                      <a:r>
                        <a:rPr lang="ru-RU" sz="3600" dirty="0">
                          <a:solidFill>
                            <a:srgbClr val="4E7CB7"/>
                          </a:solidFill>
                          <a:effectLst/>
                        </a:rPr>
                        <a:t> </a:t>
                      </a:r>
                      <a:r>
                        <a:rPr lang="ru-RU" sz="3600" dirty="0" err="1">
                          <a:solidFill>
                            <a:srgbClr val="4E7CB7"/>
                          </a:solidFill>
                          <a:effectLst/>
                        </a:rPr>
                        <a:t>қосылыстар</a:t>
                      </a:r>
                      <a:endParaRPr lang="ru-RU" sz="3600" dirty="0">
                        <a:solidFill>
                          <a:srgbClr val="4E7CB7"/>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3600" dirty="0" err="1">
                          <a:solidFill>
                            <a:srgbClr val="4E7CB7"/>
                          </a:solidFill>
                          <a:effectLst/>
                        </a:rPr>
                        <a:t>Биомолекулалар</a:t>
                      </a:r>
                      <a:r>
                        <a:rPr lang="ru-RU" sz="3600" dirty="0">
                          <a:solidFill>
                            <a:srgbClr val="4E7CB7"/>
                          </a:solidFill>
                          <a:effectLst/>
                        </a:rPr>
                        <a:t> (</a:t>
                      </a:r>
                      <a:r>
                        <a:rPr lang="ru-RU" sz="3600" dirty="0" err="1">
                          <a:solidFill>
                            <a:srgbClr val="4E7CB7"/>
                          </a:solidFill>
                          <a:effectLst/>
                        </a:rPr>
                        <a:t>қанттар</a:t>
                      </a:r>
                      <a:r>
                        <a:rPr lang="ru-RU" sz="3600" dirty="0">
                          <a:solidFill>
                            <a:srgbClr val="4E7CB7"/>
                          </a:solidFill>
                          <a:effectLst/>
                        </a:rPr>
                        <a:t>, </a:t>
                      </a:r>
                      <a:r>
                        <a:rPr lang="ru-RU" sz="3600" dirty="0" err="1">
                          <a:solidFill>
                            <a:srgbClr val="4E7CB7"/>
                          </a:solidFill>
                          <a:effectLst/>
                        </a:rPr>
                        <a:t>аминқышқылдар</a:t>
                      </a:r>
                      <a:r>
                        <a:rPr lang="ru-RU" sz="3600" dirty="0">
                          <a:solidFill>
                            <a:srgbClr val="4E7CB7"/>
                          </a:solidFill>
                          <a:effectLst/>
                        </a:rPr>
                        <a:t>)</a:t>
                      </a:r>
                      <a:endParaRPr lang="ru-RU" sz="3600" dirty="0">
                        <a:solidFill>
                          <a:srgbClr val="4E7CB7"/>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71671391"/>
                  </a:ext>
                </a:extLst>
              </a:tr>
              <a:tr h="1714565">
                <a:tc>
                  <a:txBody>
                    <a:bodyPr/>
                    <a:lstStyle/>
                    <a:p>
                      <a:pPr>
                        <a:lnSpc>
                          <a:spcPct val="107000"/>
                        </a:lnSpc>
                        <a:spcAft>
                          <a:spcPts val="0"/>
                        </a:spcAft>
                      </a:pPr>
                      <a:r>
                        <a:rPr lang="ru-RU" sz="3600">
                          <a:solidFill>
                            <a:srgbClr val="4E7CB7"/>
                          </a:solidFill>
                          <a:effectLst/>
                        </a:rPr>
                        <a:t>Анықтау жолы</a:t>
                      </a:r>
                      <a:endParaRPr lang="ru-RU" sz="3600">
                        <a:solidFill>
                          <a:srgbClr val="4E7CB7"/>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3600">
                          <a:solidFill>
                            <a:srgbClr val="4E7CB7"/>
                          </a:solidFill>
                          <a:effectLst/>
                        </a:rPr>
                        <a:t>Кеңістіктік бағыт (3D құрылым)</a:t>
                      </a:r>
                      <a:endParaRPr lang="ru-RU" sz="3600">
                        <a:solidFill>
                          <a:srgbClr val="4E7CB7"/>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3600" dirty="0">
                          <a:solidFill>
                            <a:srgbClr val="4E7CB7"/>
                          </a:solidFill>
                          <a:effectLst/>
                        </a:rPr>
                        <a:t>Фишер </a:t>
                      </a:r>
                      <a:r>
                        <a:rPr lang="ru-RU" sz="3600" dirty="0" err="1">
                          <a:solidFill>
                            <a:srgbClr val="4E7CB7"/>
                          </a:solidFill>
                          <a:effectLst/>
                        </a:rPr>
                        <a:t>проекциясы</a:t>
                      </a:r>
                      <a:r>
                        <a:rPr lang="ru-RU" sz="3600" dirty="0">
                          <a:solidFill>
                            <a:srgbClr val="4E7CB7"/>
                          </a:solidFill>
                          <a:effectLst/>
                        </a:rPr>
                        <a:t> </a:t>
                      </a:r>
                      <a:r>
                        <a:rPr lang="ru-RU" sz="3600" dirty="0" err="1">
                          <a:solidFill>
                            <a:srgbClr val="4E7CB7"/>
                          </a:solidFill>
                          <a:effectLst/>
                        </a:rPr>
                        <a:t>бойынша</a:t>
                      </a:r>
                      <a:endParaRPr lang="ru-RU" sz="3600" dirty="0">
                        <a:solidFill>
                          <a:srgbClr val="4E7CB7"/>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69722086"/>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416142" y="4108561"/>
            <a:ext cx="15455717" cy="2012728"/>
          </a:xfrm>
          <a:prstGeom prst="rect">
            <a:avLst/>
          </a:prstGeom>
        </p:spPr>
        <p:txBody>
          <a:bodyPr lIns="0" tIns="0" rIns="0" bIns="0" rtlCol="0" anchor="t">
            <a:spAutoFit/>
          </a:bodyPr>
          <a:lstStyle/>
          <a:p>
            <a:pPr algn="ctr">
              <a:lnSpc>
                <a:spcPts val="4022"/>
              </a:lnSpc>
              <a:spcBef>
                <a:spcPct val="0"/>
              </a:spcBef>
            </a:pPr>
            <a:r>
              <a:rPr lang="en-US" sz="2873">
                <a:solidFill>
                  <a:srgbClr val="0E4C9D"/>
                </a:solidFill>
                <a:latin typeface="Open Sans"/>
                <a:ea typeface="Open Sans"/>
                <a:cs typeface="Open Sans"/>
                <a:sym typeface="Open Sans"/>
              </a:rPr>
              <a:t>Сонымен, абсолютті конфигурация (R/S) – нақты кеңістіктегі құрылымды анықтайды. Салыстырмалы конфигурация (D/L) – биохимиялық тұрғыдан салыстыруға арналған. Екеуі де стереоизомерияны сипаттау үшін маңызды, бірақ әр түрлі жүйеге жатады және ауыстырылмайды.</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E4C9D"/>
        </a:solidFill>
        <a:effectLst/>
      </p:bgPr>
    </p:bg>
    <p:spTree>
      <p:nvGrpSpPr>
        <p:cNvPr id="1" name=""/>
        <p:cNvGrpSpPr/>
        <p:nvPr/>
      </p:nvGrpSpPr>
      <p:grpSpPr>
        <a:xfrm>
          <a:off x="0" y="0"/>
          <a:ext cx="0" cy="0"/>
          <a:chOff x="0" y="0"/>
          <a:chExt cx="0" cy="0"/>
        </a:xfrm>
      </p:grpSpPr>
      <p:sp>
        <p:nvSpPr>
          <p:cNvPr id="2" name="TextBox 2"/>
          <p:cNvSpPr txBox="1"/>
          <p:nvPr/>
        </p:nvSpPr>
        <p:spPr>
          <a:xfrm>
            <a:off x="1662545" y="1219517"/>
            <a:ext cx="14962909" cy="7781290"/>
          </a:xfrm>
          <a:prstGeom prst="rect">
            <a:avLst/>
          </a:prstGeom>
        </p:spPr>
        <p:txBody>
          <a:bodyPr lIns="0" tIns="0" rIns="0" bIns="0" rtlCol="0" anchor="t">
            <a:spAutoFit/>
          </a:bodyPr>
          <a:lstStyle/>
          <a:p>
            <a:pPr algn="ctr">
              <a:lnSpc>
                <a:spcPts val="4759"/>
              </a:lnSpc>
              <a:spcBef>
                <a:spcPct val="0"/>
              </a:spcBef>
            </a:pPr>
            <a:r>
              <a:rPr lang="en-US" sz="3399" b="1">
                <a:solidFill>
                  <a:srgbClr val="FFFFFF"/>
                </a:solidFill>
                <a:latin typeface="Open Sans Bold"/>
                <a:ea typeface="Open Sans Bold"/>
                <a:cs typeface="Open Sans Bold"/>
                <a:sym typeface="Open Sans Bold"/>
              </a:rPr>
              <a:t>2. Бір хиралды орталығы бар қосылыстар.</a:t>
            </a:r>
          </a:p>
          <a:p>
            <a:pPr algn="ctr">
              <a:lnSpc>
                <a:spcPts val="4759"/>
              </a:lnSpc>
              <a:spcBef>
                <a:spcPct val="0"/>
              </a:spcBef>
            </a:pPr>
            <a:endParaRPr lang="en-US" sz="3399" b="1">
              <a:solidFill>
                <a:srgbClr val="FFFFFF"/>
              </a:solidFill>
              <a:latin typeface="Open Sans Bold"/>
              <a:ea typeface="Open Sans Bold"/>
              <a:cs typeface="Open Sans Bold"/>
              <a:sym typeface="Open Sans Bold"/>
            </a:endParaRPr>
          </a:p>
          <a:p>
            <a:pPr algn="ctr">
              <a:lnSpc>
                <a:spcPts val="4759"/>
              </a:lnSpc>
              <a:spcBef>
                <a:spcPct val="0"/>
              </a:spcBef>
            </a:pPr>
            <a:r>
              <a:rPr lang="en-US" sz="3399">
                <a:solidFill>
                  <a:srgbClr val="FFFFFF"/>
                </a:solidFill>
                <a:latin typeface="Open Sans"/>
                <a:ea typeface="Open Sans"/>
                <a:cs typeface="Open Sans"/>
                <a:sym typeface="Open Sans"/>
              </a:rPr>
              <a:t>Органикалық химияда кеңістіктік (стерео) изомерия маңызды орын алады. Стереоизомерия молекулалар кеңістікте әртүрлі орналасқанда туындайды, бірақ олардың молекулалық формуласы мен құрылымдық формуласы бірдей болады.</a:t>
            </a:r>
          </a:p>
          <a:p>
            <a:pPr algn="ctr">
              <a:lnSpc>
                <a:spcPts val="4759"/>
              </a:lnSpc>
              <a:spcBef>
                <a:spcPct val="0"/>
              </a:spcBef>
            </a:pPr>
            <a:endParaRPr lang="en-US" sz="3399">
              <a:solidFill>
                <a:srgbClr val="FFFFFF"/>
              </a:solidFill>
              <a:latin typeface="Open Sans"/>
              <a:ea typeface="Open Sans"/>
              <a:cs typeface="Open Sans"/>
              <a:sym typeface="Open Sans"/>
            </a:endParaRPr>
          </a:p>
          <a:p>
            <a:pPr algn="ctr">
              <a:lnSpc>
                <a:spcPts val="4759"/>
              </a:lnSpc>
              <a:spcBef>
                <a:spcPct val="0"/>
              </a:spcBef>
            </a:pPr>
            <a:r>
              <a:rPr lang="en-US" sz="3399">
                <a:solidFill>
                  <a:srgbClr val="FFFFFF"/>
                </a:solidFill>
                <a:latin typeface="Open Sans"/>
                <a:ea typeface="Open Sans"/>
                <a:cs typeface="Open Sans"/>
                <a:sym typeface="Open Sans"/>
              </a:rPr>
              <a:t> Осындай изомерияның ерекше түрі — </a:t>
            </a:r>
            <a:r>
              <a:rPr lang="en-US" sz="3399" i="1">
                <a:solidFill>
                  <a:srgbClr val="FFFFFF"/>
                </a:solidFill>
                <a:latin typeface="Open Sans Italics"/>
                <a:ea typeface="Open Sans Italics"/>
                <a:cs typeface="Open Sans Italics"/>
                <a:sym typeface="Open Sans Italics"/>
              </a:rPr>
              <a:t>оптикалық изомерия,</a:t>
            </a:r>
            <a:r>
              <a:rPr lang="en-US" sz="3399">
                <a:solidFill>
                  <a:srgbClr val="FFFFFF"/>
                </a:solidFill>
                <a:latin typeface="Open Sans"/>
                <a:ea typeface="Open Sans"/>
                <a:cs typeface="Open Sans"/>
                <a:sym typeface="Open Sans"/>
              </a:rPr>
              <a:t> ол хиралдылық (chirality) ұғымымен тығыз байланысты.</a:t>
            </a:r>
          </a:p>
          <a:p>
            <a:pPr algn="ctr">
              <a:lnSpc>
                <a:spcPts val="4759"/>
              </a:lnSpc>
              <a:spcBef>
                <a:spcPct val="0"/>
              </a:spcBef>
            </a:pPr>
            <a:r>
              <a:rPr lang="en-US" sz="3399" i="1">
                <a:solidFill>
                  <a:srgbClr val="FFFFFF"/>
                </a:solidFill>
                <a:latin typeface="Open Sans Italics"/>
                <a:ea typeface="Open Sans Italics"/>
                <a:cs typeface="Open Sans Italics"/>
                <a:sym typeface="Open Sans Italics"/>
              </a:rPr>
              <a:t>Хиралдылық</a:t>
            </a:r>
            <a:r>
              <a:rPr lang="en-US" sz="3399">
                <a:solidFill>
                  <a:srgbClr val="FFFFFF"/>
                </a:solidFill>
                <a:latin typeface="Open Sans"/>
                <a:ea typeface="Open Sans"/>
                <a:cs typeface="Open Sans"/>
                <a:sym typeface="Open Sans"/>
              </a:rPr>
              <a:t> — молекуланың өз айнадағы бейнесімен беттестірілмейтін қасиеті.</a:t>
            </a:r>
          </a:p>
          <a:p>
            <a:pPr algn="ctr">
              <a:lnSpc>
                <a:spcPts val="4759"/>
              </a:lnSpc>
              <a:spcBef>
                <a:spcPct val="0"/>
              </a:spcBef>
            </a:pPr>
            <a:r>
              <a:rPr lang="en-US" sz="3399">
                <a:solidFill>
                  <a:srgbClr val="FFFFFF"/>
                </a:solidFill>
                <a:latin typeface="Open Sans"/>
                <a:ea typeface="Open Sans"/>
                <a:cs typeface="Open Sans"/>
                <a:sym typeface="Open Sans"/>
              </a:rPr>
              <a:t> Бұл қасиет көбіне молекулада бір хиралды орталықтың (chirality center) немесе асимметриялық атомның болуымен байланысты.</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E4C9D"/>
        </a:solidFill>
        <a:effectLst/>
      </p:bgPr>
    </p:bg>
    <p:spTree>
      <p:nvGrpSpPr>
        <p:cNvPr id="1" name=""/>
        <p:cNvGrpSpPr/>
        <p:nvPr/>
      </p:nvGrpSpPr>
      <p:grpSpPr>
        <a:xfrm>
          <a:off x="0" y="0"/>
          <a:ext cx="0" cy="0"/>
          <a:chOff x="0" y="0"/>
          <a:chExt cx="0" cy="0"/>
        </a:xfrm>
      </p:grpSpPr>
      <p:sp>
        <p:nvSpPr>
          <p:cNvPr id="2" name="TextBox 2"/>
          <p:cNvSpPr txBox="1"/>
          <p:nvPr/>
        </p:nvSpPr>
        <p:spPr>
          <a:xfrm>
            <a:off x="864524" y="619442"/>
            <a:ext cx="16558953" cy="8981440"/>
          </a:xfrm>
          <a:prstGeom prst="rect">
            <a:avLst/>
          </a:prstGeom>
        </p:spPr>
        <p:txBody>
          <a:bodyPr lIns="0" tIns="0" rIns="0" bIns="0" rtlCol="0" anchor="t">
            <a:spAutoFit/>
          </a:bodyPr>
          <a:lstStyle/>
          <a:p>
            <a:pPr algn="ctr">
              <a:lnSpc>
                <a:spcPts val="4759"/>
              </a:lnSpc>
              <a:spcBef>
                <a:spcPct val="0"/>
              </a:spcBef>
            </a:pPr>
            <a:r>
              <a:rPr lang="en-US" sz="3399" b="1">
                <a:solidFill>
                  <a:srgbClr val="FFFFFF"/>
                </a:solidFill>
                <a:latin typeface="Open Sans Bold"/>
                <a:ea typeface="Open Sans Bold"/>
                <a:cs typeface="Open Sans Bold"/>
                <a:sym typeface="Open Sans Bold"/>
              </a:rPr>
              <a:t>Хирал орталық </a:t>
            </a:r>
            <a:r>
              <a:rPr lang="en-US" sz="3399">
                <a:solidFill>
                  <a:srgbClr val="FFFFFF"/>
                </a:solidFill>
                <a:latin typeface="Open Sans"/>
                <a:ea typeface="Open Sans"/>
                <a:cs typeface="Open Sans"/>
                <a:sym typeface="Open Sans"/>
              </a:rPr>
              <a:t>– төрт түрлі орынбасармен байланысқан көміртек атомы (sp³-гибридтелген). Мұндай көміртек атомы асимметриялы көміртек деп те аталады.</a:t>
            </a:r>
          </a:p>
          <a:p>
            <a:pPr algn="ctr">
              <a:lnSpc>
                <a:spcPts val="4759"/>
              </a:lnSpc>
              <a:spcBef>
                <a:spcPct val="0"/>
              </a:spcBef>
            </a:pPr>
            <a:endParaRPr lang="en-US" sz="3399">
              <a:solidFill>
                <a:srgbClr val="FFFFFF"/>
              </a:solidFill>
              <a:latin typeface="Open Sans"/>
              <a:ea typeface="Open Sans"/>
              <a:cs typeface="Open Sans"/>
              <a:sym typeface="Open Sans"/>
            </a:endParaRPr>
          </a:p>
          <a:p>
            <a:pPr algn="ctr">
              <a:lnSpc>
                <a:spcPts val="4759"/>
              </a:lnSpc>
              <a:spcBef>
                <a:spcPct val="0"/>
              </a:spcBef>
            </a:pPr>
            <a:r>
              <a:rPr lang="en-US" sz="3399">
                <a:solidFill>
                  <a:srgbClr val="FFFFFF"/>
                </a:solidFill>
                <a:latin typeface="Open Sans"/>
                <a:ea typeface="Open Sans"/>
                <a:cs typeface="Open Sans"/>
                <a:sym typeface="Open Sans"/>
              </a:rPr>
              <a:t>Бір хиралды орталығы бар қосылыстардың қасиеттері</a:t>
            </a:r>
          </a:p>
          <a:p>
            <a:pPr algn="ctr">
              <a:lnSpc>
                <a:spcPts val="4759"/>
              </a:lnSpc>
              <a:spcBef>
                <a:spcPct val="0"/>
              </a:spcBef>
            </a:pPr>
            <a:r>
              <a:rPr lang="en-US" sz="3399" i="1">
                <a:solidFill>
                  <a:srgbClr val="FFFFFF"/>
                </a:solidFill>
                <a:latin typeface="Open Sans Italics"/>
                <a:ea typeface="Open Sans Italics"/>
                <a:cs typeface="Open Sans Italics"/>
                <a:sym typeface="Open Sans Italics"/>
              </a:rPr>
              <a:t>Оптикалық изомерия (энантиомерия):</a:t>
            </a:r>
          </a:p>
          <a:p>
            <a:pPr algn="ctr">
              <a:lnSpc>
                <a:spcPts val="4759"/>
              </a:lnSpc>
              <a:spcBef>
                <a:spcPct val="0"/>
              </a:spcBef>
            </a:pPr>
            <a:r>
              <a:rPr lang="en-US" sz="3399">
                <a:solidFill>
                  <a:srgbClr val="FFFFFF"/>
                </a:solidFill>
                <a:latin typeface="Open Sans"/>
                <a:ea typeface="Open Sans"/>
                <a:cs typeface="Open Sans"/>
                <a:sym typeface="Open Sans"/>
              </a:rPr>
              <a:t>- Бір хиралды орталығы бар қосылыстар екі кеңістіктік формада (изомерде) болады.</a:t>
            </a:r>
          </a:p>
          <a:p>
            <a:pPr algn="ctr">
              <a:lnSpc>
                <a:spcPts val="4759"/>
              </a:lnSpc>
              <a:spcBef>
                <a:spcPct val="0"/>
              </a:spcBef>
            </a:pPr>
            <a:r>
              <a:rPr lang="en-US" sz="3399">
                <a:solidFill>
                  <a:srgbClr val="FFFFFF"/>
                </a:solidFill>
                <a:latin typeface="Open Sans"/>
                <a:ea typeface="Open Sans"/>
                <a:cs typeface="Open Sans"/>
                <a:sym typeface="Open Sans"/>
              </a:rPr>
              <a:t>- Бұл екі форма – энантиомерлер деп аталады (айна бейнесіндей жұп).</a:t>
            </a:r>
          </a:p>
          <a:p>
            <a:pPr algn="ctr">
              <a:lnSpc>
                <a:spcPts val="4759"/>
              </a:lnSpc>
              <a:spcBef>
                <a:spcPct val="0"/>
              </a:spcBef>
            </a:pPr>
            <a:r>
              <a:rPr lang="en-US" sz="3399">
                <a:solidFill>
                  <a:srgbClr val="FFFFFF"/>
                </a:solidFill>
                <a:latin typeface="Open Sans"/>
                <a:ea typeface="Open Sans"/>
                <a:cs typeface="Open Sans"/>
                <a:sym typeface="Open Sans"/>
              </a:rPr>
              <a:t>Энантиомерлердің ерекшеліктері:</a:t>
            </a:r>
          </a:p>
          <a:p>
            <a:pPr algn="ctr">
              <a:lnSpc>
                <a:spcPts val="4759"/>
              </a:lnSpc>
              <a:spcBef>
                <a:spcPct val="0"/>
              </a:spcBef>
            </a:pPr>
            <a:r>
              <a:rPr lang="en-US" sz="3399">
                <a:solidFill>
                  <a:srgbClr val="FFFFFF"/>
                </a:solidFill>
                <a:latin typeface="Open Sans"/>
                <a:ea typeface="Open Sans"/>
                <a:cs typeface="Open Sans"/>
                <a:sym typeface="Open Sans"/>
              </a:rPr>
              <a:t>- Физикалық қасиеттері (қысым, қайнау, балқу температурасы) бірдей</a:t>
            </a:r>
          </a:p>
          <a:p>
            <a:pPr algn="ctr">
              <a:lnSpc>
                <a:spcPts val="4759"/>
              </a:lnSpc>
              <a:spcBef>
                <a:spcPct val="0"/>
              </a:spcBef>
            </a:pPr>
            <a:r>
              <a:rPr lang="en-US" sz="3399">
                <a:solidFill>
                  <a:srgbClr val="FFFFFF"/>
                </a:solidFill>
                <a:latin typeface="Open Sans"/>
                <a:ea typeface="Open Sans"/>
                <a:cs typeface="Open Sans"/>
                <a:sym typeface="Open Sans"/>
              </a:rPr>
              <a:t>- Оптикалық активтілігі — біреуі жазық поляризацияланған жарықты оңға бұрады (+ немесе D), екіншісі — солға (− немесе L)</a:t>
            </a:r>
          </a:p>
          <a:p>
            <a:pPr algn="ctr">
              <a:lnSpc>
                <a:spcPts val="4759"/>
              </a:lnSpc>
              <a:spcBef>
                <a:spcPct val="0"/>
              </a:spcBef>
            </a:pPr>
            <a:r>
              <a:rPr lang="en-US" sz="3399">
                <a:solidFill>
                  <a:srgbClr val="FFFFFF"/>
                </a:solidFill>
                <a:latin typeface="Open Sans"/>
                <a:ea typeface="Open Sans"/>
                <a:cs typeface="Open Sans"/>
                <a:sym typeface="Open Sans"/>
              </a:rPr>
              <a:t>- Биологиялық әсері әртүрлі болуы мүмкін (мысалы, бір энантиомер — дәрі, екіншісі — улы)</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E4C9D"/>
        </a:solidFill>
        <a:effectLst/>
      </p:bgPr>
    </p:bg>
    <p:spTree>
      <p:nvGrpSpPr>
        <p:cNvPr id="1" name=""/>
        <p:cNvGrpSpPr/>
        <p:nvPr/>
      </p:nvGrpSpPr>
      <p:grpSpPr>
        <a:xfrm>
          <a:off x="0" y="0"/>
          <a:ext cx="0" cy="0"/>
          <a:chOff x="0" y="0"/>
          <a:chExt cx="0" cy="0"/>
        </a:xfrm>
      </p:grpSpPr>
      <p:sp>
        <p:nvSpPr>
          <p:cNvPr id="2" name="TextBox 2"/>
          <p:cNvSpPr txBox="1"/>
          <p:nvPr/>
        </p:nvSpPr>
        <p:spPr>
          <a:xfrm>
            <a:off x="1028700" y="952500"/>
            <a:ext cx="16173199" cy="8215645"/>
          </a:xfrm>
          <a:prstGeom prst="rect">
            <a:avLst/>
          </a:prstGeom>
        </p:spPr>
        <p:txBody>
          <a:bodyPr lIns="0" tIns="0" rIns="0" bIns="0" rtlCol="0" anchor="t">
            <a:spAutoFit/>
          </a:bodyPr>
          <a:lstStyle/>
          <a:p>
            <a:pPr algn="l">
              <a:lnSpc>
                <a:spcPts val="5942"/>
              </a:lnSpc>
              <a:spcBef>
                <a:spcPct val="0"/>
              </a:spcBef>
            </a:pPr>
            <a:r>
              <a:rPr lang="en-US" sz="4244" b="1">
                <a:solidFill>
                  <a:srgbClr val="FFFFFF"/>
                </a:solidFill>
                <a:latin typeface="Open Sans Bold"/>
                <a:ea typeface="Open Sans Bold"/>
                <a:cs typeface="Open Sans Bold"/>
                <a:sym typeface="Open Sans Bold"/>
              </a:rPr>
              <a:t>Дәріс мақсаты</a:t>
            </a:r>
            <a:r>
              <a:rPr lang="en-US" sz="4244">
                <a:solidFill>
                  <a:srgbClr val="FFFFFF"/>
                </a:solidFill>
                <a:latin typeface="Open Sans"/>
                <a:ea typeface="Open Sans"/>
                <a:cs typeface="Open Sans"/>
                <a:sym typeface="Open Sans"/>
              </a:rPr>
              <a:t>: білім алушыларға стереоизомерия ұғымын және оның түрлерін түсіндіру; конфигурациялық және конформациялық изомерлердің айырмашылықтарын ажырата білуге үйрету.</a:t>
            </a:r>
          </a:p>
          <a:p>
            <a:pPr algn="l">
              <a:lnSpc>
                <a:spcPts val="5942"/>
              </a:lnSpc>
              <a:spcBef>
                <a:spcPct val="0"/>
              </a:spcBef>
            </a:pPr>
            <a:endParaRPr lang="en-US" sz="4244">
              <a:solidFill>
                <a:srgbClr val="FFFFFF"/>
              </a:solidFill>
              <a:latin typeface="Open Sans"/>
              <a:ea typeface="Open Sans"/>
              <a:cs typeface="Open Sans"/>
              <a:sym typeface="Open Sans"/>
            </a:endParaRPr>
          </a:p>
          <a:p>
            <a:pPr algn="l">
              <a:lnSpc>
                <a:spcPts val="5942"/>
              </a:lnSpc>
              <a:spcBef>
                <a:spcPct val="0"/>
              </a:spcBef>
            </a:pPr>
            <a:r>
              <a:rPr lang="en-US" sz="4244" b="1">
                <a:solidFill>
                  <a:srgbClr val="FFFFFF"/>
                </a:solidFill>
                <a:latin typeface="Open Sans Bold"/>
                <a:ea typeface="Open Sans Bold"/>
                <a:cs typeface="Open Sans Bold"/>
                <a:sym typeface="Open Sans Bold"/>
              </a:rPr>
              <a:t>Дәріс жоспары:</a:t>
            </a:r>
          </a:p>
          <a:p>
            <a:pPr algn="l">
              <a:lnSpc>
                <a:spcPts val="5942"/>
              </a:lnSpc>
              <a:spcBef>
                <a:spcPct val="0"/>
              </a:spcBef>
            </a:pPr>
            <a:r>
              <a:rPr lang="en-US" sz="4244">
                <a:solidFill>
                  <a:srgbClr val="FFFFFF"/>
                </a:solidFill>
                <a:latin typeface="Open Sans"/>
                <a:ea typeface="Open Sans"/>
                <a:cs typeface="Open Sans"/>
                <a:sym typeface="Open Sans"/>
              </a:rPr>
              <a:t>1. Стереоизомерия. Конфигурациялық және конформациялық стереоизомерлер, Фишер проекциясы. Абсолютті және салыстырмалы конфигурациялар.</a:t>
            </a:r>
          </a:p>
          <a:p>
            <a:pPr algn="l">
              <a:lnSpc>
                <a:spcPts val="5942"/>
              </a:lnSpc>
              <a:spcBef>
                <a:spcPct val="0"/>
              </a:spcBef>
            </a:pPr>
            <a:r>
              <a:rPr lang="en-US" sz="4244">
                <a:solidFill>
                  <a:srgbClr val="FFFFFF"/>
                </a:solidFill>
                <a:latin typeface="Open Sans"/>
                <a:ea typeface="Open Sans"/>
                <a:cs typeface="Open Sans"/>
                <a:sym typeface="Open Sans"/>
              </a:rPr>
              <a:t>2. Бір хиралды орталығы бар қосылыстар.</a:t>
            </a:r>
          </a:p>
          <a:p>
            <a:pPr algn="l">
              <a:lnSpc>
                <a:spcPts val="5942"/>
              </a:lnSpc>
              <a:spcBef>
                <a:spcPct val="0"/>
              </a:spcBef>
            </a:pPr>
            <a:r>
              <a:rPr lang="en-US" sz="4244">
                <a:solidFill>
                  <a:srgbClr val="FFFFFF"/>
                </a:solidFill>
                <a:latin typeface="Open Sans"/>
                <a:ea typeface="Open Sans"/>
                <a:cs typeface="Open Sans"/>
                <a:sym typeface="Open Sans"/>
              </a:rPr>
              <a:t>3. Оптикалық белсенділік.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E4C9D"/>
        </a:solidFill>
        <a:effectLst/>
      </p:bgPr>
    </p:bg>
    <p:spTree>
      <p:nvGrpSpPr>
        <p:cNvPr id="1" name=""/>
        <p:cNvGrpSpPr/>
        <p:nvPr/>
      </p:nvGrpSpPr>
      <p:grpSpPr>
        <a:xfrm>
          <a:off x="0" y="0"/>
          <a:ext cx="0" cy="0"/>
          <a:chOff x="0" y="0"/>
          <a:chExt cx="0" cy="0"/>
        </a:xfrm>
      </p:grpSpPr>
      <p:sp>
        <p:nvSpPr>
          <p:cNvPr id="2" name="TextBox 2"/>
          <p:cNvSpPr txBox="1"/>
          <p:nvPr/>
        </p:nvSpPr>
        <p:spPr>
          <a:xfrm>
            <a:off x="798022" y="1519555"/>
            <a:ext cx="16691956" cy="7181215"/>
          </a:xfrm>
          <a:prstGeom prst="rect">
            <a:avLst/>
          </a:prstGeom>
        </p:spPr>
        <p:txBody>
          <a:bodyPr lIns="0" tIns="0" rIns="0" bIns="0" rtlCol="0" anchor="t">
            <a:spAutoFit/>
          </a:bodyPr>
          <a:lstStyle/>
          <a:p>
            <a:pPr algn="ctr">
              <a:lnSpc>
                <a:spcPts val="4759"/>
              </a:lnSpc>
              <a:spcBef>
                <a:spcPct val="0"/>
              </a:spcBef>
            </a:pPr>
            <a:r>
              <a:rPr lang="en-US" sz="3399" b="1">
                <a:solidFill>
                  <a:srgbClr val="FFFFFF"/>
                </a:solidFill>
                <a:latin typeface="Open Sans Bold"/>
                <a:ea typeface="Open Sans Bold"/>
                <a:cs typeface="Open Sans Bold"/>
                <a:sym typeface="Open Sans Bold"/>
              </a:rPr>
              <a:t>Молекуладағы хирал орталықты тану</a:t>
            </a:r>
          </a:p>
          <a:p>
            <a:pPr algn="ctr">
              <a:lnSpc>
                <a:spcPts val="4759"/>
              </a:lnSpc>
              <a:spcBef>
                <a:spcPct val="0"/>
              </a:spcBef>
            </a:pPr>
            <a:endParaRPr lang="en-US" sz="3399" b="1">
              <a:solidFill>
                <a:srgbClr val="FFFFFF"/>
              </a:solidFill>
              <a:latin typeface="Open Sans Bold"/>
              <a:ea typeface="Open Sans Bold"/>
              <a:cs typeface="Open Sans Bold"/>
              <a:sym typeface="Open Sans Bold"/>
            </a:endParaRPr>
          </a:p>
          <a:p>
            <a:pPr algn="ctr">
              <a:lnSpc>
                <a:spcPts val="4759"/>
              </a:lnSpc>
              <a:spcBef>
                <a:spcPct val="0"/>
              </a:spcBef>
            </a:pPr>
            <a:r>
              <a:rPr lang="en-US" sz="3399">
                <a:solidFill>
                  <a:srgbClr val="FFFFFF"/>
                </a:solidFill>
                <a:latin typeface="Open Sans"/>
                <a:ea typeface="Open Sans"/>
                <a:cs typeface="Open Sans"/>
                <a:sym typeface="Open Sans"/>
              </a:rPr>
              <a:t>Хирал орталық ретінде төрт түрлі атом немесе топ байланысқан sp³-гибридтелген көміртек саналады.</a:t>
            </a:r>
          </a:p>
          <a:p>
            <a:pPr algn="ctr">
              <a:lnSpc>
                <a:spcPts val="4759"/>
              </a:lnSpc>
              <a:spcBef>
                <a:spcPct val="0"/>
              </a:spcBef>
            </a:pPr>
            <a:r>
              <a:rPr lang="en-US" sz="3399">
                <a:solidFill>
                  <a:srgbClr val="FFFFFF"/>
                </a:solidFill>
                <a:latin typeface="Open Sans"/>
                <a:ea typeface="Open Sans"/>
                <a:cs typeface="Open Sans"/>
                <a:sym typeface="Open Sans"/>
              </a:rPr>
              <a:t> Мысал 1:</a:t>
            </a:r>
          </a:p>
          <a:p>
            <a:pPr algn="ctr">
              <a:lnSpc>
                <a:spcPts val="4759"/>
              </a:lnSpc>
              <a:spcBef>
                <a:spcPct val="0"/>
              </a:spcBef>
            </a:pPr>
            <a:r>
              <a:rPr lang="en-US" sz="3399">
                <a:solidFill>
                  <a:srgbClr val="FFFFFF"/>
                </a:solidFill>
                <a:latin typeface="Open Sans"/>
                <a:ea typeface="Open Sans"/>
                <a:cs typeface="Open Sans"/>
                <a:sym typeface="Open Sans"/>
              </a:rPr>
              <a:t>2-бутанол (CH₃–CH(OH)–CH₂–CH₃) </a:t>
            </a:r>
          </a:p>
          <a:p>
            <a:pPr algn="ctr">
              <a:lnSpc>
                <a:spcPts val="4759"/>
              </a:lnSpc>
              <a:spcBef>
                <a:spcPct val="0"/>
              </a:spcBef>
            </a:pPr>
            <a:r>
              <a:rPr lang="en-US" sz="3399">
                <a:solidFill>
                  <a:srgbClr val="FFFFFF"/>
                </a:solidFill>
                <a:latin typeface="Open Sans"/>
                <a:ea typeface="Open Sans"/>
                <a:cs typeface="Open Sans"/>
                <a:sym typeface="Open Sans"/>
              </a:rPr>
              <a:t>2-көміртек атомында:</a:t>
            </a:r>
          </a:p>
          <a:p>
            <a:pPr algn="ctr">
              <a:lnSpc>
                <a:spcPts val="4759"/>
              </a:lnSpc>
              <a:spcBef>
                <a:spcPct val="0"/>
              </a:spcBef>
            </a:pPr>
            <a:r>
              <a:rPr lang="en-US" sz="3399">
                <a:solidFill>
                  <a:srgbClr val="FFFFFF"/>
                </a:solidFill>
                <a:latin typeface="Open Sans"/>
                <a:ea typeface="Open Sans"/>
                <a:cs typeface="Open Sans"/>
                <a:sym typeface="Open Sans"/>
              </a:rPr>
              <a:t>- H</a:t>
            </a:r>
          </a:p>
          <a:p>
            <a:pPr algn="ctr">
              <a:lnSpc>
                <a:spcPts val="4759"/>
              </a:lnSpc>
              <a:spcBef>
                <a:spcPct val="0"/>
              </a:spcBef>
            </a:pPr>
            <a:r>
              <a:rPr lang="en-US" sz="3399">
                <a:solidFill>
                  <a:srgbClr val="FFFFFF"/>
                </a:solidFill>
                <a:latin typeface="Open Sans"/>
                <a:ea typeface="Open Sans"/>
                <a:cs typeface="Open Sans"/>
                <a:sym typeface="Open Sans"/>
              </a:rPr>
              <a:t>- OH</a:t>
            </a:r>
          </a:p>
          <a:p>
            <a:pPr algn="ctr">
              <a:lnSpc>
                <a:spcPts val="4759"/>
              </a:lnSpc>
              <a:spcBef>
                <a:spcPct val="0"/>
              </a:spcBef>
            </a:pPr>
            <a:r>
              <a:rPr lang="en-US" sz="3399">
                <a:solidFill>
                  <a:srgbClr val="FFFFFF"/>
                </a:solidFill>
                <a:latin typeface="Open Sans"/>
                <a:ea typeface="Open Sans"/>
                <a:cs typeface="Open Sans"/>
                <a:sym typeface="Open Sans"/>
              </a:rPr>
              <a:t>- CH₃</a:t>
            </a:r>
          </a:p>
          <a:p>
            <a:pPr algn="ctr">
              <a:lnSpc>
                <a:spcPts val="4759"/>
              </a:lnSpc>
              <a:spcBef>
                <a:spcPct val="0"/>
              </a:spcBef>
            </a:pPr>
            <a:r>
              <a:rPr lang="en-US" sz="3399">
                <a:solidFill>
                  <a:srgbClr val="FFFFFF"/>
                </a:solidFill>
                <a:latin typeface="Open Sans"/>
                <a:ea typeface="Open Sans"/>
                <a:cs typeface="Open Sans"/>
                <a:sym typeface="Open Sans"/>
              </a:rPr>
              <a:t>- CH₂CH₃</a:t>
            </a:r>
          </a:p>
          <a:p>
            <a:pPr algn="ctr">
              <a:lnSpc>
                <a:spcPts val="4759"/>
              </a:lnSpc>
              <a:spcBef>
                <a:spcPct val="0"/>
              </a:spcBef>
            </a:pPr>
            <a:r>
              <a:rPr lang="en-US" sz="3399">
                <a:solidFill>
                  <a:srgbClr val="FFFFFF"/>
                </a:solidFill>
                <a:latin typeface="Open Sans"/>
                <a:ea typeface="Open Sans"/>
                <a:cs typeface="Open Sans"/>
                <a:sym typeface="Open Sans"/>
              </a:rPr>
              <a:t> Барлығы әртүрлі → бұл көміртек хирал орталық.</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E4C9D"/>
        </a:solidFill>
        <a:effectLst/>
      </p:bgPr>
    </p:bg>
    <p:spTree>
      <p:nvGrpSpPr>
        <p:cNvPr id="1" name=""/>
        <p:cNvGrpSpPr/>
        <p:nvPr/>
      </p:nvGrpSpPr>
      <p:grpSpPr>
        <a:xfrm>
          <a:off x="0" y="0"/>
          <a:ext cx="0" cy="0"/>
          <a:chOff x="0" y="0"/>
          <a:chExt cx="0" cy="0"/>
        </a:xfrm>
      </p:grpSpPr>
      <p:sp>
        <p:nvSpPr>
          <p:cNvPr id="2" name="TextBox 2"/>
          <p:cNvSpPr txBox="1"/>
          <p:nvPr/>
        </p:nvSpPr>
        <p:spPr>
          <a:xfrm>
            <a:off x="640638" y="1532218"/>
            <a:ext cx="17006724" cy="7859396"/>
          </a:xfrm>
          <a:prstGeom prst="rect">
            <a:avLst/>
          </a:prstGeom>
        </p:spPr>
        <p:txBody>
          <a:bodyPr lIns="0" tIns="0" rIns="0" bIns="0" rtlCol="0" anchor="t">
            <a:spAutoFit/>
          </a:bodyPr>
          <a:lstStyle/>
          <a:p>
            <a:pPr algn="ctr">
              <a:lnSpc>
                <a:spcPts val="5179"/>
              </a:lnSpc>
              <a:spcBef>
                <a:spcPct val="0"/>
              </a:spcBef>
            </a:pPr>
            <a:r>
              <a:rPr lang="en-US" sz="3699" b="1">
                <a:solidFill>
                  <a:srgbClr val="FFFFFF"/>
                </a:solidFill>
                <a:latin typeface="Open Sans Bold"/>
                <a:ea typeface="Open Sans Bold"/>
                <a:cs typeface="Open Sans Bold"/>
                <a:sym typeface="Open Sans Bold"/>
              </a:rPr>
              <a:t>R және S конфигурациясын анықтау </a:t>
            </a:r>
            <a:r>
              <a:rPr lang="en-US" sz="3699">
                <a:solidFill>
                  <a:srgbClr val="FFFFFF"/>
                </a:solidFill>
                <a:latin typeface="Open Sans"/>
                <a:ea typeface="Open Sans"/>
                <a:cs typeface="Open Sans"/>
                <a:sym typeface="Open Sans"/>
              </a:rPr>
              <a:t>(Cahn-Ingold-Prelog ережелері)</a:t>
            </a:r>
          </a:p>
          <a:p>
            <a:pPr algn="ctr">
              <a:lnSpc>
                <a:spcPts val="5179"/>
              </a:lnSpc>
              <a:spcBef>
                <a:spcPct val="0"/>
              </a:spcBef>
            </a:pPr>
            <a:r>
              <a:rPr lang="en-US" sz="3699">
                <a:solidFill>
                  <a:srgbClr val="FFFFFF"/>
                </a:solidFill>
                <a:latin typeface="Open Sans"/>
                <a:ea typeface="Open Sans"/>
                <a:cs typeface="Open Sans"/>
                <a:sym typeface="Open Sans"/>
              </a:rPr>
              <a:t>R/S жүйесі — хиралдық орталықтардың абсолютті конфигурациясын анықтауға арналған:</a:t>
            </a:r>
          </a:p>
          <a:p>
            <a:pPr algn="ctr">
              <a:lnSpc>
                <a:spcPts val="5179"/>
              </a:lnSpc>
              <a:spcBef>
                <a:spcPct val="0"/>
              </a:spcBef>
            </a:pPr>
            <a:endParaRPr lang="en-US" sz="3699">
              <a:solidFill>
                <a:srgbClr val="FFFFFF"/>
              </a:solidFill>
              <a:latin typeface="Open Sans"/>
              <a:ea typeface="Open Sans"/>
              <a:cs typeface="Open Sans"/>
              <a:sym typeface="Open Sans"/>
            </a:endParaRPr>
          </a:p>
          <a:p>
            <a:pPr algn="ctr">
              <a:lnSpc>
                <a:spcPts val="5179"/>
              </a:lnSpc>
              <a:spcBef>
                <a:spcPct val="0"/>
              </a:spcBef>
            </a:pPr>
            <a:r>
              <a:rPr lang="en-US" sz="3699" i="1">
                <a:solidFill>
                  <a:srgbClr val="FFFFFF"/>
                </a:solidFill>
                <a:latin typeface="Open Sans Italics"/>
                <a:ea typeface="Open Sans Italics"/>
                <a:cs typeface="Open Sans Italics"/>
                <a:sym typeface="Open Sans Italics"/>
              </a:rPr>
              <a:t>Қадамдары:</a:t>
            </a:r>
          </a:p>
          <a:p>
            <a:pPr algn="ctr">
              <a:lnSpc>
                <a:spcPts val="5179"/>
              </a:lnSpc>
              <a:spcBef>
                <a:spcPct val="0"/>
              </a:spcBef>
            </a:pPr>
            <a:r>
              <a:rPr lang="en-US" sz="3699">
                <a:solidFill>
                  <a:srgbClr val="FFFFFF"/>
                </a:solidFill>
                <a:latin typeface="Open Sans"/>
                <a:ea typeface="Open Sans"/>
                <a:cs typeface="Open Sans"/>
                <a:sym typeface="Open Sans"/>
              </a:rPr>
              <a:t>1. Хирал көміртекке тікелей байланысқан төрт орынбасарды анықтап, атом нөмірі бойынша басымдық беріңіз (жоғары Z – жоғары басымдық).</a:t>
            </a:r>
          </a:p>
          <a:p>
            <a:pPr algn="ctr">
              <a:lnSpc>
                <a:spcPts val="5179"/>
              </a:lnSpc>
              <a:spcBef>
                <a:spcPct val="0"/>
              </a:spcBef>
            </a:pPr>
            <a:r>
              <a:rPr lang="en-US" sz="3699">
                <a:solidFill>
                  <a:srgbClr val="FFFFFF"/>
                </a:solidFill>
                <a:latin typeface="Open Sans"/>
                <a:ea typeface="Open Sans"/>
                <a:cs typeface="Open Sans"/>
                <a:sym typeface="Open Sans"/>
              </a:rPr>
              <a:t>2. Ең төменгі басымдықты топты (мысалы, H) артқа орналастырыңыз.</a:t>
            </a:r>
          </a:p>
          <a:p>
            <a:pPr algn="ctr">
              <a:lnSpc>
                <a:spcPts val="5179"/>
              </a:lnSpc>
              <a:spcBef>
                <a:spcPct val="0"/>
              </a:spcBef>
            </a:pPr>
            <a:r>
              <a:rPr lang="en-US" sz="3699">
                <a:solidFill>
                  <a:srgbClr val="FFFFFF"/>
                </a:solidFill>
                <a:latin typeface="Open Sans"/>
                <a:ea typeface="Open Sans"/>
                <a:cs typeface="Open Sans"/>
                <a:sym typeface="Open Sans"/>
              </a:rPr>
              <a:t>3. Қалған үш топтың басымдық бағыты бойынша дөңгелек бағытын белгілеңіз:</a:t>
            </a:r>
          </a:p>
          <a:p>
            <a:pPr algn="ctr">
              <a:lnSpc>
                <a:spcPts val="5179"/>
              </a:lnSpc>
              <a:spcBef>
                <a:spcPct val="0"/>
              </a:spcBef>
            </a:pPr>
            <a:r>
              <a:rPr lang="en-US" sz="3699">
                <a:solidFill>
                  <a:srgbClr val="FFFFFF"/>
                </a:solidFill>
                <a:latin typeface="Open Sans"/>
                <a:ea typeface="Open Sans"/>
                <a:cs typeface="Open Sans"/>
                <a:sym typeface="Open Sans"/>
              </a:rPr>
              <a:t>- Сағат тілімен → R (Rectus)</a:t>
            </a:r>
          </a:p>
          <a:p>
            <a:pPr algn="ctr">
              <a:lnSpc>
                <a:spcPts val="5179"/>
              </a:lnSpc>
              <a:spcBef>
                <a:spcPct val="0"/>
              </a:spcBef>
            </a:pPr>
            <a:r>
              <a:rPr lang="en-US" sz="3699">
                <a:solidFill>
                  <a:srgbClr val="FFFFFF"/>
                </a:solidFill>
                <a:latin typeface="Open Sans"/>
                <a:ea typeface="Open Sans"/>
                <a:cs typeface="Open Sans"/>
                <a:sym typeface="Open Sans"/>
              </a:rPr>
              <a:t>- Сағат тіліне қарсы → S (Sinister)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E4C9D"/>
        </a:solidFill>
        <a:effectLst/>
      </p:bgPr>
    </p:bg>
    <p:spTree>
      <p:nvGrpSpPr>
        <p:cNvPr id="1" name=""/>
        <p:cNvGrpSpPr/>
        <p:nvPr/>
      </p:nvGrpSpPr>
      <p:grpSpPr>
        <a:xfrm>
          <a:off x="0" y="0"/>
          <a:ext cx="0" cy="0"/>
          <a:chOff x="0" y="0"/>
          <a:chExt cx="0" cy="0"/>
        </a:xfrm>
      </p:grpSpPr>
      <p:sp>
        <p:nvSpPr>
          <p:cNvPr id="3" name="TextBox 3"/>
          <p:cNvSpPr txBox="1"/>
          <p:nvPr/>
        </p:nvSpPr>
        <p:spPr>
          <a:xfrm>
            <a:off x="7965877" y="448310"/>
            <a:ext cx="2356247" cy="580390"/>
          </a:xfrm>
          <a:prstGeom prst="rect">
            <a:avLst/>
          </a:prstGeom>
        </p:spPr>
        <p:txBody>
          <a:bodyPr lIns="0" tIns="0" rIns="0" bIns="0" rtlCol="0" anchor="t">
            <a:spAutoFit/>
          </a:bodyPr>
          <a:lstStyle/>
          <a:p>
            <a:pPr algn="ctr">
              <a:lnSpc>
                <a:spcPts val="4759"/>
              </a:lnSpc>
              <a:spcBef>
                <a:spcPct val="0"/>
              </a:spcBef>
            </a:pPr>
            <a:r>
              <a:rPr lang="en-US" sz="3399" b="1">
                <a:solidFill>
                  <a:srgbClr val="FFFFFF"/>
                </a:solidFill>
                <a:latin typeface="Open Sans Bold"/>
                <a:ea typeface="Open Sans Bold"/>
                <a:cs typeface="Open Sans Bold"/>
                <a:sym typeface="Open Sans Bold"/>
              </a:rPr>
              <a:t>Мысалдар</a:t>
            </a:r>
          </a:p>
        </p:txBody>
      </p:sp>
      <p:graphicFrame>
        <p:nvGraphicFramePr>
          <p:cNvPr id="4" name="Таблица 3"/>
          <p:cNvGraphicFramePr>
            <a:graphicFrameLocks noGrp="1"/>
          </p:cNvGraphicFramePr>
          <p:nvPr>
            <p:extLst>
              <p:ext uri="{D42A27DB-BD31-4B8C-83A1-F6EECF244321}">
                <p14:modId xmlns:p14="http://schemas.microsoft.com/office/powerpoint/2010/main" val="595298663"/>
              </p:ext>
            </p:extLst>
          </p:nvPr>
        </p:nvGraphicFramePr>
        <p:xfrm>
          <a:off x="914400" y="1714498"/>
          <a:ext cx="16611601" cy="6886947"/>
        </p:xfrm>
        <a:graphic>
          <a:graphicData uri="http://schemas.openxmlformats.org/drawingml/2006/table">
            <a:tbl>
              <a:tblPr firstRow="1" firstCol="1" bandRow="1">
                <a:tableStyleId>{5940675A-B579-460E-94D1-54222C63F5DA}</a:tableStyleId>
              </a:tblPr>
              <a:tblGrid>
                <a:gridCol w="4152456">
                  <a:extLst>
                    <a:ext uri="{9D8B030D-6E8A-4147-A177-3AD203B41FA5}">
                      <a16:colId xmlns:a16="http://schemas.microsoft.com/office/drawing/2014/main" val="2791963497"/>
                    </a:ext>
                  </a:extLst>
                </a:gridCol>
                <a:gridCol w="4152456">
                  <a:extLst>
                    <a:ext uri="{9D8B030D-6E8A-4147-A177-3AD203B41FA5}">
                      <a16:colId xmlns:a16="http://schemas.microsoft.com/office/drawing/2014/main" val="1812158070"/>
                    </a:ext>
                  </a:extLst>
                </a:gridCol>
                <a:gridCol w="4152456">
                  <a:extLst>
                    <a:ext uri="{9D8B030D-6E8A-4147-A177-3AD203B41FA5}">
                      <a16:colId xmlns:a16="http://schemas.microsoft.com/office/drawing/2014/main" val="3315956600"/>
                    </a:ext>
                  </a:extLst>
                </a:gridCol>
                <a:gridCol w="4154233">
                  <a:extLst>
                    <a:ext uri="{9D8B030D-6E8A-4147-A177-3AD203B41FA5}">
                      <a16:colId xmlns:a16="http://schemas.microsoft.com/office/drawing/2014/main" val="2933646106"/>
                    </a:ext>
                  </a:extLst>
                </a:gridCol>
              </a:tblGrid>
              <a:tr h="1371602">
                <a:tc>
                  <a:txBody>
                    <a:bodyPr/>
                    <a:lstStyle/>
                    <a:p>
                      <a:pPr>
                        <a:lnSpc>
                          <a:spcPct val="107000"/>
                        </a:lnSpc>
                        <a:spcAft>
                          <a:spcPts val="0"/>
                        </a:spcAft>
                      </a:pPr>
                      <a:r>
                        <a:rPr lang="ru-RU" sz="3200" dirty="0" err="1">
                          <a:solidFill>
                            <a:schemeClr val="bg1"/>
                          </a:solidFill>
                          <a:effectLst/>
                        </a:rPr>
                        <a:t>Қосылыс</a:t>
                      </a:r>
                      <a:r>
                        <a:rPr lang="ru-RU" sz="3200" dirty="0">
                          <a:solidFill>
                            <a:schemeClr val="bg1"/>
                          </a:solidFill>
                          <a:effectLst/>
                        </a:rPr>
                        <a:t> </a:t>
                      </a:r>
                      <a:r>
                        <a:rPr lang="ru-RU" sz="3200" dirty="0" err="1">
                          <a:solidFill>
                            <a:schemeClr val="bg1"/>
                          </a:solidFill>
                          <a:effectLst/>
                        </a:rPr>
                        <a:t>атауы</a:t>
                      </a:r>
                      <a:endParaRPr lang="ru-RU"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3200">
                          <a:solidFill>
                            <a:schemeClr val="bg1"/>
                          </a:solidFill>
                          <a:effectLst/>
                        </a:rPr>
                        <a:t>Құрылымы (жалпылама)</a:t>
                      </a:r>
                      <a:endParaRPr lang="ru-RU" sz="3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3200">
                          <a:solidFill>
                            <a:schemeClr val="bg1"/>
                          </a:solidFill>
                          <a:effectLst/>
                        </a:rPr>
                        <a:t>Хирал орталық бар ма?</a:t>
                      </a:r>
                      <a:endParaRPr lang="ru-RU" sz="3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3200">
                          <a:solidFill>
                            <a:schemeClr val="bg1"/>
                          </a:solidFill>
                          <a:effectLst/>
                        </a:rPr>
                        <a:t>Энантиомерлер бола ма?</a:t>
                      </a:r>
                      <a:endParaRPr lang="ru-RU" sz="3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80831716"/>
                  </a:ext>
                </a:extLst>
              </a:tr>
              <a:tr h="1103069">
                <a:tc>
                  <a:txBody>
                    <a:bodyPr/>
                    <a:lstStyle/>
                    <a:p>
                      <a:pPr>
                        <a:lnSpc>
                          <a:spcPct val="107000"/>
                        </a:lnSpc>
                        <a:spcAft>
                          <a:spcPts val="0"/>
                        </a:spcAft>
                      </a:pPr>
                      <a:r>
                        <a:rPr lang="ru-RU" sz="3200" dirty="0">
                          <a:solidFill>
                            <a:schemeClr val="bg1"/>
                          </a:solidFill>
                          <a:effectLst/>
                        </a:rPr>
                        <a:t>2-бутанол</a:t>
                      </a:r>
                      <a:endParaRPr lang="ru-RU"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3200" dirty="0">
                          <a:solidFill>
                            <a:schemeClr val="bg1"/>
                          </a:solidFill>
                          <a:effectLst/>
                        </a:rPr>
                        <a:t>CH₃–CH(OH)–CH₂CH₃</a:t>
                      </a:r>
                      <a:endParaRPr lang="ru-RU"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3200">
                          <a:solidFill>
                            <a:schemeClr val="bg1"/>
                          </a:solidFill>
                          <a:effectLst/>
                        </a:rPr>
                        <a:t>Иә</a:t>
                      </a:r>
                      <a:endParaRPr lang="ru-RU" sz="3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3200">
                          <a:solidFill>
                            <a:schemeClr val="bg1"/>
                          </a:solidFill>
                          <a:effectLst/>
                        </a:rPr>
                        <a:t>Иә</a:t>
                      </a:r>
                      <a:endParaRPr lang="ru-RU" sz="3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694520"/>
                  </a:ext>
                </a:extLst>
              </a:tr>
              <a:tr h="1103069">
                <a:tc>
                  <a:txBody>
                    <a:bodyPr/>
                    <a:lstStyle/>
                    <a:p>
                      <a:pPr>
                        <a:lnSpc>
                          <a:spcPct val="107000"/>
                        </a:lnSpc>
                        <a:spcAft>
                          <a:spcPts val="0"/>
                        </a:spcAft>
                      </a:pPr>
                      <a:r>
                        <a:rPr lang="ru-RU" sz="3200">
                          <a:solidFill>
                            <a:schemeClr val="bg1"/>
                          </a:solidFill>
                          <a:effectLst/>
                        </a:rPr>
                        <a:t>1-бутанол</a:t>
                      </a:r>
                      <a:endParaRPr lang="ru-RU" sz="3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3200" dirty="0">
                          <a:solidFill>
                            <a:schemeClr val="bg1"/>
                          </a:solidFill>
                          <a:effectLst/>
                        </a:rPr>
                        <a:t>CH₃–CH₂–CH₂–OH</a:t>
                      </a:r>
                      <a:endParaRPr lang="ru-RU"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3200">
                          <a:solidFill>
                            <a:schemeClr val="bg1"/>
                          </a:solidFill>
                          <a:effectLst/>
                        </a:rPr>
                        <a:t>Жоқ</a:t>
                      </a:r>
                      <a:endParaRPr lang="ru-RU" sz="3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3200">
                          <a:solidFill>
                            <a:schemeClr val="bg1"/>
                          </a:solidFill>
                          <a:effectLst/>
                        </a:rPr>
                        <a:t>Жоқ</a:t>
                      </a:r>
                      <a:endParaRPr lang="ru-RU" sz="3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1771503"/>
                  </a:ext>
                </a:extLst>
              </a:tr>
              <a:tr h="1103069">
                <a:tc>
                  <a:txBody>
                    <a:bodyPr/>
                    <a:lstStyle/>
                    <a:p>
                      <a:pPr>
                        <a:lnSpc>
                          <a:spcPct val="107000"/>
                        </a:lnSpc>
                        <a:spcAft>
                          <a:spcPts val="0"/>
                        </a:spcAft>
                      </a:pPr>
                      <a:r>
                        <a:rPr lang="ru-RU" sz="3200">
                          <a:solidFill>
                            <a:schemeClr val="bg1"/>
                          </a:solidFill>
                          <a:effectLst/>
                        </a:rPr>
                        <a:t>2-хлорбутан</a:t>
                      </a:r>
                      <a:endParaRPr lang="ru-RU" sz="3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3200" dirty="0">
                          <a:solidFill>
                            <a:schemeClr val="bg1"/>
                          </a:solidFill>
                          <a:effectLst/>
                        </a:rPr>
                        <a:t>CH₃–CH(Cl)–CH₂CH₃</a:t>
                      </a:r>
                      <a:endParaRPr lang="ru-RU"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3200" dirty="0" err="1">
                          <a:solidFill>
                            <a:schemeClr val="bg1"/>
                          </a:solidFill>
                          <a:effectLst/>
                        </a:rPr>
                        <a:t>Иә</a:t>
                      </a:r>
                      <a:endParaRPr lang="ru-RU"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3200">
                          <a:solidFill>
                            <a:schemeClr val="bg1"/>
                          </a:solidFill>
                          <a:effectLst/>
                        </a:rPr>
                        <a:t>Иә</a:t>
                      </a:r>
                      <a:endParaRPr lang="ru-RU" sz="3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51780339"/>
                  </a:ext>
                </a:extLst>
              </a:tr>
              <a:tr h="1103069">
                <a:tc>
                  <a:txBody>
                    <a:bodyPr/>
                    <a:lstStyle/>
                    <a:p>
                      <a:pPr>
                        <a:lnSpc>
                          <a:spcPct val="107000"/>
                        </a:lnSpc>
                        <a:spcAft>
                          <a:spcPts val="0"/>
                        </a:spcAft>
                      </a:pPr>
                      <a:r>
                        <a:rPr lang="kk-KZ" sz="3200">
                          <a:solidFill>
                            <a:schemeClr val="bg1"/>
                          </a:solidFill>
                          <a:effectLst/>
                        </a:rPr>
                        <a:t>Сүт қышқылы</a:t>
                      </a:r>
                      <a:endParaRPr lang="ru-RU" sz="3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3200">
                          <a:solidFill>
                            <a:schemeClr val="bg1"/>
                          </a:solidFill>
                          <a:effectLst/>
                        </a:rPr>
                        <a:t>CH₃–CH(OH)–COOH</a:t>
                      </a:r>
                      <a:endParaRPr lang="ru-RU" sz="3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3200" dirty="0" err="1">
                          <a:solidFill>
                            <a:schemeClr val="bg1"/>
                          </a:solidFill>
                          <a:effectLst/>
                        </a:rPr>
                        <a:t>Иә</a:t>
                      </a:r>
                      <a:endParaRPr lang="ru-RU"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3200" dirty="0" err="1">
                          <a:solidFill>
                            <a:schemeClr val="bg1"/>
                          </a:solidFill>
                          <a:effectLst/>
                        </a:rPr>
                        <a:t>Иә</a:t>
                      </a:r>
                      <a:endParaRPr lang="ru-RU"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93369709"/>
                  </a:ext>
                </a:extLst>
              </a:tr>
              <a:tr h="1103069">
                <a:tc>
                  <a:txBody>
                    <a:bodyPr/>
                    <a:lstStyle/>
                    <a:p>
                      <a:pPr>
                        <a:lnSpc>
                          <a:spcPct val="107000"/>
                        </a:lnSpc>
                        <a:spcAft>
                          <a:spcPts val="0"/>
                        </a:spcAft>
                      </a:pPr>
                      <a:r>
                        <a:rPr lang="ru-RU" sz="3200">
                          <a:solidFill>
                            <a:schemeClr val="bg1"/>
                          </a:solidFill>
                          <a:effectLst/>
                        </a:rPr>
                        <a:t>Глицин</a:t>
                      </a:r>
                      <a:endParaRPr lang="ru-RU" sz="3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3200">
                          <a:solidFill>
                            <a:schemeClr val="bg1"/>
                          </a:solidFill>
                          <a:effectLst/>
                        </a:rPr>
                        <a:t>NH₂–CH₂–COOH</a:t>
                      </a:r>
                      <a:endParaRPr lang="ru-RU" sz="3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3200">
                          <a:solidFill>
                            <a:schemeClr val="bg1"/>
                          </a:solidFill>
                          <a:effectLst/>
                        </a:rPr>
                        <a:t>Жоқ (екі бірдей H)</a:t>
                      </a:r>
                      <a:endParaRPr lang="ru-RU" sz="3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3200" dirty="0" err="1">
                          <a:solidFill>
                            <a:schemeClr val="bg1"/>
                          </a:solidFill>
                          <a:effectLst/>
                        </a:rPr>
                        <a:t>Жоқ</a:t>
                      </a:r>
                      <a:endParaRPr lang="ru-RU"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32332402"/>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00124" y="1214047"/>
            <a:ext cx="17087752" cy="7801756"/>
          </a:xfrm>
          <a:prstGeom prst="rect">
            <a:avLst/>
          </a:prstGeom>
        </p:spPr>
        <p:txBody>
          <a:bodyPr lIns="0" tIns="0" rIns="0" bIns="0" rtlCol="0" anchor="t">
            <a:spAutoFit/>
          </a:bodyPr>
          <a:lstStyle/>
          <a:p>
            <a:pPr algn="just">
              <a:lnSpc>
                <a:spcPts val="4135"/>
              </a:lnSpc>
              <a:spcBef>
                <a:spcPct val="0"/>
              </a:spcBef>
            </a:pPr>
            <a:r>
              <a:rPr lang="en-US" sz="2953">
                <a:solidFill>
                  <a:srgbClr val="0E4C9D"/>
                </a:solidFill>
                <a:latin typeface="Open Sans"/>
                <a:ea typeface="Open Sans"/>
                <a:cs typeface="Open Sans"/>
                <a:sym typeface="Open Sans"/>
              </a:rPr>
              <a:t>     Бір хирал орталығы бар қосылыстардың энантиомерлері тірі ағзаларға әртүрлі әсер етеді. Мысалдар: талидамид (дәрі ретінде): бір энантиомер ұйқы береді, ал екіншісі – ұрыққа зиян. Лимонен: (+)-лимонен — лимон иісі бар, (−)-лимонен — апельсин иісі</a:t>
            </a:r>
          </a:p>
          <a:p>
            <a:pPr algn="just">
              <a:lnSpc>
                <a:spcPts val="4135"/>
              </a:lnSpc>
              <a:spcBef>
                <a:spcPct val="0"/>
              </a:spcBef>
            </a:pPr>
            <a:r>
              <a:rPr lang="en-US" sz="2953">
                <a:solidFill>
                  <a:srgbClr val="0E4C9D"/>
                </a:solidFill>
                <a:latin typeface="Open Sans"/>
                <a:ea typeface="Open Sans"/>
                <a:cs typeface="Open Sans"/>
                <a:sym typeface="Open Sans"/>
              </a:rPr>
              <a:t>     Фармацевтикалық қолдану. Қазіргі дәрі-дәрмектердің көпшілігі энантиомерлік таза күйде жасалады, себебі бір энантиомер пайдалы әсер көрсетсе, екіншісі зиянды немесе пайдасыз болуы мүмкін.</a:t>
            </a:r>
          </a:p>
          <a:p>
            <a:pPr algn="just">
              <a:lnSpc>
                <a:spcPts val="4135"/>
              </a:lnSpc>
              <a:spcBef>
                <a:spcPct val="0"/>
              </a:spcBef>
            </a:pPr>
            <a:r>
              <a:rPr lang="en-US" sz="2953">
                <a:solidFill>
                  <a:srgbClr val="0E4C9D"/>
                </a:solidFill>
                <a:latin typeface="Open Sans"/>
                <a:ea typeface="Open Sans"/>
                <a:cs typeface="Open Sans"/>
                <a:sym typeface="Open Sans"/>
              </a:rPr>
              <a:t>     Кейбір молекулаларда бір ғана хирал орталық болмауы да мүмкін, бірақ хиралдылық құрылымның кеңістік симметриясымен қамтамасыз етіледі (мысалы, аллендер, спироқосылыстар). Бұл тақырып кеңірек зерттеледі, бірақ бір хирал орталығы бар қосылыстар — хиралдылықтың ең негізгі әрі классикалық мысалы болып саналады.</a:t>
            </a:r>
          </a:p>
          <a:p>
            <a:pPr algn="just">
              <a:lnSpc>
                <a:spcPts val="4135"/>
              </a:lnSpc>
              <a:spcBef>
                <a:spcPct val="0"/>
              </a:spcBef>
            </a:pPr>
            <a:r>
              <a:rPr lang="en-US" sz="2953">
                <a:solidFill>
                  <a:srgbClr val="0E4C9D"/>
                </a:solidFill>
                <a:latin typeface="Open Sans"/>
                <a:ea typeface="Open Sans"/>
                <a:cs typeface="Open Sans"/>
                <a:sym typeface="Open Sans"/>
              </a:rPr>
              <a:t>    Сонымен, бір хирал орталығы бар қосылыстар кеңістікте екі энантиомер түрінде кездеседі. Олар жарықты әртүрлі бағытта бұрып, биологиялық жүйелермен әртүрлі әрекеттеседі. Мұндай қосылыстар фармацевтикада, биохимияда, тағам және иіс өнеркәсібінде маңызды рөл атқарады. Олардың конфигурациясын анықтау — стереохимияның негізгі міндеттерінің бірі.</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23588" y="1693321"/>
            <a:ext cx="17700582" cy="6835335"/>
          </a:xfrm>
          <a:prstGeom prst="rect">
            <a:avLst/>
          </a:prstGeom>
        </p:spPr>
        <p:txBody>
          <a:bodyPr lIns="0" tIns="0" rIns="0" bIns="0" rtlCol="0" anchor="t">
            <a:spAutoFit/>
          </a:bodyPr>
          <a:lstStyle/>
          <a:p>
            <a:pPr algn="ctr">
              <a:lnSpc>
                <a:spcPts val="5449"/>
              </a:lnSpc>
              <a:spcBef>
                <a:spcPct val="0"/>
              </a:spcBef>
            </a:pPr>
            <a:r>
              <a:rPr lang="en-US" sz="3892" b="1">
                <a:solidFill>
                  <a:srgbClr val="0E4C9D"/>
                </a:solidFill>
                <a:latin typeface="Open Sans Bold"/>
                <a:ea typeface="Open Sans Bold"/>
                <a:cs typeface="Open Sans Bold"/>
                <a:sym typeface="Open Sans Bold"/>
              </a:rPr>
              <a:t>3. Оптикалық белсенділік. </a:t>
            </a:r>
          </a:p>
          <a:p>
            <a:pPr algn="ctr">
              <a:lnSpc>
                <a:spcPts val="5449"/>
              </a:lnSpc>
              <a:spcBef>
                <a:spcPct val="0"/>
              </a:spcBef>
            </a:pPr>
            <a:endParaRPr lang="en-US" sz="3892" b="1">
              <a:solidFill>
                <a:srgbClr val="0E4C9D"/>
              </a:solidFill>
              <a:latin typeface="Open Sans Bold"/>
              <a:ea typeface="Open Sans Bold"/>
              <a:cs typeface="Open Sans Bold"/>
              <a:sym typeface="Open Sans Bold"/>
            </a:endParaRPr>
          </a:p>
          <a:p>
            <a:pPr algn="ctr">
              <a:lnSpc>
                <a:spcPts val="5449"/>
              </a:lnSpc>
              <a:spcBef>
                <a:spcPct val="0"/>
              </a:spcBef>
            </a:pPr>
            <a:r>
              <a:rPr lang="en-US" sz="3892" i="1">
                <a:solidFill>
                  <a:srgbClr val="0E4C9D"/>
                </a:solidFill>
                <a:latin typeface="Open Sans Italics"/>
                <a:ea typeface="Open Sans Italics"/>
                <a:cs typeface="Open Sans Italics"/>
                <a:sym typeface="Open Sans Italics"/>
              </a:rPr>
              <a:t>Оптикалық белсенділік</a:t>
            </a:r>
            <a:r>
              <a:rPr lang="en-US" sz="3892">
                <a:solidFill>
                  <a:srgbClr val="0E4C9D"/>
                </a:solidFill>
                <a:latin typeface="Open Sans"/>
                <a:ea typeface="Open Sans"/>
                <a:cs typeface="Open Sans"/>
                <a:sym typeface="Open Sans"/>
              </a:rPr>
              <a:t> – бұл заттың жазық поляризацияланған жарықтың тербеліс жазықтығын оңға немесе солға бұру қабілеті. Мұндай қасиетке ие қосылыстар оптикалық белсенді заттар деп аталады. </a:t>
            </a:r>
            <a:r>
              <a:rPr lang="en-US" sz="3892" i="1">
                <a:solidFill>
                  <a:srgbClr val="0E4C9D"/>
                </a:solidFill>
                <a:latin typeface="Open Sans Italics"/>
                <a:ea typeface="Open Sans Italics"/>
                <a:cs typeface="Open Sans Italics"/>
                <a:sym typeface="Open Sans Italics"/>
              </a:rPr>
              <a:t>Оптикалық белсенділік</a:t>
            </a:r>
            <a:r>
              <a:rPr lang="en-US" sz="3892">
                <a:solidFill>
                  <a:srgbClr val="0E4C9D"/>
                </a:solidFill>
                <a:latin typeface="Open Sans"/>
                <a:ea typeface="Open Sans"/>
                <a:cs typeface="Open Sans"/>
                <a:sym typeface="Open Sans"/>
              </a:rPr>
              <a:t> — молекулалардың кеңістіктік (стерео) құрылымымен тығыз байланысты құбылыс. Бұл қасиет көбінесе хиралдылықпен түсіндіріледі.</a:t>
            </a:r>
          </a:p>
          <a:p>
            <a:pPr algn="ctr">
              <a:lnSpc>
                <a:spcPts val="5449"/>
              </a:lnSpc>
              <a:spcBef>
                <a:spcPct val="0"/>
              </a:spcBef>
            </a:pPr>
            <a:r>
              <a:rPr lang="en-US" sz="3892" i="1">
                <a:solidFill>
                  <a:srgbClr val="0E4C9D"/>
                </a:solidFill>
                <a:latin typeface="Open Sans Italics"/>
                <a:ea typeface="Open Sans Italics"/>
                <a:cs typeface="Open Sans Italics"/>
                <a:sym typeface="Open Sans Italics"/>
              </a:rPr>
              <a:t>Оптикалық белсенді заттар дегеніміз </a:t>
            </a:r>
            <a:r>
              <a:rPr lang="en-US" sz="3892">
                <a:solidFill>
                  <a:srgbClr val="0E4C9D"/>
                </a:solidFill>
                <a:latin typeface="Open Sans"/>
                <a:ea typeface="Open Sans"/>
                <a:cs typeface="Open Sans"/>
                <a:sym typeface="Open Sans"/>
              </a:rPr>
              <a:t>– жарықтың поляризацияланған жазықтығын белгілі бір бұрышқа бұратын молекулалар.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695796" y="1519555"/>
            <a:ext cx="14896407" cy="7181215"/>
          </a:xfrm>
          <a:prstGeom prst="rect">
            <a:avLst/>
          </a:prstGeom>
        </p:spPr>
        <p:txBody>
          <a:bodyPr lIns="0" tIns="0" rIns="0" bIns="0" rtlCol="0" anchor="t">
            <a:spAutoFit/>
          </a:bodyPr>
          <a:lstStyle/>
          <a:p>
            <a:pPr algn="ctr">
              <a:lnSpc>
                <a:spcPts val="4759"/>
              </a:lnSpc>
              <a:spcBef>
                <a:spcPct val="0"/>
              </a:spcBef>
            </a:pPr>
            <a:r>
              <a:rPr lang="en-US" sz="3399" b="1">
                <a:solidFill>
                  <a:srgbClr val="0E4C9D"/>
                </a:solidFill>
                <a:latin typeface="Open Sans Bold"/>
                <a:ea typeface="Open Sans Bold"/>
                <a:cs typeface="Open Sans Bold"/>
                <a:sym typeface="Open Sans Bold"/>
              </a:rPr>
              <a:t>Бұл бұрылу:</a:t>
            </a:r>
          </a:p>
          <a:p>
            <a:pPr algn="ctr">
              <a:lnSpc>
                <a:spcPts val="4759"/>
              </a:lnSpc>
              <a:spcBef>
                <a:spcPct val="0"/>
              </a:spcBef>
            </a:pPr>
            <a:r>
              <a:rPr lang="en-US" sz="3399">
                <a:solidFill>
                  <a:srgbClr val="0E4C9D"/>
                </a:solidFill>
                <a:latin typeface="Open Sans"/>
                <a:ea typeface="Open Sans"/>
                <a:cs typeface="Open Sans"/>
                <a:sym typeface="Open Sans"/>
              </a:rPr>
              <a:t>- оң бағытта (сағат тілімен) болса → оңға бұрушы (D немесе +)</a:t>
            </a:r>
          </a:p>
          <a:p>
            <a:pPr algn="ctr">
              <a:lnSpc>
                <a:spcPts val="4759"/>
              </a:lnSpc>
              <a:spcBef>
                <a:spcPct val="0"/>
              </a:spcBef>
            </a:pPr>
            <a:r>
              <a:rPr lang="en-US" sz="3399">
                <a:solidFill>
                  <a:srgbClr val="0E4C9D"/>
                </a:solidFill>
                <a:latin typeface="Open Sans"/>
                <a:ea typeface="Open Sans"/>
                <a:cs typeface="Open Sans"/>
                <a:sym typeface="Open Sans"/>
              </a:rPr>
              <a:t>- сол бағытта (сағат тіліне қарсы) болса → солға бұрушы (L немесе −)</a:t>
            </a:r>
          </a:p>
          <a:p>
            <a:pPr algn="ctr">
              <a:lnSpc>
                <a:spcPts val="4759"/>
              </a:lnSpc>
              <a:spcBef>
                <a:spcPct val="0"/>
              </a:spcBef>
            </a:pPr>
            <a:endParaRPr lang="en-US" sz="3399">
              <a:solidFill>
                <a:srgbClr val="0E4C9D"/>
              </a:solidFill>
              <a:latin typeface="Open Sans"/>
              <a:ea typeface="Open Sans"/>
              <a:cs typeface="Open Sans"/>
              <a:sym typeface="Open Sans"/>
            </a:endParaRPr>
          </a:p>
          <a:p>
            <a:pPr algn="ctr">
              <a:lnSpc>
                <a:spcPts val="4759"/>
              </a:lnSpc>
              <a:spcBef>
                <a:spcPct val="0"/>
              </a:spcBef>
            </a:pPr>
            <a:r>
              <a:rPr lang="en-US" sz="3399">
                <a:solidFill>
                  <a:srgbClr val="0E4C9D"/>
                </a:solidFill>
                <a:latin typeface="Open Sans"/>
                <a:ea typeface="Open Sans"/>
                <a:cs typeface="Open Sans"/>
                <a:sym typeface="Open Sans"/>
              </a:rPr>
              <a:t>Ескерту: Оптикалық белсенділік тек хиралды молекулаларға тән.</a:t>
            </a:r>
          </a:p>
          <a:p>
            <a:pPr algn="ctr">
              <a:lnSpc>
                <a:spcPts val="4759"/>
              </a:lnSpc>
              <a:spcBef>
                <a:spcPct val="0"/>
              </a:spcBef>
            </a:pPr>
            <a:endParaRPr lang="en-US" sz="3399">
              <a:solidFill>
                <a:srgbClr val="0E4C9D"/>
              </a:solidFill>
              <a:latin typeface="Open Sans"/>
              <a:ea typeface="Open Sans"/>
              <a:cs typeface="Open Sans"/>
              <a:sym typeface="Open Sans"/>
            </a:endParaRPr>
          </a:p>
          <a:p>
            <a:pPr algn="ctr">
              <a:lnSpc>
                <a:spcPts val="4759"/>
              </a:lnSpc>
              <a:spcBef>
                <a:spcPct val="0"/>
              </a:spcBef>
            </a:pPr>
            <a:r>
              <a:rPr lang="en-US" sz="3399" b="1">
                <a:solidFill>
                  <a:srgbClr val="0E4C9D"/>
                </a:solidFill>
                <a:latin typeface="Open Sans Bold"/>
                <a:ea typeface="Open Sans Bold"/>
                <a:cs typeface="Open Sans Bold"/>
                <a:sym typeface="Open Sans Bold"/>
              </a:rPr>
              <a:t>Жазық поляризацияланған жарық дегеніміз не?</a:t>
            </a:r>
          </a:p>
          <a:p>
            <a:pPr algn="ctr">
              <a:lnSpc>
                <a:spcPts val="4759"/>
              </a:lnSpc>
              <a:spcBef>
                <a:spcPct val="0"/>
              </a:spcBef>
            </a:pPr>
            <a:r>
              <a:rPr lang="en-US" sz="3399">
                <a:solidFill>
                  <a:srgbClr val="0E4C9D"/>
                </a:solidFill>
                <a:latin typeface="Open Sans"/>
                <a:ea typeface="Open Sans"/>
                <a:cs typeface="Open Sans"/>
                <a:sym typeface="Open Sans"/>
              </a:rPr>
              <a:t>Жарық – бұл электромагниттік толқын. Табиғи жарықтың тербелісі барлық жазықтықтарда жүреді. Ал жазық поляризацияланған жарық дегеніміз – тербелістері бір жазықтықта ғана өтетін жарық. Поляриметр арқылы заттан өткізілгенде, егер зат оптикалық белсенді болса, бұл жазықтық бұрылады.</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E4C9D"/>
        </a:solidFill>
        <a:effectLst/>
      </p:bgPr>
    </p:bg>
    <p:spTree>
      <p:nvGrpSpPr>
        <p:cNvPr id="1" name=""/>
        <p:cNvGrpSpPr/>
        <p:nvPr/>
      </p:nvGrpSpPr>
      <p:grpSpPr>
        <a:xfrm>
          <a:off x="0" y="0"/>
          <a:ext cx="0" cy="0"/>
          <a:chOff x="0" y="0"/>
          <a:chExt cx="0" cy="0"/>
        </a:xfrm>
      </p:grpSpPr>
      <p:sp>
        <p:nvSpPr>
          <p:cNvPr id="2" name="TextBox 2"/>
          <p:cNvSpPr txBox="1"/>
          <p:nvPr/>
        </p:nvSpPr>
        <p:spPr>
          <a:xfrm>
            <a:off x="1862051" y="319405"/>
            <a:ext cx="14663651" cy="9581515"/>
          </a:xfrm>
          <a:prstGeom prst="rect">
            <a:avLst/>
          </a:prstGeom>
        </p:spPr>
        <p:txBody>
          <a:bodyPr lIns="0" tIns="0" rIns="0" bIns="0" rtlCol="0" anchor="t">
            <a:spAutoFit/>
          </a:bodyPr>
          <a:lstStyle/>
          <a:p>
            <a:pPr algn="ctr">
              <a:lnSpc>
                <a:spcPts val="4759"/>
              </a:lnSpc>
              <a:spcBef>
                <a:spcPct val="0"/>
              </a:spcBef>
            </a:pPr>
            <a:r>
              <a:rPr lang="en-US" sz="3399" b="1">
                <a:solidFill>
                  <a:srgbClr val="FFFFFF"/>
                </a:solidFill>
                <a:latin typeface="Open Sans Bold"/>
                <a:ea typeface="Open Sans Bold"/>
                <a:cs typeface="Open Sans Bold"/>
                <a:sym typeface="Open Sans Bold"/>
              </a:rPr>
              <a:t>Поляриметр </a:t>
            </a:r>
            <a:r>
              <a:rPr lang="en-US" sz="3399">
                <a:solidFill>
                  <a:srgbClr val="FFFFFF"/>
                </a:solidFill>
                <a:latin typeface="Open Sans"/>
                <a:ea typeface="Open Sans"/>
                <a:cs typeface="Open Sans"/>
                <a:sym typeface="Open Sans"/>
              </a:rPr>
              <a:t>– оптикалық белсенді заттардың жарықты бұру қабілетін өлшейтін құрал. Поляриметр көрсететін негізгі параметр:</a:t>
            </a:r>
          </a:p>
          <a:p>
            <a:pPr algn="ctr">
              <a:lnSpc>
                <a:spcPts val="4759"/>
              </a:lnSpc>
              <a:spcBef>
                <a:spcPct val="0"/>
              </a:spcBef>
            </a:pPr>
            <a:r>
              <a:rPr lang="en-US" sz="3399" i="1">
                <a:solidFill>
                  <a:srgbClr val="FFFFFF"/>
                </a:solidFill>
                <a:latin typeface="Open Sans Italics"/>
                <a:ea typeface="Open Sans Italics"/>
                <a:cs typeface="Open Sans Italics"/>
                <a:sym typeface="Open Sans Italics"/>
              </a:rPr>
              <a:t>α = оптикалық бұрылу бұрышы</a:t>
            </a:r>
          </a:p>
          <a:p>
            <a:pPr algn="ctr">
              <a:lnSpc>
                <a:spcPts val="4759"/>
              </a:lnSpc>
              <a:spcBef>
                <a:spcPct val="0"/>
              </a:spcBef>
            </a:pPr>
            <a:endParaRPr lang="en-US" sz="3399" i="1">
              <a:solidFill>
                <a:srgbClr val="FFFFFF"/>
              </a:solidFill>
              <a:latin typeface="Open Sans Italics"/>
              <a:ea typeface="Open Sans Italics"/>
              <a:cs typeface="Open Sans Italics"/>
              <a:sym typeface="Open Sans Italics"/>
            </a:endParaRPr>
          </a:p>
          <a:p>
            <a:pPr algn="ctr">
              <a:lnSpc>
                <a:spcPts val="4759"/>
              </a:lnSpc>
              <a:spcBef>
                <a:spcPct val="0"/>
              </a:spcBef>
            </a:pPr>
            <a:r>
              <a:rPr lang="en-US" sz="3399" b="1">
                <a:solidFill>
                  <a:srgbClr val="FFFFFF"/>
                </a:solidFill>
                <a:latin typeface="Open Sans Bold"/>
                <a:ea typeface="Open Sans Bold"/>
                <a:cs typeface="Open Sans Bold"/>
                <a:sym typeface="Open Sans Bold"/>
              </a:rPr>
              <a:t>Арнайы айналу </a:t>
            </a:r>
            <a:r>
              <a:rPr lang="en-US" sz="3399">
                <a:solidFill>
                  <a:srgbClr val="FFFFFF"/>
                </a:solidFill>
                <a:latin typeface="Open Sans"/>
                <a:ea typeface="Open Sans"/>
                <a:cs typeface="Open Sans"/>
                <a:sym typeface="Open Sans"/>
              </a:rPr>
              <a:t>– бұл заттың стандартты жағдайларда (ұзындығы мен концентрациясы белгілі) жазық поляризацияланған жарықты қаншалықты бұратынын сипаттайтын шама.</a:t>
            </a:r>
          </a:p>
          <a:p>
            <a:pPr algn="ctr">
              <a:lnSpc>
                <a:spcPts val="4759"/>
              </a:lnSpc>
              <a:spcBef>
                <a:spcPct val="0"/>
              </a:spcBef>
            </a:pPr>
            <a:r>
              <a:rPr lang="en-US" sz="3399">
                <a:solidFill>
                  <a:srgbClr val="FFFFFF"/>
                </a:solidFill>
                <a:latin typeface="Open Sans"/>
                <a:ea typeface="Open Sans"/>
                <a:cs typeface="Open Sans"/>
                <a:sym typeface="Open Sans"/>
              </a:rPr>
              <a:t>Формуласы:</a:t>
            </a:r>
          </a:p>
          <a:p>
            <a:pPr algn="ctr">
              <a:lnSpc>
                <a:spcPts val="4759"/>
              </a:lnSpc>
              <a:spcBef>
                <a:spcPct val="0"/>
              </a:spcBef>
            </a:pPr>
            <a:r>
              <a:rPr lang="en-US" sz="3399">
                <a:solidFill>
                  <a:srgbClr val="FFFFFF"/>
                </a:solidFill>
                <a:latin typeface="Open Sans"/>
                <a:ea typeface="Open Sans"/>
                <a:cs typeface="Open Sans"/>
                <a:sym typeface="Open Sans"/>
              </a:rPr>
              <a:t>[α] = α / l⋅c</a:t>
            </a:r>
          </a:p>
          <a:p>
            <a:pPr algn="ctr">
              <a:lnSpc>
                <a:spcPts val="4759"/>
              </a:lnSpc>
              <a:spcBef>
                <a:spcPct val="0"/>
              </a:spcBef>
            </a:pPr>
            <a:r>
              <a:rPr lang="en-US" sz="3399">
                <a:solidFill>
                  <a:srgbClr val="FFFFFF"/>
                </a:solidFill>
                <a:latin typeface="Open Sans"/>
                <a:ea typeface="Open Sans"/>
                <a:cs typeface="Open Sans"/>
                <a:sym typeface="Open Sans"/>
              </a:rPr>
              <a:t>мұндағы:</a:t>
            </a:r>
          </a:p>
          <a:p>
            <a:pPr algn="ctr">
              <a:lnSpc>
                <a:spcPts val="4759"/>
              </a:lnSpc>
              <a:spcBef>
                <a:spcPct val="0"/>
              </a:spcBef>
            </a:pPr>
            <a:r>
              <a:rPr lang="en-US" sz="3399">
                <a:solidFill>
                  <a:srgbClr val="FFFFFF"/>
                </a:solidFill>
                <a:latin typeface="Open Sans"/>
                <a:ea typeface="Open Sans"/>
                <a:cs typeface="Open Sans"/>
                <a:sym typeface="Open Sans"/>
              </a:rPr>
              <a:t>- α — бұрылу бұрышы (градуспен)</a:t>
            </a:r>
          </a:p>
          <a:p>
            <a:pPr algn="ctr">
              <a:lnSpc>
                <a:spcPts val="4759"/>
              </a:lnSpc>
              <a:spcBef>
                <a:spcPct val="0"/>
              </a:spcBef>
            </a:pPr>
            <a:r>
              <a:rPr lang="en-US" sz="3399">
                <a:solidFill>
                  <a:srgbClr val="FFFFFF"/>
                </a:solidFill>
                <a:latin typeface="Open Sans"/>
                <a:ea typeface="Open Sans"/>
                <a:cs typeface="Open Sans"/>
                <a:sym typeface="Open Sans"/>
              </a:rPr>
              <a:t>- l — кювета ұзындығы (дм)</a:t>
            </a:r>
          </a:p>
          <a:p>
            <a:pPr algn="ctr">
              <a:lnSpc>
                <a:spcPts val="4759"/>
              </a:lnSpc>
              <a:spcBef>
                <a:spcPct val="0"/>
              </a:spcBef>
            </a:pPr>
            <a:r>
              <a:rPr lang="en-US" sz="3399">
                <a:solidFill>
                  <a:srgbClr val="FFFFFF"/>
                </a:solidFill>
                <a:latin typeface="Open Sans"/>
                <a:ea typeface="Open Sans"/>
                <a:cs typeface="Open Sans"/>
                <a:sym typeface="Open Sans"/>
              </a:rPr>
              <a:t>- c — ерітінді концентрациясы (г/мл)</a:t>
            </a:r>
          </a:p>
          <a:p>
            <a:pPr algn="ctr">
              <a:lnSpc>
                <a:spcPts val="4759"/>
              </a:lnSpc>
              <a:spcBef>
                <a:spcPct val="0"/>
              </a:spcBef>
            </a:pPr>
            <a:r>
              <a:rPr lang="en-US" sz="3399">
                <a:solidFill>
                  <a:srgbClr val="FFFFFF"/>
                </a:solidFill>
                <a:latin typeface="Open Sans"/>
                <a:ea typeface="Open Sans"/>
                <a:cs typeface="Open Sans"/>
                <a:sym typeface="Open Sans"/>
              </a:rPr>
              <a:t>Мысалы:</a:t>
            </a:r>
          </a:p>
          <a:p>
            <a:pPr algn="ctr">
              <a:lnSpc>
                <a:spcPts val="4759"/>
              </a:lnSpc>
              <a:spcBef>
                <a:spcPct val="0"/>
              </a:spcBef>
            </a:pPr>
            <a:r>
              <a:rPr lang="en-US" sz="3399">
                <a:solidFill>
                  <a:srgbClr val="FFFFFF"/>
                </a:solidFill>
                <a:latin typeface="Open Sans"/>
                <a:ea typeface="Open Sans"/>
                <a:cs typeface="Open Sans"/>
                <a:sym typeface="Open Sans"/>
              </a:rPr>
              <a:t>- Глюкоза: [α] = +52.7°</a:t>
            </a:r>
          </a:p>
          <a:p>
            <a:pPr algn="ctr">
              <a:lnSpc>
                <a:spcPts val="4759"/>
              </a:lnSpc>
              <a:spcBef>
                <a:spcPct val="0"/>
              </a:spcBef>
            </a:pPr>
            <a:r>
              <a:rPr lang="en-US" sz="3399">
                <a:solidFill>
                  <a:srgbClr val="FFFFFF"/>
                </a:solidFill>
                <a:latin typeface="Open Sans"/>
                <a:ea typeface="Open Sans"/>
                <a:cs typeface="Open Sans"/>
                <a:sym typeface="Open Sans"/>
              </a:rPr>
              <a:t>- Фруктоза: [α] = –92.4°</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E4C9D"/>
        </a:solidFill>
        <a:effectLst/>
      </p:bgPr>
    </p:bg>
    <p:spTree>
      <p:nvGrpSpPr>
        <p:cNvPr id="1" name=""/>
        <p:cNvGrpSpPr/>
        <p:nvPr/>
      </p:nvGrpSpPr>
      <p:grpSpPr>
        <a:xfrm>
          <a:off x="0" y="0"/>
          <a:ext cx="0" cy="0"/>
          <a:chOff x="0" y="0"/>
          <a:chExt cx="0" cy="0"/>
        </a:xfrm>
      </p:grpSpPr>
      <p:sp>
        <p:nvSpPr>
          <p:cNvPr id="2" name="TextBox 2"/>
          <p:cNvSpPr txBox="1"/>
          <p:nvPr/>
        </p:nvSpPr>
        <p:spPr>
          <a:xfrm>
            <a:off x="781396" y="1819592"/>
            <a:ext cx="16725207" cy="6581140"/>
          </a:xfrm>
          <a:prstGeom prst="rect">
            <a:avLst/>
          </a:prstGeom>
        </p:spPr>
        <p:txBody>
          <a:bodyPr lIns="0" tIns="0" rIns="0" bIns="0" rtlCol="0" anchor="t">
            <a:spAutoFit/>
          </a:bodyPr>
          <a:lstStyle/>
          <a:p>
            <a:pPr algn="ctr">
              <a:lnSpc>
                <a:spcPts val="4759"/>
              </a:lnSpc>
              <a:spcBef>
                <a:spcPct val="0"/>
              </a:spcBef>
            </a:pPr>
            <a:r>
              <a:rPr lang="en-US" sz="3399" b="1">
                <a:solidFill>
                  <a:srgbClr val="FFFFFF"/>
                </a:solidFill>
                <a:latin typeface="Open Sans Bold"/>
                <a:ea typeface="Open Sans Bold"/>
                <a:cs typeface="Open Sans Bold"/>
                <a:sym typeface="Open Sans Bold"/>
              </a:rPr>
              <a:t>Энантиомерлердің оптикалық қасиеттері.</a:t>
            </a:r>
            <a:r>
              <a:rPr lang="en-US" sz="3399">
                <a:solidFill>
                  <a:srgbClr val="FFFFFF"/>
                </a:solidFill>
                <a:latin typeface="Open Sans"/>
                <a:ea typeface="Open Sans"/>
                <a:cs typeface="Open Sans"/>
                <a:sym typeface="Open Sans"/>
              </a:rPr>
              <a:t> </a:t>
            </a:r>
          </a:p>
          <a:p>
            <a:pPr algn="ctr">
              <a:lnSpc>
                <a:spcPts val="4759"/>
              </a:lnSpc>
              <a:spcBef>
                <a:spcPct val="0"/>
              </a:spcBef>
            </a:pPr>
            <a:r>
              <a:rPr lang="en-US" sz="3399">
                <a:solidFill>
                  <a:srgbClr val="FFFFFF"/>
                </a:solidFill>
                <a:latin typeface="Open Sans"/>
                <a:ea typeface="Open Sans"/>
                <a:cs typeface="Open Sans"/>
                <a:sym typeface="Open Sans"/>
              </a:rPr>
              <a:t>Бір-біріне айнаның бейнесіндей екі энантиомер бірдей шамада, бірақ қарама-қарсы бағытта жарықты бұрады.</a:t>
            </a:r>
          </a:p>
          <a:p>
            <a:pPr algn="ctr">
              <a:lnSpc>
                <a:spcPts val="4759"/>
              </a:lnSpc>
              <a:spcBef>
                <a:spcPct val="0"/>
              </a:spcBef>
            </a:pPr>
            <a:r>
              <a:rPr lang="en-US" sz="3399">
                <a:solidFill>
                  <a:srgbClr val="FFFFFF"/>
                </a:solidFill>
                <a:latin typeface="Open Sans"/>
                <a:ea typeface="Open Sans"/>
                <a:cs typeface="Open Sans"/>
                <a:sym typeface="Open Sans"/>
              </a:rPr>
              <a:t>Мысалы:</a:t>
            </a:r>
          </a:p>
          <a:p>
            <a:pPr algn="ctr">
              <a:lnSpc>
                <a:spcPts val="4759"/>
              </a:lnSpc>
              <a:spcBef>
                <a:spcPct val="0"/>
              </a:spcBef>
            </a:pPr>
            <a:r>
              <a:rPr lang="en-US" sz="3399">
                <a:solidFill>
                  <a:srgbClr val="FFFFFF"/>
                </a:solidFill>
                <a:latin typeface="Open Sans"/>
                <a:ea typeface="Open Sans"/>
                <a:cs typeface="Open Sans"/>
                <a:sym typeface="Open Sans"/>
              </a:rPr>
              <a:t>- (R)-2-бутанол → [α] = +13.5°</a:t>
            </a:r>
          </a:p>
          <a:p>
            <a:pPr algn="ctr">
              <a:lnSpc>
                <a:spcPts val="4759"/>
              </a:lnSpc>
              <a:spcBef>
                <a:spcPct val="0"/>
              </a:spcBef>
            </a:pPr>
            <a:r>
              <a:rPr lang="en-US" sz="3399">
                <a:solidFill>
                  <a:srgbClr val="FFFFFF"/>
                </a:solidFill>
                <a:latin typeface="Open Sans"/>
                <a:ea typeface="Open Sans"/>
                <a:cs typeface="Open Sans"/>
                <a:sym typeface="Open Sans"/>
              </a:rPr>
              <a:t>- (S)-2-бутанол → [α] = –13.5°</a:t>
            </a:r>
          </a:p>
          <a:p>
            <a:pPr algn="ctr">
              <a:lnSpc>
                <a:spcPts val="4759"/>
              </a:lnSpc>
              <a:spcBef>
                <a:spcPct val="0"/>
              </a:spcBef>
            </a:pPr>
            <a:endParaRPr lang="en-US" sz="3399">
              <a:solidFill>
                <a:srgbClr val="FFFFFF"/>
              </a:solidFill>
              <a:latin typeface="Open Sans"/>
              <a:ea typeface="Open Sans"/>
              <a:cs typeface="Open Sans"/>
              <a:sym typeface="Open Sans"/>
            </a:endParaRPr>
          </a:p>
          <a:p>
            <a:pPr algn="ctr">
              <a:lnSpc>
                <a:spcPts val="4759"/>
              </a:lnSpc>
              <a:spcBef>
                <a:spcPct val="0"/>
              </a:spcBef>
            </a:pPr>
            <a:r>
              <a:rPr lang="en-US" sz="3399" b="1">
                <a:solidFill>
                  <a:srgbClr val="FFFFFF"/>
                </a:solidFill>
                <a:latin typeface="Open Sans Bold"/>
                <a:ea typeface="Open Sans Bold"/>
                <a:cs typeface="Open Sans Bold"/>
                <a:sym typeface="Open Sans Bold"/>
              </a:rPr>
              <a:t>Расемиялық қоспа (рацемат).</a:t>
            </a:r>
            <a:r>
              <a:rPr lang="en-US" sz="3399">
                <a:solidFill>
                  <a:srgbClr val="FFFFFF"/>
                </a:solidFill>
                <a:latin typeface="Open Sans"/>
                <a:ea typeface="Open Sans"/>
                <a:cs typeface="Open Sans"/>
                <a:sym typeface="Open Sans"/>
              </a:rPr>
              <a:t> Расемиялық қоспа – тең мөлшерде екі энантиомерден тұратын қоспа. Бұл қоспа оптикалық белсенді емес, себебі екі энантиомердің бұрылу эффектілері бірін-бірі бейтараптайды.</a:t>
            </a:r>
          </a:p>
          <a:p>
            <a:pPr algn="ctr">
              <a:lnSpc>
                <a:spcPts val="4759"/>
              </a:lnSpc>
              <a:spcBef>
                <a:spcPct val="0"/>
              </a:spcBef>
            </a:pPr>
            <a:r>
              <a:rPr lang="en-US" sz="3399">
                <a:solidFill>
                  <a:srgbClr val="FFFFFF"/>
                </a:solidFill>
                <a:latin typeface="Open Sans"/>
                <a:ea typeface="Open Sans"/>
                <a:cs typeface="Open Sans"/>
                <a:sym typeface="Open Sans"/>
              </a:rPr>
              <a:t>(+) -энантиомер + (−)-энантиомер = рацемат → α=0°</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E4C9D"/>
        </a:solidFill>
        <a:effectLst/>
      </p:bgPr>
    </p:bg>
    <p:spTree>
      <p:nvGrpSpPr>
        <p:cNvPr id="1" name=""/>
        <p:cNvGrpSpPr/>
        <p:nvPr/>
      </p:nvGrpSpPr>
      <p:grpSpPr>
        <a:xfrm>
          <a:off x="0" y="0"/>
          <a:ext cx="0" cy="0"/>
          <a:chOff x="0" y="0"/>
          <a:chExt cx="0" cy="0"/>
        </a:xfrm>
      </p:grpSpPr>
      <p:sp>
        <p:nvSpPr>
          <p:cNvPr id="2" name="TextBox 2"/>
          <p:cNvSpPr txBox="1"/>
          <p:nvPr/>
        </p:nvSpPr>
        <p:spPr>
          <a:xfrm>
            <a:off x="697230" y="1451516"/>
            <a:ext cx="16893540" cy="7806784"/>
          </a:xfrm>
          <a:prstGeom prst="rect">
            <a:avLst/>
          </a:prstGeom>
        </p:spPr>
        <p:txBody>
          <a:bodyPr lIns="0" tIns="0" rIns="0" bIns="0" rtlCol="0" anchor="t">
            <a:spAutoFit/>
          </a:bodyPr>
          <a:lstStyle/>
          <a:p>
            <a:pPr algn="ctr">
              <a:lnSpc>
                <a:spcPts val="5178"/>
              </a:lnSpc>
              <a:spcBef>
                <a:spcPct val="0"/>
              </a:spcBef>
            </a:pPr>
            <a:r>
              <a:rPr lang="en-US" sz="3698" b="1">
                <a:solidFill>
                  <a:srgbClr val="FFFFFF"/>
                </a:solidFill>
                <a:latin typeface="Open Sans Bold"/>
                <a:ea typeface="Open Sans Bold"/>
                <a:cs typeface="Open Sans Bold"/>
                <a:sym typeface="Open Sans Bold"/>
              </a:rPr>
              <a:t>Оптикалық белсенділіктің маңызы. Фармацевтикада:</a:t>
            </a:r>
          </a:p>
          <a:p>
            <a:pPr algn="ctr">
              <a:lnSpc>
                <a:spcPts val="5178"/>
              </a:lnSpc>
              <a:spcBef>
                <a:spcPct val="0"/>
              </a:spcBef>
            </a:pPr>
            <a:r>
              <a:rPr lang="en-US" sz="3698">
                <a:solidFill>
                  <a:srgbClr val="FFFFFF"/>
                </a:solidFill>
                <a:latin typeface="Open Sans"/>
                <a:ea typeface="Open Sans"/>
                <a:cs typeface="Open Sans"/>
                <a:sym typeface="Open Sans"/>
              </a:rPr>
              <a:t>- Бір энантиомер – емдік қасиетке ие,</a:t>
            </a:r>
          </a:p>
          <a:p>
            <a:pPr algn="ctr">
              <a:lnSpc>
                <a:spcPts val="5178"/>
              </a:lnSpc>
              <a:spcBef>
                <a:spcPct val="0"/>
              </a:spcBef>
            </a:pPr>
            <a:r>
              <a:rPr lang="en-US" sz="3698">
                <a:solidFill>
                  <a:srgbClr val="FFFFFF"/>
                </a:solidFill>
                <a:latin typeface="Open Sans"/>
                <a:ea typeface="Open Sans"/>
                <a:cs typeface="Open Sans"/>
                <a:sym typeface="Open Sans"/>
              </a:rPr>
              <a:t>- Ал екіншісі – белсенді емес не уытты болуы мүмкін.</a:t>
            </a:r>
          </a:p>
          <a:p>
            <a:pPr algn="ctr">
              <a:lnSpc>
                <a:spcPts val="5178"/>
              </a:lnSpc>
              <a:spcBef>
                <a:spcPct val="0"/>
              </a:spcBef>
            </a:pPr>
            <a:r>
              <a:rPr lang="en-US" sz="3698">
                <a:solidFill>
                  <a:srgbClr val="FFFFFF"/>
                </a:solidFill>
                <a:latin typeface="Open Sans"/>
                <a:ea typeface="Open Sans"/>
                <a:cs typeface="Open Sans"/>
                <a:sym typeface="Open Sans"/>
              </a:rPr>
              <a:t> Мысал: Талидамид трагедиясы.</a:t>
            </a:r>
          </a:p>
          <a:p>
            <a:pPr algn="ctr">
              <a:lnSpc>
                <a:spcPts val="5178"/>
              </a:lnSpc>
              <a:spcBef>
                <a:spcPct val="0"/>
              </a:spcBef>
            </a:pPr>
            <a:endParaRPr lang="en-US" sz="3698">
              <a:solidFill>
                <a:srgbClr val="FFFFFF"/>
              </a:solidFill>
              <a:latin typeface="Open Sans"/>
              <a:ea typeface="Open Sans"/>
              <a:cs typeface="Open Sans"/>
              <a:sym typeface="Open Sans"/>
            </a:endParaRPr>
          </a:p>
          <a:p>
            <a:pPr algn="ctr">
              <a:lnSpc>
                <a:spcPts val="5178"/>
              </a:lnSpc>
              <a:spcBef>
                <a:spcPct val="0"/>
              </a:spcBef>
            </a:pPr>
            <a:r>
              <a:rPr lang="en-US" sz="3698" b="1">
                <a:solidFill>
                  <a:srgbClr val="FFFFFF"/>
                </a:solidFill>
                <a:latin typeface="Open Sans Bold"/>
                <a:ea typeface="Open Sans Bold"/>
                <a:cs typeface="Open Sans Bold"/>
                <a:sym typeface="Open Sans Bold"/>
              </a:rPr>
              <a:t>Биохимияда: </a:t>
            </a:r>
            <a:r>
              <a:rPr lang="en-US" sz="3698">
                <a:solidFill>
                  <a:srgbClr val="FFFFFF"/>
                </a:solidFill>
                <a:latin typeface="Open Sans"/>
                <a:ea typeface="Open Sans"/>
                <a:cs typeface="Open Sans"/>
                <a:sym typeface="Open Sans"/>
              </a:rPr>
              <a:t>табиғи аминқышқылдар мен қанттар бір конфигурацияда ғана кездеседі:</a:t>
            </a:r>
          </a:p>
          <a:p>
            <a:pPr algn="ctr">
              <a:lnSpc>
                <a:spcPts val="5178"/>
              </a:lnSpc>
              <a:spcBef>
                <a:spcPct val="0"/>
              </a:spcBef>
            </a:pPr>
            <a:r>
              <a:rPr lang="en-US" sz="3698">
                <a:solidFill>
                  <a:srgbClr val="FFFFFF"/>
                </a:solidFill>
                <a:latin typeface="Open Sans"/>
                <a:ea typeface="Open Sans"/>
                <a:cs typeface="Open Sans"/>
                <a:sym typeface="Open Sans"/>
              </a:rPr>
              <a:t>- Аминқышқылдар – L-форма</a:t>
            </a:r>
          </a:p>
          <a:p>
            <a:pPr algn="ctr">
              <a:lnSpc>
                <a:spcPts val="5178"/>
              </a:lnSpc>
              <a:spcBef>
                <a:spcPct val="0"/>
              </a:spcBef>
            </a:pPr>
            <a:r>
              <a:rPr lang="en-US" sz="3698">
                <a:solidFill>
                  <a:srgbClr val="FFFFFF"/>
                </a:solidFill>
                <a:latin typeface="Open Sans"/>
                <a:ea typeface="Open Sans"/>
                <a:cs typeface="Open Sans"/>
                <a:sym typeface="Open Sans"/>
              </a:rPr>
              <a:t>- Қанттар – D-форма</a:t>
            </a:r>
          </a:p>
          <a:p>
            <a:pPr algn="ctr">
              <a:lnSpc>
                <a:spcPts val="5178"/>
              </a:lnSpc>
              <a:spcBef>
                <a:spcPct val="0"/>
              </a:spcBef>
            </a:pPr>
            <a:r>
              <a:rPr lang="en-US" sz="3698" b="1">
                <a:solidFill>
                  <a:srgbClr val="FFFFFF"/>
                </a:solidFill>
                <a:latin typeface="Open Sans Bold"/>
                <a:ea typeface="Open Sans Bold"/>
                <a:cs typeface="Open Sans Bold"/>
                <a:sym typeface="Open Sans Bold"/>
              </a:rPr>
              <a:t>Өндірісте: </a:t>
            </a:r>
            <a:r>
              <a:rPr lang="en-US" sz="3698">
                <a:solidFill>
                  <a:srgbClr val="FFFFFF"/>
                </a:solidFill>
                <a:latin typeface="Open Sans"/>
                <a:ea typeface="Open Sans"/>
                <a:cs typeface="Open Sans"/>
                <a:sym typeface="Open Sans"/>
              </a:rPr>
              <a:t>оптикалық активтілік – өнімнің сапасын анықтау құралы (мысалы, қант өндірісі).</a:t>
            </a:r>
          </a:p>
          <a:p>
            <a:pPr algn="ctr">
              <a:lnSpc>
                <a:spcPts val="5178"/>
              </a:lnSpc>
              <a:spcBef>
                <a:spcPct val="0"/>
              </a:spcBef>
            </a:pPr>
            <a:endParaRPr lang="en-US" sz="3698">
              <a:solidFill>
                <a:srgbClr val="FFFFFF"/>
              </a:solidFill>
              <a:latin typeface="Open Sans"/>
              <a:ea typeface="Open Sans"/>
              <a:cs typeface="Open Sans"/>
              <a:sym typeface="Open San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0" y="3319780"/>
            <a:ext cx="18288000" cy="2980690"/>
          </a:xfrm>
          <a:prstGeom prst="rect">
            <a:avLst/>
          </a:prstGeom>
        </p:spPr>
        <p:txBody>
          <a:bodyPr lIns="0" tIns="0" rIns="0" bIns="0" rtlCol="0" anchor="t">
            <a:spAutoFit/>
          </a:bodyPr>
          <a:lstStyle/>
          <a:p>
            <a:pPr algn="ctr">
              <a:lnSpc>
                <a:spcPts val="4759"/>
              </a:lnSpc>
              <a:spcBef>
                <a:spcPct val="0"/>
              </a:spcBef>
            </a:pPr>
            <a:r>
              <a:rPr lang="en-US" sz="3399" b="1">
                <a:solidFill>
                  <a:srgbClr val="0E4C9D"/>
                </a:solidFill>
                <a:latin typeface="Open Sans Bold"/>
                <a:ea typeface="Open Sans Bold"/>
                <a:cs typeface="Open Sans Bold"/>
                <a:sym typeface="Open Sans Bold"/>
              </a:rPr>
              <a:t>Оптикалық белсенділік пен конфигурация байланысы</a:t>
            </a:r>
          </a:p>
          <a:p>
            <a:pPr algn="ctr">
              <a:lnSpc>
                <a:spcPts val="4759"/>
              </a:lnSpc>
              <a:spcBef>
                <a:spcPct val="0"/>
              </a:spcBef>
            </a:pPr>
            <a:r>
              <a:rPr lang="en-US" sz="3399">
                <a:solidFill>
                  <a:srgbClr val="0E4C9D"/>
                </a:solidFill>
                <a:latin typeface="Open Sans"/>
                <a:ea typeface="Open Sans"/>
                <a:cs typeface="Open Sans"/>
                <a:sym typeface="Open Sans"/>
              </a:rPr>
              <a:t>Оптикалық белсенділік молекуладағы кеңістіктік құрылымға (R/S конфигурация) байланысты, бірақ тікелей сәйкес келмейді. Яғни: R конфигурациясы міндетті түрде оңға бұрады деген заңдылық жоқ. Бұл байланыс тәжірибе жүзінде анықталады.</a:t>
            </a:r>
          </a:p>
          <a:p>
            <a:pPr algn="ctr">
              <a:lnSpc>
                <a:spcPts val="4759"/>
              </a:lnSpc>
              <a:spcBef>
                <a:spcPct val="0"/>
              </a:spcBef>
            </a:pPr>
            <a:r>
              <a:rPr lang="en-US" sz="3399">
                <a:solidFill>
                  <a:srgbClr val="0E4C9D"/>
                </a:solidFill>
                <a:latin typeface="Open Sans"/>
                <a:ea typeface="Open Sans"/>
                <a:cs typeface="Open Sans"/>
                <a:sym typeface="Open Sans"/>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E4C9D"/>
        </a:solidFill>
        <a:effectLst/>
      </p:bgPr>
    </p:bg>
    <p:spTree>
      <p:nvGrpSpPr>
        <p:cNvPr id="1" name=""/>
        <p:cNvGrpSpPr/>
        <p:nvPr/>
      </p:nvGrpSpPr>
      <p:grpSpPr>
        <a:xfrm>
          <a:off x="0" y="0"/>
          <a:ext cx="0" cy="0"/>
          <a:chOff x="0" y="0"/>
          <a:chExt cx="0" cy="0"/>
        </a:xfrm>
      </p:grpSpPr>
      <p:sp>
        <p:nvSpPr>
          <p:cNvPr id="2" name="TextBox 2"/>
          <p:cNvSpPr txBox="1"/>
          <p:nvPr/>
        </p:nvSpPr>
        <p:spPr>
          <a:xfrm>
            <a:off x="1028700" y="1327918"/>
            <a:ext cx="16230600" cy="7364830"/>
          </a:xfrm>
          <a:prstGeom prst="rect">
            <a:avLst/>
          </a:prstGeom>
        </p:spPr>
        <p:txBody>
          <a:bodyPr lIns="0" tIns="0" rIns="0" bIns="0" rtlCol="0" anchor="t">
            <a:spAutoFit/>
          </a:bodyPr>
          <a:lstStyle/>
          <a:p>
            <a:pPr algn="ctr">
              <a:lnSpc>
                <a:spcPts val="5846"/>
              </a:lnSpc>
              <a:spcBef>
                <a:spcPct val="0"/>
              </a:spcBef>
            </a:pPr>
            <a:r>
              <a:rPr lang="en-US" sz="4176" b="1">
                <a:solidFill>
                  <a:srgbClr val="FFFFFF"/>
                </a:solidFill>
                <a:latin typeface="Open Sans Bold"/>
                <a:ea typeface="Open Sans Bold"/>
                <a:cs typeface="Open Sans Bold"/>
                <a:sym typeface="Open Sans Bold"/>
              </a:rPr>
              <a:t>1. Стереоизомерия. Конфигурациялық және конформациялық стереоизомерлер, Фишер проекциясы.</a:t>
            </a:r>
            <a:r>
              <a:rPr lang="en-US" sz="4176">
                <a:solidFill>
                  <a:srgbClr val="FFFFFF"/>
                </a:solidFill>
                <a:latin typeface="Open Sans"/>
                <a:ea typeface="Open Sans"/>
                <a:cs typeface="Open Sans"/>
                <a:sym typeface="Open Sans"/>
              </a:rPr>
              <a:t> </a:t>
            </a:r>
          </a:p>
          <a:p>
            <a:pPr algn="ctr">
              <a:lnSpc>
                <a:spcPts val="5846"/>
              </a:lnSpc>
              <a:spcBef>
                <a:spcPct val="0"/>
              </a:spcBef>
            </a:pPr>
            <a:endParaRPr lang="en-US" sz="4176">
              <a:solidFill>
                <a:srgbClr val="FFFFFF"/>
              </a:solidFill>
              <a:latin typeface="Open Sans"/>
              <a:ea typeface="Open Sans"/>
              <a:cs typeface="Open Sans"/>
              <a:sym typeface="Open Sans"/>
            </a:endParaRPr>
          </a:p>
          <a:p>
            <a:pPr algn="ctr">
              <a:lnSpc>
                <a:spcPts val="5846"/>
              </a:lnSpc>
              <a:spcBef>
                <a:spcPct val="0"/>
              </a:spcBef>
            </a:pPr>
            <a:r>
              <a:rPr lang="en-US" sz="4176">
                <a:solidFill>
                  <a:srgbClr val="FFFFFF"/>
                </a:solidFill>
                <a:latin typeface="Open Sans"/>
                <a:ea typeface="Open Sans"/>
                <a:cs typeface="Open Sans"/>
                <a:sym typeface="Open Sans"/>
              </a:rPr>
              <a:t>Абсолютті және салыстырмалы конфигурациялар.</a:t>
            </a:r>
          </a:p>
          <a:p>
            <a:pPr algn="ctr">
              <a:lnSpc>
                <a:spcPts val="5846"/>
              </a:lnSpc>
              <a:spcBef>
                <a:spcPct val="0"/>
              </a:spcBef>
            </a:pPr>
            <a:r>
              <a:rPr lang="en-US" sz="4176">
                <a:solidFill>
                  <a:srgbClr val="FFFFFF"/>
                </a:solidFill>
                <a:latin typeface="Open Sans"/>
                <a:ea typeface="Open Sans"/>
                <a:cs typeface="Open Sans"/>
                <a:sym typeface="Open Sans"/>
              </a:rPr>
              <a:t>Стереоизомерия – молекулалардың құрамы мен байланысу тәртібі бірдей, бірақ атомдарының кеңістікте орналасуы әртүрлі болатын құбылыс. Мұндай қосылыстарды стереоизомерлер деп атайды. Стереоизомерия – кеңістіктік (үшөлшемді) құрылымның химиялық қасиеттерге әсер ететінін көрсететін маңызды құбылыс.</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745895"/>
            <a:ext cx="16558953" cy="8747585"/>
          </a:xfrm>
          <a:prstGeom prst="rect">
            <a:avLst/>
          </a:prstGeom>
        </p:spPr>
        <p:txBody>
          <a:bodyPr lIns="0" tIns="0" rIns="0" bIns="0" rtlCol="0" anchor="t">
            <a:spAutoFit/>
          </a:bodyPr>
          <a:lstStyle/>
          <a:p>
            <a:pPr algn="l">
              <a:lnSpc>
                <a:spcPts val="3474"/>
              </a:lnSpc>
              <a:spcBef>
                <a:spcPct val="0"/>
              </a:spcBef>
            </a:pPr>
            <a:r>
              <a:rPr lang="en-US" sz="2481" b="1">
                <a:solidFill>
                  <a:srgbClr val="0E4C9D"/>
                </a:solidFill>
                <a:latin typeface="Open Sans Bold"/>
                <a:ea typeface="Open Sans Bold"/>
                <a:cs typeface="Open Sans Bold"/>
                <a:sym typeface="Open Sans Bold"/>
              </a:rPr>
              <a:t>Бақылау сұрақтары:</a:t>
            </a:r>
          </a:p>
          <a:p>
            <a:pPr algn="l">
              <a:lnSpc>
                <a:spcPts val="3474"/>
              </a:lnSpc>
              <a:spcBef>
                <a:spcPct val="0"/>
              </a:spcBef>
            </a:pPr>
            <a:r>
              <a:rPr lang="en-US" sz="2481" b="1">
                <a:solidFill>
                  <a:srgbClr val="0E4C9D"/>
                </a:solidFill>
                <a:latin typeface="Open Sans Bold"/>
                <a:ea typeface="Open Sans Bold"/>
                <a:cs typeface="Open Sans Bold"/>
                <a:sym typeface="Open Sans Bold"/>
              </a:rPr>
              <a:t>1. Стереоизомерия және оның қандай түрлері бар?</a:t>
            </a:r>
          </a:p>
          <a:p>
            <a:pPr algn="l">
              <a:lnSpc>
                <a:spcPts val="3474"/>
              </a:lnSpc>
              <a:spcBef>
                <a:spcPct val="0"/>
              </a:spcBef>
            </a:pPr>
            <a:r>
              <a:rPr lang="en-US" sz="2481" b="1">
                <a:solidFill>
                  <a:srgbClr val="0E4C9D"/>
                </a:solidFill>
                <a:latin typeface="Open Sans Bold"/>
                <a:ea typeface="Open Sans Bold"/>
                <a:cs typeface="Open Sans Bold"/>
                <a:sym typeface="Open Sans Bold"/>
              </a:rPr>
              <a:t>2. Конфигурациялық және конформациялық стереоизомерлердің айырмашылығы қандай?</a:t>
            </a:r>
          </a:p>
          <a:p>
            <a:pPr algn="l">
              <a:lnSpc>
                <a:spcPts val="3474"/>
              </a:lnSpc>
              <a:spcBef>
                <a:spcPct val="0"/>
              </a:spcBef>
            </a:pPr>
            <a:r>
              <a:rPr lang="en-US" sz="2481" b="1">
                <a:solidFill>
                  <a:srgbClr val="0E4C9D"/>
                </a:solidFill>
                <a:latin typeface="Open Sans Bold"/>
                <a:ea typeface="Open Sans Bold"/>
                <a:cs typeface="Open Sans Bold"/>
                <a:sym typeface="Open Sans Bold"/>
              </a:rPr>
              <a:t>3. Фишер проекциясы дегеніміз не және оны жазу ережесі қандай?</a:t>
            </a:r>
          </a:p>
          <a:p>
            <a:pPr algn="l">
              <a:lnSpc>
                <a:spcPts val="3474"/>
              </a:lnSpc>
              <a:spcBef>
                <a:spcPct val="0"/>
              </a:spcBef>
            </a:pPr>
            <a:r>
              <a:rPr lang="en-US" sz="2481" b="1">
                <a:solidFill>
                  <a:srgbClr val="0E4C9D"/>
                </a:solidFill>
                <a:latin typeface="Open Sans Bold"/>
                <a:ea typeface="Open Sans Bold"/>
                <a:cs typeface="Open Sans Bold"/>
                <a:sym typeface="Open Sans Bold"/>
              </a:rPr>
              <a:t>4. Абсолютті конфигурацияны қалай анықтаймыз? R және S конфигурациясы қалай белгіленеді? D және L конфигурациясы қай салада қолданылады?</a:t>
            </a:r>
          </a:p>
          <a:p>
            <a:pPr algn="l">
              <a:lnSpc>
                <a:spcPts val="3474"/>
              </a:lnSpc>
              <a:spcBef>
                <a:spcPct val="0"/>
              </a:spcBef>
            </a:pPr>
            <a:r>
              <a:rPr lang="en-US" sz="2481" b="1">
                <a:solidFill>
                  <a:srgbClr val="0E4C9D"/>
                </a:solidFill>
                <a:latin typeface="Open Sans Bold"/>
                <a:ea typeface="Open Sans Bold"/>
                <a:cs typeface="Open Sans Bold"/>
                <a:sym typeface="Open Sans Bold"/>
              </a:rPr>
              <a:t>5. Хиралдылық дегеніміз не және оның негізгі белгісі қандай?</a:t>
            </a:r>
          </a:p>
          <a:p>
            <a:pPr algn="l">
              <a:lnSpc>
                <a:spcPts val="3474"/>
              </a:lnSpc>
              <a:spcBef>
                <a:spcPct val="0"/>
              </a:spcBef>
            </a:pPr>
            <a:r>
              <a:rPr lang="en-US" sz="2481" b="1">
                <a:solidFill>
                  <a:srgbClr val="0E4C9D"/>
                </a:solidFill>
                <a:latin typeface="Open Sans Bold"/>
                <a:ea typeface="Open Sans Bold"/>
                <a:cs typeface="Open Sans Bold"/>
                <a:sym typeface="Open Sans Bold"/>
              </a:rPr>
              <a:t>6. Хирал орталыққа қандай шарттар қойылады?</a:t>
            </a:r>
          </a:p>
          <a:p>
            <a:pPr algn="l">
              <a:lnSpc>
                <a:spcPts val="3474"/>
              </a:lnSpc>
              <a:spcBef>
                <a:spcPct val="0"/>
              </a:spcBef>
            </a:pPr>
            <a:r>
              <a:rPr lang="en-US" sz="2481" b="1">
                <a:solidFill>
                  <a:srgbClr val="0E4C9D"/>
                </a:solidFill>
                <a:latin typeface="Open Sans Bold"/>
                <a:ea typeface="Open Sans Bold"/>
                <a:cs typeface="Open Sans Bold"/>
                <a:sym typeface="Open Sans Bold"/>
              </a:rPr>
              <a:t>7. Бір хирал орталығы бар қосылыстар неге екі формада кездеседі?</a:t>
            </a:r>
          </a:p>
          <a:p>
            <a:pPr algn="l">
              <a:lnSpc>
                <a:spcPts val="3474"/>
              </a:lnSpc>
              <a:spcBef>
                <a:spcPct val="0"/>
              </a:spcBef>
            </a:pPr>
            <a:r>
              <a:rPr lang="en-US" sz="2481" b="1">
                <a:solidFill>
                  <a:srgbClr val="0E4C9D"/>
                </a:solidFill>
                <a:latin typeface="Open Sans Bold"/>
                <a:ea typeface="Open Sans Bold"/>
                <a:cs typeface="Open Sans Bold"/>
                <a:sym typeface="Open Sans Bold"/>
              </a:rPr>
              <a:t>8. Оптикалық изомерлердің физикалық және биологиялық қасиеттері қалай өзгереді?</a:t>
            </a:r>
          </a:p>
          <a:p>
            <a:pPr algn="l">
              <a:lnSpc>
                <a:spcPts val="3474"/>
              </a:lnSpc>
              <a:spcBef>
                <a:spcPct val="0"/>
              </a:spcBef>
            </a:pPr>
            <a:r>
              <a:rPr lang="en-US" sz="2481" b="1">
                <a:solidFill>
                  <a:srgbClr val="0E4C9D"/>
                </a:solidFill>
                <a:latin typeface="Open Sans Bold"/>
                <a:ea typeface="Open Sans Bold"/>
                <a:cs typeface="Open Sans Bold"/>
                <a:sym typeface="Open Sans Bold"/>
              </a:rPr>
              <a:t>9. Қай қосылыста хирал орталық жоқ: 2-бутанол, 1-бутанол, 2-хлорбутан?</a:t>
            </a:r>
          </a:p>
          <a:p>
            <a:pPr algn="l">
              <a:lnSpc>
                <a:spcPts val="3474"/>
              </a:lnSpc>
              <a:spcBef>
                <a:spcPct val="0"/>
              </a:spcBef>
            </a:pPr>
            <a:r>
              <a:rPr lang="en-US" sz="2481" b="1">
                <a:solidFill>
                  <a:srgbClr val="0E4C9D"/>
                </a:solidFill>
                <a:latin typeface="Open Sans Bold"/>
                <a:ea typeface="Open Sans Bold"/>
                <a:cs typeface="Open Sans Bold"/>
                <a:sym typeface="Open Sans Bold"/>
              </a:rPr>
              <a:t>10. Энантиомерлер дәрілік заттарда неге маңызды?</a:t>
            </a:r>
          </a:p>
          <a:p>
            <a:pPr algn="l">
              <a:lnSpc>
                <a:spcPts val="3474"/>
              </a:lnSpc>
              <a:spcBef>
                <a:spcPct val="0"/>
              </a:spcBef>
            </a:pPr>
            <a:r>
              <a:rPr lang="en-US" sz="2481" b="1">
                <a:solidFill>
                  <a:srgbClr val="0E4C9D"/>
                </a:solidFill>
                <a:latin typeface="Open Sans Bold"/>
                <a:ea typeface="Open Sans Bold"/>
                <a:cs typeface="Open Sans Bold"/>
                <a:sym typeface="Open Sans Bold"/>
              </a:rPr>
              <a:t>11. Оптикалық белсенділік дегеніміз не?</a:t>
            </a:r>
          </a:p>
          <a:p>
            <a:pPr algn="l">
              <a:lnSpc>
                <a:spcPts val="3474"/>
              </a:lnSpc>
              <a:spcBef>
                <a:spcPct val="0"/>
              </a:spcBef>
            </a:pPr>
            <a:r>
              <a:rPr lang="en-US" sz="2481" b="1">
                <a:solidFill>
                  <a:srgbClr val="0E4C9D"/>
                </a:solidFill>
                <a:latin typeface="Open Sans Bold"/>
                <a:ea typeface="Open Sans Bold"/>
                <a:cs typeface="Open Sans Bold"/>
                <a:sym typeface="Open Sans Bold"/>
              </a:rPr>
              <a:t>12. Қандай молекулалар оптикалық белсенді болады?</a:t>
            </a:r>
          </a:p>
          <a:p>
            <a:pPr algn="l">
              <a:lnSpc>
                <a:spcPts val="3474"/>
              </a:lnSpc>
              <a:spcBef>
                <a:spcPct val="0"/>
              </a:spcBef>
            </a:pPr>
            <a:r>
              <a:rPr lang="en-US" sz="2481" b="1">
                <a:solidFill>
                  <a:srgbClr val="0E4C9D"/>
                </a:solidFill>
                <a:latin typeface="Open Sans Bold"/>
                <a:ea typeface="Open Sans Bold"/>
                <a:cs typeface="Open Sans Bold"/>
                <a:sym typeface="Open Sans Bold"/>
              </a:rPr>
              <a:t>13. Поляриметрия әдісі не үшін қолданылады?</a:t>
            </a:r>
          </a:p>
          <a:p>
            <a:pPr algn="l">
              <a:lnSpc>
                <a:spcPts val="3474"/>
              </a:lnSpc>
              <a:spcBef>
                <a:spcPct val="0"/>
              </a:spcBef>
            </a:pPr>
            <a:r>
              <a:rPr lang="en-US" sz="2481" b="1">
                <a:solidFill>
                  <a:srgbClr val="0E4C9D"/>
                </a:solidFill>
                <a:latin typeface="Open Sans Bold"/>
                <a:ea typeface="Open Sans Bold"/>
                <a:cs typeface="Open Sans Bold"/>
                <a:sym typeface="Open Sans Bold"/>
              </a:rPr>
              <a:t>14. Арнайы айналу формуласы қандай?</a:t>
            </a:r>
          </a:p>
          <a:p>
            <a:pPr algn="l">
              <a:lnSpc>
                <a:spcPts val="3474"/>
              </a:lnSpc>
              <a:spcBef>
                <a:spcPct val="0"/>
              </a:spcBef>
            </a:pPr>
            <a:r>
              <a:rPr lang="en-US" sz="2481" b="1">
                <a:solidFill>
                  <a:srgbClr val="0E4C9D"/>
                </a:solidFill>
                <a:latin typeface="Open Sans Bold"/>
                <a:ea typeface="Open Sans Bold"/>
                <a:cs typeface="Open Sans Bold"/>
                <a:sym typeface="Open Sans Bold"/>
              </a:rPr>
              <a:t>15. Рацемат дегеніміз не және ол неге белсенді емес?</a:t>
            </a:r>
          </a:p>
          <a:p>
            <a:pPr algn="l">
              <a:lnSpc>
                <a:spcPts val="3474"/>
              </a:lnSpc>
              <a:spcBef>
                <a:spcPct val="0"/>
              </a:spcBef>
            </a:pPr>
            <a:r>
              <a:rPr lang="en-US" sz="2481" b="1">
                <a:solidFill>
                  <a:srgbClr val="0E4C9D"/>
                </a:solidFill>
                <a:latin typeface="Open Sans Bold"/>
                <a:ea typeface="Open Sans Bold"/>
                <a:cs typeface="Open Sans Bold"/>
                <a:sym typeface="Open Sans Bold"/>
              </a:rPr>
              <a:t>16. Энантиомерлердің жарыққа әсері қалай?</a:t>
            </a:r>
          </a:p>
          <a:p>
            <a:pPr algn="l">
              <a:lnSpc>
                <a:spcPts val="3474"/>
              </a:lnSpc>
              <a:spcBef>
                <a:spcPct val="0"/>
              </a:spcBef>
            </a:pPr>
            <a:r>
              <a:rPr lang="en-US" sz="2481" b="1">
                <a:solidFill>
                  <a:srgbClr val="0E4C9D"/>
                </a:solidFill>
                <a:latin typeface="Open Sans Bold"/>
                <a:ea typeface="Open Sans Bold"/>
                <a:cs typeface="Open Sans Bold"/>
                <a:sym typeface="Open Sans Bold"/>
              </a:rPr>
              <a:t>17. Оптикалық белсенділіктің биохимиядағы рөлі қандай?</a:t>
            </a:r>
          </a:p>
          <a:p>
            <a:pPr algn="l">
              <a:lnSpc>
                <a:spcPts val="3474"/>
              </a:lnSpc>
              <a:spcBef>
                <a:spcPct val="0"/>
              </a:spcBef>
            </a:pPr>
            <a:r>
              <a:rPr lang="en-US" sz="2481" b="1">
                <a:solidFill>
                  <a:srgbClr val="0E4C9D"/>
                </a:solidFill>
                <a:latin typeface="Open Sans Bold"/>
                <a:ea typeface="Open Sans Bold"/>
                <a:cs typeface="Open Sans Bold"/>
                <a:sym typeface="Open Sans Bold"/>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95499" y="1923326"/>
            <a:ext cx="15497002" cy="6373672"/>
          </a:xfrm>
          <a:prstGeom prst="rect">
            <a:avLst/>
          </a:prstGeom>
        </p:spPr>
        <p:txBody>
          <a:bodyPr lIns="0" tIns="0" rIns="0" bIns="0" rtlCol="0" anchor="t">
            <a:spAutoFit/>
          </a:bodyPr>
          <a:lstStyle/>
          <a:p>
            <a:pPr algn="ctr">
              <a:lnSpc>
                <a:spcPts val="4645"/>
              </a:lnSpc>
              <a:spcBef>
                <a:spcPct val="0"/>
              </a:spcBef>
            </a:pPr>
            <a:r>
              <a:rPr lang="en-US" sz="3318" b="1">
                <a:solidFill>
                  <a:srgbClr val="0E4C9D"/>
                </a:solidFill>
                <a:latin typeface="Open Sans Bold"/>
                <a:ea typeface="Open Sans Bold"/>
                <a:cs typeface="Open Sans Bold"/>
                <a:sym typeface="Open Sans Bold"/>
              </a:rPr>
              <a:t>Стереоизомерияның негізгі түрлері:</a:t>
            </a:r>
          </a:p>
          <a:p>
            <a:pPr algn="ctr">
              <a:lnSpc>
                <a:spcPts val="4645"/>
              </a:lnSpc>
              <a:spcBef>
                <a:spcPct val="0"/>
              </a:spcBef>
            </a:pPr>
            <a:r>
              <a:rPr lang="en-US" sz="3318" i="1">
                <a:solidFill>
                  <a:srgbClr val="0E4C9D"/>
                </a:solidFill>
                <a:latin typeface="Open Sans Italics"/>
                <a:ea typeface="Open Sans Italics"/>
                <a:cs typeface="Open Sans Italics"/>
                <a:sym typeface="Open Sans Italics"/>
              </a:rPr>
              <a:t>1. Конфигурациялық стереоизомерлер атомдардың кеңістіктегі орны тек байланыстарды үзіп, қайта түзгенде ғана өзгереді.</a:t>
            </a:r>
          </a:p>
          <a:p>
            <a:pPr algn="ctr">
              <a:lnSpc>
                <a:spcPts val="4645"/>
              </a:lnSpc>
              <a:spcBef>
                <a:spcPct val="0"/>
              </a:spcBef>
            </a:pPr>
            <a:r>
              <a:rPr lang="en-US" sz="3318">
                <a:solidFill>
                  <a:srgbClr val="0E4C9D"/>
                </a:solidFill>
                <a:latin typeface="Open Sans"/>
                <a:ea typeface="Open Sans"/>
                <a:cs typeface="Open Sans"/>
                <a:sym typeface="Open Sans"/>
              </a:rPr>
              <a:t>Түрлері:</a:t>
            </a:r>
          </a:p>
          <a:p>
            <a:pPr algn="ctr">
              <a:lnSpc>
                <a:spcPts val="4645"/>
              </a:lnSpc>
              <a:spcBef>
                <a:spcPct val="0"/>
              </a:spcBef>
            </a:pPr>
            <a:r>
              <a:rPr lang="en-US" sz="3318">
                <a:solidFill>
                  <a:srgbClr val="0E4C9D"/>
                </a:solidFill>
                <a:latin typeface="Open Sans"/>
                <a:ea typeface="Open Sans"/>
                <a:cs typeface="Open Sans"/>
                <a:sym typeface="Open Sans"/>
              </a:rPr>
              <a:t>Оптикалық изомерлер (энантиомерлер – R/S, D/L)</a:t>
            </a:r>
          </a:p>
          <a:p>
            <a:pPr algn="ctr">
              <a:lnSpc>
                <a:spcPts val="4645"/>
              </a:lnSpc>
              <a:spcBef>
                <a:spcPct val="0"/>
              </a:spcBef>
            </a:pPr>
            <a:r>
              <a:rPr lang="en-US" sz="3318">
                <a:solidFill>
                  <a:srgbClr val="0E4C9D"/>
                </a:solidFill>
                <a:latin typeface="Open Sans"/>
                <a:ea typeface="Open Sans"/>
                <a:cs typeface="Open Sans"/>
                <a:sym typeface="Open Sans"/>
              </a:rPr>
              <a:t>Геометриялық (цис/транс, E/Z)</a:t>
            </a:r>
          </a:p>
          <a:p>
            <a:pPr algn="ctr">
              <a:lnSpc>
                <a:spcPts val="4645"/>
              </a:lnSpc>
              <a:spcBef>
                <a:spcPct val="0"/>
              </a:spcBef>
            </a:pPr>
            <a:endParaRPr lang="en-US" sz="3318">
              <a:solidFill>
                <a:srgbClr val="0E4C9D"/>
              </a:solidFill>
              <a:latin typeface="Open Sans"/>
              <a:ea typeface="Open Sans"/>
              <a:cs typeface="Open Sans"/>
              <a:sym typeface="Open Sans"/>
            </a:endParaRPr>
          </a:p>
          <a:p>
            <a:pPr algn="ctr">
              <a:lnSpc>
                <a:spcPts val="4645"/>
              </a:lnSpc>
              <a:spcBef>
                <a:spcPct val="0"/>
              </a:spcBef>
            </a:pPr>
            <a:r>
              <a:rPr lang="en-US" sz="3318" i="1">
                <a:solidFill>
                  <a:srgbClr val="0E4C9D"/>
                </a:solidFill>
                <a:latin typeface="Open Sans Italics"/>
                <a:ea typeface="Open Sans Italics"/>
                <a:cs typeface="Open Sans Italics"/>
                <a:sym typeface="Open Sans Italics"/>
              </a:rPr>
              <a:t>2. Конформациялық стереоизомерлер байланыстарды үзбей, σ-байланыстар айналасында еркін айналу арқылы өзгереді.</a:t>
            </a:r>
            <a:r>
              <a:rPr lang="en-US" sz="3318">
                <a:solidFill>
                  <a:srgbClr val="0E4C9D"/>
                </a:solidFill>
                <a:latin typeface="Open Sans"/>
                <a:ea typeface="Open Sans"/>
                <a:cs typeface="Open Sans"/>
                <a:sym typeface="Open Sans"/>
              </a:rPr>
              <a:t> Мысалы: этанның қайшылас және шашыранды конформациялары, циклогексанның орындық және қайық формасы.</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83642" y="971550"/>
            <a:ext cx="16320715" cy="8122209"/>
          </a:xfrm>
          <a:prstGeom prst="rect">
            <a:avLst/>
          </a:prstGeom>
        </p:spPr>
        <p:txBody>
          <a:bodyPr lIns="0" tIns="0" rIns="0" bIns="0" rtlCol="0" anchor="t">
            <a:spAutoFit/>
          </a:bodyPr>
          <a:lstStyle/>
          <a:p>
            <a:pPr algn="ctr">
              <a:lnSpc>
                <a:spcPts val="4344"/>
              </a:lnSpc>
              <a:spcBef>
                <a:spcPct val="0"/>
              </a:spcBef>
            </a:pPr>
            <a:r>
              <a:rPr lang="en-US" sz="3102" b="1">
                <a:solidFill>
                  <a:srgbClr val="0E4C9D"/>
                </a:solidFill>
                <a:latin typeface="Open Sans Bold"/>
                <a:ea typeface="Open Sans Bold"/>
                <a:cs typeface="Open Sans Bold"/>
                <a:sym typeface="Open Sans Bold"/>
              </a:rPr>
              <a:t>Стереоизомерияның маңызы:</a:t>
            </a:r>
          </a:p>
          <a:p>
            <a:pPr algn="ctr">
              <a:lnSpc>
                <a:spcPts val="4344"/>
              </a:lnSpc>
              <a:spcBef>
                <a:spcPct val="0"/>
              </a:spcBef>
            </a:pPr>
            <a:endParaRPr lang="en-US" sz="3102" b="1">
              <a:solidFill>
                <a:srgbClr val="0E4C9D"/>
              </a:solidFill>
              <a:latin typeface="Open Sans Bold"/>
              <a:ea typeface="Open Sans Bold"/>
              <a:cs typeface="Open Sans Bold"/>
              <a:sym typeface="Open Sans Bold"/>
            </a:endParaRPr>
          </a:p>
          <a:p>
            <a:pPr algn="ctr">
              <a:lnSpc>
                <a:spcPts val="4344"/>
              </a:lnSpc>
              <a:spcBef>
                <a:spcPct val="0"/>
              </a:spcBef>
            </a:pPr>
            <a:r>
              <a:rPr lang="en-US" sz="3102" i="1">
                <a:solidFill>
                  <a:srgbClr val="0E4C9D"/>
                </a:solidFill>
                <a:latin typeface="Open Sans Italics"/>
                <a:ea typeface="Open Sans Italics"/>
                <a:cs typeface="Open Sans Italics"/>
                <a:sym typeface="Open Sans Italics"/>
              </a:rPr>
              <a:t>Биологиялық белсенділікке әсері:</a:t>
            </a:r>
          </a:p>
          <a:p>
            <a:pPr algn="ctr">
              <a:lnSpc>
                <a:spcPts val="4344"/>
              </a:lnSpc>
              <a:spcBef>
                <a:spcPct val="0"/>
              </a:spcBef>
            </a:pPr>
            <a:r>
              <a:rPr lang="en-US" sz="3102">
                <a:solidFill>
                  <a:srgbClr val="0E4C9D"/>
                </a:solidFill>
                <a:latin typeface="Open Sans"/>
                <a:ea typeface="Open Sans"/>
                <a:cs typeface="Open Sans"/>
                <a:sym typeface="Open Sans"/>
              </a:rPr>
              <a:t>– Көптеген биологиялық жүйелер хиральді (кеңістіктік) ерекшеліктерді таниды.</a:t>
            </a:r>
          </a:p>
          <a:p>
            <a:pPr algn="ctr">
              <a:lnSpc>
                <a:spcPts val="4344"/>
              </a:lnSpc>
              <a:spcBef>
                <a:spcPct val="0"/>
              </a:spcBef>
            </a:pPr>
            <a:r>
              <a:rPr lang="en-US" sz="3102">
                <a:solidFill>
                  <a:srgbClr val="0E4C9D"/>
                </a:solidFill>
                <a:latin typeface="Open Sans"/>
                <a:ea typeface="Open Sans"/>
                <a:cs typeface="Open Sans"/>
                <a:sym typeface="Open Sans"/>
              </a:rPr>
              <a:t> – Мысалы, бір изомер – емдік қасиетке ие болса, екіншісі – зиянды болуы мүмкін.</a:t>
            </a:r>
          </a:p>
          <a:p>
            <a:pPr algn="ctr">
              <a:lnSpc>
                <a:spcPts val="4344"/>
              </a:lnSpc>
              <a:spcBef>
                <a:spcPct val="0"/>
              </a:spcBef>
            </a:pPr>
            <a:r>
              <a:rPr lang="en-US" sz="3102" i="1">
                <a:solidFill>
                  <a:srgbClr val="0E4C9D"/>
                </a:solidFill>
                <a:latin typeface="Open Sans Italics"/>
                <a:ea typeface="Open Sans Italics"/>
                <a:cs typeface="Open Sans Italics"/>
                <a:sym typeface="Open Sans Italics"/>
              </a:rPr>
              <a:t>Фармацевтикада:</a:t>
            </a:r>
          </a:p>
          <a:p>
            <a:pPr algn="ctr">
              <a:lnSpc>
                <a:spcPts val="4344"/>
              </a:lnSpc>
              <a:spcBef>
                <a:spcPct val="0"/>
              </a:spcBef>
            </a:pPr>
            <a:r>
              <a:rPr lang="en-US" sz="3102">
                <a:solidFill>
                  <a:srgbClr val="0E4C9D"/>
                </a:solidFill>
                <a:latin typeface="Open Sans"/>
                <a:ea typeface="Open Sans"/>
                <a:cs typeface="Open Sans"/>
                <a:sym typeface="Open Sans"/>
              </a:rPr>
              <a:t>– Дәрілік заттардың әрекеті көбінесе оптикалық изомерлерге байланысты.</a:t>
            </a:r>
          </a:p>
          <a:p>
            <a:pPr algn="ctr">
              <a:lnSpc>
                <a:spcPts val="4344"/>
              </a:lnSpc>
              <a:spcBef>
                <a:spcPct val="0"/>
              </a:spcBef>
            </a:pPr>
            <a:r>
              <a:rPr lang="en-US" sz="3102">
                <a:solidFill>
                  <a:srgbClr val="0E4C9D"/>
                </a:solidFill>
                <a:latin typeface="Open Sans"/>
                <a:ea typeface="Open Sans"/>
                <a:cs typeface="Open Sans"/>
                <a:sym typeface="Open Sans"/>
              </a:rPr>
              <a:t> – Мысал: талидомид трагедиясы – бір энантиомер емдік, екіншісі тератогенді.</a:t>
            </a:r>
          </a:p>
          <a:p>
            <a:pPr algn="ctr">
              <a:lnSpc>
                <a:spcPts val="4344"/>
              </a:lnSpc>
              <a:spcBef>
                <a:spcPct val="0"/>
              </a:spcBef>
            </a:pPr>
            <a:r>
              <a:rPr lang="en-US" sz="3102" i="1">
                <a:solidFill>
                  <a:srgbClr val="0E4C9D"/>
                </a:solidFill>
                <a:latin typeface="Open Sans Italics"/>
                <a:ea typeface="Open Sans Italics"/>
                <a:cs typeface="Open Sans Italics"/>
                <a:sym typeface="Open Sans Italics"/>
              </a:rPr>
              <a:t>Органикалық синтезде:</a:t>
            </a:r>
          </a:p>
          <a:p>
            <a:pPr algn="ctr">
              <a:lnSpc>
                <a:spcPts val="4344"/>
              </a:lnSpc>
              <a:spcBef>
                <a:spcPct val="0"/>
              </a:spcBef>
            </a:pPr>
            <a:r>
              <a:rPr lang="en-US" sz="3102">
                <a:solidFill>
                  <a:srgbClr val="0E4C9D"/>
                </a:solidFill>
                <a:latin typeface="Open Sans"/>
                <a:ea typeface="Open Sans"/>
                <a:cs typeface="Open Sans"/>
                <a:sym typeface="Open Sans"/>
              </a:rPr>
              <a:t>– Жаңа заттар алу кезінде кеңістіктік құрылысты бақылау өте маңызды.</a:t>
            </a:r>
          </a:p>
          <a:p>
            <a:pPr algn="ctr">
              <a:lnSpc>
                <a:spcPts val="4344"/>
              </a:lnSpc>
              <a:spcBef>
                <a:spcPct val="0"/>
              </a:spcBef>
            </a:pPr>
            <a:r>
              <a:rPr lang="en-US" sz="3102">
                <a:solidFill>
                  <a:srgbClr val="0E4C9D"/>
                </a:solidFill>
                <a:latin typeface="Open Sans"/>
                <a:ea typeface="Open Sans"/>
                <a:cs typeface="Open Sans"/>
                <a:sym typeface="Open Sans"/>
              </a:rPr>
              <a:t>– Катализ, асимметриялы синтез – стереоизомерлік өнімдер бағытында жүреді.</a:t>
            </a:r>
          </a:p>
          <a:p>
            <a:pPr algn="ctr">
              <a:lnSpc>
                <a:spcPts val="4344"/>
              </a:lnSpc>
              <a:spcBef>
                <a:spcPct val="0"/>
              </a:spcBef>
            </a:pPr>
            <a:r>
              <a:rPr lang="en-US" sz="3102" i="1">
                <a:solidFill>
                  <a:srgbClr val="0E4C9D"/>
                </a:solidFill>
                <a:latin typeface="Open Sans Italics"/>
                <a:ea typeface="Open Sans Italics"/>
                <a:cs typeface="Open Sans Italics"/>
                <a:sym typeface="Open Sans Italics"/>
              </a:rPr>
              <a:t>Азық-түлік және хош иістер</a:t>
            </a:r>
          </a:p>
          <a:p>
            <a:pPr algn="ctr">
              <a:lnSpc>
                <a:spcPts val="4344"/>
              </a:lnSpc>
              <a:spcBef>
                <a:spcPct val="0"/>
              </a:spcBef>
            </a:pPr>
            <a:r>
              <a:rPr lang="en-US" sz="3102">
                <a:solidFill>
                  <a:srgbClr val="0E4C9D"/>
                </a:solidFill>
                <a:latin typeface="Open Sans"/>
                <a:ea typeface="Open Sans"/>
                <a:cs typeface="Open Sans"/>
                <a:sym typeface="Open Sans"/>
              </a:rPr>
              <a:t>– Изомерлердің иісі мен дәмі әртүрлі болуы мүмкін.</a:t>
            </a:r>
          </a:p>
          <a:p>
            <a:pPr algn="ctr">
              <a:lnSpc>
                <a:spcPts val="4344"/>
              </a:lnSpc>
              <a:spcBef>
                <a:spcPct val="0"/>
              </a:spcBef>
            </a:pPr>
            <a:r>
              <a:rPr lang="en-US" sz="3102">
                <a:solidFill>
                  <a:srgbClr val="0E4C9D"/>
                </a:solidFill>
                <a:latin typeface="Open Sans"/>
                <a:ea typeface="Open Sans"/>
                <a:cs typeface="Open Sans"/>
                <a:sym typeface="Open Sans"/>
              </a:rPr>
              <a:t>– Мысалы: лимон және апельсин иістерін беретін заттар – бір-біріне оптикалық изомер.</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E4C9D"/>
        </a:solidFill>
        <a:effectLst/>
      </p:bgPr>
    </p:bg>
    <p:spTree>
      <p:nvGrpSpPr>
        <p:cNvPr id="1" name=""/>
        <p:cNvGrpSpPr/>
        <p:nvPr/>
      </p:nvGrpSpPr>
      <p:grpSpPr>
        <a:xfrm>
          <a:off x="0" y="0"/>
          <a:ext cx="0" cy="0"/>
          <a:chOff x="0" y="0"/>
          <a:chExt cx="0" cy="0"/>
        </a:xfrm>
      </p:grpSpPr>
      <p:sp>
        <p:nvSpPr>
          <p:cNvPr id="2" name="TextBox 2"/>
          <p:cNvSpPr txBox="1"/>
          <p:nvPr/>
        </p:nvSpPr>
        <p:spPr>
          <a:xfrm>
            <a:off x="1512916" y="3457796"/>
            <a:ext cx="15262167" cy="3304733"/>
          </a:xfrm>
          <a:prstGeom prst="rect">
            <a:avLst/>
          </a:prstGeom>
        </p:spPr>
        <p:txBody>
          <a:bodyPr lIns="0" tIns="0" rIns="0" bIns="0" rtlCol="0" anchor="t">
            <a:spAutoFit/>
          </a:bodyPr>
          <a:lstStyle/>
          <a:p>
            <a:pPr algn="ctr">
              <a:lnSpc>
                <a:spcPts val="5274"/>
              </a:lnSpc>
              <a:spcBef>
                <a:spcPct val="0"/>
              </a:spcBef>
            </a:pPr>
            <a:r>
              <a:rPr lang="en-US" sz="3767" b="1">
                <a:solidFill>
                  <a:srgbClr val="FFFFFF"/>
                </a:solidFill>
                <a:latin typeface="Open Sans Bold"/>
                <a:ea typeface="Open Sans Bold"/>
                <a:cs typeface="Open Sans Bold"/>
                <a:sym typeface="Open Sans Bold"/>
              </a:rPr>
              <a:t>Стереоизомерия </a:t>
            </a:r>
            <a:r>
              <a:rPr lang="en-US" sz="3767">
                <a:solidFill>
                  <a:srgbClr val="FFFFFF"/>
                </a:solidFill>
                <a:latin typeface="Open Sans"/>
                <a:ea typeface="Open Sans"/>
                <a:cs typeface="Open Sans"/>
                <a:sym typeface="Open Sans"/>
              </a:rPr>
              <a:t>– органикалық молекулалардың кеңістіктік құрылымына негізделген, химиялық, физикалық және биологиялық қасиеттерге әсер ететін маңызды химиялық құбылыс. Оны түсіну арқылы заттардың әсерін болжауға және дұрыс бағытта синтездеуге болады.</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E4C9D"/>
        </a:solidFill>
        <a:effectLst/>
      </p:bgPr>
    </p:bg>
    <p:spTree>
      <p:nvGrpSpPr>
        <p:cNvPr id="1" name=""/>
        <p:cNvGrpSpPr/>
        <p:nvPr/>
      </p:nvGrpSpPr>
      <p:grpSpPr>
        <a:xfrm>
          <a:off x="0" y="0"/>
          <a:ext cx="0" cy="0"/>
          <a:chOff x="0" y="0"/>
          <a:chExt cx="0" cy="0"/>
        </a:xfrm>
      </p:grpSpPr>
      <p:sp>
        <p:nvSpPr>
          <p:cNvPr id="2" name="TextBox 2"/>
          <p:cNvSpPr txBox="1"/>
          <p:nvPr/>
        </p:nvSpPr>
        <p:spPr>
          <a:xfrm>
            <a:off x="383855" y="2871470"/>
            <a:ext cx="17520290" cy="4246780"/>
          </a:xfrm>
          <a:prstGeom prst="rect">
            <a:avLst/>
          </a:prstGeom>
        </p:spPr>
        <p:txBody>
          <a:bodyPr lIns="0" tIns="0" rIns="0" bIns="0" rtlCol="0" anchor="t">
            <a:spAutoFit/>
          </a:bodyPr>
          <a:lstStyle/>
          <a:p>
            <a:pPr algn="ctr">
              <a:lnSpc>
                <a:spcPts val="4800"/>
              </a:lnSpc>
              <a:spcBef>
                <a:spcPct val="0"/>
              </a:spcBef>
            </a:pPr>
            <a:r>
              <a:rPr lang="en-US" sz="3428" b="1">
                <a:solidFill>
                  <a:srgbClr val="FFFFFF"/>
                </a:solidFill>
                <a:latin typeface="Open Sans Bold"/>
                <a:ea typeface="Open Sans Bold"/>
                <a:cs typeface="Open Sans Bold"/>
                <a:sym typeface="Open Sans Bold"/>
              </a:rPr>
              <a:t>2. Конфигурациялық және конформациялық стереоизомерлер</a:t>
            </a:r>
          </a:p>
          <a:p>
            <a:pPr algn="ctr">
              <a:lnSpc>
                <a:spcPts val="4800"/>
              </a:lnSpc>
              <a:spcBef>
                <a:spcPct val="0"/>
              </a:spcBef>
            </a:pPr>
            <a:endParaRPr lang="en-US" sz="3428" b="1">
              <a:solidFill>
                <a:srgbClr val="FFFFFF"/>
              </a:solidFill>
              <a:latin typeface="Open Sans Bold"/>
              <a:ea typeface="Open Sans Bold"/>
              <a:cs typeface="Open Sans Bold"/>
              <a:sym typeface="Open Sans Bold"/>
            </a:endParaRPr>
          </a:p>
          <a:p>
            <a:pPr algn="ctr">
              <a:lnSpc>
                <a:spcPts val="4800"/>
              </a:lnSpc>
              <a:spcBef>
                <a:spcPct val="0"/>
              </a:spcBef>
            </a:pPr>
            <a:r>
              <a:rPr lang="en-US" sz="3428">
                <a:solidFill>
                  <a:srgbClr val="FFFFFF"/>
                </a:solidFill>
                <a:latin typeface="Open Sans"/>
                <a:ea typeface="Open Sans"/>
                <a:cs typeface="Open Sans"/>
                <a:sym typeface="Open Sans"/>
              </a:rPr>
              <a:t>Стереоизомерлердің кеңістіктегі құрылымы әртүрлі болғанымен, олардың молекулалық формуласы мен байланысу тәртібі бірдей.</a:t>
            </a:r>
          </a:p>
          <a:p>
            <a:pPr algn="ctr">
              <a:lnSpc>
                <a:spcPts val="4800"/>
              </a:lnSpc>
              <a:spcBef>
                <a:spcPct val="0"/>
              </a:spcBef>
            </a:pPr>
            <a:r>
              <a:rPr lang="en-US" sz="3428">
                <a:solidFill>
                  <a:srgbClr val="FFFFFF"/>
                </a:solidFill>
                <a:latin typeface="Open Sans"/>
                <a:ea typeface="Open Sans"/>
                <a:cs typeface="Open Sans"/>
                <a:sym typeface="Open Sans"/>
              </a:rPr>
              <a:t> Стереоизомерлер екіге бөлінеді:</a:t>
            </a:r>
          </a:p>
          <a:p>
            <a:pPr algn="ctr">
              <a:lnSpc>
                <a:spcPts val="4800"/>
              </a:lnSpc>
              <a:spcBef>
                <a:spcPct val="0"/>
              </a:spcBef>
            </a:pPr>
            <a:r>
              <a:rPr lang="en-US" sz="3428" i="1">
                <a:solidFill>
                  <a:srgbClr val="FFFFFF"/>
                </a:solidFill>
                <a:latin typeface="Open Sans Italics"/>
                <a:ea typeface="Open Sans Italics"/>
                <a:cs typeface="Open Sans Italics"/>
                <a:sym typeface="Open Sans Italics"/>
              </a:rPr>
              <a:t>а) Конфигурациялық стереоизомерлер</a:t>
            </a:r>
          </a:p>
          <a:p>
            <a:pPr algn="ctr">
              <a:lnSpc>
                <a:spcPts val="4800"/>
              </a:lnSpc>
              <a:spcBef>
                <a:spcPct val="0"/>
              </a:spcBef>
            </a:pPr>
            <a:r>
              <a:rPr lang="en-US" sz="3428" i="1">
                <a:solidFill>
                  <a:srgbClr val="FFFFFF"/>
                </a:solidFill>
                <a:latin typeface="Open Sans Italics"/>
                <a:ea typeface="Open Sans Italics"/>
                <a:cs typeface="Open Sans Italics"/>
                <a:sym typeface="Open Sans Italics"/>
              </a:rPr>
              <a:t>б) Конформациялық стереоизомерлер</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E4C9D"/>
        </a:solidFill>
        <a:effectLst/>
      </p:bgPr>
    </p:bg>
    <p:spTree>
      <p:nvGrpSpPr>
        <p:cNvPr id="1" name=""/>
        <p:cNvGrpSpPr/>
        <p:nvPr/>
      </p:nvGrpSpPr>
      <p:grpSpPr>
        <a:xfrm>
          <a:off x="0" y="0"/>
          <a:ext cx="0" cy="0"/>
          <a:chOff x="0" y="0"/>
          <a:chExt cx="0" cy="0"/>
        </a:xfrm>
      </p:grpSpPr>
      <p:sp>
        <p:nvSpPr>
          <p:cNvPr id="2" name="TextBox 2"/>
          <p:cNvSpPr txBox="1"/>
          <p:nvPr/>
        </p:nvSpPr>
        <p:spPr>
          <a:xfrm>
            <a:off x="1246909" y="1570066"/>
            <a:ext cx="15794182" cy="7448550"/>
          </a:xfrm>
          <a:prstGeom prst="rect">
            <a:avLst/>
          </a:prstGeom>
        </p:spPr>
        <p:txBody>
          <a:bodyPr lIns="0" tIns="0" rIns="0" bIns="0" rtlCol="0" anchor="t">
            <a:spAutoFit/>
          </a:bodyPr>
          <a:lstStyle/>
          <a:p>
            <a:pPr algn="ctr">
              <a:lnSpc>
                <a:spcPts val="4200"/>
              </a:lnSpc>
              <a:spcBef>
                <a:spcPct val="0"/>
              </a:spcBef>
            </a:pPr>
            <a:r>
              <a:rPr lang="en-US" sz="3000" b="1">
                <a:solidFill>
                  <a:srgbClr val="FFFFFF"/>
                </a:solidFill>
                <a:latin typeface="Open Sans Bold"/>
                <a:ea typeface="Open Sans Bold"/>
                <a:cs typeface="Open Sans Bold"/>
                <a:sym typeface="Open Sans Bold"/>
              </a:rPr>
              <a:t>Конфигурациялық стереоизомерлер.</a:t>
            </a:r>
            <a:r>
              <a:rPr lang="en-US" sz="3000">
                <a:solidFill>
                  <a:srgbClr val="FFFFFF"/>
                </a:solidFill>
                <a:latin typeface="Open Sans"/>
                <a:ea typeface="Open Sans"/>
                <a:cs typeface="Open Sans"/>
                <a:sym typeface="Open Sans"/>
              </a:rPr>
              <a:t> Бұл изомерлер арасында бір изомерді екіншісіне айналдыру үшін коваленттік байланыстарды үзу қажет. Олар бір-бірінен қатаң құрылыммен ерекшеленеді.</a:t>
            </a:r>
          </a:p>
          <a:p>
            <a:pPr algn="ctr">
              <a:lnSpc>
                <a:spcPts val="4200"/>
              </a:lnSpc>
              <a:spcBef>
                <a:spcPct val="0"/>
              </a:spcBef>
            </a:pPr>
            <a:endParaRPr lang="en-US" sz="3000">
              <a:solidFill>
                <a:srgbClr val="FFFFFF"/>
              </a:solidFill>
              <a:latin typeface="Open Sans"/>
              <a:ea typeface="Open Sans"/>
              <a:cs typeface="Open Sans"/>
              <a:sym typeface="Open Sans"/>
            </a:endParaRPr>
          </a:p>
          <a:p>
            <a:pPr algn="ctr">
              <a:lnSpc>
                <a:spcPts val="4200"/>
              </a:lnSpc>
              <a:spcBef>
                <a:spcPct val="0"/>
              </a:spcBef>
            </a:pPr>
            <a:r>
              <a:rPr lang="en-US" sz="3000" b="1">
                <a:solidFill>
                  <a:srgbClr val="FFFFFF"/>
                </a:solidFill>
                <a:latin typeface="Open Sans Bold"/>
                <a:ea typeface="Open Sans Bold"/>
                <a:cs typeface="Open Sans Bold"/>
                <a:sym typeface="Open Sans Bold"/>
              </a:rPr>
              <a:t>Бұл топқа кіретіндер:</a:t>
            </a:r>
          </a:p>
          <a:p>
            <a:pPr algn="ctr">
              <a:lnSpc>
                <a:spcPts val="4200"/>
              </a:lnSpc>
              <a:spcBef>
                <a:spcPct val="0"/>
              </a:spcBef>
            </a:pPr>
            <a:r>
              <a:rPr lang="en-US" sz="3000" i="1">
                <a:solidFill>
                  <a:srgbClr val="FFFFFF"/>
                </a:solidFill>
                <a:latin typeface="Open Sans Italics"/>
                <a:ea typeface="Open Sans Italics"/>
                <a:cs typeface="Open Sans Italics"/>
                <a:sym typeface="Open Sans Italics"/>
              </a:rPr>
              <a:t>a) Оптикалық изомерлер (энантиомерлер):</a:t>
            </a:r>
          </a:p>
          <a:p>
            <a:pPr algn="ctr">
              <a:lnSpc>
                <a:spcPts val="4200"/>
              </a:lnSpc>
              <a:spcBef>
                <a:spcPct val="0"/>
              </a:spcBef>
            </a:pPr>
            <a:r>
              <a:rPr lang="en-US" sz="3000">
                <a:solidFill>
                  <a:srgbClr val="FFFFFF"/>
                </a:solidFill>
                <a:latin typeface="Open Sans"/>
                <a:ea typeface="Open Sans"/>
                <a:cs typeface="Open Sans"/>
                <a:sym typeface="Open Sans"/>
              </a:rPr>
              <a:t>Хиральді орталығы (асимметриялық көміртек) бар молекулалар; айнаның бейнесі тәрізді екі құрылым (солға және оңға айналдыратын). Мысалы:</a:t>
            </a:r>
          </a:p>
          <a:p>
            <a:pPr algn="ctr">
              <a:lnSpc>
                <a:spcPts val="4200"/>
              </a:lnSpc>
              <a:spcBef>
                <a:spcPct val="0"/>
              </a:spcBef>
            </a:pPr>
            <a:r>
              <a:rPr lang="en-US" sz="3000">
                <a:solidFill>
                  <a:srgbClr val="FFFFFF"/>
                </a:solidFill>
                <a:latin typeface="Open Sans"/>
                <a:ea typeface="Open Sans"/>
                <a:cs typeface="Open Sans"/>
                <a:sym typeface="Open Sans"/>
              </a:rPr>
              <a:t>[CH3-CH(OH)-COOH] – сүт қышқылының D және L формалары.</a:t>
            </a:r>
          </a:p>
          <a:p>
            <a:pPr algn="ctr">
              <a:lnSpc>
                <a:spcPts val="4200"/>
              </a:lnSpc>
              <a:spcBef>
                <a:spcPct val="0"/>
              </a:spcBef>
            </a:pPr>
            <a:endParaRPr lang="en-US" sz="3000">
              <a:solidFill>
                <a:srgbClr val="FFFFFF"/>
              </a:solidFill>
              <a:latin typeface="Open Sans"/>
              <a:ea typeface="Open Sans"/>
              <a:cs typeface="Open Sans"/>
              <a:sym typeface="Open Sans"/>
            </a:endParaRPr>
          </a:p>
          <a:p>
            <a:pPr algn="ctr">
              <a:lnSpc>
                <a:spcPts val="4200"/>
              </a:lnSpc>
              <a:spcBef>
                <a:spcPct val="0"/>
              </a:spcBef>
            </a:pPr>
            <a:r>
              <a:rPr lang="en-US" sz="3000" i="1">
                <a:solidFill>
                  <a:srgbClr val="FFFFFF"/>
                </a:solidFill>
                <a:latin typeface="Open Sans Italics"/>
                <a:ea typeface="Open Sans Italics"/>
                <a:cs typeface="Open Sans Italics"/>
                <a:sym typeface="Open Sans Italics"/>
              </a:rPr>
              <a:t>б) Геометриялық изомерлер</a:t>
            </a:r>
            <a:r>
              <a:rPr lang="en-US" sz="3000">
                <a:solidFill>
                  <a:srgbClr val="FFFFFF"/>
                </a:solidFill>
                <a:latin typeface="Open Sans"/>
                <a:ea typeface="Open Sans"/>
                <a:cs typeface="Open Sans"/>
                <a:sym typeface="Open Sans"/>
              </a:rPr>
              <a:t> (цис/транс немесе E/Z): қос байланыс немесе цикл құрылымында айналу шектелген жағдайда. Мысалы:</a:t>
            </a:r>
          </a:p>
          <a:p>
            <a:pPr algn="ctr">
              <a:lnSpc>
                <a:spcPts val="4200"/>
              </a:lnSpc>
              <a:spcBef>
                <a:spcPct val="0"/>
              </a:spcBef>
            </a:pPr>
            <a:r>
              <a:rPr lang="en-US" sz="3000">
                <a:solidFill>
                  <a:srgbClr val="FFFFFF"/>
                </a:solidFill>
                <a:latin typeface="Open Sans"/>
                <a:ea typeface="Open Sans"/>
                <a:cs typeface="Open Sans"/>
                <a:sym typeface="Open Sans"/>
              </a:rPr>
              <a:t>- Цис-бутен: CH₃–CH=CH–CH₃ (екі CH₃ бір жағында)</a:t>
            </a:r>
          </a:p>
          <a:p>
            <a:pPr algn="ctr">
              <a:lnSpc>
                <a:spcPts val="4200"/>
              </a:lnSpc>
              <a:spcBef>
                <a:spcPct val="0"/>
              </a:spcBef>
            </a:pPr>
            <a:r>
              <a:rPr lang="en-US" sz="3000">
                <a:solidFill>
                  <a:srgbClr val="FFFFFF"/>
                </a:solidFill>
                <a:latin typeface="Open Sans"/>
                <a:ea typeface="Open Sans"/>
                <a:cs typeface="Open Sans"/>
                <a:sym typeface="Open Sans"/>
              </a:rPr>
              <a:t>- Транс-бутен: CH₃–CH=CH–CH₃ (CH₃ топтары қарама-қарсы)</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38464" y="2588210"/>
            <a:ext cx="17011072" cy="5043905"/>
          </a:xfrm>
          <a:prstGeom prst="rect">
            <a:avLst/>
          </a:prstGeom>
        </p:spPr>
        <p:txBody>
          <a:bodyPr lIns="0" tIns="0" rIns="0" bIns="0" rtlCol="0" anchor="t">
            <a:spAutoFit/>
          </a:bodyPr>
          <a:lstStyle/>
          <a:p>
            <a:pPr algn="ctr">
              <a:lnSpc>
                <a:spcPts val="4439"/>
              </a:lnSpc>
              <a:spcBef>
                <a:spcPct val="0"/>
              </a:spcBef>
            </a:pPr>
            <a:r>
              <a:rPr lang="en-US" sz="3171" b="1">
                <a:solidFill>
                  <a:srgbClr val="0E4C9D"/>
                </a:solidFill>
                <a:latin typeface="Open Sans Bold"/>
                <a:ea typeface="Open Sans Bold"/>
                <a:cs typeface="Open Sans Bold"/>
                <a:sym typeface="Open Sans Bold"/>
              </a:rPr>
              <a:t>2. Конформациялық стереоизомерлер</a:t>
            </a:r>
          </a:p>
          <a:p>
            <a:pPr algn="ctr">
              <a:lnSpc>
                <a:spcPts val="4439"/>
              </a:lnSpc>
              <a:spcBef>
                <a:spcPct val="0"/>
              </a:spcBef>
            </a:pPr>
            <a:endParaRPr lang="en-US" sz="3171" b="1">
              <a:solidFill>
                <a:srgbClr val="0E4C9D"/>
              </a:solidFill>
              <a:latin typeface="Open Sans Bold"/>
              <a:ea typeface="Open Sans Bold"/>
              <a:cs typeface="Open Sans Bold"/>
              <a:sym typeface="Open Sans Bold"/>
            </a:endParaRPr>
          </a:p>
          <a:p>
            <a:pPr algn="ctr">
              <a:lnSpc>
                <a:spcPts val="4439"/>
              </a:lnSpc>
              <a:spcBef>
                <a:spcPct val="0"/>
              </a:spcBef>
            </a:pPr>
            <a:r>
              <a:rPr lang="en-US" sz="3171">
                <a:solidFill>
                  <a:srgbClr val="0E4C9D"/>
                </a:solidFill>
                <a:latin typeface="Open Sans"/>
                <a:ea typeface="Open Sans"/>
                <a:cs typeface="Open Sans"/>
                <a:sym typeface="Open Sans"/>
              </a:rPr>
              <a:t>Бұл стереоизомерлер σ-байланыстардың айналуы нәтижесінде бір-біріне байланыстарды үзбей-ақ ауыса алады, яғни, бұл – молекула ішіндегі қалыпты қозғалыс нәтижесі. Жиі кездесетін мысалдар:</a:t>
            </a:r>
          </a:p>
          <a:p>
            <a:pPr algn="ctr">
              <a:lnSpc>
                <a:spcPts val="4439"/>
              </a:lnSpc>
              <a:spcBef>
                <a:spcPct val="0"/>
              </a:spcBef>
            </a:pPr>
            <a:r>
              <a:rPr lang="en-US" sz="3171" i="1">
                <a:solidFill>
                  <a:srgbClr val="0E4C9D"/>
                </a:solidFill>
                <a:latin typeface="Open Sans Italics"/>
                <a:ea typeface="Open Sans Italics"/>
                <a:cs typeface="Open Sans Italics"/>
                <a:sym typeface="Open Sans Italics"/>
              </a:rPr>
              <a:t>a) Этан молекуласы </a:t>
            </a:r>
            <a:r>
              <a:rPr lang="en-US" sz="3171">
                <a:solidFill>
                  <a:srgbClr val="0E4C9D"/>
                </a:solidFill>
                <a:latin typeface="Open Sans"/>
                <a:ea typeface="Open Sans"/>
                <a:cs typeface="Open Sans"/>
                <a:sym typeface="Open Sans"/>
              </a:rPr>
              <a:t>(CH₃–CH₃): қайшылас (staggered) және шашыранды (eclipsed) конфигурациялар.</a:t>
            </a:r>
          </a:p>
          <a:p>
            <a:pPr algn="ctr">
              <a:lnSpc>
                <a:spcPts val="4439"/>
              </a:lnSpc>
              <a:spcBef>
                <a:spcPct val="0"/>
              </a:spcBef>
            </a:pPr>
            <a:r>
              <a:rPr lang="en-US" sz="3171" i="1">
                <a:solidFill>
                  <a:srgbClr val="0E4C9D"/>
                </a:solidFill>
                <a:latin typeface="Open Sans Italics"/>
                <a:ea typeface="Open Sans Italics"/>
                <a:cs typeface="Open Sans Italics"/>
                <a:sym typeface="Open Sans Italics"/>
              </a:rPr>
              <a:t>б) Циклогексан: </a:t>
            </a:r>
            <a:r>
              <a:rPr lang="en-US" sz="3171">
                <a:solidFill>
                  <a:srgbClr val="0E4C9D"/>
                </a:solidFill>
                <a:latin typeface="Open Sans"/>
                <a:ea typeface="Open Sans"/>
                <a:cs typeface="Open Sans"/>
                <a:sym typeface="Open Sans"/>
              </a:rPr>
              <a:t>орындық және қайық формалары. Орындық конфигурация – энергетикалық ең тиімді, яғни тұрақты.</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2381</Words>
  <Application>Microsoft Office PowerPoint</Application>
  <PresentationFormat>Произвольный</PresentationFormat>
  <Paragraphs>256</Paragraphs>
  <Slides>30</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30</vt:i4>
      </vt:variant>
    </vt:vector>
  </HeadingPairs>
  <TitlesOfParts>
    <vt:vector size="38" baseType="lpstr">
      <vt:lpstr>Times New Roman</vt:lpstr>
      <vt:lpstr>Arial</vt:lpstr>
      <vt:lpstr>Open Sans Italics</vt:lpstr>
      <vt:lpstr>Open Sans Bold</vt:lpstr>
      <vt:lpstr>Open Sans Bold Italics</vt:lpstr>
      <vt:lpstr>Open Sans</vt:lpstr>
      <vt:lpstr>Calibri</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 дәріс Тақырыбы. Стереоизомерия. Бір хиралды орталығы бар қосылыстар. Оптикалық белсенділік.</dc:title>
  <cp:lastModifiedBy>Пользователь Windows</cp:lastModifiedBy>
  <cp:revision>2</cp:revision>
  <dcterms:created xsi:type="dcterms:W3CDTF">2006-08-16T00:00:00Z</dcterms:created>
  <dcterms:modified xsi:type="dcterms:W3CDTF">2025-09-21T19:47:54Z</dcterms:modified>
  <dc:identifier>DAGznB397AU</dc:identifier>
</cp:coreProperties>
</file>