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ru-RU"/>
              <a:t>Образец заголовка</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B62F3FA-FE0B-4503-98D1-01B6CA529697}" type="datetimeFigureOut">
              <a:rPr lang="ru-KZ" smtClean="0"/>
              <a:t>30.09.2020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36636847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B62F3FA-FE0B-4503-98D1-01B6CA529697}" type="datetimeFigureOut">
              <a:rPr lang="ru-KZ" smtClean="0"/>
              <a:t>30.09.2020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3976223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6B62F3FA-FE0B-4503-98D1-01B6CA529697}" type="datetimeFigureOut">
              <a:rPr lang="ru-KZ" smtClean="0"/>
              <a:t>30.09.2020</a:t>
            </a:fld>
            <a:endParaRPr lang="ru-KZ"/>
          </a:p>
        </p:txBody>
      </p:sp>
      <p:sp>
        <p:nvSpPr>
          <p:cNvPr id="5" name="Footer Placeholder 4"/>
          <p:cNvSpPr>
            <a:spLocks noGrp="1"/>
          </p:cNvSpPr>
          <p:nvPr>
            <p:ph type="ftr" sz="quarter" idx="11"/>
          </p:nvPr>
        </p:nvSpPr>
        <p:spPr>
          <a:xfrm>
            <a:off x="3776135" y="6422854"/>
            <a:ext cx="4279669" cy="365125"/>
          </a:xfrm>
        </p:spPr>
        <p:txBody>
          <a:bodyPr/>
          <a:lstStyle/>
          <a:p>
            <a:endParaRPr lang="ru-KZ"/>
          </a:p>
        </p:txBody>
      </p:sp>
      <p:sp>
        <p:nvSpPr>
          <p:cNvPr id="6" name="Slide Number Placeholder 5"/>
          <p:cNvSpPr>
            <a:spLocks noGrp="1"/>
          </p:cNvSpPr>
          <p:nvPr>
            <p:ph type="sldNum" sz="quarter" idx="12"/>
          </p:nvPr>
        </p:nvSpPr>
        <p:spPr>
          <a:xfrm>
            <a:off x="8073048" y="6422854"/>
            <a:ext cx="879759" cy="365125"/>
          </a:xfrm>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3508976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B62F3FA-FE0B-4503-98D1-01B6CA529697}" type="datetimeFigureOut">
              <a:rPr lang="ru-KZ" smtClean="0"/>
              <a:t>30.09.2020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3673287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6B62F3FA-FE0B-4503-98D1-01B6CA529697}" type="datetimeFigureOut">
              <a:rPr lang="ru-KZ" smtClean="0"/>
              <a:t>30.09.2020</a:t>
            </a:fld>
            <a:endParaRPr lang="ru-KZ"/>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71C1427D-249F-472B-AD5A-EC0ECB619E0F}" type="slidenum">
              <a:rPr lang="ru-KZ" smtClean="0"/>
              <a:t>‹#›</a:t>
            </a:fld>
            <a:endParaRPr lang="ru-KZ"/>
          </a:p>
        </p:txBody>
      </p:sp>
    </p:spTree>
    <p:extLst>
      <p:ext uri="{BB962C8B-B14F-4D97-AF65-F5344CB8AC3E}">
        <p14:creationId xmlns:p14="http://schemas.microsoft.com/office/powerpoint/2010/main" val="12020064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B62F3FA-FE0B-4503-98D1-01B6CA529697}" type="datetimeFigureOut">
              <a:rPr lang="ru-KZ" smtClean="0"/>
              <a:t>30.09.2020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618697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B62F3FA-FE0B-4503-98D1-01B6CA529697}" type="datetimeFigureOut">
              <a:rPr lang="ru-KZ" smtClean="0"/>
              <a:t>30.09.2020</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3990833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B62F3FA-FE0B-4503-98D1-01B6CA529697}" type="datetimeFigureOut">
              <a:rPr lang="ru-KZ" smtClean="0"/>
              <a:t>30.09.2020</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1177554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62F3FA-FE0B-4503-98D1-01B6CA529697}" type="datetimeFigureOut">
              <a:rPr lang="ru-KZ" smtClean="0"/>
              <a:t>30.09.2020</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3646910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B62F3FA-FE0B-4503-98D1-01B6CA529697}" type="datetimeFigureOut">
              <a:rPr lang="ru-KZ" smtClean="0"/>
              <a:t>30.09.2020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25166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B62F3FA-FE0B-4503-98D1-01B6CA529697}" type="datetimeFigureOut">
              <a:rPr lang="ru-KZ" smtClean="0"/>
              <a:t>30.09.2020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71C1427D-249F-472B-AD5A-EC0ECB619E0F}" type="slidenum">
              <a:rPr lang="ru-KZ" smtClean="0"/>
              <a:t>‹#›</a:t>
            </a:fld>
            <a:endParaRPr lang="ru-KZ"/>
          </a:p>
        </p:txBody>
      </p:sp>
    </p:spTree>
    <p:extLst>
      <p:ext uri="{BB962C8B-B14F-4D97-AF65-F5344CB8AC3E}">
        <p14:creationId xmlns:p14="http://schemas.microsoft.com/office/powerpoint/2010/main" val="2169435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6B62F3FA-FE0B-4503-98D1-01B6CA529697}" type="datetimeFigureOut">
              <a:rPr lang="ru-KZ" smtClean="0"/>
              <a:t>30.09.2020</a:t>
            </a:fld>
            <a:endParaRPr lang="ru-KZ"/>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KZ"/>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71C1427D-249F-472B-AD5A-EC0ECB619E0F}" type="slidenum">
              <a:rPr lang="ru-KZ" smtClean="0"/>
              <a:t>‹#›</a:t>
            </a:fld>
            <a:endParaRPr lang="ru-KZ"/>
          </a:p>
        </p:txBody>
      </p:sp>
    </p:spTree>
    <p:extLst>
      <p:ext uri="{BB962C8B-B14F-4D97-AF65-F5344CB8AC3E}">
        <p14:creationId xmlns:p14="http://schemas.microsoft.com/office/powerpoint/2010/main" val="158694556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D5C765-31CD-4FFB-B970-DBC700D47214}"/>
              </a:ext>
            </a:extLst>
          </p:cNvPr>
          <p:cNvSpPr>
            <a:spLocks noGrp="1"/>
          </p:cNvSpPr>
          <p:nvPr>
            <p:ph type="ctrTitle"/>
          </p:nvPr>
        </p:nvSpPr>
        <p:spPr/>
        <p:txBody>
          <a:bodyPr/>
          <a:lstStyle/>
          <a:p>
            <a:r>
              <a:rPr lang="kk-KZ" sz="1800" b="1" dirty="0">
                <a:effectLst/>
                <a:latin typeface="Times New Roman" panose="02020603050405020304" pitchFamily="18" charset="0"/>
                <a:ea typeface="Times New Roman" panose="02020603050405020304" pitchFamily="18" charset="0"/>
              </a:rPr>
              <a:t>Institutional capacity for performance auditing </a:t>
            </a:r>
            <a:endParaRPr lang="ru-KZ" dirty="0"/>
          </a:p>
        </p:txBody>
      </p:sp>
      <p:sp>
        <p:nvSpPr>
          <p:cNvPr id="3" name="Подзаголовок 2">
            <a:extLst>
              <a:ext uri="{FF2B5EF4-FFF2-40B4-BE49-F238E27FC236}">
                <a16:creationId xmlns:a16="http://schemas.microsoft.com/office/drawing/2014/main" id="{FE782AF7-829B-4943-BFFF-2D1E1868BAD6}"/>
              </a:ext>
            </a:extLst>
          </p:cNvPr>
          <p:cNvSpPr>
            <a:spLocks noGrp="1"/>
          </p:cNvSpPr>
          <p:nvPr>
            <p:ph type="subTitle" idx="1"/>
          </p:nvPr>
        </p:nvSpPr>
        <p:spPr/>
        <p:txBody>
          <a:bodyPr/>
          <a:lstStyle/>
          <a:p>
            <a:endParaRPr lang="ru-KZ"/>
          </a:p>
        </p:txBody>
      </p:sp>
      <p:pic>
        <p:nvPicPr>
          <p:cNvPr id="5" name="Picture 4" descr="1200px-L.N.Gumilyov_Eurasian_National_University_logo.svg.png">
            <a:extLst>
              <a:ext uri="{FF2B5EF4-FFF2-40B4-BE49-F238E27FC236}">
                <a16:creationId xmlns:a16="http://schemas.microsoft.com/office/drawing/2014/main" id="{A2D1F919-6077-451D-95C4-81308890BF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616253" y="243839"/>
            <a:ext cx="1955988" cy="1649549"/>
          </a:xfrm>
          <a:prstGeom prst="rect">
            <a:avLst/>
          </a:prstGeom>
        </p:spPr>
      </p:pic>
    </p:spTree>
    <p:extLst>
      <p:ext uri="{BB962C8B-B14F-4D97-AF65-F5344CB8AC3E}">
        <p14:creationId xmlns:p14="http://schemas.microsoft.com/office/powerpoint/2010/main" val="46512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F4D7AE-0740-4C81-AD5A-E9EAE96B4EA0}"/>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objects of performance audit in the Republic of Kazakhstan are:</a:t>
            </a:r>
            <a:endParaRPr lang="ru-KZ" dirty="0"/>
          </a:p>
        </p:txBody>
      </p:sp>
      <p:sp>
        <p:nvSpPr>
          <p:cNvPr id="3" name="Объект 2">
            <a:extLst>
              <a:ext uri="{FF2B5EF4-FFF2-40B4-BE49-F238E27FC236}">
                <a16:creationId xmlns:a16="http://schemas.microsoft.com/office/drawing/2014/main" id="{BC3ABF87-EB50-4B66-B911-AF8056E136A6}"/>
              </a:ext>
            </a:extLst>
          </p:cNvPr>
          <p:cNvSpPr>
            <a:spLocks noGrp="1"/>
          </p:cNvSpPr>
          <p:nvPr>
            <p:ph idx="1"/>
          </p:nvPr>
        </p:nvSpPr>
        <p:spPr/>
        <p:txBody>
          <a:bodyPr>
            <a:normAutofit lnSpcReduction="10000"/>
          </a:bodyPr>
          <a:lstStyle/>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Budget programs of government agencies;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Strategic plans of government agencies;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sphere of public procurement of goods, works and services;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State, sectoral and regional programs;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Subjects of the quasi-public sector;</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Problems of the country's public debt management;</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Problems of asset management of the National Fund of the Republic of Kazakhstan, the unified state funded pension system in the republic.</a:t>
            </a:r>
            <a:endParaRPr lang="ru-KZ" dirty="0"/>
          </a:p>
        </p:txBody>
      </p:sp>
    </p:spTree>
    <p:extLst>
      <p:ext uri="{BB962C8B-B14F-4D97-AF65-F5344CB8AC3E}">
        <p14:creationId xmlns:p14="http://schemas.microsoft.com/office/powerpoint/2010/main" val="1492307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FA23B8B-14B0-4121-9A4B-80D3631DCD94}"/>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A0D63B46-8E1D-4F7F-B156-FF9F53CE29A4}"/>
              </a:ext>
            </a:extLst>
          </p:cNvPr>
          <p:cNvSpPr>
            <a:spLocks noGrp="1"/>
          </p:cNvSpPr>
          <p:nvPr>
            <p:ph idx="1"/>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subject of performance audit is the activity of the auditee in the use of public funds in the performance of the functions, tasks and programs assigned to it.</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subject of an audit is related to what is verified through an audit.</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Examples include the delivery of public services or the impact of government policies and legislation on managers, stakeholder groups, businesses, citizens and society at large.</a:t>
            </a:r>
            <a:endParaRPr lang="ru-KZ" dirty="0"/>
          </a:p>
        </p:txBody>
      </p:sp>
    </p:spTree>
    <p:extLst>
      <p:ext uri="{BB962C8B-B14F-4D97-AF65-F5344CB8AC3E}">
        <p14:creationId xmlns:p14="http://schemas.microsoft.com/office/powerpoint/2010/main" val="418324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A2EBCF-C33D-4004-98BE-FACFABF1CD6D}"/>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B8DA642D-D805-4B10-9772-9452E3206B71}"/>
              </a:ext>
            </a:extLst>
          </p:cNvPr>
          <p:cNvSpPr>
            <a:spLocks noGrp="1"/>
          </p:cNvSpPr>
          <p:nvPr>
            <p:ph idx="1"/>
          </p:nvPr>
        </p:nvSpPr>
        <p:spPr/>
        <p:txBody>
          <a:bodyPr/>
          <a:lstStyle/>
          <a:p>
            <a:r>
              <a:rPr lang="en-US" sz="1800" dirty="0">
                <a:effectLst/>
                <a:latin typeface="Times New Roman" panose="02020603050405020304" pitchFamily="18" charset="0"/>
                <a:ea typeface="Times New Roman" panose="02020603050405020304" pitchFamily="18" charset="0"/>
              </a:rPr>
              <a:t>The methodology for auditing the effectiveness of the use of budgetary funds and state assets is a set of certain methods and procedures used in the planning, verification, preparation and execution of the results of the performance audit</a:t>
            </a:r>
          </a:p>
          <a:p>
            <a:r>
              <a:rPr lang="en-US" sz="1800" dirty="0">
                <a:effectLst/>
                <a:latin typeface="Times New Roman" panose="02020603050405020304" pitchFamily="18" charset="0"/>
                <a:ea typeface="Times New Roman" panose="02020603050405020304" pitchFamily="18" charset="0"/>
              </a:rPr>
              <a:t>The basis of the performance audit methodology is the development and implementation of government performance audit standards.</a:t>
            </a:r>
          </a:p>
          <a:p>
            <a:r>
              <a:rPr lang="en-US" sz="1800" dirty="0">
                <a:effectLst/>
                <a:latin typeface="Times New Roman" panose="02020603050405020304" pitchFamily="18" charset="0"/>
                <a:ea typeface="Times New Roman" panose="02020603050405020304" pitchFamily="18" charset="0"/>
              </a:rPr>
              <a:t>ISSAI standard is the authoritative performance auditing standard. Each requirement of the standard must be met if the SAI decides to adopt it.</a:t>
            </a:r>
            <a:endParaRPr lang="ru-KZ" dirty="0"/>
          </a:p>
        </p:txBody>
      </p:sp>
    </p:spTree>
    <p:extLst>
      <p:ext uri="{BB962C8B-B14F-4D97-AF65-F5344CB8AC3E}">
        <p14:creationId xmlns:p14="http://schemas.microsoft.com/office/powerpoint/2010/main" val="434285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18E6C7-9330-448F-90EE-9BBAA40B0E9D}"/>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7202501D-5098-419E-9578-EDDFBC435587}"/>
              </a:ext>
            </a:extLst>
          </p:cNvPr>
          <p:cNvSpPr>
            <a:spLocks noGrp="1"/>
          </p:cNvSpPr>
          <p:nvPr>
            <p:ph idx="1"/>
          </p:nvPr>
        </p:nvSpPr>
        <p:spPr/>
        <p:txBody>
          <a:bodyPr>
            <a:normAutofit/>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On March 31, 2016, by the Regulatory Resolution of the Accounts Committee for Control over the Execution of the Republican Budget No. 5-Н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контрол</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procedural standards for external governmental audit and financial control were approved: 100. Procedural standard for external governmental audit and financial control for performance audit.</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Methodological guidelines for conducting performance audit in the field of environmental protection, taking into account international experience (Order of November 28, 2017 No. 168-n / қ);</a:t>
            </a:r>
          </a:p>
          <a:p>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Methodological guidelines for conducting an audit of the effectiveness of the use of state assets (Order No. 137-n / қ dated October 12, 2017);</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Methodological guidelines for auditing the effectiveness of budget funds aimed at the formation of intellectual assets of the state and the development of science (Order of October 13, 2017 No. 138-n / қ).</a:t>
            </a:r>
            <a:endParaRPr lang="ru-KZ"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ru-KZ" dirty="0"/>
          </a:p>
        </p:txBody>
      </p:sp>
    </p:spTree>
    <p:extLst>
      <p:ext uri="{BB962C8B-B14F-4D97-AF65-F5344CB8AC3E}">
        <p14:creationId xmlns:p14="http://schemas.microsoft.com/office/powerpoint/2010/main" val="682028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8FF9A6-EE41-485E-9A4B-C4DD860284F5}"/>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ISSAI 300 standards define the fundamental principles of performance auditing:</a:t>
            </a:r>
            <a:endParaRPr lang="ru-KZ" dirty="0"/>
          </a:p>
        </p:txBody>
      </p:sp>
      <p:sp>
        <p:nvSpPr>
          <p:cNvPr id="3" name="Объект 2">
            <a:extLst>
              <a:ext uri="{FF2B5EF4-FFF2-40B4-BE49-F238E27FC236}">
                <a16:creationId xmlns:a16="http://schemas.microsoft.com/office/drawing/2014/main" id="{AB6FAD2D-025F-449A-B2B6-F77F114C33DF}"/>
              </a:ext>
            </a:extLst>
          </p:cNvPr>
          <p:cNvSpPr>
            <a:spLocks noGrp="1"/>
          </p:cNvSpPr>
          <p:nvPr>
            <p:ph idx="1"/>
          </p:nvPr>
        </p:nvSpPr>
        <p:spPr/>
        <p:txBody>
          <a:bodyPr>
            <a:normAutofit fontScale="92500" lnSpcReduction="20000"/>
          </a:bodyPr>
          <a:lstStyle/>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Ethics and independence;</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Professional judgment, due diligence and skepticism;</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Quality control;</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Audit team management and skills;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Audit risk;</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Materiality;</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Documentation;</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Communication.</a:t>
            </a:r>
            <a:endParaRPr lang="ru-KZ" dirty="0"/>
          </a:p>
        </p:txBody>
      </p:sp>
    </p:spTree>
    <p:extLst>
      <p:ext uri="{BB962C8B-B14F-4D97-AF65-F5344CB8AC3E}">
        <p14:creationId xmlns:p14="http://schemas.microsoft.com/office/powerpoint/2010/main" val="4169793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21CD13-8616-49DD-9231-B24B0A0A3368}"/>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rPr>
              <a:t>The classification of types of performance audit is divided according to the following criteria</a:t>
            </a:r>
            <a:endParaRPr lang="ru-KZ" dirty="0"/>
          </a:p>
        </p:txBody>
      </p:sp>
      <p:sp>
        <p:nvSpPr>
          <p:cNvPr id="3" name="Объект 2">
            <a:extLst>
              <a:ext uri="{FF2B5EF4-FFF2-40B4-BE49-F238E27FC236}">
                <a16:creationId xmlns:a16="http://schemas.microsoft.com/office/drawing/2014/main" id="{8C0AE2A8-F16A-4AB5-92D9-E96C54D9F770}"/>
              </a:ext>
            </a:extLst>
          </p:cNvPr>
          <p:cNvSpPr>
            <a:spLocks noGrp="1"/>
          </p:cNvSpPr>
          <p:nvPr>
            <p:ph idx="1"/>
          </p:nvPr>
        </p:nvSpPr>
        <p:spPr/>
        <p:txBody>
          <a:bodyPr>
            <a:normAutofit/>
          </a:bodyPr>
          <a:lstStyle/>
          <a:p>
            <a:r>
              <a:rPr lang="en-US" sz="1800" dirty="0">
                <a:effectLst/>
                <a:latin typeface="Times New Roman" panose="02020603050405020304" pitchFamily="18" charset="0"/>
                <a:ea typeface="Times New Roman" panose="02020603050405020304" pitchFamily="18" charset="0"/>
              </a:rPr>
              <a:t>1. Approaches of governmental audit - conducting performance audits using</a:t>
            </a:r>
          </a:p>
          <a:p>
            <a:r>
              <a:rPr lang="en-US" sz="1800" dirty="0">
                <a:effectLst/>
                <a:latin typeface="Times New Roman" panose="02020603050405020304" pitchFamily="18" charset="0"/>
                <a:ea typeface="Times New Roman" panose="02020603050405020304" pitchFamily="18" charset="0"/>
              </a:rPr>
              <a:t>horizontal</a:t>
            </a:r>
          </a:p>
          <a:p>
            <a:r>
              <a:rPr lang="en-US" sz="1800" dirty="0">
                <a:effectLst/>
                <a:latin typeface="Times New Roman" panose="02020603050405020304" pitchFamily="18" charset="0"/>
                <a:ea typeface="Times New Roman" panose="02020603050405020304" pitchFamily="18" charset="0"/>
              </a:rPr>
              <a:t> or vertical approaches</a:t>
            </a:r>
          </a:p>
          <a:p>
            <a:r>
              <a:rPr lang="en-US" sz="1800" dirty="0">
                <a:effectLst/>
                <a:latin typeface="Times New Roman" panose="02020603050405020304" pitchFamily="18" charset="0"/>
                <a:ea typeface="Times New Roman" panose="02020603050405020304" pitchFamily="18" charset="0"/>
              </a:rPr>
              <a:t> In addition, depending on the purpose, issues and criteria of the performance audit, there are three approaches to the performance audit:</a:t>
            </a:r>
          </a:p>
          <a:p>
            <a:r>
              <a:rPr lang="en-US" sz="1800" dirty="0">
                <a:effectLst/>
                <a:latin typeface="Times New Roman" panose="02020603050405020304" pitchFamily="18" charset="0"/>
                <a:ea typeface="Times New Roman" panose="02020603050405020304" pitchFamily="18" charset="0"/>
              </a:rPr>
              <a:t>1) a systems-oriented approach that examines the proper functioning of control systems;</a:t>
            </a:r>
          </a:p>
          <a:p>
            <a:r>
              <a:rPr lang="en-US" sz="1800" dirty="0">
                <a:effectLst/>
                <a:latin typeface="Times New Roman" panose="02020603050405020304" pitchFamily="18" charset="0"/>
                <a:ea typeface="Times New Roman" panose="02020603050405020304" pitchFamily="18" charset="0"/>
              </a:rPr>
              <a:t>2) a results-oriented approach that assesses whether the planned direct and final results have been achieved;</a:t>
            </a:r>
          </a:p>
          <a:p>
            <a:r>
              <a:rPr lang="en-US" sz="1800" dirty="0">
                <a:effectLst/>
                <a:latin typeface="Times New Roman" panose="02020603050405020304" pitchFamily="18" charset="0"/>
                <a:ea typeface="Times New Roman" panose="02020603050405020304" pitchFamily="18" charset="0"/>
              </a:rPr>
              <a:t>3) a problem-oriented approach, according to which the causes and consequences of a particular problem are analyzed.</a:t>
            </a:r>
            <a:endParaRPr lang="ru-KZ" dirty="0"/>
          </a:p>
        </p:txBody>
      </p:sp>
    </p:spTree>
    <p:extLst>
      <p:ext uri="{BB962C8B-B14F-4D97-AF65-F5344CB8AC3E}">
        <p14:creationId xmlns:p14="http://schemas.microsoft.com/office/powerpoint/2010/main" val="6663062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ABE9841-0C32-4D86-B35B-6505AB1F6CB7}"/>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61065C6D-AAEE-4218-81FD-BC3BB9490E5C}"/>
              </a:ext>
            </a:extLst>
          </p:cNvPr>
          <p:cNvSpPr>
            <a:spLocks noGrp="1"/>
          </p:cNvSpPr>
          <p:nvPr>
            <p:ph idx="1"/>
          </p:nvPr>
        </p:nvSpPr>
        <p:spPr/>
        <p:txBody>
          <a:bodyPr/>
          <a:lstStyle/>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 Directions of governmental audit - conducting an audit on a specific topic or activities of the object of governmental audit:</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 Audit of the efficiency of tax and customs administration</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 Audit of the effectiveness of planning and execution of budgets, involving the study of the requirements of budgetary and other related legislation and the applied practice of planning the republican or local budget for all budget items, grouped by budget classification and by administrators of budget programs</a:t>
            </a:r>
            <a:endParaRPr lang="ru-KZ" dirty="0"/>
          </a:p>
        </p:txBody>
      </p:sp>
    </p:spTree>
    <p:extLst>
      <p:ext uri="{BB962C8B-B14F-4D97-AF65-F5344CB8AC3E}">
        <p14:creationId xmlns:p14="http://schemas.microsoft.com/office/powerpoint/2010/main" val="2115156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C48CCB-FF75-434A-8D9D-14757F33F548}"/>
              </a:ext>
            </a:extLst>
          </p:cNvPr>
          <p:cNvSpPr>
            <a:spLocks noGrp="1"/>
          </p:cNvSpPr>
          <p:nvPr>
            <p:ph type="title"/>
          </p:nvPr>
        </p:nvSpPr>
        <p:spPr/>
        <p:txBody>
          <a:bodyPr/>
          <a:lstStyle/>
          <a:p>
            <a:r>
              <a:rPr lang="ru-RU" sz="4000" dirty="0">
                <a:effectLst/>
                <a:latin typeface="Times New Roman" panose="02020603050405020304" pitchFamily="18" charset="0"/>
                <a:ea typeface="Times New Roman" panose="02020603050405020304" pitchFamily="18" charset="0"/>
              </a:rPr>
              <a:t>Классификация видов аудита эффективности</a:t>
            </a:r>
            <a:endParaRPr lang="ru-KZ" dirty="0"/>
          </a:p>
        </p:txBody>
      </p:sp>
      <p:sp>
        <p:nvSpPr>
          <p:cNvPr id="3" name="Объект 2">
            <a:extLst>
              <a:ext uri="{FF2B5EF4-FFF2-40B4-BE49-F238E27FC236}">
                <a16:creationId xmlns:a16="http://schemas.microsoft.com/office/drawing/2014/main" id="{F51DCCC5-C455-4E4B-843A-4C3961809B8C}"/>
              </a:ext>
            </a:extLst>
          </p:cNvPr>
          <p:cNvSpPr>
            <a:spLocks noGrp="1"/>
          </p:cNvSpPr>
          <p:nvPr>
            <p:ph idx="1"/>
          </p:nvPr>
        </p:nvSpPr>
        <p:spPr/>
        <p:txBody>
          <a:bodyPr/>
          <a:lstStyle/>
          <a:p>
            <a:pPr algn="just"/>
            <a:r>
              <a:rPr lang="en-US" sz="1800" b="0" i="0" dirty="0">
                <a:solidFill>
                  <a:srgbClr val="000000"/>
                </a:solidFill>
                <a:effectLst/>
                <a:highlight>
                  <a:srgbClr val="FFFF00"/>
                </a:highlight>
                <a:latin typeface="Times New Roman" panose="02020603050405020304" pitchFamily="18" charset="0"/>
                <a:ea typeface="Times New Roman" panose="02020603050405020304" pitchFamily="18" charset="0"/>
              </a:rPr>
              <a:t>3) Audit of the efficiency of state asset management.</a:t>
            </a:r>
          </a:p>
          <a:p>
            <a:pPr algn="just"/>
            <a:r>
              <a:rPr lang="en-US" sz="1800" b="0" i="0" dirty="0">
                <a:solidFill>
                  <a:srgbClr val="000000"/>
                </a:solidFill>
                <a:effectLst/>
                <a:highlight>
                  <a:srgbClr val="FFFF00"/>
                </a:highlight>
                <a:latin typeface="Times New Roman" panose="02020603050405020304" pitchFamily="18" charset="0"/>
                <a:ea typeface="Times New Roman" panose="02020603050405020304" pitchFamily="18" charset="0"/>
              </a:rPr>
              <a:t>An audit involves studying the requirements of the legislation that determine the principles and procedure for managing state assets, starting from the process of accumulating state assets, rules for recognizing, recording and disposing of assets to the practices of using state assets by all persons who are vested with the right of ownership, the right to use and the right to dispose of state assets;</a:t>
            </a:r>
          </a:p>
          <a:p>
            <a:pPr algn="just"/>
            <a:r>
              <a:rPr lang="en-US" sz="1800" b="0" i="0" dirty="0">
                <a:solidFill>
                  <a:srgbClr val="000000"/>
                </a:solidFill>
                <a:effectLst/>
                <a:highlight>
                  <a:srgbClr val="FFFF00"/>
                </a:highlight>
                <a:latin typeface="Times New Roman" panose="02020603050405020304" pitchFamily="18" charset="0"/>
                <a:ea typeface="Times New Roman" panose="02020603050405020304" pitchFamily="18" charset="0"/>
              </a:rPr>
              <a:t>4) Audit of the effectiveness of the implementation of documents of the State Planning System. It involves studying the requirements of the legislation in terms of state planning, which establishes the principles and rules for the formation, approval and implementation of documents of the State Planning System;</a:t>
            </a:r>
          </a:p>
          <a:p>
            <a:pPr algn="just"/>
            <a:r>
              <a:rPr lang="en-US" sz="1800" b="0" i="0" dirty="0">
                <a:solidFill>
                  <a:srgbClr val="000000"/>
                </a:solidFill>
                <a:effectLst/>
                <a:highlight>
                  <a:srgbClr val="FFFF00"/>
                </a:highlight>
                <a:latin typeface="Times New Roman" panose="02020603050405020304" pitchFamily="18" charset="0"/>
                <a:ea typeface="Times New Roman" panose="02020603050405020304" pitchFamily="18" charset="0"/>
              </a:rPr>
              <a:t>5) Audit of the effectiveness of pricing and procurement in the public sector.</a:t>
            </a:r>
          </a:p>
          <a:p>
            <a:pPr algn="just"/>
            <a:r>
              <a:rPr lang="en-US" sz="1800" b="0" i="0" dirty="0">
                <a:solidFill>
                  <a:srgbClr val="000000"/>
                </a:solidFill>
                <a:effectLst/>
                <a:highlight>
                  <a:srgbClr val="FFFF00"/>
                </a:highlight>
                <a:latin typeface="Times New Roman" panose="02020603050405020304" pitchFamily="18" charset="0"/>
                <a:ea typeface="Times New Roman" panose="02020603050405020304" pitchFamily="18" charset="0"/>
              </a:rPr>
              <a:t>6) Audit of the effectiveness of public debt management.</a:t>
            </a:r>
            <a:endParaRPr lang="ru-KZ" dirty="0"/>
          </a:p>
        </p:txBody>
      </p:sp>
    </p:spTree>
    <p:extLst>
      <p:ext uri="{BB962C8B-B14F-4D97-AF65-F5344CB8AC3E}">
        <p14:creationId xmlns:p14="http://schemas.microsoft.com/office/powerpoint/2010/main" val="4111884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BBDB12D-18C0-44E5-8F80-33EE2F042EC9}"/>
              </a:ext>
            </a:extLst>
          </p:cNvPr>
          <p:cNvSpPr>
            <a:spLocks noGrp="1"/>
          </p:cNvSpPr>
          <p:nvPr>
            <p:ph type="title"/>
          </p:nvPr>
        </p:nvSpPr>
        <p:spPr/>
        <p:txBody>
          <a:bodyPr/>
          <a:lstStyle/>
          <a:p>
            <a:r>
              <a:rPr lang="en-US" sz="4000" dirty="0">
                <a:effectLst/>
                <a:latin typeface="Times New Roman" panose="02020603050405020304" pitchFamily="18" charset="0"/>
                <a:ea typeface="Times New Roman" panose="02020603050405020304" pitchFamily="18" charset="0"/>
              </a:rPr>
              <a:t>Classification of types of performance audit</a:t>
            </a:r>
            <a:endParaRPr lang="ru-KZ" dirty="0"/>
          </a:p>
        </p:txBody>
      </p:sp>
      <p:sp>
        <p:nvSpPr>
          <p:cNvPr id="3" name="Объект 2">
            <a:extLst>
              <a:ext uri="{FF2B5EF4-FFF2-40B4-BE49-F238E27FC236}">
                <a16:creationId xmlns:a16="http://schemas.microsoft.com/office/drawing/2014/main" id="{130370BB-B114-407E-9677-9D8B054C8116}"/>
              </a:ext>
            </a:extLst>
          </p:cNvPr>
          <p:cNvSpPr>
            <a:spLocks noGrp="1"/>
          </p:cNvSpPr>
          <p:nvPr>
            <p:ph idx="1"/>
          </p:nvPr>
        </p:nvSpPr>
        <p:spPr/>
        <p:txBody>
          <a:bodyPr>
            <a:normAutofit/>
          </a:bodyPr>
          <a:lstStyle/>
          <a:p>
            <a:pPr algn="just"/>
            <a:r>
              <a:rPr lang="en-US" sz="1800" b="0" i="0" dirty="0">
                <a:solidFill>
                  <a:srgbClr val="000000"/>
                </a:solidFill>
                <a:effectLst/>
                <a:highlight>
                  <a:srgbClr val="00FFFF"/>
                </a:highlight>
                <a:latin typeface="Times New Roman" panose="02020603050405020304" pitchFamily="18" charset="0"/>
                <a:ea typeface="Times New Roman" panose="02020603050405020304" pitchFamily="18" charset="0"/>
              </a:rPr>
              <a:t>7) An audit of the effectiveness of the use of grants, investments, loans and other related assets provides for the study of the requirements of the legislation governing the issues of justification, approval and presentation of grants, investments, loans and other related assets to the participants of the budgetary process;</a:t>
            </a:r>
          </a:p>
          <a:p>
            <a:pPr algn="just"/>
            <a:r>
              <a:rPr lang="en-US" sz="1800" b="0" i="0" dirty="0">
                <a:solidFill>
                  <a:srgbClr val="000000"/>
                </a:solidFill>
                <a:effectLst/>
                <a:highlight>
                  <a:srgbClr val="00FFFF"/>
                </a:highlight>
                <a:latin typeface="Times New Roman" panose="02020603050405020304" pitchFamily="18" charset="0"/>
                <a:ea typeface="Times New Roman" panose="02020603050405020304" pitchFamily="18" charset="0"/>
              </a:rPr>
              <a:t>8) Audit of the effectiveness of the environmental protection sphere. The new direction of performance audit involves studying the requirements of legislation regulating environmental protection issues.</a:t>
            </a:r>
          </a:p>
          <a:p>
            <a:pPr algn="just"/>
            <a:r>
              <a:rPr lang="en-US" sz="1800" b="0" i="0" dirty="0">
                <a:solidFill>
                  <a:srgbClr val="000000"/>
                </a:solidFill>
                <a:effectLst/>
                <a:highlight>
                  <a:srgbClr val="00FFFF"/>
                </a:highlight>
                <a:latin typeface="Times New Roman" panose="02020603050405020304" pitchFamily="18" charset="0"/>
                <a:ea typeface="Times New Roman" panose="02020603050405020304" pitchFamily="18" charset="0"/>
              </a:rPr>
              <a:t>9) Audit of the effectiveness of the information technology sector. IT audit provides for the need to study the requirements of legislation, methodological and technical documents that determine the rules for the application of information technologies in the state and quasi-public sectors. IT audit also requires special knowledge and skills;</a:t>
            </a:r>
          </a:p>
          <a:p>
            <a:pPr algn="just"/>
            <a:r>
              <a:rPr lang="en-US" sz="1800" b="0" i="0" dirty="0">
                <a:solidFill>
                  <a:srgbClr val="000000"/>
                </a:solidFill>
                <a:effectLst/>
                <a:highlight>
                  <a:srgbClr val="00FFFF"/>
                </a:highlight>
                <a:latin typeface="Times New Roman" panose="02020603050405020304" pitchFamily="18" charset="0"/>
                <a:ea typeface="Times New Roman" panose="02020603050405020304" pitchFamily="18" charset="0"/>
              </a:rPr>
              <a:t>10) Audit of the effectiveness of the object of governmental audit involves the study of the requirements of the legislation governing the activity of the object of governmental audit, including internal documents.</a:t>
            </a:r>
            <a:endParaRPr lang="ru-KZ" sz="1800" b="1" i="1" dirty="0">
              <a:effectLst/>
              <a:highlight>
                <a:srgbClr val="00FFFF"/>
              </a:highlight>
              <a:latin typeface="Times New Roman" panose="02020603050405020304" pitchFamily="18" charset="0"/>
              <a:ea typeface="Times New Roman" panose="02020603050405020304" pitchFamily="18" charset="0"/>
            </a:endParaRPr>
          </a:p>
          <a:p>
            <a:pPr algn="just"/>
            <a:endParaRPr lang="ru-KZ" dirty="0"/>
          </a:p>
        </p:txBody>
      </p:sp>
    </p:spTree>
    <p:extLst>
      <p:ext uri="{BB962C8B-B14F-4D97-AF65-F5344CB8AC3E}">
        <p14:creationId xmlns:p14="http://schemas.microsoft.com/office/powerpoint/2010/main" val="3690466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D77D78-A598-40F8-92EA-C88C5E480CA4}"/>
              </a:ext>
            </a:extLst>
          </p:cNvPr>
          <p:cNvSpPr>
            <a:spLocks noGrp="1"/>
          </p:cNvSpPr>
          <p:nvPr>
            <p:ph type="title"/>
          </p:nvPr>
        </p:nvSpPr>
        <p:spPr/>
        <p:txBody>
          <a:bodyPr/>
          <a:lstStyle/>
          <a:p>
            <a:r>
              <a:rPr lang="en-US" sz="1800" b="1" dirty="0">
                <a:effectLst/>
                <a:latin typeface="Times New Roman" panose="02020603050405020304" pitchFamily="18" charset="0"/>
                <a:ea typeface="Times New Roman" panose="02020603050405020304" pitchFamily="18" charset="0"/>
              </a:rPr>
              <a:t>Types of performance audit criteria</a:t>
            </a:r>
            <a:endParaRPr lang="ru-KZ" dirty="0"/>
          </a:p>
        </p:txBody>
      </p:sp>
      <p:sp>
        <p:nvSpPr>
          <p:cNvPr id="3" name="Объект 2">
            <a:extLst>
              <a:ext uri="{FF2B5EF4-FFF2-40B4-BE49-F238E27FC236}">
                <a16:creationId xmlns:a16="http://schemas.microsoft.com/office/drawing/2014/main" id="{1E825A52-FC36-4030-9773-6B58DEBAD83B}"/>
              </a:ext>
            </a:extLst>
          </p:cNvPr>
          <p:cNvSpPr>
            <a:spLocks noGrp="1"/>
          </p:cNvSpPr>
          <p:nvPr>
            <p:ph idx="1"/>
          </p:nvPr>
        </p:nvSpPr>
        <p:spPr/>
        <p:txBody>
          <a:bodyPr/>
          <a:lstStyle/>
          <a:p>
            <a:r>
              <a:rPr lang="en-US" sz="180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When conducting performance control, an important point is the development of control criteria.</a:t>
            </a:r>
          </a:p>
          <a:p>
            <a:r>
              <a:rPr lang="en-US" sz="1800" dirty="0">
                <a:solidFill>
                  <a:srgbClr val="000000"/>
                </a:solidFill>
                <a:effectLst/>
                <a:highlight>
                  <a:srgbClr val="00FF00"/>
                </a:highlight>
                <a:latin typeface="Times New Roman" panose="02020603050405020304" pitchFamily="18" charset="0"/>
                <a:ea typeface="Times New Roman" panose="02020603050405020304" pitchFamily="18" charset="0"/>
                <a:cs typeface="Times New Roman" panose="02020603050405020304" pitchFamily="18" charset="0"/>
              </a:rPr>
              <a:t>  As world experience shows, the set of criteria for assessing efficiency, their combination, the ratio of quantitative and qualitative, relative and dynamic values when monitoring efficiency can be different depending on the goals and specifics of the audited sphere of using public funds.</a:t>
            </a:r>
            <a:endParaRPr lang="ru-KZ" dirty="0">
              <a:highlight>
                <a:srgbClr val="00FF00"/>
              </a:highlight>
            </a:endParaRPr>
          </a:p>
        </p:txBody>
      </p:sp>
    </p:spTree>
    <p:extLst>
      <p:ext uri="{BB962C8B-B14F-4D97-AF65-F5344CB8AC3E}">
        <p14:creationId xmlns:p14="http://schemas.microsoft.com/office/powerpoint/2010/main" val="3654904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037196-85AF-4882-AA57-9225B11358AE}"/>
              </a:ext>
            </a:extLst>
          </p:cNvPr>
          <p:cNvSpPr>
            <a:spLocks noGrp="1"/>
          </p:cNvSpPr>
          <p:nvPr>
            <p:ph type="title"/>
          </p:nvPr>
        </p:nvSpPr>
        <p:spPr/>
        <p:txBody>
          <a:bodyPr/>
          <a:lstStyle/>
          <a:p>
            <a:r>
              <a:rPr lang="en-US" dirty="0"/>
              <a:t>Agenda</a:t>
            </a:r>
            <a:endParaRPr lang="ru-KZ" dirty="0"/>
          </a:p>
        </p:txBody>
      </p:sp>
      <p:sp>
        <p:nvSpPr>
          <p:cNvPr id="3" name="Объект 2">
            <a:extLst>
              <a:ext uri="{FF2B5EF4-FFF2-40B4-BE49-F238E27FC236}">
                <a16:creationId xmlns:a16="http://schemas.microsoft.com/office/drawing/2014/main" id="{D36686AA-289C-402A-A8D5-BF08A31D02DE}"/>
              </a:ext>
            </a:extLst>
          </p:cNvPr>
          <p:cNvSpPr>
            <a:spLocks noGrp="1"/>
          </p:cNvSpPr>
          <p:nvPr>
            <p:ph idx="1"/>
          </p:nvPr>
        </p:nvSpPr>
        <p:spPr/>
        <p:txBody>
          <a:bodyPr/>
          <a:lstStyle/>
          <a:p>
            <a:pPr algn="just">
              <a:spcAft>
                <a:spcPts val="600"/>
              </a:spcAft>
              <a:tabLst>
                <a:tab pos="180340" algn="l"/>
              </a:tabLst>
            </a:pPr>
            <a:r>
              <a:rPr lang="kk-KZ" sz="1800" b="1" dirty="0">
                <a:effectLst/>
                <a:latin typeface="Times New Roman" panose="02020603050405020304" pitchFamily="18" charset="0"/>
                <a:ea typeface="Times New Roman" panose="02020603050405020304" pitchFamily="18" charset="0"/>
              </a:rPr>
              <a:t> </a:t>
            </a:r>
            <a:r>
              <a:rPr lang="kk-KZ" sz="1800" dirty="0">
                <a:effectLst/>
                <a:latin typeface="Times New Roman" panose="02020603050405020304" pitchFamily="18" charset="0"/>
                <a:ea typeface="Times New Roman" panose="02020603050405020304" pitchFamily="18" charset="0"/>
              </a:rPr>
              <a:t>Independence and legal framework</a:t>
            </a:r>
            <a:endParaRPr lang="ru-KZ" sz="1800" dirty="0">
              <a:effectLst/>
              <a:latin typeface="Times New Roman" panose="02020603050405020304" pitchFamily="18" charset="0"/>
              <a:ea typeface="Times New Roman" panose="02020603050405020304" pitchFamily="18" charset="0"/>
            </a:endParaRPr>
          </a:p>
          <a:p>
            <a:pPr algn="just">
              <a:spcAft>
                <a:spcPts val="600"/>
              </a:spcAft>
              <a:tabLst>
                <a:tab pos="180340" algn="l"/>
              </a:tabLst>
            </a:pPr>
            <a:r>
              <a:rPr lang="kk-KZ" sz="1800" dirty="0">
                <a:effectLst/>
                <a:latin typeface="Times New Roman" panose="02020603050405020304" pitchFamily="18" charset="0"/>
                <a:ea typeface="Times New Roman" panose="02020603050405020304" pitchFamily="18" charset="0"/>
              </a:rPr>
              <a:t>       Organization and management </a:t>
            </a:r>
            <a:endParaRPr lang="ru-KZ" sz="1800" dirty="0">
              <a:effectLst/>
              <a:latin typeface="Times New Roman" panose="02020603050405020304" pitchFamily="18" charset="0"/>
              <a:ea typeface="Times New Roman" panose="02020603050405020304" pitchFamily="18" charset="0"/>
            </a:endParaRPr>
          </a:p>
          <a:p>
            <a:pPr algn="just">
              <a:spcAft>
                <a:spcPts val="600"/>
              </a:spcAft>
              <a:tabLst>
                <a:tab pos="180340" algn="l"/>
              </a:tabLst>
            </a:pPr>
            <a:r>
              <a:rPr lang="kk-KZ" sz="1800" dirty="0">
                <a:effectLst/>
                <a:latin typeface="Times New Roman" panose="02020603050405020304" pitchFamily="18" charset="0"/>
                <a:ea typeface="Times New Roman" panose="02020603050405020304" pitchFamily="18" charset="0"/>
              </a:rPr>
              <a:t>       Audit standards and methodology</a:t>
            </a:r>
            <a:endParaRPr lang="ru-KZ" sz="1800" dirty="0">
              <a:effectLst/>
              <a:latin typeface="Times New Roman" panose="02020603050405020304" pitchFamily="18" charset="0"/>
              <a:ea typeface="Times New Roman" panose="02020603050405020304" pitchFamily="18" charset="0"/>
            </a:endParaRPr>
          </a:p>
          <a:p>
            <a:pPr algn="just">
              <a:spcAft>
                <a:spcPts val="600"/>
              </a:spcAft>
              <a:tabLst>
                <a:tab pos="180340" algn="l"/>
              </a:tabLst>
            </a:pPr>
            <a:r>
              <a:rPr lang="kk-KZ" sz="1800" dirty="0">
                <a:effectLst/>
                <a:latin typeface="Times New Roman" panose="02020603050405020304" pitchFamily="18" charset="0"/>
                <a:ea typeface="Times New Roman" panose="02020603050405020304" pitchFamily="18" charset="0"/>
              </a:rPr>
              <a:t>       Communication in performance auditing </a:t>
            </a:r>
            <a:endParaRPr lang="ru-KZ" dirty="0"/>
          </a:p>
        </p:txBody>
      </p:sp>
    </p:spTree>
    <p:extLst>
      <p:ext uri="{BB962C8B-B14F-4D97-AF65-F5344CB8AC3E}">
        <p14:creationId xmlns:p14="http://schemas.microsoft.com/office/powerpoint/2010/main" val="23091860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A73569-7F24-4004-A6A6-ACFD77598956}"/>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general criteria for evaluating effectiveness</a:t>
            </a:r>
            <a:endParaRPr lang="ru-KZ" dirty="0"/>
          </a:p>
        </p:txBody>
      </p:sp>
      <p:sp>
        <p:nvSpPr>
          <p:cNvPr id="3" name="Объект 2">
            <a:extLst>
              <a:ext uri="{FF2B5EF4-FFF2-40B4-BE49-F238E27FC236}">
                <a16:creationId xmlns:a16="http://schemas.microsoft.com/office/drawing/2014/main" id="{4D2211A1-F174-4648-A407-8E3F5872E89E}"/>
              </a:ext>
            </a:extLst>
          </p:cNvPr>
          <p:cNvSpPr>
            <a:spLocks noGrp="1"/>
          </p:cNvSpPr>
          <p:nvPr>
            <p:ph idx="1"/>
          </p:nvPr>
        </p:nvSpPr>
        <p:spPr>
          <a:xfrm>
            <a:off x="1202919" y="1717044"/>
            <a:ext cx="9784080" cy="4500876"/>
          </a:xfrm>
        </p:spPr>
        <p:txBody>
          <a:bodyPr/>
          <a:lstStyle/>
          <a:p>
            <a:endParaRPr lang="ru-KZ" dirty="0"/>
          </a:p>
        </p:txBody>
      </p:sp>
      <p:sp>
        <p:nvSpPr>
          <p:cNvPr id="4" name="AutoShape 64">
            <a:extLst>
              <a:ext uri="{FF2B5EF4-FFF2-40B4-BE49-F238E27FC236}">
                <a16:creationId xmlns:a16="http://schemas.microsoft.com/office/drawing/2014/main" id="{36A65756-5382-4AD2-B23F-5F5CBFBBBC74}"/>
              </a:ext>
            </a:extLst>
          </p:cNvPr>
          <p:cNvSpPr>
            <a:spLocks noChangeArrowheads="1"/>
          </p:cNvSpPr>
          <p:nvPr/>
        </p:nvSpPr>
        <p:spPr bwMode="auto">
          <a:xfrm>
            <a:off x="3247708" y="1848817"/>
            <a:ext cx="6262049" cy="461963"/>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14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General criteria for evaluating effectiveness</a:t>
            </a:r>
            <a:endParaRPr kumimoji="0" lang="ru-RU" altLang="ru-KZ" sz="1800" b="0" i="0" u="none" strike="noStrike" cap="none" normalizeH="0" baseline="0" dirty="0">
              <a:ln>
                <a:noFill/>
              </a:ln>
              <a:solidFill>
                <a:schemeClr val="tx1"/>
              </a:solidFill>
              <a:effectLst/>
              <a:latin typeface="Arial" panose="020B0604020202020204" pitchFamily="34" charset="0"/>
            </a:endParaRPr>
          </a:p>
        </p:txBody>
      </p:sp>
      <p:sp>
        <p:nvSpPr>
          <p:cNvPr id="5" name="AutoShape 65">
            <a:extLst>
              <a:ext uri="{FF2B5EF4-FFF2-40B4-BE49-F238E27FC236}">
                <a16:creationId xmlns:a16="http://schemas.microsoft.com/office/drawing/2014/main" id="{82D2A907-97C9-4694-AF5E-767385991072}"/>
              </a:ext>
            </a:extLst>
          </p:cNvPr>
          <p:cNvSpPr>
            <a:spLocks noChangeArrowheads="1"/>
          </p:cNvSpPr>
          <p:nvPr/>
        </p:nvSpPr>
        <p:spPr bwMode="auto">
          <a:xfrm>
            <a:off x="2961729" y="2925142"/>
            <a:ext cx="1698625" cy="670227"/>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14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effectiveness</a:t>
            </a:r>
            <a:endParaRPr kumimoji="0" lang="ru-RU" altLang="ru-KZ" sz="1800" b="0" i="0" u="none" strike="noStrike" cap="none" normalizeH="0" baseline="0" dirty="0">
              <a:ln>
                <a:noFill/>
              </a:ln>
              <a:solidFill>
                <a:schemeClr val="tx1"/>
              </a:solidFill>
              <a:effectLst/>
              <a:latin typeface="Arial" panose="020B0604020202020204" pitchFamily="34" charset="0"/>
            </a:endParaRPr>
          </a:p>
        </p:txBody>
      </p:sp>
      <p:sp>
        <p:nvSpPr>
          <p:cNvPr id="6" name="AutoShape 66">
            <a:extLst>
              <a:ext uri="{FF2B5EF4-FFF2-40B4-BE49-F238E27FC236}">
                <a16:creationId xmlns:a16="http://schemas.microsoft.com/office/drawing/2014/main" id="{27B46D11-55E0-489A-9700-3A116C14B423}"/>
              </a:ext>
            </a:extLst>
          </p:cNvPr>
          <p:cNvSpPr>
            <a:spLocks noChangeArrowheads="1"/>
          </p:cNvSpPr>
          <p:nvPr/>
        </p:nvSpPr>
        <p:spPr bwMode="auto">
          <a:xfrm>
            <a:off x="5165408" y="2956892"/>
            <a:ext cx="1511300" cy="549275"/>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14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efficiency</a:t>
            </a:r>
            <a:endParaRPr kumimoji="0" lang="ru-RU" altLang="ru-KZ" sz="1800" b="0" i="0" u="none" strike="noStrike" cap="none" normalizeH="0" baseline="0" dirty="0">
              <a:ln>
                <a:noFill/>
              </a:ln>
              <a:solidFill>
                <a:schemeClr val="tx1"/>
              </a:solidFill>
              <a:effectLst/>
              <a:latin typeface="Arial" panose="020B0604020202020204" pitchFamily="34" charset="0"/>
            </a:endParaRPr>
          </a:p>
        </p:txBody>
      </p:sp>
      <p:sp>
        <p:nvSpPr>
          <p:cNvPr id="7" name="AutoShape 67">
            <a:extLst>
              <a:ext uri="{FF2B5EF4-FFF2-40B4-BE49-F238E27FC236}">
                <a16:creationId xmlns:a16="http://schemas.microsoft.com/office/drawing/2014/main" id="{43F09E44-64DB-4A35-ACAE-7EFC6557F553}"/>
              </a:ext>
            </a:extLst>
          </p:cNvPr>
          <p:cNvSpPr>
            <a:spLocks noChangeArrowheads="1"/>
          </p:cNvSpPr>
          <p:nvPr/>
        </p:nvSpPr>
        <p:spPr bwMode="auto">
          <a:xfrm>
            <a:off x="7002145" y="2956892"/>
            <a:ext cx="1511300" cy="549275"/>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1pPr>
            <a:lvl2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2pPr>
            <a:lvl3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3pPr>
            <a:lvl4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4pPr>
            <a:lvl5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5pPr>
            <a:lvl6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6pPr>
            <a:lvl7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7pPr>
            <a:lvl8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8pPr>
            <a:lvl9pPr eaLnBrk="0" fontAlgn="base" hangingPunct="0">
              <a:spcBef>
                <a:spcPct val="0"/>
              </a:spcBef>
              <a:spcAft>
                <a:spcPct val="0"/>
              </a:spcAft>
              <a:tabLst>
                <a:tab pos="2251075" algn="l"/>
                <a:tab pos="49530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2251075" algn="l"/>
                <a:tab pos="4953000" algn="l"/>
              </a:tabLst>
            </a:pPr>
            <a:r>
              <a:rPr kumimoji="0" lang="en-US" altLang="ru-KZ" sz="1400" b="0" i="0" u="none" strike="noStrike" cap="none" normalizeH="0" baseline="0" dirty="0">
                <a:ln>
                  <a:noFill/>
                </a:ln>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economy</a:t>
            </a:r>
            <a:endParaRPr kumimoji="0" lang="ru-RU" altLang="ru-KZ" sz="1800" b="0" i="0" u="none" strike="noStrike" cap="none" normalizeH="0" baseline="0" dirty="0">
              <a:ln>
                <a:noFill/>
              </a:ln>
              <a:solidFill>
                <a:schemeClr val="tx1"/>
              </a:solidFill>
              <a:effectLst/>
              <a:latin typeface="Arial" panose="020B0604020202020204" pitchFamily="34" charset="0"/>
            </a:endParaRPr>
          </a:p>
        </p:txBody>
      </p:sp>
      <p:sp>
        <p:nvSpPr>
          <p:cNvPr id="8" name="AutoShape 68">
            <a:extLst>
              <a:ext uri="{FF2B5EF4-FFF2-40B4-BE49-F238E27FC236}">
                <a16:creationId xmlns:a16="http://schemas.microsoft.com/office/drawing/2014/main" id="{A012F5C3-94D0-4B8D-BD27-9F4763FF7D91}"/>
              </a:ext>
            </a:extLst>
          </p:cNvPr>
          <p:cNvSpPr>
            <a:spLocks noChangeArrowheads="1"/>
          </p:cNvSpPr>
          <p:nvPr/>
        </p:nvSpPr>
        <p:spPr bwMode="auto">
          <a:xfrm>
            <a:off x="2159092" y="3981132"/>
            <a:ext cx="2326637" cy="2236788"/>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1300" b="0" i="0" u="none" strike="noStrike" cap="none" normalizeH="0" baseline="0" dirty="0">
                <a:ln>
                  <a:noFill/>
                </a:ln>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Degree of achievement of program goals or activities. Efficiency is more related to productivity and results</a:t>
            </a:r>
            <a:endParaRPr kumimoji="0" lang="kk-KZ" altLang="ru-KZ" sz="1300" b="0" i="0" u="none" strike="noStrike" cap="none" normalizeH="0" baseline="0" dirty="0">
              <a:ln>
                <a:noFill/>
              </a:ln>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kk-KZ" altLang="ru-KZ" sz="1300" dirty="0">
                <a:solidFill>
                  <a:schemeClr val="bg1"/>
                </a:solidFill>
                <a:latin typeface="Calibri" panose="020F0502020204030204" pitchFamily="34" charset="0"/>
                <a:cs typeface="Times New Roman" panose="02020603050405020304" pitchFamily="18" charset="0"/>
              </a:rPr>
              <a:t>К</a:t>
            </a:r>
            <a:r>
              <a:rPr lang="ru-RU" altLang="ru-KZ" sz="1300" dirty="0">
                <a:solidFill>
                  <a:schemeClr val="bg1"/>
                </a:solidFill>
                <a:latin typeface="Calibri" panose="020F0502020204030204" pitchFamily="34" charset="0"/>
                <a:cs typeface="Times New Roman" panose="02020603050405020304" pitchFamily="18" charset="0"/>
              </a:rPr>
              <a:t>1=</a:t>
            </a:r>
          </a:p>
          <a:p>
            <a:pPr marL="0" marR="0" lvl="0" indent="0" algn="ctr" defTabSz="914400" rtl="0" eaLnBrk="0" fontAlgn="base" latinLnBrk="0" hangingPunct="0">
              <a:lnSpc>
                <a:spcPct val="100000"/>
              </a:lnSpc>
              <a:spcBef>
                <a:spcPct val="0"/>
              </a:spcBef>
              <a:spcAft>
                <a:spcPct val="0"/>
              </a:spcAft>
              <a:buClrTx/>
              <a:buSzTx/>
              <a:buFontTx/>
              <a:buNone/>
              <a:tabLst/>
            </a:pPr>
            <a:r>
              <a:rPr lang="ru-RU" altLang="ru-KZ" sz="1300" dirty="0">
                <a:solidFill>
                  <a:schemeClr val="bg1"/>
                </a:solidFill>
                <a:latin typeface="Calibri" panose="020F0502020204030204" pitchFamily="34" charset="0"/>
                <a:cs typeface="Times New Roman" panose="02020603050405020304" pitchFamily="18" charset="0"/>
              </a:rPr>
              <a:t>К2=</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KZ" sz="1300" b="0" i="0" u="none" strike="noStrike" cap="none" normalizeH="0" baseline="0" dirty="0">
                <a:ln>
                  <a:noFill/>
                </a:ln>
                <a:solidFill>
                  <a:schemeClr val="bg1"/>
                </a:solidFill>
                <a:effectLst/>
                <a:latin typeface="Calibri" panose="020F0502020204030204" pitchFamily="34" charset="0"/>
                <a:cs typeface="Times New Roman" panose="02020603050405020304" pitchFamily="18" charset="0"/>
              </a:rPr>
              <a:t>….Х1 Х2 Х3 ….</a:t>
            </a:r>
            <a:r>
              <a:rPr kumimoji="0" lang="en-US" altLang="ru-KZ" sz="1300" b="0" i="0" u="none" strike="noStrike" cap="none" normalizeH="0" baseline="0" dirty="0" err="1">
                <a:ln>
                  <a:noFill/>
                </a:ln>
                <a:solidFill>
                  <a:schemeClr val="bg1"/>
                </a:solidFill>
                <a:effectLst/>
                <a:latin typeface="Calibri" panose="020F0502020204030204" pitchFamily="34" charset="0"/>
                <a:cs typeface="Times New Roman" panose="02020603050405020304" pitchFamily="18" charset="0"/>
              </a:rPr>
              <a:t>Yx</a:t>
            </a:r>
            <a:endParaRPr kumimoji="0" lang="ru-RU" altLang="ru-KZ" sz="1800" b="0" i="0" u="none" strike="noStrike" cap="none" normalizeH="0" baseline="0" dirty="0">
              <a:ln>
                <a:noFill/>
              </a:ln>
              <a:solidFill>
                <a:schemeClr val="bg1"/>
              </a:solidFill>
              <a:effectLst/>
              <a:latin typeface="Arial" panose="020B0604020202020204" pitchFamily="34" charset="0"/>
            </a:endParaRPr>
          </a:p>
        </p:txBody>
      </p:sp>
      <p:sp>
        <p:nvSpPr>
          <p:cNvPr id="9" name="AutoShape 69">
            <a:extLst>
              <a:ext uri="{FF2B5EF4-FFF2-40B4-BE49-F238E27FC236}">
                <a16:creationId xmlns:a16="http://schemas.microsoft.com/office/drawing/2014/main" id="{43E467B1-38F8-4436-9521-D8C82FE8D9EE}"/>
              </a:ext>
            </a:extLst>
          </p:cNvPr>
          <p:cNvSpPr>
            <a:spLocks noChangeArrowheads="1"/>
          </p:cNvSpPr>
          <p:nvPr/>
        </p:nvSpPr>
        <p:spPr bwMode="auto">
          <a:xfrm>
            <a:off x="4759008" y="3891930"/>
            <a:ext cx="2243137" cy="2660650"/>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lvl1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1pPr>
            <a:lvl2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2pPr>
            <a:lvl3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3pPr>
            <a:lvl4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4pPr>
            <a:lvl5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5pPr>
            <a:lvl6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6pPr>
            <a:lvl7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7pPr>
            <a:lvl8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8pPr>
            <a:lvl9pPr eaLnBrk="0" fontAlgn="base" hangingPunct="0">
              <a:spcBef>
                <a:spcPct val="0"/>
              </a:spcBef>
              <a:spcAft>
                <a:spcPct val="0"/>
              </a:spcAft>
              <a:tabLst>
                <a:tab pos="809625" algn="l"/>
                <a:tab pos="1425575"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809625" algn="l"/>
                <a:tab pos="1425575" algn="l"/>
              </a:tabLst>
            </a:pPr>
            <a:r>
              <a:rPr kumimoji="0" lang="en-US" altLang="ru-KZ" sz="11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Comparison of "cost with results", the relationship between the goods produced or the services and resources used for their production. Productive operation is considered when the maximum output at the set cost or minimum cost for the given quantity and quality of products</a:t>
            </a:r>
          </a:p>
          <a:p>
            <a:pPr marL="0" marR="0" lvl="0" indent="0" algn="ctr" defTabSz="914400" rtl="0" eaLnBrk="0" fontAlgn="base" latinLnBrk="0" hangingPunct="0">
              <a:lnSpc>
                <a:spcPct val="100000"/>
              </a:lnSpc>
              <a:spcBef>
                <a:spcPct val="0"/>
              </a:spcBef>
              <a:spcAft>
                <a:spcPct val="0"/>
              </a:spcAft>
              <a:buClrTx/>
              <a:buSzTx/>
              <a:buFontTx/>
              <a:buNone/>
              <a:tabLst/>
            </a:pPr>
            <a:r>
              <a:rPr lang="kk-KZ" altLang="ru-KZ" sz="1800" dirty="0">
                <a:solidFill>
                  <a:schemeClr val="bg1"/>
                </a:solidFill>
                <a:latin typeface="Calibri" panose="020F0502020204030204" pitchFamily="34" charset="0"/>
                <a:cs typeface="Times New Roman" panose="02020603050405020304" pitchFamily="18" charset="0"/>
              </a:rPr>
              <a:t>К</a:t>
            </a:r>
            <a:r>
              <a:rPr lang="ru-RU" altLang="ru-KZ" sz="1800" dirty="0">
                <a:solidFill>
                  <a:schemeClr val="bg1"/>
                </a:solidFill>
                <a:latin typeface="Calibri" panose="020F0502020204030204" pitchFamily="34" charset="0"/>
                <a:cs typeface="Times New Roman" panose="02020603050405020304" pitchFamily="18" charset="0"/>
              </a:rPr>
              <a:t>1=</a:t>
            </a:r>
          </a:p>
          <a:p>
            <a:pPr marL="0" marR="0" lvl="0" indent="0" algn="ctr" defTabSz="914400" rtl="0" eaLnBrk="0" fontAlgn="base" latinLnBrk="0" hangingPunct="0">
              <a:lnSpc>
                <a:spcPct val="100000"/>
              </a:lnSpc>
              <a:spcBef>
                <a:spcPct val="0"/>
              </a:spcBef>
              <a:spcAft>
                <a:spcPct val="0"/>
              </a:spcAft>
              <a:buClrTx/>
              <a:buSzTx/>
              <a:buFontTx/>
              <a:buNone/>
              <a:tabLst/>
            </a:pPr>
            <a:r>
              <a:rPr lang="ru-RU" altLang="ru-KZ" sz="1800" dirty="0">
                <a:solidFill>
                  <a:schemeClr val="bg1"/>
                </a:solidFill>
                <a:latin typeface="Calibri" panose="020F0502020204030204" pitchFamily="34" charset="0"/>
                <a:cs typeface="Times New Roman" panose="02020603050405020304" pitchFamily="18" charset="0"/>
              </a:rPr>
              <a:t>К2=</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KZ" sz="1800" b="0" i="0" u="none" strike="noStrike" cap="none" normalizeH="0" baseline="0" dirty="0">
                <a:ln>
                  <a:noFill/>
                </a:ln>
                <a:solidFill>
                  <a:schemeClr val="bg1"/>
                </a:solidFill>
                <a:effectLst/>
                <a:latin typeface="Calibri" panose="020F0502020204030204" pitchFamily="34" charset="0"/>
                <a:cs typeface="Times New Roman" panose="02020603050405020304" pitchFamily="18" charset="0"/>
              </a:rPr>
              <a:t>….Х1 Х2 Х3 ….</a:t>
            </a:r>
            <a:r>
              <a:rPr kumimoji="0" lang="en-US" altLang="ru-KZ" sz="1800" b="0" i="0" u="none" strike="noStrike" cap="none" normalizeH="0" baseline="0" dirty="0" err="1">
                <a:ln>
                  <a:noFill/>
                </a:ln>
                <a:solidFill>
                  <a:schemeClr val="bg1"/>
                </a:solidFill>
                <a:effectLst/>
                <a:latin typeface="Calibri" panose="020F0502020204030204" pitchFamily="34" charset="0"/>
                <a:cs typeface="Times New Roman" panose="02020603050405020304" pitchFamily="18" charset="0"/>
              </a:rPr>
              <a:t>Yx</a:t>
            </a:r>
            <a:endParaRPr kumimoji="0" lang="ru-RU" altLang="ru-KZ" sz="2400" b="0" i="0" u="none" strike="noStrike" cap="none" normalizeH="0" baseline="0" dirty="0">
              <a:ln>
                <a:noFill/>
              </a:ln>
              <a:solidFill>
                <a:schemeClr val="bg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809625" algn="l"/>
                <a:tab pos="1425575" algn="l"/>
              </a:tabLst>
            </a:pPr>
            <a:endParaRPr kumimoji="0" lang="ru-RU" altLang="ru-KZ" sz="1800" b="0" i="0" u="none" strike="noStrike" cap="none" normalizeH="0" baseline="0" dirty="0">
              <a:ln>
                <a:noFill/>
              </a:ln>
              <a:solidFill>
                <a:schemeClr val="tx1"/>
              </a:solidFill>
              <a:effectLst/>
              <a:latin typeface="Arial" panose="020B0604020202020204" pitchFamily="34" charset="0"/>
            </a:endParaRPr>
          </a:p>
        </p:txBody>
      </p:sp>
      <p:sp>
        <p:nvSpPr>
          <p:cNvPr id="10" name="AutoShape 70">
            <a:extLst>
              <a:ext uri="{FF2B5EF4-FFF2-40B4-BE49-F238E27FC236}">
                <a16:creationId xmlns:a16="http://schemas.microsoft.com/office/drawing/2014/main" id="{70B6CC03-0467-4D9D-9C4A-A08AA312F5A3}"/>
              </a:ext>
            </a:extLst>
          </p:cNvPr>
          <p:cNvSpPr>
            <a:spLocks noChangeArrowheads="1"/>
          </p:cNvSpPr>
          <p:nvPr/>
        </p:nvSpPr>
        <p:spPr bwMode="auto">
          <a:xfrm>
            <a:off x="7411468" y="3844253"/>
            <a:ext cx="2474618" cy="2429548"/>
          </a:xfrm>
          <a:prstGeom prst="roundRect">
            <a:avLst>
              <a:gd name="adj" fmla="val 16667"/>
            </a:avLst>
          </a:prstGeom>
          <a:solidFill>
            <a:srgbClr val="FDE9D9"/>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Relates to the acquisition, conditions and terms of purchase of goods of appropriate quality and quantity</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ru-KZ" sz="1400" b="0"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the lowest price.</a:t>
            </a:r>
          </a:p>
          <a:p>
            <a:pPr marL="0" marR="0" lvl="0" indent="0" algn="ctr" defTabSz="914400" rtl="0" eaLnBrk="0" fontAlgn="base" latinLnBrk="0" hangingPunct="0">
              <a:lnSpc>
                <a:spcPct val="100000"/>
              </a:lnSpc>
              <a:spcBef>
                <a:spcPct val="0"/>
              </a:spcBef>
              <a:spcAft>
                <a:spcPct val="0"/>
              </a:spcAft>
              <a:buClrTx/>
              <a:buSzTx/>
              <a:buFontTx/>
              <a:buNone/>
              <a:tabLst/>
            </a:pPr>
            <a:r>
              <a:rPr lang="kk-KZ" altLang="ru-KZ" sz="1800" dirty="0">
                <a:solidFill>
                  <a:schemeClr val="bg1"/>
                </a:solidFill>
                <a:latin typeface="Calibri" panose="020F0502020204030204" pitchFamily="34" charset="0"/>
                <a:cs typeface="Times New Roman" panose="02020603050405020304" pitchFamily="18" charset="0"/>
              </a:rPr>
              <a:t>К</a:t>
            </a:r>
            <a:r>
              <a:rPr lang="ru-RU" altLang="ru-KZ" sz="1800" dirty="0">
                <a:solidFill>
                  <a:schemeClr val="bg1"/>
                </a:solidFill>
                <a:latin typeface="Calibri" panose="020F0502020204030204" pitchFamily="34" charset="0"/>
                <a:cs typeface="Times New Roman" panose="02020603050405020304" pitchFamily="18" charset="0"/>
              </a:rPr>
              <a:t>1=</a:t>
            </a:r>
          </a:p>
          <a:p>
            <a:pPr marL="0" marR="0" lvl="0" indent="0" algn="ctr" defTabSz="914400" rtl="0" eaLnBrk="0" fontAlgn="base" latinLnBrk="0" hangingPunct="0">
              <a:lnSpc>
                <a:spcPct val="100000"/>
              </a:lnSpc>
              <a:spcBef>
                <a:spcPct val="0"/>
              </a:spcBef>
              <a:spcAft>
                <a:spcPct val="0"/>
              </a:spcAft>
              <a:buClrTx/>
              <a:buSzTx/>
              <a:buFontTx/>
              <a:buNone/>
              <a:tabLst/>
            </a:pPr>
            <a:r>
              <a:rPr lang="ru-RU" altLang="ru-KZ" sz="1800" dirty="0">
                <a:solidFill>
                  <a:schemeClr val="bg1"/>
                </a:solidFill>
                <a:latin typeface="Calibri" panose="020F0502020204030204" pitchFamily="34" charset="0"/>
                <a:cs typeface="Times New Roman" panose="02020603050405020304" pitchFamily="18" charset="0"/>
              </a:rPr>
              <a:t>К2=</a:t>
            </a:r>
          </a:p>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KZ" sz="1800" b="0" i="0" u="none" strike="noStrike" cap="none" normalizeH="0" baseline="0" dirty="0">
                <a:ln>
                  <a:noFill/>
                </a:ln>
                <a:solidFill>
                  <a:schemeClr val="bg1"/>
                </a:solidFill>
                <a:effectLst/>
                <a:latin typeface="Calibri" panose="020F0502020204030204" pitchFamily="34" charset="0"/>
                <a:cs typeface="Times New Roman" panose="02020603050405020304" pitchFamily="18" charset="0"/>
              </a:rPr>
              <a:t>….Х1 Х2 Х3 ….</a:t>
            </a:r>
            <a:r>
              <a:rPr kumimoji="0" lang="en-US" altLang="ru-KZ" sz="1800" b="0" i="0" u="none" strike="noStrike" cap="none" normalizeH="0" baseline="0" dirty="0" err="1">
                <a:ln>
                  <a:noFill/>
                </a:ln>
                <a:solidFill>
                  <a:schemeClr val="bg1"/>
                </a:solidFill>
                <a:effectLst/>
                <a:latin typeface="Calibri" panose="020F0502020204030204" pitchFamily="34" charset="0"/>
                <a:cs typeface="Times New Roman" panose="02020603050405020304" pitchFamily="18" charset="0"/>
              </a:rPr>
              <a:t>Yx</a:t>
            </a:r>
            <a:endParaRPr kumimoji="0" lang="ru-RU" altLang="ru-KZ" sz="2400" b="0" i="0" u="none" strike="noStrike" cap="none" normalizeH="0" baseline="0" dirty="0">
              <a:ln>
                <a:noFill/>
              </a:ln>
              <a:solidFill>
                <a:schemeClr val="bg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altLang="ru-KZ" sz="1800" b="0" i="0" u="none" strike="noStrike" cap="none" normalizeH="0" baseline="0" dirty="0">
              <a:ln>
                <a:noFill/>
              </a:ln>
              <a:solidFill>
                <a:schemeClr val="tx1"/>
              </a:solidFill>
              <a:effectLst/>
              <a:latin typeface="Arial" panose="020B0604020202020204" pitchFamily="34" charset="0"/>
            </a:endParaRPr>
          </a:p>
        </p:txBody>
      </p:sp>
      <p:sp>
        <p:nvSpPr>
          <p:cNvPr id="11" name="AutoShape 71">
            <a:extLst>
              <a:ext uri="{FF2B5EF4-FFF2-40B4-BE49-F238E27FC236}">
                <a16:creationId xmlns:a16="http://schemas.microsoft.com/office/drawing/2014/main" id="{B2E8893D-14AD-4E9F-AC85-1B82994F6D56}"/>
              </a:ext>
            </a:extLst>
          </p:cNvPr>
          <p:cNvSpPr>
            <a:spLocks noChangeShapeType="1"/>
          </p:cNvSpPr>
          <p:nvPr/>
        </p:nvSpPr>
        <p:spPr bwMode="auto">
          <a:xfrm flipV="1">
            <a:off x="4003358" y="2718767"/>
            <a:ext cx="3721100" cy="23813"/>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2" name="AutoShape 72">
            <a:extLst>
              <a:ext uri="{FF2B5EF4-FFF2-40B4-BE49-F238E27FC236}">
                <a16:creationId xmlns:a16="http://schemas.microsoft.com/office/drawing/2014/main" id="{F344CB16-10F1-448F-8EA3-4DADF8856248}"/>
              </a:ext>
            </a:extLst>
          </p:cNvPr>
          <p:cNvSpPr>
            <a:spLocks noChangeShapeType="1"/>
          </p:cNvSpPr>
          <p:nvPr/>
        </p:nvSpPr>
        <p:spPr bwMode="auto">
          <a:xfrm>
            <a:off x="4003358" y="2742580"/>
            <a:ext cx="0" cy="18256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3" name="AutoShape 73">
            <a:extLst>
              <a:ext uri="{FF2B5EF4-FFF2-40B4-BE49-F238E27FC236}">
                <a16:creationId xmlns:a16="http://schemas.microsoft.com/office/drawing/2014/main" id="{89E3A1BA-13CE-489E-9BF0-1F43224105B9}"/>
              </a:ext>
            </a:extLst>
          </p:cNvPr>
          <p:cNvSpPr>
            <a:spLocks noChangeShapeType="1"/>
          </p:cNvSpPr>
          <p:nvPr/>
        </p:nvSpPr>
        <p:spPr bwMode="auto">
          <a:xfrm>
            <a:off x="5863908" y="2742580"/>
            <a:ext cx="0" cy="182562"/>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4" name="AutoShape 74">
            <a:extLst>
              <a:ext uri="{FF2B5EF4-FFF2-40B4-BE49-F238E27FC236}">
                <a16:creationId xmlns:a16="http://schemas.microsoft.com/office/drawing/2014/main" id="{2D4F44C6-E7BD-4181-861E-26B46083199A}"/>
              </a:ext>
            </a:extLst>
          </p:cNvPr>
          <p:cNvSpPr>
            <a:spLocks noChangeShapeType="1"/>
          </p:cNvSpPr>
          <p:nvPr/>
        </p:nvSpPr>
        <p:spPr bwMode="auto">
          <a:xfrm>
            <a:off x="7724458" y="2718767"/>
            <a:ext cx="0" cy="2063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5" name="AutoShape 75">
            <a:extLst>
              <a:ext uri="{FF2B5EF4-FFF2-40B4-BE49-F238E27FC236}">
                <a16:creationId xmlns:a16="http://schemas.microsoft.com/office/drawing/2014/main" id="{99D7BF63-EAD8-4DAD-8073-8DE64B666C49}"/>
              </a:ext>
            </a:extLst>
          </p:cNvPr>
          <p:cNvSpPr>
            <a:spLocks noChangeShapeType="1"/>
          </p:cNvSpPr>
          <p:nvPr/>
        </p:nvSpPr>
        <p:spPr bwMode="auto">
          <a:xfrm>
            <a:off x="5863908" y="2494930"/>
            <a:ext cx="0" cy="187325"/>
          </a:xfrm>
          <a:prstGeom prst="straightConnector1">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6" name="AutoShape 76">
            <a:extLst>
              <a:ext uri="{FF2B5EF4-FFF2-40B4-BE49-F238E27FC236}">
                <a16:creationId xmlns:a16="http://schemas.microsoft.com/office/drawing/2014/main" id="{CD920FBC-F443-4035-9209-A2265BF559B8}"/>
              </a:ext>
            </a:extLst>
          </p:cNvPr>
          <p:cNvSpPr>
            <a:spLocks noChangeShapeType="1"/>
          </p:cNvSpPr>
          <p:nvPr/>
        </p:nvSpPr>
        <p:spPr bwMode="auto">
          <a:xfrm>
            <a:off x="4003358" y="3603005"/>
            <a:ext cx="0" cy="2571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7" name="AutoShape 77">
            <a:extLst>
              <a:ext uri="{FF2B5EF4-FFF2-40B4-BE49-F238E27FC236}">
                <a16:creationId xmlns:a16="http://schemas.microsoft.com/office/drawing/2014/main" id="{223E69F1-E1A4-4ECA-850D-BC83652ADDF0}"/>
              </a:ext>
            </a:extLst>
          </p:cNvPr>
          <p:cNvSpPr>
            <a:spLocks noChangeShapeType="1"/>
          </p:cNvSpPr>
          <p:nvPr/>
        </p:nvSpPr>
        <p:spPr bwMode="auto">
          <a:xfrm>
            <a:off x="5927408" y="3603005"/>
            <a:ext cx="0" cy="2571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18" name="AutoShape 78">
            <a:extLst>
              <a:ext uri="{FF2B5EF4-FFF2-40B4-BE49-F238E27FC236}">
                <a16:creationId xmlns:a16="http://schemas.microsoft.com/office/drawing/2014/main" id="{B1C2A177-657D-48FD-B094-ED83D4DDC2C2}"/>
              </a:ext>
            </a:extLst>
          </p:cNvPr>
          <p:cNvSpPr>
            <a:spLocks noChangeShapeType="1"/>
          </p:cNvSpPr>
          <p:nvPr/>
        </p:nvSpPr>
        <p:spPr bwMode="auto">
          <a:xfrm>
            <a:off x="7795895" y="3603005"/>
            <a:ext cx="0" cy="257175"/>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ru-KZ"/>
          </a:p>
        </p:txBody>
      </p:sp>
      <p:sp>
        <p:nvSpPr>
          <p:cNvPr id="20" name="Rectangle 24">
            <a:extLst>
              <a:ext uri="{FF2B5EF4-FFF2-40B4-BE49-F238E27FC236}">
                <a16:creationId xmlns:a16="http://schemas.microsoft.com/office/drawing/2014/main" id="{9407AE12-C57F-4BDA-A2D7-58ACEE7F5246}"/>
              </a:ext>
            </a:extLst>
          </p:cNvPr>
          <p:cNvSpPr>
            <a:spLocks noChangeArrowheads="1"/>
          </p:cNvSpPr>
          <p:nvPr/>
        </p:nvSpPr>
        <p:spPr bwMode="auto">
          <a:xfrm>
            <a:off x="193675" y="29592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KZ"/>
          </a:p>
        </p:txBody>
      </p:sp>
    </p:spTree>
    <p:extLst>
      <p:ext uri="{BB962C8B-B14F-4D97-AF65-F5344CB8AC3E}">
        <p14:creationId xmlns:p14="http://schemas.microsoft.com/office/powerpoint/2010/main" val="2528749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CE9F018-57CB-457C-84E3-CEB59149EFCE}"/>
              </a:ext>
            </a:extLst>
          </p:cNvPr>
          <p:cNvSpPr>
            <a:spLocks noGrp="1"/>
          </p:cNvSpPr>
          <p:nvPr>
            <p:ph type="title"/>
          </p:nvPr>
        </p:nvSpPr>
        <p:spPr/>
        <p:txBody>
          <a:bodyPr>
            <a:normAutofit fontScale="90000"/>
          </a:bodyPr>
          <a:lstStyle/>
          <a:p>
            <a:r>
              <a:rPr lang="kk-KZ" sz="4000" b="1" dirty="0">
                <a:effectLst/>
                <a:latin typeface="Times New Roman" panose="02020603050405020304" pitchFamily="18" charset="0"/>
                <a:ea typeface="Times New Roman" panose="02020603050405020304" pitchFamily="18" charset="0"/>
              </a:rPr>
              <a:t> </a:t>
            </a:r>
            <a:r>
              <a:rPr lang="kk-KZ" sz="4000" dirty="0">
                <a:effectLst/>
                <a:latin typeface="Times New Roman" panose="02020603050405020304" pitchFamily="18" charset="0"/>
                <a:ea typeface="Times New Roman" panose="02020603050405020304" pitchFamily="18" charset="0"/>
              </a:rPr>
              <a:t>Independence and legal framework</a:t>
            </a:r>
            <a:br>
              <a:rPr lang="ru-KZ" sz="40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05DE66ED-8B28-4B51-BF25-550E157DBD41}"/>
              </a:ext>
            </a:extLst>
          </p:cNvPr>
          <p:cNvSpPr>
            <a:spLocks noGrp="1"/>
          </p:cNvSpPr>
          <p:nvPr>
            <p:ph idx="1"/>
          </p:nvPr>
        </p:nvSpPr>
        <p:spPr/>
        <p:txBody>
          <a:bodyPr/>
          <a:lstStyle/>
          <a:p>
            <a:r>
              <a:rPr lang="en-US" dirty="0"/>
              <a:t>International standards require the SAI to have and use unrestricted access to information and the authority to independently conduct and separately report on the audit of economy, efficiency and effectiveness to Parliament and the auditee, and to publish the report.</a:t>
            </a:r>
          </a:p>
          <a:p>
            <a:r>
              <a:rPr lang="en-US" dirty="0"/>
              <a:t>In accordance with ISSAI 10, SAIs are required to use appropriate performance and auditing standards and a code of ethics based on official documents from INTOSSAI, the International Federation of Accountants or other recognized standard-setting bodies.</a:t>
            </a:r>
          </a:p>
          <a:p>
            <a:pPr algn="just"/>
            <a:r>
              <a:rPr lang="en-US" dirty="0"/>
              <a:t>Professional standards and guidelines are essential to the reliability, quality and professionalism of public sector auditing.</a:t>
            </a:r>
            <a:endParaRPr lang="ru-KZ" dirty="0"/>
          </a:p>
        </p:txBody>
      </p:sp>
    </p:spTree>
    <p:extLst>
      <p:ext uri="{BB962C8B-B14F-4D97-AF65-F5344CB8AC3E}">
        <p14:creationId xmlns:p14="http://schemas.microsoft.com/office/powerpoint/2010/main" val="2057866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C2BD52-2315-434C-80E3-169282DCF8F1}"/>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The main elements of the performance audit system</a:t>
            </a:r>
            <a:endParaRPr lang="ru-KZ" dirty="0"/>
          </a:p>
        </p:txBody>
      </p:sp>
      <p:sp>
        <p:nvSpPr>
          <p:cNvPr id="3" name="Объект 2">
            <a:extLst>
              <a:ext uri="{FF2B5EF4-FFF2-40B4-BE49-F238E27FC236}">
                <a16:creationId xmlns:a16="http://schemas.microsoft.com/office/drawing/2014/main" id="{64B8469D-6230-40EB-A5DC-D93EBE17B559}"/>
              </a:ext>
            </a:extLst>
          </p:cNvPr>
          <p:cNvSpPr>
            <a:spLocks noGrp="1"/>
          </p:cNvSpPr>
          <p:nvPr>
            <p:ph idx="1"/>
          </p:nvPr>
        </p:nvSpPr>
        <p:spPr/>
        <p:txBody>
          <a:bodyPr>
            <a:normAutofit fontScale="85000" lnSpcReduction="10000"/>
          </a:bodyPr>
          <a:lstStyle/>
          <a:p>
            <a:pPr algn="just">
              <a:lnSpc>
                <a:spcPct val="115000"/>
              </a:lnSpc>
              <a:spcAft>
                <a:spcPts val="1000"/>
              </a:spcAft>
            </a:pP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Performance audit is an assessment and analysis of the activities of governmental audit objects for efficiency, economy, productivity and effectiveness.</a:t>
            </a:r>
          </a:p>
          <a:p>
            <a:pPr algn="just">
              <a:lnSpc>
                <a:spcPct val="115000"/>
              </a:lnSpc>
              <a:spcAft>
                <a:spcPts val="1000"/>
              </a:spcAft>
            </a:pP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The components of performance audit are:</a:t>
            </a:r>
          </a:p>
          <a:p>
            <a:pPr algn="just">
              <a:lnSpc>
                <a:spcPct val="115000"/>
              </a:lnSpc>
              <a:spcAft>
                <a:spcPts val="1000"/>
              </a:spcAft>
            </a:pP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Efficiency audit of the use of human, financial and other resources, including checking information systems, performance measurement and monitoring systems, as well as procedures for eliminating detected inconsistencies and deficiencies;</a:t>
            </a:r>
          </a:p>
          <a:p>
            <a:pPr algn="just">
              <a:lnSpc>
                <a:spcPct val="115000"/>
              </a:lnSpc>
              <a:spcAft>
                <a:spcPts val="1000"/>
              </a:spcAft>
            </a:pP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An economy audit of the administrative activities to ensure the program is in accordance with sound administrative principles and practices;</a:t>
            </a:r>
          </a:p>
          <a:p>
            <a:pPr algn="just">
              <a:lnSpc>
                <a:spcPct val="115000"/>
              </a:lnSpc>
              <a:spcAft>
                <a:spcPts val="1000"/>
              </a:spcAft>
            </a:pP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Audit of the effectiveness of activities in terms of achieving the set goals by the program being audited, as well as impact auditing, that is, comparing the actual impact of a particular program or policy with the planned one;</a:t>
            </a:r>
          </a:p>
          <a:p>
            <a:pPr algn="just">
              <a:lnSpc>
                <a:spcPct val="115000"/>
              </a:lnSpc>
              <a:spcAft>
                <a:spcPts val="1000"/>
              </a:spcAft>
            </a:pPr>
            <a:r>
              <a:rPr lang="en-US" sz="1800" i="1" dirty="0">
                <a:effectLst/>
                <a:latin typeface="Times New Roman" panose="02020603050405020304" pitchFamily="18" charset="0"/>
                <a:ea typeface="Times New Roman" panose="02020603050405020304" pitchFamily="18" charset="0"/>
                <a:cs typeface="Times New Roman" panose="02020603050405020304" pitchFamily="18" charset="0"/>
              </a:rPr>
              <a:t>Productivity audit in terms of determining the impact of allocated resources on the quality of services provided on the growth of the economy and its separate sphere.</a:t>
            </a:r>
            <a:endParaRPr lang="ru-KZ" dirty="0"/>
          </a:p>
        </p:txBody>
      </p:sp>
    </p:spTree>
    <p:extLst>
      <p:ext uri="{BB962C8B-B14F-4D97-AF65-F5344CB8AC3E}">
        <p14:creationId xmlns:p14="http://schemas.microsoft.com/office/powerpoint/2010/main" val="258060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230242-B673-4735-89D8-1A4C892020F5}"/>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elements of the government performance audit system include:</a:t>
            </a:r>
            <a:endParaRPr lang="ru-KZ" dirty="0"/>
          </a:p>
        </p:txBody>
      </p:sp>
      <p:sp>
        <p:nvSpPr>
          <p:cNvPr id="3" name="Объект 2">
            <a:extLst>
              <a:ext uri="{FF2B5EF4-FFF2-40B4-BE49-F238E27FC236}">
                <a16:creationId xmlns:a16="http://schemas.microsoft.com/office/drawing/2014/main" id="{D7BDF0E2-8644-44B7-8EB0-7134FED9CB0A}"/>
              </a:ext>
            </a:extLst>
          </p:cNvPr>
          <p:cNvSpPr>
            <a:spLocks noGrp="1"/>
          </p:cNvSpPr>
          <p:nvPr>
            <p:ph idx="1"/>
          </p:nvPr>
        </p:nvSpPr>
        <p:spPr/>
        <p:txBody>
          <a:bodyPr/>
          <a:lstStyle/>
          <a:p>
            <a:pPr marL="342900" lvl="0" indent="-342900" algn="just">
              <a:lnSpc>
                <a:spcPct val="115000"/>
              </a:lnSpc>
              <a:spcAft>
                <a:spcPts val="1000"/>
              </a:spcAft>
              <a:tabLst>
                <a:tab pos="630555" algn="l"/>
              </a:tabLst>
            </a:pP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system of governmental audit bodies (audit subjects) and their interaction;</a:t>
            </a:r>
            <a:endParaRPr lang="ru-RU"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lvl="0" indent="0" algn="just">
              <a:lnSpc>
                <a:spcPct val="115000"/>
              </a:lnSpc>
              <a:spcAft>
                <a:spcPts val="1000"/>
              </a:spcAft>
              <a:buNone/>
              <a:tabLst>
                <a:tab pos="630555" algn="l"/>
              </a:tabLst>
            </a:pPr>
            <a:r>
              <a:rPr lang="ru-RU" sz="1800" dirty="0">
                <a:latin typeface="Times New Roman" panose="02020603050405020304" pitchFamily="18" charset="0"/>
                <a:ea typeface="Times New Roman" panose="02020603050405020304" pitchFamily="18" charset="0"/>
                <a:cs typeface="Times New Roman" panose="02020603050405020304" pitchFamily="18" charset="0"/>
              </a:rPr>
              <a:t>А</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ccounting</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C- Ext </a:t>
            </a:r>
            <a:r>
              <a:rPr lang="en-US" sz="1800" dirty="0" err="1">
                <a:latin typeface="Times New Roman" panose="02020603050405020304" pitchFamily="18" charset="0"/>
                <a:ea typeface="Times New Roman" panose="02020603050405020304" pitchFamily="18" charset="0"/>
                <a:cs typeface="Times New Roman" panose="02020603050405020304" pitchFamily="18" charset="0"/>
              </a:rPr>
              <a:t>inst</a:t>
            </a:r>
            <a:r>
              <a:rPr lang="en-US" sz="1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ct val="115000"/>
              </a:lnSpc>
              <a:spcAft>
                <a:spcPts val="1000"/>
              </a:spcAft>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Object and subject of governmental audit;</a:t>
            </a:r>
          </a:p>
          <a:p>
            <a:pPr marL="342900" lvl="0" indent="-342900" algn="just">
              <a:lnSpc>
                <a:spcPct val="115000"/>
              </a:lnSpc>
              <a:spcAft>
                <a:spcPts val="1000"/>
              </a:spcAft>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Audit methodology;</a:t>
            </a:r>
          </a:p>
          <a:p>
            <a:pPr marL="342900" lvl="0" indent="-342900" algn="just">
              <a:lnSpc>
                <a:spcPct val="115000"/>
              </a:lnSpc>
              <a:spcAft>
                <a:spcPts val="1000"/>
              </a:spcAft>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Principles by which the audit is carried out</a:t>
            </a:r>
            <a:endParaRPr lang="ru-KZ" dirty="0"/>
          </a:p>
        </p:txBody>
      </p:sp>
    </p:spTree>
    <p:extLst>
      <p:ext uri="{BB962C8B-B14F-4D97-AF65-F5344CB8AC3E}">
        <p14:creationId xmlns:p14="http://schemas.microsoft.com/office/powerpoint/2010/main" val="1465131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E0B9B-509A-4213-952C-63D01A415C5B}"/>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According to the Law of the Republic of Kazakhstan "On State Audit and Financial Control" (hereinafter referred to as the Law), the system of governmental audit and financial control bodies comprises:</a:t>
            </a:r>
            <a:endParaRPr lang="ru-KZ" dirty="0"/>
          </a:p>
        </p:txBody>
      </p:sp>
      <p:sp>
        <p:nvSpPr>
          <p:cNvPr id="3" name="Объект 2">
            <a:extLst>
              <a:ext uri="{FF2B5EF4-FFF2-40B4-BE49-F238E27FC236}">
                <a16:creationId xmlns:a16="http://schemas.microsoft.com/office/drawing/2014/main" id="{79ED4317-717E-4481-87A9-0E3C289D851E}"/>
              </a:ext>
            </a:extLst>
          </p:cNvPr>
          <p:cNvSpPr>
            <a:spLocks noGrp="1"/>
          </p:cNvSpPr>
          <p:nvPr>
            <p:ph idx="1"/>
          </p:nvPr>
        </p:nvSpPr>
        <p:spPr/>
        <p:txBody>
          <a:bodyPr/>
          <a:lstStyle/>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1800" dirty="0">
                <a:solidFill>
                  <a:schemeClr val="bg1"/>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the Accounts Committee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which is the supreme body of governmental audit and financial control;</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 audit commissions of a region, a city of republican significance, the capital;</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3) the authorized body for internal governmental audit;</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4) the internal audit service of central state bodies, with the exception of the internal audit service of the National Bank of the Republic of Kazakhstan, local executive bodies, of republican significance, the capital;</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5) internal audit services of departments of central state bodies.</a:t>
            </a:r>
            <a:endParaRPr lang="ru-KZ" dirty="0"/>
          </a:p>
        </p:txBody>
      </p:sp>
    </p:spTree>
    <p:extLst>
      <p:ext uri="{BB962C8B-B14F-4D97-AF65-F5344CB8AC3E}">
        <p14:creationId xmlns:p14="http://schemas.microsoft.com/office/powerpoint/2010/main" val="34560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6BDE5E2-8FCD-4A25-99CB-1A2838DFC7A6}"/>
              </a:ext>
            </a:extLst>
          </p:cNvPr>
          <p:cNvSpPr>
            <a:spLocks noGrp="1"/>
          </p:cNvSpPr>
          <p:nvPr>
            <p:ph type="title"/>
          </p:nvPr>
        </p:nvSpPr>
        <p:spPr/>
        <p:txBody>
          <a:bodyPr/>
          <a:lstStyle/>
          <a:p>
            <a:r>
              <a:rPr lang="en-US" sz="1800" dirty="0">
                <a:latin typeface="Times New Roman" panose="02020603050405020304" pitchFamily="18" charset="0"/>
                <a:ea typeface="Times New Roman" panose="02020603050405020304" pitchFamily="18" charset="0"/>
              </a:rPr>
              <a:t>Intuitions </a:t>
            </a:r>
            <a:r>
              <a:rPr lang="en-US" sz="1800" dirty="0">
                <a:effectLst/>
                <a:latin typeface="Times New Roman" panose="02020603050405020304" pitchFamily="18" charset="0"/>
                <a:ea typeface="Times New Roman" panose="02020603050405020304" pitchFamily="18" charset="0"/>
              </a:rPr>
              <a:t>of external and internal governmental audit</a:t>
            </a:r>
            <a:endParaRPr lang="ru-KZ" dirty="0"/>
          </a:p>
        </p:txBody>
      </p:sp>
      <p:sp>
        <p:nvSpPr>
          <p:cNvPr id="4" name="Прямоугольник: скругленные углы 3">
            <a:extLst>
              <a:ext uri="{FF2B5EF4-FFF2-40B4-BE49-F238E27FC236}">
                <a16:creationId xmlns:a16="http://schemas.microsoft.com/office/drawing/2014/main" id="{D9653739-23CD-44CE-889A-04B8DADA1B00}"/>
              </a:ext>
            </a:extLst>
          </p:cNvPr>
          <p:cNvSpPr/>
          <p:nvPr/>
        </p:nvSpPr>
        <p:spPr>
          <a:xfrm>
            <a:off x="1645920" y="2286000"/>
            <a:ext cx="3992880" cy="32918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The bodies of external governmental audit and financial control are the Accounts Committee and</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audit commissions of regions, cities of republican significance and the capital.</a:t>
            </a:r>
            <a:endParaRPr lang="ru-KZ"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Объект 7">
            <a:extLst>
              <a:ext uri="{FF2B5EF4-FFF2-40B4-BE49-F238E27FC236}">
                <a16:creationId xmlns:a16="http://schemas.microsoft.com/office/drawing/2014/main" id="{E2AA681C-73F4-4705-9EF2-A1961DD12535}"/>
              </a:ext>
            </a:extLst>
          </p:cNvPr>
          <p:cNvSpPr>
            <a:spLocks noGrp="1"/>
          </p:cNvSpPr>
          <p:nvPr>
            <p:ph idx="1"/>
          </p:nvPr>
        </p:nvSpPr>
        <p:spPr>
          <a:xfrm>
            <a:off x="6410960" y="2286000"/>
            <a:ext cx="4576039" cy="32105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lnSpcReduction="10000"/>
          </a:bodyPr>
          <a:lstStyle/>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Internal governmental audit and financial control bodies - an authorized body for internal governmental audit,</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internal audit services of central state and local executive bodies,</a:t>
            </a:r>
          </a:p>
          <a:p>
            <a:pPr algn="just">
              <a:lnSpc>
                <a:spcPct val="115000"/>
              </a:lnSpc>
              <a:spcAft>
                <a:spcPts val="100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as well as at the discretion of the first head of the internal audit service of the central government agencies.</a:t>
            </a:r>
            <a:endParaRPr lang="ru-KZ"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220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6B96F25-DE0B-4725-91B8-BB1BC116BD64}"/>
              </a:ext>
            </a:extLst>
          </p:cNvPr>
          <p:cNvSpPr>
            <a:spLocks noGrp="1"/>
          </p:cNvSpPr>
          <p:nvPr>
            <p:ph type="title"/>
          </p:nvPr>
        </p:nvSpPr>
        <p:spPr/>
        <p:txBody>
          <a:bodyPr/>
          <a:lstStyle/>
          <a:p>
            <a:r>
              <a:rPr lang="en-US" sz="4000" i="1" dirty="0">
                <a:effectLst/>
                <a:latin typeface="Times New Roman" panose="02020603050405020304" pitchFamily="18" charset="0"/>
                <a:ea typeface="Times New Roman" panose="02020603050405020304" pitchFamily="18" charset="0"/>
                <a:cs typeface="Times New Roman" panose="02020603050405020304" pitchFamily="18" charset="0"/>
              </a:rPr>
              <a:t>The objects of governmental performance audit are</a:t>
            </a:r>
            <a:endParaRPr lang="ru-KZ" dirty="0"/>
          </a:p>
        </p:txBody>
      </p:sp>
      <p:sp>
        <p:nvSpPr>
          <p:cNvPr id="3" name="Объект 2">
            <a:extLst>
              <a:ext uri="{FF2B5EF4-FFF2-40B4-BE49-F238E27FC236}">
                <a16:creationId xmlns:a16="http://schemas.microsoft.com/office/drawing/2014/main" id="{A43896EE-0577-49AB-9DF9-5D20B3E0AA05}"/>
              </a:ext>
            </a:extLst>
          </p:cNvPr>
          <p:cNvSpPr>
            <a:spLocks noGrp="1"/>
          </p:cNvSpPr>
          <p:nvPr>
            <p:ph idx="1"/>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state authorities ,</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state institutions,</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subjects of the quasi-public sector,</a:t>
            </a:r>
          </a:p>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as well as recipients of budget funds.</a:t>
            </a:r>
          </a:p>
          <a:p>
            <a:r>
              <a:rPr lang="en-US" sz="1800" dirty="0">
                <a:latin typeface="Times New Roman" panose="02020603050405020304" pitchFamily="18" charset="0"/>
                <a:cs typeface="Times New Roman" panose="02020603050405020304" pitchFamily="18" charset="0"/>
              </a:rPr>
              <a:t>Exp. </a:t>
            </a:r>
          </a:p>
          <a:p>
            <a:r>
              <a:rPr lang="en-US" sz="1800" dirty="0">
                <a:latin typeface="Times New Roman" panose="02020603050405020304" pitchFamily="18" charset="0"/>
                <a:cs typeface="Times New Roman" panose="02020603050405020304" pitchFamily="18" charset="0"/>
              </a:rPr>
              <a:t>Ministry of trade, integration ….- Obj</a:t>
            </a:r>
          </a:p>
          <a:p>
            <a:r>
              <a:rPr lang="en-US" sz="1800" dirty="0">
                <a:latin typeface="Times New Roman" panose="02020603050405020304" pitchFamily="18" charset="0"/>
                <a:cs typeface="Times New Roman" panose="02020603050405020304" pitchFamily="18" charset="0"/>
              </a:rPr>
              <a:t>Programs – strategic , state </a:t>
            </a:r>
            <a:r>
              <a:rPr lang="en-US" sz="1800" dirty="0" err="1">
                <a:latin typeface="Times New Roman" panose="02020603050405020304" pitchFamily="18" charset="0"/>
                <a:cs typeface="Times New Roman" panose="02020603050405020304" pitchFamily="18" charset="0"/>
              </a:rPr>
              <a:t>prg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stratrgic</a:t>
            </a:r>
            <a:r>
              <a:rPr lang="en-US" sz="1800" dirty="0">
                <a:latin typeface="Times New Roman" panose="02020603050405020304" pitchFamily="18" charset="0"/>
                <a:cs typeface="Times New Roman" panose="02020603050405020304" pitchFamily="18" charset="0"/>
              </a:rPr>
              <a:t> plan</a:t>
            </a:r>
          </a:p>
          <a:p>
            <a:r>
              <a:rPr lang="en-US" sz="1800" dirty="0">
                <a:latin typeface="Times New Roman" panose="02020603050405020304" pitchFamily="18" charset="0"/>
                <a:cs typeface="Times New Roman" panose="02020603050405020304" pitchFamily="18" charset="0"/>
              </a:rPr>
              <a:t> organization structure</a:t>
            </a:r>
            <a:r>
              <a:rPr lang="en-US" sz="1800">
                <a:latin typeface="Times New Roman" panose="02020603050405020304" pitchFamily="18" charset="0"/>
                <a:cs typeface="Times New Roman" panose="02020603050405020304" pitchFamily="18" charset="0"/>
              </a:rPr>
              <a:t>, management </a:t>
            </a:r>
          </a:p>
          <a:p>
            <a:endParaRPr lang="en-US" sz="1800" dirty="0">
              <a:latin typeface="Times New Roman" panose="02020603050405020304" pitchFamily="18" charset="0"/>
              <a:cs typeface="Times New Roman" panose="02020603050405020304" pitchFamily="18" charset="0"/>
            </a:endParaRPr>
          </a:p>
          <a:p>
            <a:endParaRPr lang="ru-KZ" dirty="0"/>
          </a:p>
        </p:txBody>
      </p:sp>
    </p:spTree>
    <p:extLst>
      <p:ext uri="{BB962C8B-B14F-4D97-AF65-F5344CB8AC3E}">
        <p14:creationId xmlns:p14="http://schemas.microsoft.com/office/powerpoint/2010/main" val="4262664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DE1BE54-C09C-465B-A652-CD21C0AB31FC}"/>
              </a:ext>
            </a:extLst>
          </p:cNvPr>
          <p:cNvSpPr>
            <a:spLocks noGrp="1"/>
          </p:cNvSpPr>
          <p:nvPr>
            <p:ph type="title"/>
          </p:nvPr>
        </p:nvSpPr>
        <p:spPr/>
        <p:txBody>
          <a:bodyPr/>
          <a:lstStyle/>
          <a:p>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Audit objects in world practice can be classified as:</a:t>
            </a:r>
            <a:endParaRPr lang="ru-KZ" dirty="0"/>
          </a:p>
        </p:txBody>
      </p:sp>
      <p:sp>
        <p:nvSpPr>
          <p:cNvPr id="3" name="Объект 2">
            <a:extLst>
              <a:ext uri="{FF2B5EF4-FFF2-40B4-BE49-F238E27FC236}">
                <a16:creationId xmlns:a16="http://schemas.microsoft.com/office/drawing/2014/main" id="{536A8810-A9E0-486F-8ED0-D876D16E61B8}"/>
              </a:ext>
            </a:extLst>
          </p:cNvPr>
          <p:cNvSpPr>
            <a:spLocks noGrp="1"/>
          </p:cNvSpPr>
          <p:nvPr>
            <p:ph idx="1"/>
          </p:nvPr>
        </p:nvSpPr>
        <p:spPr/>
        <p:txBody>
          <a:bodyPr/>
          <a:lstStyle/>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Programs;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Organizations;</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Management;</a:t>
            </a:r>
          </a:p>
          <a:p>
            <a:pPr marL="342900" lvl="0" indent="-342900" algn="just">
              <a:lnSpc>
                <a:spcPct val="115000"/>
              </a:lnSpc>
              <a:spcAft>
                <a:spcPts val="1000"/>
              </a:spcAft>
              <a:buFont typeface="Symbol" panose="05050102010706020507" pitchFamily="18" charset="2"/>
              <a:buChar char=""/>
              <a:tabLst>
                <a:tab pos="630555" algn="l"/>
              </a:tabLs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Politics</a:t>
            </a:r>
            <a:endParaRPr lang="ru-KZ" dirty="0"/>
          </a:p>
        </p:txBody>
      </p:sp>
    </p:spTree>
    <p:extLst>
      <p:ext uri="{BB962C8B-B14F-4D97-AF65-F5344CB8AC3E}">
        <p14:creationId xmlns:p14="http://schemas.microsoft.com/office/powerpoint/2010/main" val="30528062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каймление">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docProps/app.xml><?xml version="1.0" encoding="utf-8"?>
<Properties xmlns="http://schemas.openxmlformats.org/officeDocument/2006/extended-properties" xmlns:vt="http://schemas.openxmlformats.org/officeDocument/2006/docPropsVTypes">
  <Template>À bandes</Template>
  <TotalTime>908</TotalTime>
  <Words>1801</Words>
  <Application>Microsoft Office PowerPoint</Application>
  <PresentationFormat>Широкоэкранный</PresentationFormat>
  <Paragraphs>120</Paragraphs>
  <Slides>20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20</vt:i4>
      </vt:variant>
    </vt:vector>
  </HeadingPairs>
  <TitlesOfParts>
    <vt:vector size="27" baseType="lpstr">
      <vt:lpstr>Arial</vt:lpstr>
      <vt:lpstr>Calibri</vt:lpstr>
      <vt:lpstr>Corbel</vt:lpstr>
      <vt:lpstr>Symbol</vt:lpstr>
      <vt:lpstr>Times New Roman</vt:lpstr>
      <vt:lpstr>Wingdings</vt:lpstr>
      <vt:lpstr>Окаймление</vt:lpstr>
      <vt:lpstr>Institutional capacity for performance auditing </vt:lpstr>
      <vt:lpstr>Agenda</vt:lpstr>
      <vt:lpstr> Independence and legal framework </vt:lpstr>
      <vt:lpstr>The main elements of the performance audit system</vt:lpstr>
      <vt:lpstr>The elements of the government performance audit system include:</vt:lpstr>
      <vt:lpstr>According to the Law of the Republic of Kazakhstan "On State Audit and Financial Control" (hereinafter referred to as the Law), the system of governmental audit and financial control bodies comprises:</vt:lpstr>
      <vt:lpstr>Intuitions of external and internal governmental audit</vt:lpstr>
      <vt:lpstr>The objects of governmental performance audit are</vt:lpstr>
      <vt:lpstr>Audit objects in world practice can be classified as:</vt:lpstr>
      <vt:lpstr>The objects of performance audit in the Republic of Kazakhstan are:</vt:lpstr>
      <vt:lpstr>Презентация PowerPoint</vt:lpstr>
      <vt:lpstr>Презентация PowerPoint</vt:lpstr>
      <vt:lpstr>Презентация PowerPoint</vt:lpstr>
      <vt:lpstr>The ISSAI 300 standards define the fundamental principles of performance auditing:</vt:lpstr>
      <vt:lpstr>The classification of types of performance audit is divided according to the following criteria</vt:lpstr>
      <vt:lpstr>Презентация PowerPoint</vt:lpstr>
      <vt:lpstr>Классификация видов аудита эффективности</vt:lpstr>
      <vt:lpstr>Classification of types of performance audit</vt:lpstr>
      <vt:lpstr>Types of performance audit criteria</vt:lpstr>
      <vt:lpstr>general criteria for evaluating effectiveness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73</cp:revision>
  <cp:lastPrinted>2020-09-28T10:15:52Z</cp:lastPrinted>
  <dcterms:created xsi:type="dcterms:W3CDTF">2020-09-28T01:49:45Z</dcterms:created>
  <dcterms:modified xsi:type="dcterms:W3CDTF">2020-09-30T12:06:39Z</dcterms:modified>
</cp:coreProperties>
</file>