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7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16" name="Номер слайда 15"/>
          <p:cNvSpPr>
            <a:spLocks noGrp="1"/>
          </p:cNvSpPr>
          <p:nvPr>
            <p:ph type="sldNum" sz="quarter" idx="11"/>
          </p:nvPr>
        </p:nvSpPr>
        <p:spPr/>
        <p:txBody>
          <a:bodyPr/>
          <a:lstStyle/>
          <a:p>
            <a:fld id="{A783D7BD-B367-4E3B-89C4-54BE49EB589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3D7BD-B367-4E3B-89C4-54BE49EB589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3D7BD-B367-4E3B-89C4-54BE49EB589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F46E654-2402-4031-A70A-D5C4122E7D80}" type="datetimeFigureOut">
              <a:rPr lang="ru-RU" smtClean="0"/>
              <a:pPr/>
              <a:t>04.09.2023</a:t>
            </a:fld>
            <a:endParaRPr lang="ru-RU"/>
          </a:p>
        </p:txBody>
      </p:sp>
      <p:sp>
        <p:nvSpPr>
          <p:cNvPr id="15" name="Номер слайда 14"/>
          <p:cNvSpPr>
            <a:spLocks noGrp="1"/>
          </p:cNvSpPr>
          <p:nvPr>
            <p:ph type="sldNum" sz="quarter" idx="15"/>
          </p:nvPr>
        </p:nvSpPr>
        <p:spPr/>
        <p:txBody>
          <a:bodyPr/>
          <a:lstStyle>
            <a:lvl1pPr algn="ctr">
              <a:defRPr/>
            </a:lvl1pPr>
          </a:lstStyle>
          <a:p>
            <a:fld id="{A783D7BD-B367-4E3B-89C4-54BE49EB589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83D7BD-B367-4E3B-89C4-54BE49EB589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83D7BD-B367-4E3B-89C4-54BE49EB589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783D7BD-B367-4E3B-89C4-54BE49EB589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83D7BD-B367-4E3B-89C4-54BE49EB589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83D7BD-B367-4E3B-89C4-54BE49EB589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F46E654-2402-4031-A70A-D5C4122E7D80}" type="datetimeFigureOut">
              <a:rPr lang="ru-RU" smtClean="0"/>
              <a:pPr/>
              <a:t>04.09.2023</a:t>
            </a:fld>
            <a:endParaRPr lang="ru-RU"/>
          </a:p>
        </p:txBody>
      </p:sp>
      <p:sp>
        <p:nvSpPr>
          <p:cNvPr id="9" name="Номер слайда 8"/>
          <p:cNvSpPr>
            <a:spLocks noGrp="1"/>
          </p:cNvSpPr>
          <p:nvPr>
            <p:ph type="sldNum" sz="quarter" idx="15"/>
          </p:nvPr>
        </p:nvSpPr>
        <p:spPr/>
        <p:txBody>
          <a:bodyPr/>
          <a:lstStyle/>
          <a:p>
            <a:fld id="{A783D7BD-B367-4E3B-89C4-54BE49EB589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F46E654-2402-4031-A70A-D5C4122E7D80}" type="datetimeFigureOut">
              <a:rPr lang="ru-RU" smtClean="0"/>
              <a:pPr/>
              <a:t>04.09.2023</a:t>
            </a:fld>
            <a:endParaRPr lang="ru-RU"/>
          </a:p>
        </p:txBody>
      </p:sp>
      <p:sp>
        <p:nvSpPr>
          <p:cNvPr id="9" name="Номер слайда 8"/>
          <p:cNvSpPr>
            <a:spLocks noGrp="1"/>
          </p:cNvSpPr>
          <p:nvPr>
            <p:ph type="sldNum" sz="quarter" idx="11"/>
          </p:nvPr>
        </p:nvSpPr>
        <p:spPr/>
        <p:txBody>
          <a:bodyPr/>
          <a:lstStyle/>
          <a:p>
            <a:fld id="{A783D7BD-B367-4E3B-89C4-54BE49EB589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F46E654-2402-4031-A70A-D5C4122E7D80}" type="datetimeFigureOut">
              <a:rPr lang="ru-RU" smtClean="0"/>
              <a:pPr/>
              <a:t>04.09.2023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783D7BD-B367-4E3B-89C4-54BE49EB589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kk.wikipedia.org/wiki/%D0%9F%D1%80%D0%BE%D1%86%D0%B5%D1%81%D1%81" TargetMode="External"/><Relationship Id="rId2" Type="http://schemas.openxmlformats.org/officeDocument/2006/relationships/hyperlink" Target="https://kk.wikipedia.org/w/index.php?title=%D0%A1%D1%83%D0%B1%D1%8A%D0%B5%D0%BA%D1%82&amp;action=edit&amp;redlink=1"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s://kk.wikipedia.org/wiki/%D0%9C%D0%B5%D0%BA%D1%82%D0%B5%D0%BF" TargetMode="External"/><Relationship Id="rId2" Type="http://schemas.openxmlformats.org/officeDocument/2006/relationships/hyperlink" Target="https://kk.wikipedia.org/wiki/%D0%9F%D0%B5%D0%B4%D0%B0%D0%B3%D0%BE%D0%B3%D0%B8%D0%BA%D0%B0"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kk.wikipedia.org/wiki/%D0%9F%D1%81%D0%B8%D1%85%D0%B8%D0%BA%D0%B0" TargetMode="External"/><Relationship Id="rId4" Type="http://schemas.openxmlformats.org/officeDocument/2006/relationships/hyperlink" Target="https://kk.wikipedia.org/wiki/%D0%90%D2%9B%D0%BF%D0%B0%D1%80%D0%B0%D1%82%D1%82%D1%8B%D2%9B_%D1%82%D0%B5%D1%85%D0%BD%D0%BE%D0%BB%D0%BE%D0%B3%D0%B8%D1%8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67944" y="4869160"/>
            <a:ext cx="4695056" cy="1143000"/>
          </a:xfrm>
        </p:spPr>
        <p:txBody>
          <a:bodyPr/>
          <a:lstStyle/>
          <a:p>
            <a:r>
              <a:rPr lang="ru-RU" dirty="0" err="1" smtClean="0"/>
              <a:t>П.ғ.д., </a:t>
            </a:r>
            <a:r>
              <a:rPr lang="ru-RU" smtClean="0"/>
              <a:t>профессор Шалгынбаева</a:t>
            </a:r>
            <a:r>
              <a:rPr lang="ru-RU" dirty="0" smtClean="0"/>
              <a:t> </a:t>
            </a:r>
            <a:r>
              <a:rPr lang="ru-RU" dirty="0" err="1" smtClean="0"/>
              <a:t>Кадиша</a:t>
            </a:r>
            <a:r>
              <a:rPr lang="ru-RU" dirty="0" smtClean="0"/>
              <a:t> </a:t>
            </a:r>
            <a:r>
              <a:rPr lang="ru-RU" dirty="0" err="1" smtClean="0"/>
              <a:t>Кадыровна</a:t>
            </a:r>
            <a:endParaRPr lang="ru-RU" dirty="0"/>
          </a:p>
        </p:txBody>
      </p:sp>
      <p:sp>
        <p:nvSpPr>
          <p:cNvPr id="2" name="Заголовок 1"/>
          <p:cNvSpPr>
            <a:spLocks noGrp="1"/>
          </p:cNvSpPr>
          <p:nvPr>
            <p:ph type="ctrTitle"/>
          </p:nvPr>
        </p:nvSpPr>
        <p:spPr/>
        <p:txBody>
          <a:bodyPr/>
          <a:lstStyle/>
          <a:p>
            <a:r>
              <a:rPr lang="kk-KZ" sz="3600" dirty="0" smtClean="0">
                <a:solidFill>
                  <a:schemeClr val="tx1"/>
                </a:solidFill>
                <a:latin typeface="Arial" pitchFamily="34" charset="0"/>
                <a:cs typeface="Arial" pitchFamily="34" charset="0"/>
              </a:rPr>
              <a:t>12- Дәріс:</a:t>
            </a:r>
            <a:r>
              <a:rPr lang="ru-RU" sz="3600" dirty="0" smtClean="0">
                <a:solidFill>
                  <a:schemeClr val="tx1"/>
                </a:solidFill>
                <a:latin typeface="Arial" pitchFamily="34" charset="0"/>
                <a:cs typeface="Arial" pitchFamily="34" charset="0"/>
              </a:rPr>
              <a:t>  </a:t>
            </a:r>
            <a:r>
              <a:rPr lang="kk-KZ" sz="3600" b="1" dirty="0" smtClean="0">
                <a:solidFill>
                  <a:schemeClr val="tx1"/>
                </a:solidFill>
                <a:latin typeface="Arial" pitchFamily="34" charset="0"/>
                <a:cs typeface="Arial" pitchFamily="34" charset="0"/>
              </a:rPr>
              <a:t>Педaгогикaлық іс-әрекетте көшбасшылық сaпaлaрды дaмытудa бұқaрaлық aқпaрaт құрaлдaрын пaйдaлaну.</a:t>
            </a:r>
            <a:endParaRPr lang="ru-RU" sz="3600" dirty="0">
              <a:solidFill>
                <a:schemeClr val="tx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одним вырезанным углом 2"/>
          <p:cNvSpPr/>
          <p:nvPr/>
        </p:nvSpPr>
        <p:spPr>
          <a:xfrm>
            <a:off x="611560" y="476672"/>
            <a:ext cx="4392488" cy="604867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11560" y="908720"/>
            <a:ext cx="4320480" cy="5016758"/>
          </a:xfrm>
          <a:prstGeom prst="rect">
            <a:avLst/>
          </a:prstGeom>
        </p:spPr>
        <p:txBody>
          <a:bodyPr wrap="square">
            <a:spAutoFit/>
          </a:bodyPr>
          <a:lstStyle/>
          <a:p>
            <a:r>
              <a:rPr lang="kk-KZ" sz="2000" dirty="0">
                <a:latin typeface="Arial" pitchFamily="34" charset="0"/>
                <a:cs typeface="Arial" pitchFamily="34" charset="0"/>
              </a:rPr>
              <a:t>Д.А. Кикнадзенің пікірі бойынша, қызығушылық – мотивациялау сатысынан өткен қажеттілік, сұраныстағы қажеттіліктерді қанағаттандыруға деген адамның саналы бағыты. В.И.Клименко жеке адам мүдделері түсінігінің мәнін талдай отырып, адамның қызығушылығы мен қажеттіліктеріне байланысты механизмдерді қарастырады. Автор өз зерттеулерінде қажеттіліктің қызығушылыққа айналу үдерісіне назар аудара отырып, қажеттілікті сезінумен және байқаумен байланыстырады.</a:t>
            </a:r>
            <a:endParaRPr lang="ru-RU" sz="2000" dirty="0">
              <a:latin typeface="Arial" pitchFamily="34" charset="0"/>
              <a:cs typeface="Arial" pitchFamily="34" charset="0"/>
            </a:endParaRPr>
          </a:p>
        </p:txBody>
      </p:sp>
      <p:pic>
        <p:nvPicPr>
          <p:cNvPr id="22530" name="Picture 2" descr="6 факторов успеха цифровой трансформации бизнеса | NGM"/>
          <p:cNvPicPr>
            <a:picLocks noChangeAspect="1" noChangeArrowheads="1"/>
          </p:cNvPicPr>
          <p:nvPr/>
        </p:nvPicPr>
        <p:blipFill>
          <a:blip r:embed="rId2" cstate="print"/>
          <a:srcRect/>
          <a:stretch>
            <a:fillRect/>
          </a:stretch>
        </p:blipFill>
        <p:spPr bwMode="auto">
          <a:xfrm>
            <a:off x="5364088" y="548680"/>
            <a:ext cx="3384376" cy="59766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1052736"/>
            <a:ext cx="8136904" cy="51125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23553" name="Rectangle 1"/>
          <p:cNvSpPr>
            <a:spLocks noChangeArrowheads="1"/>
          </p:cNvSpPr>
          <p:nvPr/>
        </p:nvSpPr>
        <p:spPr bwMode="auto">
          <a:xfrm>
            <a:off x="683568" y="1314534"/>
            <a:ext cx="7632848" cy="45089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Ғалымдардың еңбектеріне жасалған талдаудан қоғамдық ғылымдарда, философияда, жалпы әлеуметтануда, педагогика мен психологияда  жеке тұлға теориясында өзекті болып табылатын  қызығушылық ұғымына үлкен мағына берілгені айқындалып, олардың қызығушылық бойынша біршама топтамалар жасағаны анықталды:</a:t>
            </a:r>
          </a:p>
          <a:p>
            <a:pPr marL="0" marR="0" lvl="0" indent="288925" algn="just"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қоғамдық дәреже бойынша – жеке, топтық, коғамдық қызығушылық;</a:t>
            </a:r>
          </a:p>
          <a:p>
            <a:pPr marL="0" marR="0" lvl="0" indent="288925"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бағыттық сала бойынша – экономикалық, саяси, рухани;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оларды жүзеге асырудағы мүмкіндіктері мен сенім дәрежесі бойынша шынайы, алдамшы;</a:t>
            </a:r>
          </a:p>
          <a:p>
            <a:pPr marL="0" marR="0" lvl="0" indent="288925"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kk-KZ"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қоғамның объективтік дамуына көзқарасы бойынша - прогрессивтік, керітартпалық.</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219200"/>
          </a:xfrm>
        </p:spPr>
        <p:txBody>
          <a:bodyPr>
            <a:noAutofit/>
          </a:bodyPr>
          <a:lstStyle/>
          <a:p>
            <a:r>
              <a:rPr lang="kk-KZ" sz="2800" dirty="0" smtClean="0">
                <a:solidFill>
                  <a:schemeClr val="tx1"/>
                </a:solidFill>
                <a:latin typeface="Arial" pitchFamily="34" charset="0"/>
                <a:cs typeface="Arial" pitchFamily="34" charset="0"/>
              </a:rPr>
              <a:t>Болашақ педагогтардың медиа-білім беру арқылы кәсіби лидерлік сапаларын дамыту.</a:t>
            </a:r>
            <a:r>
              <a:rPr lang="ru-RU" sz="3600" dirty="0" smtClean="0">
                <a:solidFill>
                  <a:schemeClr val="tx1"/>
                </a:solidFill>
                <a:latin typeface="Arial" pitchFamily="34" charset="0"/>
                <a:cs typeface="Arial" pitchFamily="34" charset="0"/>
              </a:rPr>
              <a:t/>
            </a:r>
            <a:br>
              <a:rPr lang="ru-RU" sz="3600" dirty="0" smtClean="0">
                <a:solidFill>
                  <a:schemeClr val="tx1"/>
                </a:solidFill>
                <a:latin typeface="Arial" pitchFamily="34" charset="0"/>
                <a:cs typeface="Arial" pitchFamily="34" charset="0"/>
              </a:rPr>
            </a:br>
            <a:endParaRPr lang="ru-RU" sz="3600" dirty="0">
              <a:solidFill>
                <a:schemeClr val="tx1"/>
              </a:solidFill>
              <a:latin typeface="Arial" pitchFamily="34" charset="0"/>
              <a:cs typeface="Arial" pitchFamily="34" charset="0"/>
            </a:endParaRPr>
          </a:p>
        </p:txBody>
      </p:sp>
      <p:sp>
        <p:nvSpPr>
          <p:cNvPr id="3" name="Прямоугольник с одним скругленным углом 2"/>
          <p:cNvSpPr/>
          <p:nvPr/>
        </p:nvSpPr>
        <p:spPr>
          <a:xfrm>
            <a:off x="3923928" y="1412776"/>
            <a:ext cx="4824536" cy="5112568"/>
          </a:xfrm>
          <a:prstGeom prst="round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4577" name="Rectangle 1"/>
          <p:cNvSpPr>
            <a:spLocks noChangeArrowheads="1"/>
          </p:cNvSpPr>
          <p:nvPr/>
        </p:nvSpPr>
        <p:spPr bwMode="auto">
          <a:xfrm>
            <a:off x="3923928" y="1761782"/>
            <a:ext cx="46085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Бұқаралық ақпарат құралдарының атқаратын қызметі әртүрлі, сарапшылардың пікірінше, олардың аса маңыздыларына мыналар жатады: </a:t>
            </a:r>
            <a:r>
              <a:rPr kumimoji="0" lang="kk-KZ"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ақпараттық, білімдік, әлеуметтендірушілік, мүдделерді тоғыстырушы, саясат </a:t>
            </a:r>
            <a:r>
              <a:rPr kumimoji="0" lang="kk-KZ" b="0" i="1"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tooltip="Субъект (мұндай бет жоқ)"/>
              </a:rPr>
              <a:t>субъектілерінің</a:t>
            </a:r>
            <a:r>
              <a:rPr kumimoji="0" lang="kk-KZ"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ықпалдасуы, жұмылдыру және т.б</a:t>
            </a: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БАҚ-тың ақпараттық қызметі азаматтарға, билік органдарына, қоғамдық институттарға аса маңызды жалпы оқиғалар, құбылыстар, </a:t>
            </a: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tooltip="Процесс"/>
              </a:rPr>
              <a:t>процесстер</a:t>
            </a: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жайлы мағлұматтарды таратудан тұрады. Бұл қызметсіз кез келген қоғамның толыққанды өмір сүруі мүмкін емес. Қазіргі кезде </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9" name="Picture 3" descr="АНОНС – ОБСУЖДЕНИЕ ПРОЕКТА МЕТОДИКИ ПРОВЕДЕНИЯ АНАЛИЗА СОСТОЯНИИ  КОНКУРЕНЦИИ НА ЦИФРОВЫХ РЫНКАХ"/>
          <p:cNvPicPr>
            <a:picLocks noChangeAspect="1" noChangeArrowheads="1"/>
          </p:cNvPicPr>
          <p:nvPr/>
        </p:nvPicPr>
        <p:blipFill>
          <a:blip r:embed="rId4" cstate="print"/>
          <a:srcRect/>
          <a:stretch>
            <a:fillRect/>
          </a:stretch>
        </p:blipFill>
        <p:spPr bwMode="auto">
          <a:xfrm>
            <a:off x="251520" y="1412776"/>
            <a:ext cx="3528392"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 двумя вырезанными соседними углами 2"/>
          <p:cNvSpPr/>
          <p:nvPr/>
        </p:nvSpPr>
        <p:spPr>
          <a:xfrm>
            <a:off x="323528" y="332656"/>
            <a:ext cx="8496944" cy="2448272"/>
          </a:xfrm>
          <a:prstGeom prst="snip2Same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Медиа-білім беруді орыс-қазақ тусіндірме сөздігінде - </a:t>
            </a:r>
            <a:r>
              <a:rPr lang="kk-KZ" u="sng" dirty="0">
                <a:solidFill>
                  <a:schemeClr val="tx1"/>
                </a:solidFill>
                <a:hlinkClick r:id="rId2" tooltip="Педагогика"/>
              </a:rPr>
              <a:t>педагогикадағы</a:t>
            </a:r>
            <a:r>
              <a:rPr lang="ru-RU" dirty="0">
                <a:solidFill>
                  <a:schemeClr val="tx1"/>
                </a:solidFill>
              </a:rPr>
              <a:t> </a:t>
            </a:r>
            <a:r>
              <a:rPr lang="kk-KZ" u="sng" dirty="0">
                <a:solidFill>
                  <a:schemeClr val="tx1"/>
                </a:solidFill>
                <a:hlinkClick r:id="rId3" tooltip="Мектеп"/>
              </a:rPr>
              <a:t>мектеп</a:t>
            </a:r>
            <a:r>
              <a:rPr lang="kk-KZ" dirty="0">
                <a:solidFill>
                  <a:schemeClr val="tx1"/>
                </a:solidFill>
              </a:rPr>
              <a:t> оқушыларының бұқаралық байланыс заңдылықтарын оқуын жақтайтын бағыт. Негізгі міндеті - жас ұрпақты казіргі </a:t>
            </a:r>
            <a:r>
              <a:rPr lang="kk-KZ" u="sng" dirty="0">
                <a:solidFill>
                  <a:schemeClr val="tx1"/>
                </a:solidFill>
                <a:hlinkClick r:id="rId4" tooltip="Ақпараттық технология"/>
              </a:rPr>
              <a:t>ақпараттық</a:t>
            </a:r>
            <a:r>
              <a:rPr lang="kk-KZ" dirty="0">
                <a:solidFill>
                  <a:schemeClr val="tx1"/>
                </a:solidFill>
              </a:rPr>
              <a:t> заман талаптарына, түрлі ақпаратты қабылдау мен анализдеуге дайындау, адамды оны түсінуге, оның </a:t>
            </a:r>
            <a:r>
              <a:rPr lang="kk-KZ" u="sng" dirty="0">
                <a:solidFill>
                  <a:schemeClr val="tx1"/>
                </a:solidFill>
                <a:hlinkClick r:id="rId5" tooltip="Психика"/>
              </a:rPr>
              <a:t>психикаға</a:t>
            </a:r>
            <a:r>
              <a:rPr lang="kk-KZ" dirty="0">
                <a:solidFill>
                  <a:schemeClr val="tx1"/>
                </a:solidFill>
              </a:rPr>
              <a:t> әсерін білуге үйрету, байланыстың вербальдік емес формалары негізінде, техника құралдар мен казіргі акпараттық технологиялар көмегімен қарым-қатынас жасау тәсілдеріне үйретеді делінген. </a:t>
            </a:r>
            <a:endParaRPr lang="ru-RU" dirty="0">
              <a:solidFill>
                <a:schemeClr val="tx1"/>
              </a:solidFill>
            </a:endParaRPr>
          </a:p>
        </p:txBody>
      </p:sp>
      <p:pic>
        <p:nvPicPr>
          <p:cNvPr id="25602" name="Picture 2" descr="Как цифровая трансформация влияет на наше будущее - КРОК"/>
          <p:cNvPicPr>
            <a:picLocks noChangeAspect="1" noChangeArrowheads="1"/>
          </p:cNvPicPr>
          <p:nvPr/>
        </p:nvPicPr>
        <p:blipFill>
          <a:blip r:embed="rId6" cstate="print"/>
          <a:srcRect/>
          <a:stretch>
            <a:fillRect/>
          </a:stretch>
        </p:blipFill>
        <p:spPr bwMode="auto">
          <a:xfrm>
            <a:off x="395536" y="3212976"/>
            <a:ext cx="4032448" cy="3240360"/>
          </a:xfrm>
          <a:prstGeom prst="rect">
            <a:avLst/>
          </a:prstGeom>
          <a:noFill/>
        </p:spPr>
      </p:pic>
      <p:sp>
        <p:nvSpPr>
          <p:cNvPr id="5" name="Скругленный прямоугольник 4"/>
          <p:cNvSpPr/>
          <p:nvPr/>
        </p:nvSpPr>
        <p:spPr>
          <a:xfrm>
            <a:off x="4644008" y="2996952"/>
            <a:ext cx="4104456" cy="36724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rPr>
              <a:t>Қазіргі қоғамда бұқаралық ақпарат құралдарының көбейуі халықтың, әсіресе жастардың медианы тұтынудың жоғары деңгейін көрсетіп отыр Әлеуметтік желілердің көбейуі мен </a:t>
            </a:r>
            <a:r>
              <a:rPr lang="kk-KZ" dirty="0" smtClean="0">
                <a:solidFill>
                  <a:schemeClr val="tx1"/>
                </a:solidFill>
              </a:rPr>
              <a:t>халыққа </a:t>
            </a:r>
            <a:r>
              <a:rPr lang="kk-KZ" dirty="0">
                <a:solidFill>
                  <a:schemeClr val="tx1"/>
                </a:solidFill>
              </a:rPr>
              <a:t>қызмет ету, тарату тетіктерінің күшеюі медиа ақпарат санының қарқынды өсуіне әкеліп отыр. Барлық салада визуалды коммуникация мен ақпарат маңыздылығының артуы. </a:t>
            </a:r>
            <a:endParaRPr lang="ru-RU"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ерфолента 1"/>
          <p:cNvSpPr/>
          <p:nvPr/>
        </p:nvSpPr>
        <p:spPr>
          <a:xfrm>
            <a:off x="539552" y="548680"/>
            <a:ext cx="8064896" cy="5832648"/>
          </a:xfrm>
          <a:prstGeom prst="flowChartPunchedTap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625" name="Rectangle 1"/>
          <p:cNvSpPr>
            <a:spLocks noChangeArrowheads="1"/>
          </p:cNvSpPr>
          <p:nvPr/>
        </p:nvSpPr>
        <p:spPr bwMode="auto">
          <a:xfrm>
            <a:off x="827584" y="2359913"/>
            <a:ext cx="77048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Қазіргі қоғам  талаптарына сәйкес бағдарланған онлайн білім беру қажеттілігі артуда. Жастарға  меткеп қабырғасынан бастап медианы меңгереуге, бейімдеуге, білім беру саласында арнайы жабдықтарды қолдану - олардың жоғары оқу орнына келгенде сыни ойлау қабілетін, тапқырылығын, шығармашылдығын, дамытады. Аталған сапалардың дамуы педагогтардың болашақ кәсіби қызметінде маңызды лидерлік сапаларын құрайды. Себебі оқыту мен тәрбиелеу үдерісінде ақпараттық технологияларды қолдану арқылы үлкен нәтижелерге қол жеткізуге болады.</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776864" cy="3477875"/>
          </a:xfrm>
          <a:prstGeom prst="rect">
            <a:avLst/>
          </a:prstGeom>
        </p:spPr>
        <p:txBody>
          <a:bodyPr wrap="square">
            <a:spAutoFit/>
          </a:bodyPr>
          <a:lstStyle/>
          <a:p>
            <a:r>
              <a:rPr lang="kk-KZ" sz="2000" dirty="0">
                <a:latin typeface="Arial" pitchFamily="34" charset="0"/>
                <a:cs typeface="Arial" pitchFamily="34" charset="0"/>
              </a:rPr>
              <a:t>Медиа қазіргі жаһандану заманында қоғамымыздың дамуына, тұлғаның лидерлік сапаларының қалыптасуына зор әсер етуші қару болып отыр. Сол себепті көз ілестірмей дамып келе жатқан ақпараттың зияны мен пайдасын ажырата білуге медиа білім беру арқылы, теріс ықпалынан сақтаутандыру қажет. Жастардың бос уақытын пайдасы аз немесе мүлдем жоқ әлеуметтік желілермен  өткізбеу үшін,   казіргі ақпараттық заман талаптарына, түрлі ақпаратты қабылдау мен талдауға дайындау, түсіну, технологиялар көмегімен қарым-қатынас жасау, пайдасына қолдану тәсілдеріне үйрету кезек күтірмейтін мәселе. </a:t>
            </a:r>
            <a:endParaRPr lang="ru-RU" sz="2000" dirty="0">
              <a:latin typeface="Arial" pitchFamily="34" charset="0"/>
              <a:cs typeface="Arial" pitchFamily="34" charset="0"/>
            </a:endParaRPr>
          </a:p>
        </p:txBody>
      </p:sp>
      <p:pic>
        <p:nvPicPr>
          <p:cNvPr id="27650" name="Picture 2" descr="Цифровая экономика"/>
          <p:cNvPicPr>
            <a:picLocks noChangeAspect="1" noChangeArrowheads="1"/>
          </p:cNvPicPr>
          <p:nvPr/>
        </p:nvPicPr>
        <p:blipFill>
          <a:blip r:embed="rId2" cstate="print"/>
          <a:srcRect/>
          <a:stretch>
            <a:fillRect/>
          </a:stretch>
        </p:blipFill>
        <p:spPr bwMode="auto">
          <a:xfrm>
            <a:off x="395536" y="4005064"/>
            <a:ext cx="8136904" cy="25717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solidFill>
                  <a:schemeClr val="tx1"/>
                </a:solidFill>
                <a:latin typeface="Arial" pitchFamily="34" charset="0"/>
                <a:cs typeface="Arial" pitchFamily="34" charset="0"/>
              </a:rPr>
              <a:t>Соңғы жылдары Қазақстанда қазақ тілінде тұңғыш JasAcademykz, EnglishPracticum PROJECTpracticum сияқты әлеуметтік жүйелер жұмыстарын бастаған. Аталған желелер арқылы онлайн білім алу жолдары қарастырылған. Демек интернет жететін елді аймақтардың барлығындағы жастарға қол жетімді. Онда ағылшын тілін, презентация және дизайн жасау, жадыны дамыту, жылдам оқыту техникаларына </a:t>
            </a:r>
            <a:r>
              <a:rPr lang="kk-KZ" dirty="0" smtClean="0">
                <a:solidFill>
                  <a:schemeClr val="tx1"/>
                </a:solidFill>
                <a:latin typeface="Arial" pitchFamily="34" charset="0"/>
                <a:cs typeface="Arial" pitchFamily="34" charset="0"/>
              </a:rPr>
              <a:t>үйрету </a:t>
            </a:r>
            <a:r>
              <a:rPr lang="kk-KZ" dirty="0">
                <a:solidFill>
                  <a:schemeClr val="tx1"/>
                </a:solidFill>
                <a:latin typeface="Arial" pitchFamily="34" charset="0"/>
                <a:cs typeface="Arial" pitchFamily="34" charset="0"/>
              </a:rPr>
              <a:t>сабақтары жүреді. Тағы ескеретін жағдай ақылы, сонымен қатар тегін курстары да қарастырылған.  Онлайн білім алу тез және арзан түсетінін ескерсек, интернет желісінде өздерін емін-еркін ұстайтын жастар үшін нағыз  кәсіби лидерліктерін дамыту көзі болып табылады. Медиа-білім беру  бұқаралық қарым-қатынас заңдылықтарын үйрететін педагогикалық </a:t>
            </a:r>
            <a:r>
              <a:rPr lang="kk-KZ" dirty="0" smtClean="0">
                <a:solidFill>
                  <a:schemeClr val="tx1"/>
                </a:solidFill>
                <a:latin typeface="Arial" pitchFamily="34" charset="0"/>
                <a:cs typeface="Arial" pitchFamily="34" charset="0"/>
              </a:rPr>
              <a:t>бағыт</a:t>
            </a:r>
            <a:endParaRPr lang="ru-RU"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kk-KZ" sz="2000" dirty="0" smtClean="0"/>
              <a:t> </a:t>
            </a:r>
            <a:r>
              <a:rPr lang="kk-KZ" sz="2000" b="1" dirty="0" smtClean="0">
                <a:solidFill>
                  <a:schemeClr val="tx2"/>
                </a:solidFill>
              </a:rPr>
              <a:t>Сондай-ақ</a:t>
            </a:r>
            <a:r>
              <a:rPr lang="kk-KZ" sz="2000" dirty="0" smtClean="0">
                <a:solidFill>
                  <a:schemeClr val="tx2"/>
                </a:solidFill>
              </a:rPr>
              <a:t>,</a:t>
            </a:r>
            <a:r>
              <a:rPr lang="kk-KZ" sz="2000" dirty="0" smtClean="0"/>
              <a:t> </a:t>
            </a:r>
            <a:r>
              <a:rPr lang="kk-KZ" sz="2000" dirty="0" smtClean="0">
                <a:solidFill>
                  <a:schemeClr val="tx1"/>
                </a:solidFill>
              </a:rPr>
              <a:t>2017 жылы бекітілген «Цифрлық Қазақстан» мемлекеттік бағдарламасының 2018-2022 жылдар кезеңінде іске асырылатын бес негізгі бағытының бірі - «Адами капиталды дамыту» болып табылады. Бұл бағыт- жаңа жағдайға білім экономикасына көшуді қамтамасыз ету үшін креативті қоғам құруды, адамзаттың цифрлық технологиялардың жемістерін пайдалануға мүмкіндік беретін цифрлық дағдыларды, сауаттылықты қалыптастыруға бағытталады </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kk-KZ" sz="2000" dirty="0" smtClean="0">
                <a:solidFill>
                  <a:schemeClr val="tx1"/>
                </a:solidFill>
              </a:rPr>
              <a:t>Сондықтан да,  қазіргі таңда амзат іс-әрекетінің барлық саласында компьютерлендіру мен автоматтандыру кеңінен еніп қана қоймай, жаңа сапалы деңгейге көтеріліп, цифрлық технологиялар кез келген бағыттағы тұлғаралық, кәсіби іс-әрекетте, білім беруде қолданылуда. Цифрлық сауаттылық ұғымы адамзаттың күнделікті өмірінде цифрлық құрылғылардың қолданысының артуына байланысты пайда болды. Олай болса, цифрлық және компьютерлік сауаттылық ұғымдарының айырмашылығы қандай деген сұрақ туындайды</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kk-KZ" sz="2000" dirty="0" smtClean="0">
                <a:solidFill>
                  <a:schemeClr val="tx1"/>
                </a:solidFill>
              </a:rPr>
              <a:t>Компьютерлік сауаттылық дегеніміз – компьютерде жұмыс істеу біліктілігі мен дағдысы, файлдар мен бумаларды басқару, информатика негіздерін білу, негізгі офистік программалар туралы хабардар болу  Цифрлық сауаттылық - қазіргі заманғы әлемде өмір сүруге қажетті цифрлық технологиялар мен Интернет ресурстарын қауіпсіз және тиімді пайдалану үшін қажетті білім, дағдылар мен әдеттердің жиынтығы. Цифрлық сауаттылық – бұл біілім берудегі көшбасшының цифрлық құрылғыларды өз пайдасына қолдана алу қабілеті.</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lvl="0"/>
            <a:r>
              <a:rPr lang="kk-KZ" sz="2800" dirty="0" smtClean="0"/>
              <a:t>Aқпaрaттық қоғaмдa көшбасшылерды БAҚ aрқылы дaйындaудың мaңыздылығы.</a:t>
            </a:r>
          </a:p>
          <a:p>
            <a:pPr lvl="0"/>
            <a:endParaRPr lang="ru-RU" sz="2800" dirty="0" smtClean="0"/>
          </a:p>
          <a:p>
            <a:pPr lvl="0"/>
            <a:r>
              <a:rPr lang="kk-KZ" sz="2800" dirty="0" smtClean="0"/>
              <a:t> БAҚ aрқылы көшбасшылық сaпaлaрын дaмытудың педaгогикaлық жүйесі.</a:t>
            </a:r>
          </a:p>
          <a:p>
            <a:pPr lvl="0"/>
            <a:endParaRPr lang="ru-RU" sz="2800" dirty="0" smtClean="0"/>
          </a:p>
          <a:p>
            <a:pPr lvl="0"/>
            <a:r>
              <a:rPr lang="kk-KZ" sz="2800" dirty="0" smtClean="0"/>
              <a:t>  Көшбасшыларды БAҚ aрқылы дaйындaудың әдістері мен формaлaры</a:t>
            </a:r>
            <a:endParaRPr lang="ru-RU" sz="2800" dirty="0" smtClean="0"/>
          </a:p>
          <a:p>
            <a:pPr>
              <a:buNone/>
            </a:pPr>
            <a:endParaRPr lang="ru-RU" dirty="0" smtClean="0"/>
          </a:p>
          <a:p>
            <a:endParaRPr lang="ru-RU" dirty="0"/>
          </a:p>
        </p:txBody>
      </p:sp>
      <p:sp>
        <p:nvSpPr>
          <p:cNvPr id="3" name="Заголовок 2"/>
          <p:cNvSpPr>
            <a:spLocks noGrp="1"/>
          </p:cNvSpPr>
          <p:nvPr>
            <p:ph type="title"/>
          </p:nvPr>
        </p:nvSpPr>
        <p:spPr/>
        <p:txBody>
          <a:bodyPr/>
          <a:lstStyle/>
          <a:p>
            <a:pPr algn="ctr"/>
            <a:r>
              <a:rPr lang="kk-KZ" b="1" dirty="0" smtClean="0">
                <a:solidFill>
                  <a:schemeClr val="tx1"/>
                </a:solidFill>
              </a:rPr>
              <a:t>Жоспары:</a:t>
            </a:r>
            <a:endParaRPr lang="ru-RU" dirty="0" smtClean="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kk-KZ" sz="2000" dirty="0" smtClean="0">
                <a:solidFill>
                  <a:schemeClr val="tx1"/>
                </a:solidFill>
              </a:rPr>
              <a:t>Қазіргі </a:t>
            </a:r>
            <a:r>
              <a:rPr lang="kk-KZ" sz="2000" smtClean="0">
                <a:solidFill>
                  <a:schemeClr val="tx1"/>
                </a:solidFill>
              </a:rPr>
              <a:t>таңда көшбасшының онлайн </a:t>
            </a:r>
            <a:r>
              <a:rPr lang="kk-KZ" sz="2000" dirty="0" smtClean="0">
                <a:solidFill>
                  <a:schemeClr val="tx1"/>
                </a:solidFill>
              </a:rPr>
              <a:t>қызметтің түрін қолдана алу, яғни, олар қазіргі және күннен- күнге өзгермелі техникалық құрылғылар: смартфон, планшет, ноутбук, чатты қолдану немесе веб камераны және т.б. цифрлық құрылғы экранынан оқи білу білігі және осы ақпаратты игере білу, түрлі цифрлық құрылғыларды өз еңбек өнімділігін арттыруда қолдана алу, бұлттық технологияларды кез келген уақытта және кез келген орында пайдалана алу қажет. Цифрлық технологиялар қоғамда негізгі орын алатындықтан, цифрлық құзыреттілікті түсіну техникалық аспектілерге байланысты кеңейіп</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rPr>
              <a:t>цифрлық сауаттылық ұғымы цифрлық қолданысты, цифрлық құзыреттілікті, цифрлық қауіпсіздікті қамтиды» - деген пікірлер келтірген. Сонымен қатар әр ұғымға төмендегідей анықтамалар берілген: Цифрлық қолданыс - түрлі цифрлық технологиялардың, аппараттық және программалық және оларды қолдану деңгейінің қолжетімділігін бейнелейді. Атап айтқанда, кеңжолақты интернет, интернет-дүкен, электронды түрде мемлекеттік қызметтерді қолдану деңгейі, мобильді интернеттің қолжетімділігі, цифрлық құрылғылардың болуы, интернеттің жеткілікті деңгейінің болуымен анықталады. </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rPr>
              <a:t>Цифрлық құзыреттілік - Интернетте іздеу технологияларын меңгеру, ақпаратты сыни қабылдау мен оның дұрыстығын тексеру қабілеттілігі, Интернет желісінде орналастыруға араналған мультимедиялық контент құра білу білігі, мобильдік құралдарды қарым-қатынаста пайдалануға дайындығы, интернет арқылы қаржылық операцияларды орындау білігі, қызметтер мен тауарларды алу үшін онлайн сервистерді қолдануды қамтиды.</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rPr>
              <a:t>Цифрлық қауіпсіздік - желідегі жұмыстың қауіпсіздігі дағдысын меңгеру, сондай-ақ әлеуметтік-психологиялық сипаттағы: дербес мәліметтерді қорғай білу қабілеті, ақпараттың құпиялылығы мен бүтіндігін қамтамасыз ету, оларды компьютерлік вирустардан қорғау, пираттық программалық қамтамасыз етуге арақатынасы, әлеуметтік желіде қарым-қатынас жасау мәдениеті деңгейі, желіге ақпарат қоюда этикалық және құқықтық нормаларды сақтау деңгейі</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332656"/>
            <a:ext cx="6336704" cy="6237312"/>
          </a:xfrm>
          <a:prstGeom prst="flowChartPunchedCar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kk-KZ" sz="2000" dirty="0" smtClean="0">
                <a:solidFill>
                  <a:schemeClr val="tx1"/>
                </a:solidFill>
              </a:rPr>
              <a:t>Бұдан байқайтынымыз мектеп оқушыларының  өзі цифрлық технологиялық құралдарды тұрмыста кеңінен пайдаланатындығын көруге болады немесе оны күнделікті өмірден кез келген адам байқай алады. Бұл баланың цифрлық құрылғыларды саналы түрде пайдалануына үйренуіне бағыттаудың бірден бір алғы шарты.</a:t>
            </a:r>
            <a:r>
              <a:rPr lang="ru-RU" sz="2000" dirty="0" smtClean="0"/>
              <a:t> </a:t>
            </a:r>
            <a:r>
              <a:rPr lang="ru-RU" sz="2000" dirty="0" err="1" smtClean="0">
                <a:solidFill>
                  <a:schemeClr val="tx1"/>
                </a:solidFill>
              </a:rPr>
              <a:t>Осыған орай</a:t>
            </a:r>
            <a:r>
              <a:rPr lang="ru-RU" sz="2000" dirty="0" smtClean="0">
                <a:solidFill>
                  <a:schemeClr val="tx1"/>
                </a:solidFill>
              </a:rPr>
              <a:t> </a:t>
            </a:r>
            <a:r>
              <a:rPr lang="ru-RU" sz="2000" dirty="0" err="1" smtClean="0">
                <a:solidFill>
                  <a:schemeClr val="tx1"/>
                </a:solidFill>
              </a:rPr>
              <a:t>қазіргі сәтте Қазақстан Республикасы</a:t>
            </a:r>
            <a:r>
              <a:rPr lang="ru-RU" sz="2000" dirty="0" smtClean="0">
                <a:solidFill>
                  <a:schemeClr val="tx1"/>
                </a:solidFill>
              </a:rPr>
              <a:t> </a:t>
            </a:r>
            <a:r>
              <a:rPr lang="ru-RU" sz="2000" dirty="0" err="1" smtClean="0">
                <a:solidFill>
                  <a:schemeClr val="tx1"/>
                </a:solidFill>
              </a:rPr>
              <a:t>Білім</a:t>
            </a:r>
            <a:r>
              <a:rPr lang="ru-RU" sz="2000" dirty="0" smtClean="0">
                <a:solidFill>
                  <a:schemeClr val="tx1"/>
                </a:solidFill>
              </a:rPr>
              <a:t> </a:t>
            </a:r>
            <a:r>
              <a:rPr lang="ru-RU" sz="2000" dirty="0" err="1" smtClean="0">
                <a:solidFill>
                  <a:schemeClr val="tx1"/>
                </a:solidFill>
              </a:rPr>
              <a:t>және ғылым министрлігі</a:t>
            </a:r>
            <a:r>
              <a:rPr lang="ru-RU" sz="2000" dirty="0" smtClean="0">
                <a:solidFill>
                  <a:schemeClr val="tx1"/>
                </a:solidFill>
              </a:rPr>
              <a:t> </a:t>
            </a:r>
            <a:r>
              <a:rPr lang="ru-RU" sz="2000" dirty="0" err="1" smtClean="0">
                <a:solidFill>
                  <a:schemeClr val="tx1"/>
                </a:solidFill>
              </a:rPr>
              <a:t>бірқатар тың бастамаларды</a:t>
            </a:r>
            <a:r>
              <a:rPr lang="ru-RU" sz="2000" dirty="0" smtClean="0">
                <a:solidFill>
                  <a:schemeClr val="tx1"/>
                </a:solidFill>
              </a:rPr>
              <a:t> </a:t>
            </a:r>
            <a:r>
              <a:rPr lang="ru-RU" sz="2000" dirty="0" err="1" smtClean="0">
                <a:solidFill>
                  <a:schemeClr val="tx1"/>
                </a:solidFill>
              </a:rPr>
              <a:t>енгізуде</a:t>
            </a:r>
            <a:r>
              <a:rPr lang="ru-RU" sz="2000" dirty="0" smtClean="0">
                <a:solidFill>
                  <a:schemeClr val="tx1"/>
                </a:solidFill>
              </a:rPr>
              <a:t>.</a:t>
            </a:r>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627784" y="620688"/>
            <a:ext cx="6336704" cy="5976664"/>
          </a:xfrm>
          <a:prstGeom prst="flowChartPunchedCard">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ru-RU" dirty="0" err="1" smtClean="0"/>
              <a:t>Атап</a:t>
            </a:r>
            <a:r>
              <a:rPr lang="ru-RU" dirty="0" smtClean="0"/>
              <a:t> </a:t>
            </a:r>
            <a:r>
              <a:rPr lang="ru-RU" dirty="0" err="1" smtClean="0"/>
              <a:t>айтқанда, мектепке</a:t>
            </a:r>
            <a:r>
              <a:rPr lang="ru-RU" dirty="0" smtClean="0"/>
              <a:t> </a:t>
            </a:r>
            <a:r>
              <a:rPr lang="ru-RU" dirty="0" err="1" smtClean="0"/>
              <a:t>оқуда және күнделікті өмірде цифрлық технологияларды</a:t>
            </a:r>
            <a:r>
              <a:rPr lang="ru-RU" dirty="0" smtClean="0"/>
              <a:t> </a:t>
            </a:r>
            <a:r>
              <a:rPr lang="ru-RU" dirty="0" err="1" smtClean="0"/>
              <a:t>тиімді</a:t>
            </a:r>
            <a:r>
              <a:rPr lang="ru-RU" dirty="0" smtClean="0"/>
              <a:t> </a:t>
            </a:r>
            <a:r>
              <a:rPr lang="ru-RU" dirty="0" err="1" smtClean="0"/>
              <a:t>пайдалану</a:t>
            </a:r>
            <a:r>
              <a:rPr lang="ru-RU" dirty="0" smtClean="0"/>
              <a:t> </a:t>
            </a:r>
            <a:r>
              <a:rPr lang="ru-RU" dirty="0" err="1" smtClean="0"/>
              <a:t>үшін заманауи</a:t>
            </a:r>
            <a:r>
              <a:rPr lang="ru-RU" dirty="0" smtClean="0"/>
              <a:t> </a:t>
            </a:r>
            <a:r>
              <a:rPr lang="ru-RU" dirty="0" err="1" smtClean="0"/>
              <a:t>цифрлық технологиялармен</a:t>
            </a:r>
            <a:r>
              <a:rPr lang="ru-RU" dirty="0" smtClean="0"/>
              <a:t> </a:t>
            </a:r>
            <a:r>
              <a:rPr lang="ru-RU" dirty="0" err="1" smtClean="0"/>
              <a:t>жұмыс істеудің жалпы</a:t>
            </a:r>
            <a:r>
              <a:rPr lang="ru-RU" dirty="0" smtClean="0"/>
              <a:t> </a:t>
            </a:r>
            <a:r>
              <a:rPr lang="ru-RU" dirty="0" err="1" smtClean="0"/>
              <a:t>базалық білімдерін</a:t>
            </a:r>
            <a:r>
              <a:rPr lang="ru-RU" dirty="0" smtClean="0"/>
              <a:t> </a:t>
            </a:r>
            <a:r>
              <a:rPr lang="ru-RU" dirty="0" err="1" smtClean="0"/>
              <a:t>қалыптастыратын «Ақпараттық-коммуникациялық технологиялар</a:t>
            </a:r>
            <a:r>
              <a:rPr lang="ru-RU" dirty="0" smtClean="0"/>
              <a:t> (АКТ)» </a:t>
            </a:r>
            <a:r>
              <a:rPr lang="ru-RU" dirty="0" err="1" smtClean="0"/>
              <a:t>пәні енгізілді</a:t>
            </a:r>
            <a:r>
              <a:rPr lang="ru-RU" dirty="0" smtClean="0"/>
              <a:t>. «АКТ» </a:t>
            </a:r>
            <a:r>
              <a:rPr lang="ru-RU" dirty="0" err="1" smtClean="0"/>
              <a:t>пәні бойынша</a:t>
            </a:r>
            <a:r>
              <a:rPr lang="ru-RU" dirty="0" smtClean="0"/>
              <a:t> </a:t>
            </a:r>
            <a:r>
              <a:rPr lang="ru-RU" dirty="0" err="1" smtClean="0"/>
              <a:t>оқу бағдарламасының </a:t>
            </a:r>
            <a:r>
              <a:rPr lang="ru-RU" dirty="0" smtClean="0"/>
              <a:t>(орта </a:t>
            </a:r>
            <a:r>
              <a:rPr lang="ru-RU" dirty="0" err="1" smtClean="0"/>
              <a:t>білім</a:t>
            </a:r>
            <a:r>
              <a:rPr lang="ru-RU" dirty="0" smtClean="0"/>
              <a:t> беру </a:t>
            </a:r>
            <a:r>
              <a:rPr lang="ru-RU" dirty="0" err="1" smtClean="0"/>
              <a:t>мазмұнын жаңарту аясында</a:t>
            </a:r>
            <a:r>
              <a:rPr lang="ru-RU" dirty="0" smtClean="0"/>
              <a:t>) </a:t>
            </a:r>
            <a:r>
              <a:rPr lang="ru-RU" dirty="0" err="1" smtClean="0"/>
              <a:t>мақсаты нақты объектілер</a:t>
            </a:r>
            <a:r>
              <a:rPr lang="ru-RU" dirty="0" smtClean="0"/>
              <a:t> мен </a:t>
            </a:r>
            <a:r>
              <a:rPr lang="ru-RU" dirty="0" err="1" smtClean="0"/>
              <a:t>үдерістердің ақпараттық модельдерін</a:t>
            </a:r>
            <a:r>
              <a:rPr lang="ru-RU" dirty="0" smtClean="0"/>
              <a:t> </a:t>
            </a:r>
            <a:r>
              <a:rPr lang="ru-RU" dirty="0" err="1" smtClean="0"/>
              <a:t>түрлендіру</a:t>
            </a:r>
            <a:r>
              <a:rPr lang="ru-RU" dirty="0" smtClean="0"/>
              <a:t>, </a:t>
            </a:r>
            <a:r>
              <a:rPr lang="ru-RU" dirty="0" err="1" smtClean="0"/>
              <a:t>құру және қолдану</a:t>
            </a:r>
            <a:r>
              <a:rPr lang="ru-RU" dirty="0" smtClean="0"/>
              <a:t>, </a:t>
            </a:r>
            <a:r>
              <a:rPr lang="ru-RU" dirty="0" err="1" smtClean="0"/>
              <a:t>сонымен</a:t>
            </a:r>
            <a:r>
              <a:rPr lang="ru-RU" dirty="0" smtClean="0"/>
              <a:t> </a:t>
            </a:r>
            <a:r>
              <a:rPr lang="ru-RU" dirty="0" err="1" smtClean="0"/>
              <a:t>қатар басқа </a:t>
            </a:r>
            <a:r>
              <a:rPr lang="ru-RU" dirty="0" smtClean="0"/>
              <a:t>да </a:t>
            </a:r>
            <a:r>
              <a:rPr lang="ru-RU" dirty="0" err="1" smtClean="0"/>
              <a:t>оқу пәндерін оқыту үшін тәрбиеленушілерді цифрлық құралдарымен жұмыс істеу</a:t>
            </a:r>
            <a:r>
              <a:rPr lang="ru-RU" dirty="0" smtClean="0"/>
              <a:t> </a:t>
            </a:r>
            <a:r>
              <a:rPr lang="ru-RU" dirty="0" err="1" smtClean="0"/>
              <a:t>дағдыларымен</a:t>
            </a:r>
            <a:r>
              <a:rPr lang="ru-RU" dirty="0" smtClean="0"/>
              <a:t>, </a:t>
            </a:r>
            <a:r>
              <a:rPr lang="ru-RU" dirty="0" err="1" smtClean="0"/>
              <a:t>біліктерімен</a:t>
            </a:r>
            <a:r>
              <a:rPr lang="ru-RU" dirty="0" smtClean="0"/>
              <a:t> </a:t>
            </a:r>
            <a:r>
              <a:rPr lang="ru-RU" dirty="0" err="1" smtClean="0"/>
              <a:t>және базалық біліммен</a:t>
            </a:r>
            <a:r>
              <a:rPr lang="ru-RU" dirty="0" smtClean="0"/>
              <a:t> </a:t>
            </a:r>
            <a:r>
              <a:rPr lang="ru-RU" dirty="0" err="1" smtClean="0"/>
              <a:t>қамтамасыз ету</a:t>
            </a:r>
            <a:r>
              <a:rPr lang="ru-RU" dirty="0" smtClean="0"/>
              <a:t> </a:t>
            </a:r>
            <a:r>
              <a:rPr lang="ru-RU" dirty="0" err="1" smtClean="0"/>
              <a:t>дей</a:t>
            </a:r>
            <a:r>
              <a:rPr lang="ru-RU" dirty="0" smtClean="0"/>
              <a:t> </a:t>
            </a:r>
            <a:r>
              <a:rPr lang="ru-RU" dirty="0" err="1" smtClean="0"/>
              <a:t>келе</a:t>
            </a:r>
            <a:r>
              <a:rPr lang="ru-RU" dirty="0" smtClean="0"/>
              <a:t>, </a:t>
            </a:r>
            <a:r>
              <a:rPr lang="ru-RU" dirty="0" err="1" smtClean="0"/>
              <a:t>цифрлық технологияларды</a:t>
            </a:r>
            <a:r>
              <a:rPr lang="ru-RU" dirty="0" smtClean="0"/>
              <a:t> </a:t>
            </a:r>
            <a:r>
              <a:rPr lang="ru-RU" dirty="0" err="1" smtClean="0"/>
              <a:t>пайдаланудағы құзыреттілік оларды</a:t>
            </a:r>
            <a:r>
              <a:rPr lang="ru-RU" dirty="0" smtClean="0"/>
              <a:t> </a:t>
            </a:r>
            <a:r>
              <a:rPr lang="ru-RU" dirty="0" err="1" smtClean="0"/>
              <a:t>үйде</a:t>
            </a:r>
            <a:r>
              <a:rPr lang="ru-RU" dirty="0" smtClean="0"/>
              <a:t>, </a:t>
            </a:r>
            <a:r>
              <a:rPr lang="kk-KZ" dirty="0" smtClean="0"/>
              <a:t>мектепте</a:t>
            </a:r>
            <a:r>
              <a:rPr lang="ru-RU" dirty="0" smtClean="0"/>
              <a:t>, </a:t>
            </a:r>
            <a:r>
              <a:rPr lang="ru-RU" dirty="0" err="1" smtClean="0"/>
              <a:t>жұмыста, </a:t>
            </a:r>
            <a:r>
              <a:rPr lang="ru-RU" dirty="0" smtClean="0"/>
              <a:t>бос </a:t>
            </a:r>
            <a:r>
              <a:rPr lang="ru-RU" dirty="0" err="1" smtClean="0"/>
              <a:t>уақытта және коммуникацияда</a:t>
            </a:r>
            <a:r>
              <a:rPr lang="ru-RU" dirty="0" smtClean="0"/>
              <a:t> </a:t>
            </a:r>
            <a:r>
              <a:rPr lang="ru-RU" dirty="0" err="1" smtClean="0"/>
              <a:t>сенімді</a:t>
            </a:r>
            <a:r>
              <a:rPr lang="ru-RU" dirty="0" smtClean="0"/>
              <a:t> </a:t>
            </a:r>
            <a:r>
              <a:rPr lang="ru-RU" dirty="0" err="1" smtClean="0"/>
              <a:t>түрде және сыни</a:t>
            </a:r>
            <a:r>
              <a:rPr lang="ru-RU" dirty="0" smtClean="0"/>
              <a:t> </a:t>
            </a:r>
            <a:r>
              <a:rPr lang="ru-RU" dirty="0" err="1" smtClean="0"/>
              <a:t>тұрғыдан пайдалануды</a:t>
            </a:r>
            <a:r>
              <a:rPr lang="ru-RU" dirty="0" smtClean="0"/>
              <a:t> </a:t>
            </a:r>
            <a:r>
              <a:rPr lang="ru-RU" dirty="0" err="1" smtClean="0"/>
              <a:t>көздейді</a:t>
            </a:r>
            <a:r>
              <a:rPr lang="kk-KZ" dirty="0" smtClean="0"/>
              <a:t>. Оларға:</a:t>
            </a:r>
            <a:endParaRPr lang="ru-RU" dirty="0" smtClean="0"/>
          </a:p>
          <a:p>
            <a:pPr algn="just"/>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339752" y="548680"/>
            <a:ext cx="6480720" cy="5976664"/>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smtClean="0">
                <a:solidFill>
                  <a:schemeClr val="tx1"/>
                </a:solidFill>
              </a:rPr>
              <a:t>- Ақпараттық технологияларды қолдана отырып, оқу-тәрбие процесінің барлық деңгейін жетілдіру, оқу-тәрбие жұмысына жаңашылдық енгізу: </a:t>
            </a:r>
            <a:endParaRPr lang="ru-RU" dirty="0" smtClean="0">
              <a:solidFill>
                <a:schemeClr val="tx1"/>
              </a:solidFill>
            </a:endParaRPr>
          </a:p>
          <a:p>
            <a:r>
              <a:rPr lang="kk-KZ" dirty="0" smtClean="0">
                <a:solidFill>
                  <a:schemeClr val="tx1"/>
                </a:solidFill>
              </a:rPr>
              <a:t>- білім сапасының көтерілуіне жағдай жасау; - оқыту процесінің сапасын арттыру; </a:t>
            </a:r>
            <a:endParaRPr lang="ru-RU" dirty="0" smtClean="0">
              <a:solidFill>
                <a:schemeClr val="tx1"/>
              </a:solidFill>
            </a:endParaRPr>
          </a:p>
          <a:p>
            <a:r>
              <a:rPr lang="kk-KZ" dirty="0" smtClean="0">
                <a:solidFill>
                  <a:schemeClr val="tx1"/>
                </a:solidFill>
              </a:rPr>
              <a:t>- пәнаралық байланысты тереңдету; </a:t>
            </a:r>
            <a:endParaRPr lang="ru-RU" dirty="0" smtClean="0">
              <a:solidFill>
                <a:schemeClr val="tx1"/>
              </a:solidFill>
            </a:endParaRPr>
          </a:p>
          <a:p>
            <a:r>
              <a:rPr lang="kk-KZ" dirty="0" smtClean="0">
                <a:solidFill>
                  <a:schemeClr val="tx1"/>
                </a:solidFill>
              </a:rPr>
              <a:t> -қажетті ақпаратты іздеуді оңайлату және көлемін ұлғайту.</a:t>
            </a:r>
            <a:endParaRPr lang="ru-RU" dirty="0" smtClean="0">
              <a:solidFill>
                <a:schemeClr val="tx1"/>
              </a:solidFill>
            </a:endParaRPr>
          </a:p>
          <a:p>
            <a:r>
              <a:rPr lang="kk-KZ" dirty="0" smtClean="0">
                <a:solidFill>
                  <a:schemeClr val="tx1"/>
                </a:solidFill>
              </a:rPr>
              <a:t> 2. Студентті заман талабына сай жан-жақты дамыту, ақпараттық қоғамда өмір сүруге икемдеу, даярлау; </a:t>
            </a:r>
            <a:endParaRPr lang="ru-RU" dirty="0" smtClean="0">
              <a:solidFill>
                <a:schemeClr val="tx1"/>
              </a:solidFill>
            </a:endParaRPr>
          </a:p>
          <a:p>
            <a:r>
              <a:rPr lang="kk-KZ" dirty="0" smtClean="0">
                <a:solidFill>
                  <a:schemeClr val="tx1"/>
                </a:solidFill>
              </a:rPr>
              <a:t>-коммуникативтік қабілеттерін дамыту; </a:t>
            </a:r>
            <a:endParaRPr lang="ru-RU" dirty="0" smtClean="0">
              <a:solidFill>
                <a:schemeClr val="tx1"/>
              </a:solidFill>
            </a:endParaRPr>
          </a:p>
          <a:p>
            <a:r>
              <a:rPr lang="kk-KZ" dirty="0" smtClean="0">
                <a:solidFill>
                  <a:schemeClr val="tx1"/>
                </a:solidFill>
              </a:rPr>
              <a:t>-өздігінен ізденуге, шешім қабылдай білуге бағыттау; </a:t>
            </a:r>
            <a:endParaRPr lang="ru-RU" dirty="0" smtClean="0">
              <a:solidFill>
                <a:schemeClr val="tx1"/>
              </a:solidFill>
            </a:endParaRPr>
          </a:p>
          <a:p>
            <a:r>
              <a:rPr lang="kk-KZ" dirty="0" smtClean="0">
                <a:solidFill>
                  <a:schemeClr val="tx1"/>
                </a:solidFill>
              </a:rPr>
              <a:t>-компьютерлік графика, мультимедиа технологиясын пайдалану, киноларды, видеороликтерді көрсету, сабаққа байланысты музыкаларды тыңдату арқылы эстетикалық тәрбие беру;</a:t>
            </a:r>
            <a:endParaRPr lang="ru-RU" dirty="0" smtClean="0">
              <a:solidFill>
                <a:schemeClr val="tx1"/>
              </a:solidFill>
            </a:endParaRPr>
          </a:p>
          <a:p>
            <a:r>
              <a:rPr lang="kk-KZ" dirty="0" smtClean="0">
                <a:solidFill>
                  <a:schemeClr val="tx1"/>
                </a:solidFill>
              </a:rPr>
              <a:t> -пәнаралық байланыс орнату;</a:t>
            </a:r>
            <a:endParaRPr lang="ru-RU" dirty="0" smtClean="0">
              <a:solidFill>
                <a:schemeClr val="tx1"/>
              </a:solidFill>
            </a:endParaRPr>
          </a:p>
          <a:p>
            <a:r>
              <a:rPr lang="kk-KZ" dirty="0" smtClean="0">
                <a:solidFill>
                  <a:schemeClr val="tx1"/>
                </a:solidFill>
              </a:rPr>
              <a:t> - ақпараттық мәдениетін қалыптастыру, ақпаратты өңдей білуге үйрету. </a:t>
            </a:r>
            <a:endParaRPr lang="ru-RU" dirty="0" smtClean="0">
              <a:solidFill>
                <a:schemeClr val="tx1"/>
              </a:solidFill>
            </a:endParaRPr>
          </a:p>
          <a:p>
            <a:pPr algn="just"/>
            <a:endParaRPr lang="ru-RU" dirty="0" smtClean="0">
              <a:solidFill>
                <a:schemeClr val="tx1"/>
              </a:solidFill>
            </a:endParaRPr>
          </a:p>
          <a:p>
            <a:pPr algn="just"/>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179512" y="620688"/>
            <a:ext cx="2160240" cy="597026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карточка 1"/>
          <p:cNvSpPr/>
          <p:nvPr/>
        </p:nvSpPr>
        <p:spPr>
          <a:xfrm>
            <a:off x="2483768" y="548680"/>
            <a:ext cx="6336704" cy="5976664"/>
          </a:xfrm>
          <a:prstGeom prst="flowChartPunchedCard">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dirty="0" smtClean="0"/>
              <a:t>Цифрлы білім беру технологиясымен жұмыс істеу- компьютерді пайдалануға, модельдеуге, электрондық оқулықтарды, интерактивті тақтаны қолдануға, интернетте жұмыс істеуге, компьютерлік оқыту бағдарламаларына негізделеді. «Цифрлық білім беру технологияларын оқу-тәрбие процесіне енгізудің оқытушы үшін тиімділігі неде?» деген сұраққа тоқталатын болсақ: </a:t>
            </a:r>
            <a:endParaRPr lang="ru-RU" dirty="0" smtClean="0"/>
          </a:p>
          <a:p>
            <a:r>
              <a:rPr lang="kk-KZ" dirty="0" smtClean="0"/>
              <a:t>-Жалпы компьютерлік желілерді пайдалана сабақты тартымды түрде қызықты етіп өткізуге мүмкіндік туады; </a:t>
            </a:r>
            <a:endParaRPr lang="ru-RU" dirty="0" smtClean="0"/>
          </a:p>
          <a:p>
            <a:r>
              <a:rPr lang="kk-KZ" dirty="0" smtClean="0"/>
              <a:t>-Студент өз бетімен жұмыс жасайды; -Аз уақытта көп білім береді, уақытты үнемдейді; </a:t>
            </a:r>
            <a:endParaRPr lang="ru-RU" dirty="0" smtClean="0"/>
          </a:p>
          <a:p>
            <a:r>
              <a:rPr lang="kk-KZ" dirty="0" smtClean="0"/>
              <a:t>-Шығармашылық жұмыстар жасайды; </a:t>
            </a:r>
            <a:endParaRPr lang="ru-RU" dirty="0" smtClean="0"/>
          </a:p>
          <a:p>
            <a:r>
              <a:rPr lang="kk-KZ" dirty="0" smtClean="0"/>
              <a:t>-Интернетте жұмыс жасау арқылы оқытушы өз білімін жан-жақты жетілдіреді;</a:t>
            </a:r>
            <a:endParaRPr lang="ru-RU" dirty="0" smtClean="0"/>
          </a:p>
          <a:p>
            <a:pPr algn="just"/>
            <a:endParaRPr lang="ru-RU" dirty="0" smtClean="0"/>
          </a:p>
          <a:p>
            <a:pPr algn="just"/>
            <a:endParaRPr lang="ru-RU" sz="2000" dirty="0">
              <a:solidFill>
                <a:schemeClr val="tx1"/>
              </a:solidFill>
              <a:latin typeface="Arial" pitchFamily="34" charset="0"/>
              <a:cs typeface="Arial" pitchFamily="34" charset="0"/>
            </a:endParaRPr>
          </a:p>
        </p:txBody>
      </p:sp>
      <p:pic>
        <p:nvPicPr>
          <p:cNvPr id="28674" name="Picture 2" descr="Тьюторство в цифровой образовательной среде - ИНО МГПУ"/>
          <p:cNvPicPr>
            <a:picLocks noChangeAspect="1" noChangeArrowheads="1"/>
          </p:cNvPicPr>
          <p:nvPr/>
        </p:nvPicPr>
        <p:blipFill>
          <a:blip r:embed="rId2" cstate="print"/>
          <a:srcRect/>
          <a:stretch>
            <a:fillRect/>
          </a:stretch>
        </p:blipFill>
        <p:spPr bwMode="auto">
          <a:xfrm>
            <a:off x="323528" y="620688"/>
            <a:ext cx="2160240" cy="597026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539552" y="1340768"/>
            <a:ext cx="8208912" cy="46085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69875" fontAlgn="base">
              <a:spcBef>
                <a:spcPct val="0"/>
              </a:spcBef>
              <a:spcAft>
                <a:spcPct val="0"/>
              </a:spcAft>
            </a:pPr>
            <a:endParaRPr lang="kk-KZ" dirty="0" smtClean="0">
              <a:solidFill>
                <a:schemeClr val="tx1"/>
              </a:solidFill>
              <a:latin typeface="Times New Roman" pitchFamily="18" charset="0"/>
              <a:cs typeface="Times New Roman" pitchFamily="18" charset="0"/>
            </a:endParaRPr>
          </a:p>
          <a:p>
            <a:pPr lvl="0" indent="269875" fontAlgn="base">
              <a:spcBef>
                <a:spcPct val="0"/>
              </a:spcBef>
              <a:spcAft>
                <a:spcPct val="0"/>
              </a:spcAft>
            </a:pPr>
            <a:endParaRPr lang="kk-KZ" dirty="0">
              <a:solidFill>
                <a:schemeClr val="tx1"/>
              </a:solidFill>
              <a:latin typeface="Times New Roman" pitchFamily="18" charset="0"/>
              <a:cs typeface="Times New Roman" pitchFamily="18" charset="0"/>
            </a:endParaRPr>
          </a:p>
          <a:p>
            <a:pPr lvl="0" indent="269875" fontAlgn="base">
              <a:spcBef>
                <a:spcPct val="0"/>
              </a:spcBef>
              <a:spcAft>
                <a:spcPct val="0"/>
              </a:spcAft>
            </a:pPr>
            <a:r>
              <a:rPr lang="kk-KZ" dirty="0" smtClean="0">
                <a:solidFill>
                  <a:schemeClr val="tx1"/>
                </a:solidFill>
                <a:latin typeface="Times New Roman" pitchFamily="18" charset="0"/>
                <a:cs typeface="Times New Roman" pitchFamily="18" charset="0"/>
              </a:rPr>
              <a:t>Кәсіби </a:t>
            </a:r>
            <a:r>
              <a:rPr lang="kk-KZ" dirty="0">
                <a:solidFill>
                  <a:schemeClr val="tx1"/>
                </a:solidFill>
                <a:latin typeface="Times New Roman" pitchFamily="18" charset="0"/>
                <a:cs typeface="Times New Roman" pitchFamily="18" charset="0"/>
              </a:rPr>
              <a:t>лидер – педагог өзі бәсекеге қабілетті болған жағдайда жас ұрпақты да бәсекеге қабілетті болуға бақыттау мақсатында медиабілімді интеграциялау жеке пәндерді оқыту барысында немесе оқу-тәрбе үдерісінде түрлі материалдарды ақпарттық технологиялар негізінде қолдану. Оқыту үдерісінде  медиабілімді қолдану тұлғаның қызығушылығын артырып, шығармашылық әлеуетін, сыни ойлау қабілетін  дамытатын тиімді технологиялар пайдалануға болатын әмбебап үдеріс</a:t>
            </a:r>
            <a:r>
              <a:rPr lang="kk-KZ" dirty="0" smtClean="0">
                <a:solidFill>
                  <a:schemeClr val="tx1"/>
                </a:solidFill>
                <a:latin typeface="Times New Roman" pitchFamily="18" charset="0"/>
                <a:cs typeface="Times New Roman" pitchFamily="18" charset="0"/>
              </a:rPr>
              <a:t>.</a:t>
            </a: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Бұл жерде ескеретін жағдай  педагог қызметі  күрделіне түсетінін. Педагог интернет, мультимедия, онлайн оқыту, дизайн, түрлі ойындар, тапсырмалар, презентациялар жасау  техникасын меңгерген, техникалық құралдарды тиімді пайдалана алатын, сонымен қатар педагогикалық технологияларды тиімді қолдана білетін, </a:t>
            </a:r>
            <a:r>
              <a:rPr kumimoji="0" lang="kk-KZ"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kk-K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оқу материалын түсіндіру, оқушының белсенді  жұмыс жасауын, ұғынуын қамтамасыз ететін әмбебеп маман болуы шарт. Қазіргі кезде әмбебеп ұғымының синонимі лидер екені бізге мәлім. Сондықтан кәсіби лидерлік сапаларын дамыту мақсатында болашақ педагогтарға жан-жақты білім алу заман талабы.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69875" eaLnBrk="0" fontAlgn="base" hangingPunct="0">
              <a:spcBef>
                <a:spcPct val="0"/>
              </a:spcBef>
              <a:spcAft>
                <a:spcPct val="0"/>
              </a:spcAf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p:txBody>
      </p:sp>
      <p:sp>
        <p:nvSpPr>
          <p:cNvPr id="5" name="Заголовок 4"/>
          <p:cNvSpPr>
            <a:spLocks noGrp="1"/>
          </p:cNvSpPr>
          <p:nvPr>
            <p:ph type="title"/>
          </p:nvPr>
        </p:nvSpPr>
        <p:spPr>
          <a:xfrm>
            <a:off x="457200" y="152400"/>
            <a:ext cx="8229600" cy="756320"/>
          </a:xfrm>
        </p:spPr>
        <p:txBody>
          <a:bodyPr/>
          <a:lstStyle/>
          <a:p>
            <a:pPr algn="ctr"/>
            <a:r>
              <a:rPr lang="kk-KZ" dirty="0" smtClean="0">
                <a:solidFill>
                  <a:schemeClr val="tx1"/>
                </a:solidFill>
              </a:rPr>
              <a:t>Қорытынды</a:t>
            </a:r>
            <a:endParaRPr lang="ru-RU"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179512" y="620688"/>
            <a:ext cx="8229600" cy="4572000"/>
          </a:xfrm>
        </p:spPr>
        <p:txBody>
          <a:bodyPr/>
          <a:lstStyle/>
          <a:p>
            <a:pPr algn="ctr">
              <a:buNone/>
            </a:pPr>
            <a:r>
              <a:rPr lang="kk-KZ" dirty="0" smtClean="0"/>
              <a:t>   XX ғасырдың аяғында адамзаттың қолы жеткен ең үлкен табыстарының бірі –  ақпарат.  Қазір  ақпарат  білім берудің негізгі құралы болып отыр.   Бүгінгі таңда ақпараттық үдеріс адам өмірінің құрамдас бөлігіне айналып, ақпараттық қоғамның пайда болуына әкеліп отыр. </a:t>
            </a:r>
            <a:endParaRPr lang="ru-RU" dirty="0"/>
          </a:p>
        </p:txBody>
      </p:sp>
      <p:pic>
        <p:nvPicPr>
          <p:cNvPr id="1026" name="Picture 2" descr="Как цифровая трансформация изменит медиабизнес | Публикации | AdIndex.ru"/>
          <p:cNvPicPr>
            <a:picLocks noChangeAspect="1" noChangeArrowheads="1"/>
          </p:cNvPicPr>
          <p:nvPr/>
        </p:nvPicPr>
        <p:blipFill>
          <a:blip r:embed="rId2" cstate="print"/>
          <a:srcRect/>
          <a:stretch>
            <a:fillRect/>
          </a:stretch>
        </p:blipFill>
        <p:spPr bwMode="auto">
          <a:xfrm>
            <a:off x="611560" y="3429000"/>
            <a:ext cx="7848872" cy="2479576"/>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4572000" cy="6001643"/>
          </a:xfrm>
          <a:prstGeom prst="rect">
            <a:avLst/>
          </a:prstGeom>
        </p:spPr>
        <p:txBody>
          <a:bodyPr wrap="square">
            <a:spAutoFit/>
          </a:bodyPr>
          <a:lstStyle/>
          <a:p>
            <a:r>
              <a:rPr lang="kk-KZ" sz="2400" dirty="0">
                <a:latin typeface="Arial" pitchFamily="34" charset="0"/>
                <a:cs typeface="Arial" pitchFamily="34" charset="0"/>
              </a:rPr>
              <a:t>Ақпарат тек қарым–қатынас нәтижесінде, яғни оны алу немесе беру кезінде ғана игеріліп қоймайды, адам миы бұрынғы қабылдаған мәліметтерді, хабарларды, білімін өңдеу процесінде де тууы мүмкін. Ол қарым-қатынас жасау, өз бетімен ойлану, зерттеу т.б. әрекеттер нәтижесінде де пайда болады. Оны қоршаған дүние туралы және онда жүріп жатқан процестер туралы хабарлар  мен мағлұматтар деп түсінуге болады.</a:t>
            </a:r>
            <a:endParaRPr lang="ru-RU" sz="2400" dirty="0">
              <a:latin typeface="Arial" pitchFamily="34" charset="0"/>
              <a:cs typeface="Arial" pitchFamily="34" charset="0"/>
            </a:endParaRPr>
          </a:p>
        </p:txBody>
      </p:sp>
      <p:pic>
        <p:nvPicPr>
          <p:cNvPr id="16386" name="Picture 2" descr="Что такое «Цифровой Казахстан»?"/>
          <p:cNvPicPr>
            <a:picLocks noChangeAspect="1" noChangeArrowheads="1"/>
          </p:cNvPicPr>
          <p:nvPr/>
        </p:nvPicPr>
        <p:blipFill>
          <a:blip r:embed="rId2" cstate="print"/>
          <a:srcRect/>
          <a:stretch>
            <a:fillRect/>
          </a:stretch>
        </p:blipFill>
        <p:spPr bwMode="auto">
          <a:xfrm>
            <a:off x="5148064" y="548680"/>
            <a:ext cx="3744416" cy="554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56895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09" name="Rectangle 1"/>
          <p:cNvSpPr>
            <a:spLocks noChangeArrowheads="1"/>
          </p:cNvSpPr>
          <p:nvPr/>
        </p:nvSpPr>
        <p:spPr bwMode="auto">
          <a:xfrm>
            <a:off x="251520" y="579458"/>
            <a:ext cx="849694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Адам өзін қоршаған ортамен  қарым-қатынас жасауда өздігінен ізденіп, алған ақпараты негізінде  білімі мен тәжірибесін одан әрі жетілдіріп отырады.  Ересек адам миы ақпараттарды тек қабылдап қана қоймай, оны сақтап, реттей алады. Ал бала ақпараттарды қабылдағанымен, оны миында толық сақтап, реттей алмайды. Сондықтан мектеп жасына дейінгі балалар  таңбалы ақпаратқа қарағанда бейнелі ақпаратты жақсы қабылдайды.</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Овал 3"/>
          <p:cNvSpPr/>
          <p:nvPr/>
        </p:nvSpPr>
        <p:spPr>
          <a:xfrm>
            <a:off x="467544" y="3140968"/>
            <a:ext cx="8208912"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410" name="Rectangle 2"/>
          <p:cNvSpPr>
            <a:spLocks noChangeArrowheads="1"/>
          </p:cNvSpPr>
          <p:nvPr/>
        </p:nvSpPr>
        <p:spPr bwMode="auto">
          <a:xfrm>
            <a:off x="1043608" y="4237039"/>
            <a:ext cx="712879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Осы жерде К.Ушинскийдің «Бала табиғаты айқын көрнекілікті талап етеді. Балаға қандай да бір бес белгісіз (жаңа) сөз үйретсеңіз, ол оны түсіну үшін ұзақ және бейтарап ойланады, бірақ сіз осындай жиырма жаңа сөзді суреттермен байланыстырсаңыз, ол оны лезде қағып алады»</a:t>
            </a:r>
            <a:r>
              <a:rPr kumimoji="0" lang="be-BY"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kk-KZ"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деген қағидасын еске алу артықтық етпейді.</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Стрелка вниз 5"/>
          <p:cNvSpPr/>
          <p:nvPr/>
        </p:nvSpPr>
        <p:spPr>
          <a:xfrm>
            <a:off x="3923928" y="2420888"/>
            <a:ext cx="129614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55576" y="0"/>
            <a:ext cx="7776864" cy="1844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3" name="Rectangle 1"/>
          <p:cNvSpPr>
            <a:spLocks noChangeArrowheads="1"/>
          </p:cNvSpPr>
          <p:nvPr/>
        </p:nvSpPr>
        <p:spPr bwMode="auto">
          <a:xfrm>
            <a:off x="755576" y="3975"/>
            <a:ext cx="77048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Алынған ақпараттың сақталуы  және таралуы адамның сезім мүшелері арқылы мидың қызметі арқылы жүзеге асады.  </a:t>
            </a:r>
            <a:r>
              <a:rPr kumimoji="0" lang="kk-KZ"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Сондықтан ақпарат - білім, тапсырма, байланыс, бейнелеу, сезіну ұғымдарымен  тығыз байланысты. Ол  қабылданған және түснікті хабар болып табылады. Ал бала үшін жаңа білім дегеніміз - ұсынған ақпаратты қабылдау және меңгеру үдерісі.</a:t>
            </a:r>
            <a:endParaRPr kumimoji="0" lang="kk-KZ"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251520" y="2636912"/>
            <a:ext cx="8568952"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434" name="Rectangle 2"/>
          <p:cNvSpPr>
            <a:spLocks noChangeArrowheads="1"/>
          </p:cNvSpPr>
          <p:nvPr/>
        </p:nvSpPr>
        <p:spPr bwMode="auto">
          <a:xfrm>
            <a:off x="323528" y="3068960"/>
            <a:ext cx="8496944" cy="2970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Балалар</a:t>
            </a:r>
            <a:r>
              <a:rPr kumimoji="0" lang="kk-KZ"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ақпаратты қабылдау мен игеру қабілетіне (немесе арналарына) қарай шартты түрде төртке бөлінеді:</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визуалдар</a:t>
            </a: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ақпараттың көп бөлігін көзбен көріп қабылдаушылар;</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аудиалдар</a:t>
            </a: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ақпаратты құлақпен естіп қабылдаушылар;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кинестетиктер</a:t>
            </a: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ақпараттың иісін сезу, ұстап көру, дәмін тату, яғни қимыл- қозғалыс әрекеті арқылы қабылдаушылар;</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k-KZ"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дискреттер</a:t>
            </a: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ақпаратты, негізінен, сандардың, таңба-белгілердің, қисынды дәлелдердің көмегімен  түсіну арқылы қабылдаушылар.</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одним вырезанным скругленным углом 1"/>
          <p:cNvSpPr/>
          <p:nvPr/>
        </p:nvSpPr>
        <p:spPr>
          <a:xfrm>
            <a:off x="467544" y="548680"/>
            <a:ext cx="8064896" cy="5112568"/>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9457" name="Rectangle 1"/>
          <p:cNvSpPr>
            <a:spLocks noChangeArrowheads="1"/>
          </p:cNvSpPr>
          <p:nvPr/>
        </p:nvSpPr>
        <p:spPr bwMode="auto">
          <a:xfrm>
            <a:off x="539552" y="1064930"/>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Ақпарат –  нақты мәліметтер және олардың өзара тәуелділігі туралы білім жиынтығын сақтау, өңдеу және тапсыру нысаны болып табылатын бір нәрсе туралы хабар, мағлұмат; адамдар ауызша (сөйлеу түрінде), жазбаша (мәтін, кесте, сурет, сызба, шартты белгілер және т.б.) немесе басқа тәсілмен (дыбыс немесе сәуле сигналдары, электр немесе жүйке импульстері) берілетін мағлұмат, мәліметтер жиынтығы;  басқару қызметінің пәні және өнімі; 3) әртүрлі нысандарда және үдерістерде түрліше бейнелеуі. Бұған қарап, ақпарат құралдарын бала өмірінде пайдалануға болмайды деген қорытынды шығара алмаймыз. Себебі, қазіргі өмір ағымы ақпараттар құралдарымен тығыз байланысты. Осыған байланысты қазіргі кезде білім берудің негізгі құралы «ақпарат» болып отыр. </a:t>
            </a:r>
            <a:endParaRPr kumimoji="0" lang="kk-K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зымянный1"/>
          <p:cNvPicPr/>
          <p:nvPr/>
        </p:nvPicPr>
        <p:blipFill>
          <a:blip r:embed="rId2" cstate="print"/>
          <a:srcRect/>
          <a:stretch>
            <a:fillRect/>
          </a:stretch>
        </p:blipFill>
        <p:spPr bwMode="auto">
          <a:xfrm>
            <a:off x="107504" y="1340768"/>
            <a:ext cx="8928991" cy="5112568"/>
          </a:xfrm>
          <a:prstGeom prst="rect">
            <a:avLst/>
          </a:prstGeom>
          <a:noFill/>
          <a:ln w="9525">
            <a:noFill/>
            <a:miter lim="800000"/>
            <a:headEnd/>
            <a:tailEnd/>
          </a:ln>
        </p:spPr>
      </p:pic>
      <p:sp>
        <p:nvSpPr>
          <p:cNvPr id="4" name="Прямоугольник 3"/>
          <p:cNvSpPr/>
          <p:nvPr/>
        </p:nvSpPr>
        <p:spPr>
          <a:xfrm>
            <a:off x="1547664" y="620688"/>
            <a:ext cx="6048672" cy="400110"/>
          </a:xfrm>
          <a:prstGeom prst="rect">
            <a:avLst/>
          </a:prstGeom>
        </p:spPr>
        <p:txBody>
          <a:bodyPr wrap="square">
            <a:spAutoFit/>
          </a:bodyPr>
          <a:lstStyle/>
          <a:p>
            <a:pPr algn="ctr"/>
            <a:r>
              <a:rPr lang="kk-KZ" sz="2000" dirty="0">
                <a:latin typeface="Arial" pitchFamily="34" charset="0"/>
                <a:cs typeface="Arial" pitchFamily="34" charset="0"/>
              </a:rPr>
              <a:t>Ақпарат білім берудің негізгі құралы </a:t>
            </a:r>
            <a:endParaRPr lang="ru-RU" sz="2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соседними углами 1"/>
          <p:cNvSpPr/>
          <p:nvPr/>
        </p:nvSpPr>
        <p:spPr>
          <a:xfrm>
            <a:off x="827584" y="260648"/>
            <a:ext cx="7704856" cy="23042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81" name="Rectangle 1"/>
          <p:cNvSpPr>
            <a:spLocks noChangeArrowheads="1"/>
          </p:cNvSpPr>
          <p:nvPr/>
        </p:nvSpPr>
        <p:spPr bwMode="auto">
          <a:xfrm>
            <a:off x="971600" y="476672"/>
            <a:ext cx="741682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Білім беруде тұлғаның  осы ақпаратқа қызығушылықтарын арттыру мәселесі. Жылдар бойы көптеген ғалымдардың еңбектерінде  баланың ақыл-ойын дамыту кезінде баланың қажеттілігіне, қызығушылығына үлкен мән берілген.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Әлеуметтанушылардың дәлелдеуі бойынша, қажеттілік – қызығушылық - құндылық мінез-құлыққа түрткі болатын бір ізді қатынастар қатарын құрайды.</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с двумя вырезанными противолежащими углами 3"/>
          <p:cNvSpPr/>
          <p:nvPr/>
        </p:nvSpPr>
        <p:spPr>
          <a:xfrm>
            <a:off x="395536" y="2924944"/>
            <a:ext cx="8568952" cy="367240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482" name="Rectangle 2"/>
          <p:cNvSpPr>
            <a:spLocks noChangeArrowheads="1"/>
          </p:cNvSpPr>
          <p:nvPr/>
        </p:nvSpPr>
        <p:spPr bwMode="auto">
          <a:xfrm>
            <a:off x="611560" y="2996952"/>
            <a:ext cx="79208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Қажеттілік пен қызығушылыктың өзара қатынасының диалектикасы: себеп пен салдардың орын алмастыра алуларында. Рухани қажеттіліктің негізінде дамыған оқырмандық қызғушылық үнемі қанағаттанырылудың барысында белгілі бір әдебиетті оқуға деген тұрақты қажеттілікке дейін артады, ал бұл қажеттілік жаңа қызығушылықты тудырады (біздің жағдайымызда салауатты өмір салтты ұстану қызығушылығын). Оқырмандық қызығушылықты қалыптастыра отырып, сыртқы ықпал (педагогикалық арнайы үдеріс) қоғамдық қажеттілікті жеке тұлғалыққа ауыстыра алады. Жалпы оқырмандық қызығушылық, әдебиетке деген оқырмандық қызығушылықты арттыра отырып, жаңа баспа өнімінің тиражына әсер ете алады, ал оны пайдалану оқуға деген қажеттілікті жаңғыртады.</a:t>
            </a:r>
            <a:endParaRPr kumimoji="0" lang="kk-KZ"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99</TotalTime>
  <Words>2159</Words>
  <Application>Microsoft Office PowerPoint</Application>
  <PresentationFormat>Экран (4:3)</PresentationFormat>
  <Paragraphs>70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Бумажная</vt:lpstr>
      <vt:lpstr>12- Дәріс:  Педaгогикaлық іс-әрекетте көшбасшылық сaпaлaрды дaмытудa бұқaрaлық aқпaрaт құрaлдaрын пaйдaлaну.</vt:lpstr>
      <vt:lpstr>Жоспары:</vt:lpstr>
      <vt:lpstr>Слайд 3</vt:lpstr>
      <vt:lpstr>Слайд 4</vt:lpstr>
      <vt:lpstr>Слайд 5</vt:lpstr>
      <vt:lpstr>Слайд 6</vt:lpstr>
      <vt:lpstr>Слайд 7</vt:lpstr>
      <vt:lpstr>Слайд 8</vt:lpstr>
      <vt:lpstr>Слайд 9</vt:lpstr>
      <vt:lpstr>Слайд 10</vt:lpstr>
      <vt:lpstr>Слайд 11</vt:lpstr>
      <vt:lpstr>Болашақ педагогтардың медиа-білім беру арқылы кәсіби лидерлік сапаларын дамыту.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Қорытынды</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Дәріс:  Педaгогикaлық іс-әрекетте көшбасшылық сaпaлaрды дaмытудa бұқaрaлық aқпaрaт құрaлдaрын пaйдaлaну.</dc:title>
  <dc:creator>aizat</dc:creator>
  <cp:lastModifiedBy>Alima Saipova</cp:lastModifiedBy>
  <cp:revision>29</cp:revision>
  <dcterms:created xsi:type="dcterms:W3CDTF">2021-11-14T09:42:08Z</dcterms:created>
  <dcterms:modified xsi:type="dcterms:W3CDTF">2023-09-04T05:05:57Z</dcterms:modified>
</cp:coreProperties>
</file>