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Lst>
  <p:sldIdLst>
    <p:sldId id="359" r:id="rId5"/>
    <p:sldId id="258" r:id="rId6"/>
    <p:sldId id="277" r:id="rId7"/>
    <p:sldId id="356" r:id="rId8"/>
    <p:sldId id="278" r:id="rId9"/>
    <p:sldId id="357" r:id="rId10"/>
    <p:sldId id="280" r:id="rId11"/>
    <p:sldId id="279" r:id="rId12"/>
    <p:sldId id="288" r:id="rId13"/>
    <p:sldId id="281" r:id="rId14"/>
    <p:sldId id="285" r:id="rId15"/>
    <p:sldId id="360" r:id="rId16"/>
    <p:sldId id="361" r:id="rId17"/>
    <p:sldId id="362" r:id="rId18"/>
    <p:sldId id="363" r:id="rId19"/>
    <p:sldId id="364" r:id="rId20"/>
    <p:sldId id="365" r:id="rId21"/>
    <p:sldId id="366" r:id="rId22"/>
    <p:sldId id="368" r:id="rId23"/>
    <p:sldId id="369" r:id="rId24"/>
    <p:sldId id="367" r:id="rId25"/>
    <p:sldId id="370" r:id="rId26"/>
    <p:sldId id="371" r:id="rId27"/>
    <p:sldId id="271" r:id="rId28"/>
    <p:sldId id="301" r:id="rId29"/>
    <p:sldId id="373" r:id="rId30"/>
    <p:sldId id="374" r:id="rId31"/>
    <p:sldId id="372" r:id="rId32"/>
    <p:sldId id="302" r:id="rId33"/>
    <p:sldId id="303" r:id="rId34"/>
    <p:sldId id="375" r:id="rId35"/>
    <p:sldId id="376" r:id="rId36"/>
    <p:sldId id="377" r:id="rId37"/>
    <p:sldId id="378" r:id="rId38"/>
    <p:sldId id="319" r:id="rId39"/>
    <p:sldId id="379" r:id="rId40"/>
    <p:sldId id="347" r:id="rId41"/>
    <p:sldId id="348" r:id="rId42"/>
    <p:sldId id="349" r:id="rId43"/>
    <p:sldId id="350" r:id="rId44"/>
    <p:sldId id="351" r:id="rId45"/>
    <p:sldId id="352" r:id="rId46"/>
    <p:sldId id="353" r:id="rId47"/>
    <p:sldId id="354" r:id="rId48"/>
    <p:sldId id="355" r:id="rId49"/>
    <p:sldId id="380" r:id="rId50"/>
    <p:sldId id="381" r:id="rId51"/>
    <p:sldId id="382" r:id="rId52"/>
    <p:sldId id="384" r:id="rId53"/>
    <p:sldId id="383" r:id="rId54"/>
  </p:sldIdLst>
  <p:sldSz cx="9144000" cy="6858000" type="screen4x3"/>
  <p:notesSz cx="6858000" cy="9144000"/>
  <p:defaultTextStyle>
    <a:defPPr>
      <a:defRPr lang="ru-RU"/>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BA8"/>
    <a:srgbClr val="1D50AC"/>
    <a:srgbClr val="000099"/>
    <a:srgbClr val="008000"/>
    <a:srgbClr val="EDFDF1"/>
    <a:srgbClr val="E0FADE"/>
    <a:srgbClr val="0000AC"/>
    <a:srgbClr val="009900"/>
    <a:srgbClr val="FFF309"/>
    <a:srgbClr val="83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83" autoAdjust="0"/>
    <p:restoredTop sz="94697" autoAdjust="0"/>
  </p:normalViewPr>
  <p:slideViewPr>
    <p:cSldViewPr>
      <p:cViewPr>
        <p:scale>
          <a:sx n="87" d="100"/>
          <a:sy n="87" d="100"/>
        </p:scale>
        <p:origin x="-147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274295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611604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00351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44185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714172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81476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06610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76539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351246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729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4223891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52315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105886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3986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8676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6003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3167880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996992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262251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4019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00104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108625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104432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386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88468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944709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85764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042812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589890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122361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309764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722051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23165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64813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09981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329001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786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900956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674227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90022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228078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6003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2236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97960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58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115329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74450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2133600"/>
            <a:ext cx="2268538" cy="4724400"/>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1027" name="Rectangle 3"/>
          <p:cNvSpPr>
            <a:spLocks noChangeArrowheads="1"/>
          </p:cNvSpPr>
          <p:nvPr userDrawn="1"/>
        </p:nvSpPr>
        <p:spPr bwMode="auto">
          <a:xfrm rot="-5400000">
            <a:off x="5669757" y="-1483519"/>
            <a:ext cx="144462" cy="68040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1028" name="Rectangle 4"/>
          <p:cNvSpPr>
            <a:spLocks noChangeArrowheads="1"/>
          </p:cNvSpPr>
          <p:nvPr userDrawn="1"/>
        </p:nvSpPr>
        <p:spPr bwMode="auto">
          <a:xfrm rot="-5400000">
            <a:off x="6569075" y="-439737"/>
            <a:ext cx="73025" cy="50768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sp>
        <p:nvSpPr>
          <p:cNvPr id="1029" name="Rectangle 5"/>
          <p:cNvSpPr>
            <a:spLocks noChangeArrowheads="1"/>
          </p:cNvSpPr>
          <p:nvPr userDrawn="1"/>
        </p:nvSpPr>
        <p:spPr bwMode="auto">
          <a:xfrm rot="-5400000">
            <a:off x="7399338" y="531812"/>
            <a:ext cx="69850" cy="341947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pic>
        <p:nvPicPr>
          <p:cNvPr id="1030"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260350"/>
            <a:ext cx="25558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0" y="2133600"/>
            <a:ext cx="2268538" cy="4724400"/>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2051" name="Rectangle 3"/>
          <p:cNvSpPr>
            <a:spLocks noChangeArrowheads="1"/>
          </p:cNvSpPr>
          <p:nvPr userDrawn="1"/>
        </p:nvSpPr>
        <p:spPr bwMode="auto">
          <a:xfrm rot="-5400000">
            <a:off x="5669757" y="-1483519"/>
            <a:ext cx="144462" cy="68040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2052" name="Rectangle 4"/>
          <p:cNvSpPr>
            <a:spLocks noChangeArrowheads="1"/>
          </p:cNvSpPr>
          <p:nvPr userDrawn="1"/>
        </p:nvSpPr>
        <p:spPr bwMode="auto">
          <a:xfrm rot="-5400000">
            <a:off x="6569075" y="-439737"/>
            <a:ext cx="73025" cy="50768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sp>
        <p:nvSpPr>
          <p:cNvPr id="2053" name="Rectangle 5"/>
          <p:cNvSpPr>
            <a:spLocks noChangeArrowheads="1"/>
          </p:cNvSpPr>
          <p:nvPr userDrawn="1"/>
        </p:nvSpPr>
        <p:spPr bwMode="auto">
          <a:xfrm rot="-5400000">
            <a:off x="7399338" y="531812"/>
            <a:ext cx="69850" cy="341947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pic>
        <p:nvPicPr>
          <p:cNvPr id="2054" name="Picture 8"/>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260350"/>
            <a:ext cx="25558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0" y="2133600"/>
            <a:ext cx="2268538" cy="4724400"/>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3075" name="Rectangle 3"/>
          <p:cNvSpPr>
            <a:spLocks noChangeArrowheads="1"/>
          </p:cNvSpPr>
          <p:nvPr userDrawn="1"/>
        </p:nvSpPr>
        <p:spPr bwMode="auto">
          <a:xfrm rot="-5400000">
            <a:off x="5669757" y="-1483519"/>
            <a:ext cx="144462" cy="68040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3076" name="Rectangle 4"/>
          <p:cNvSpPr>
            <a:spLocks noChangeArrowheads="1"/>
          </p:cNvSpPr>
          <p:nvPr userDrawn="1"/>
        </p:nvSpPr>
        <p:spPr bwMode="auto">
          <a:xfrm rot="-5400000">
            <a:off x="6569075" y="-439737"/>
            <a:ext cx="73025" cy="50768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sp>
        <p:nvSpPr>
          <p:cNvPr id="3077" name="Rectangle 5"/>
          <p:cNvSpPr>
            <a:spLocks noChangeArrowheads="1"/>
          </p:cNvSpPr>
          <p:nvPr userDrawn="1"/>
        </p:nvSpPr>
        <p:spPr bwMode="auto">
          <a:xfrm rot="-5400000">
            <a:off x="7399338" y="531812"/>
            <a:ext cx="69850" cy="341947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pic>
        <p:nvPicPr>
          <p:cNvPr id="3078" name="Picture 7"/>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260350"/>
            <a:ext cx="25558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userDrawn="1"/>
        </p:nvSpPr>
        <p:spPr bwMode="auto">
          <a:xfrm>
            <a:off x="0" y="2133600"/>
            <a:ext cx="2268538" cy="4724400"/>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4099" name="Rectangle 3"/>
          <p:cNvSpPr>
            <a:spLocks noChangeArrowheads="1"/>
          </p:cNvSpPr>
          <p:nvPr userDrawn="1"/>
        </p:nvSpPr>
        <p:spPr bwMode="auto">
          <a:xfrm rot="-5400000">
            <a:off x="5669757" y="-1483519"/>
            <a:ext cx="144462" cy="68040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endParaRPr lang="ru-RU" altLang="ru-RU" sz="1800"/>
          </a:p>
        </p:txBody>
      </p:sp>
      <p:sp>
        <p:nvSpPr>
          <p:cNvPr id="4100" name="Rectangle 4"/>
          <p:cNvSpPr>
            <a:spLocks noChangeArrowheads="1"/>
          </p:cNvSpPr>
          <p:nvPr userDrawn="1"/>
        </p:nvSpPr>
        <p:spPr bwMode="auto">
          <a:xfrm rot="-5400000">
            <a:off x="6569075" y="-439737"/>
            <a:ext cx="73025" cy="507682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sp>
        <p:nvSpPr>
          <p:cNvPr id="4101" name="Rectangle 5"/>
          <p:cNvSpPr>
            <a:spLocks noChangeArrowheads="1"/>
          </p:cNvSpPr>
          <p:nvPr userDrawn="1"/>
        </p:nvSpPr>
        <p:spPr bwMode="auto">
          <a:xfrm rot="-5400000">
            <a:off x="7399338" y="531812"/>
            <a:ext cx="69850" cy="3419475"/>
          </a:xfrm>
          <a:prstGeom prst="rect">
            <a:avLst/>
          </a:prstGeom>
          <a:gradFill rotWithShape="1">
            <a:gsLst>
              <a:gs pos="0">
                <a:schemeClr val="bg1"/>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ru-RU" altLang="ru-RU" sz="1800"/>
              <a:t> </a:t>
            </a:r>
          </a:p>
        </p:txBody>
      </p:sp>
      <p:pic>
        <p:nvPicPr>
          <p:cNvPr id="4102" name="Picture 6" descr="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60350"/>
            <a:ext cx="25558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8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37.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hyperlink" Target="mailto:abba-kat@yandex.by" TargetMode="External"/><Relationship Id="rId2" Type="http://schemas.openxmlformats.org/officeDocument/2006/relationships/hyperlink" Target="mailto:mirallect@gmail.com" TargetMode="Externa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051720" y="476250"/>
            <a:ext cx="626678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ru-RU" altLang="ru-RU" sz="4000" b="1" dirty="0">
                <a:solidFill>
                  <a:srgbClr val="0000AC"/>
                </a:solidFill>
                <a:latin typeface="Arial" panose="020B0604020202020204" pitchFamily="34" charset="0"/>
              </a:rPr>
              <a:t>Компьютерная графика</a:t>
            </a:r>
            <a:r>
              <a:rPr lang="en-US" altLang="ru-RU" sz="4000" b="1" dirty="0">
                <a:solidFill>
                  <a:srgbClr val="0000AC"/>
                </a:solidFill>
                <a:latin typeface="Arial" panose="020B0604020202020204" pitchFamily="34" charset="0"/>
              </a:rPr>
              <a:t>  </a:t>
            </a:r>
            <a:endParaRPr lang="ru-RU" altLang="ru-RU" sz="4000" b="1" dirty="0">
              <a:solidFill>
                <a:srgbClr val="0000AC"/>
              </a:solidFill>
              <a:latin typeface="Arial" panose="020B0604020202020204" pitchFamily="34" charset="0"/>
            </a:endParaRPr>
          </a:p>
          <a:p>
            <a:pPr eaLnBrk="1" hangingPunct="1">
              <a:spcBef>
                <a:spcPct val="50000"/>
              </a:spcBef>
              <a:buClrTx/>
              <a:buSzTx/>
              <a:buFontTx/>
              <a:buNone/>
            </a:pPr>
            <a:r>
              <a:rPr lang="ru-RU" altLang="ru-RU" sz="4000" b="1" dirty="0">
                <a:solidFill>
                  <a:srgbClr val="0000AC"/>
                </a:solidFill>
                <a:latin typeface="Arial" panose="020B0604020202020204" pitchFamily="34" charset="0"/>
              </a:rPr>
              <a:t>(</a:t>
            </a:r>
            <a:r>
              <a:rPr lang="en-US" altLang="ru-RU" sz="4000" b="1" dirty="0">
                <a:solidFill>
                  <a:srgbClr val="0000AC"/>
                </a:solidFill>
                <a:latin typeface="Arial" panose="020B0604020202020204" pitchFamily="34" charset="0"/>
              </a:rPr>
              <a:t>Autodesk 3ds max</a:t>
            </a:r>
            <a:r>
              <a:rPr lang="ru-RU" altLang="ru-RU" sz="4000" b="1" dirty="0">
                <a:solidFill>
                  <a:srgbClr val="0000AC"/>
                </a:solidFill>
                <a:latin typeface="Arial" panose="020B0604020202020204" pitchFamily="34" charset="0"/>
              </a:rPr>
              <a:t>)</a:t>
            </a:r>
          </a:p>
        </p:txBody>
      </p:sp>
      <p:sp>
        <p:nvSpPr>
          <p:cNvPr id="10243" name="Text Box 8"/>
          <p:cNvSpPr txBox="1">
            <a:spLocks noChangeArrowheads="1"/>
          </p:cNvSpPr>
          <p:nvPr/>
        </p:nvSpPr>
        <p:spPr bwMode="auto">
          <a:xfrm>
            <a:off x="901700" y="2420938"/>
            <a:ext cx="5757863" cy="252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ru-RU" dirty="0">
                <a:solidFill>
                  <a:schemeClr val="tx1"/>
                </a:solidFill>
                <a:latin typeface="Arial" panose="020B0604020202020204" pitchFamily="34" charset="0"/>
              </a:rPr>
              <a:t>  </a:t>
            </a:r>
            <a:r>
              <a:rPr lang="ru-RU" altLang="ru-RU" sz="2800" b="1" dirty="0">
                <a:solidFill>
                  <a:schemeClr val="tx1"/>
                </a:solidFill>
                <a:latin typeface="Century Gothic" panose="020B0502020202020204" pitchFamily="34" charset="0"/>
              </a:rPr>
              <a:t>Лекция </a:t>
            </a:r>
            <a:r>
              <a:rPr lang="ru-RU" altLang="ru-RU" sz="2800" b="1" dirty="0" smtClean="0">
                <a:solidFill>
                  <a:schemeClr val="tx1"/>
                </a:solidFill>
                <a:latin typeface="Century Gothic" panose="020B0502020202020204" pitchFamily="34" charset="0"/>
              </a:rPr>
              <a:t>11</a:t>
            </a:r>
            <a:endParaRPr lang="ru-RU" altLang="ru-RU" sz="2800" b="1" dirty="0" smtClean="0">
              <a:solidFill>
                <a:schemeClr val="tx1"/>
              </a:solidFill>
              <a:latin typeface="Century Gothic" panose="020B0502020202020204" pitchFamily="34" charset="0"/>
            </a:endParaRPr>
          </a:p>
          <a:p>
            <a:pPr algn="ctr" eaLnBrk="1" hangingPunct="1">
              <a:spcBef>
                <a:spcPct val="0"/>
              </a:spcBef>
              <a:buClrTx/>
              <a:buSzTx/>
              <a:buFontTx/>
              <a:buNone/>
            </a:pPr>
            <a:endParaRPr lang="ru-RU" altLang="ru-RU" i="1" dirty="0">
              <a:solidFill>
                <a:schemeClr val="tx1"/>
              </a:solidFill>
              <a:latin typeface="Century Gothic" panose="020B0502020202020204" pitchFamily="34" charset="0"/>
            </a:endParaRPr>
          </a:p>
          <a:p>
            <a:pPr eaLnBrk="1" hangingPunct="1">
              <a:spcBef>
                <a:spcPct val="0"/>
              </a:spcBef>
              <a:buClrTx/>
              <a:buSzTx/>
              <a:buFontTx/>
              <a:buNone/>
            </a:pPr>
            <a:endParaRPr lang="ru-RU" altLang="ru-RU" i="1" dirty="0">
              <a:solidFill>
                <a:schemeClr val="tx1"/>
              </a:solidFill>
              <a:latin typeface="Century Gothic" panose="020B0502020202020204" pitchFamily="34" charset="0"/>
            </a:endParaRPr>
          </a:p>
          <a:p>
            <a:pPr algn="ctr" eaLnBrk="1" hangingPunct="1">
              <a:buNone/>
            </a:pPr>
            <a:r>
              <a:rPr lang="ru-RU" altLang="ru-RU" sz="2400" i="1" dirty="0">
                <a:latin typeface="Century Gothic" panose="020B0502020202020204" pitchFamily="34" charset="0"/>
              </a:rPr>
              <a:t>Настройка освещения в сцене (</a:t>
            </a:r>
            <a:r>
              <a:rPr lang="en-US" altLang="ru-RU" sz="2400" i="1" dirty="0">
                <a:latin typeface="Century Gothic" panose="020B0502020202020204" pitchFamily="34" charset="0"/>
              </a:rPr>
              <a:t>Standard</a:t>
            </a:r>
            <a:r>
              <a:rPr lang="ru-RU" altLang="ru-RU" sz="2400" i="1" dirty="0">
                <a:latin typeface="Century Gothic" panose="020B0502020202020204" pitchFamily="34" charset="0"/>
              </a:rPr>
              <a:t>, VRay). </a:t>
            </a:r>
            <a:endParaRPr lang="en-US" altLang="ru-RU" sz="2400" i="1" dirty="0">
              <a:latin typeface="Century Gothic" panose="020B0502020202020204" pitchFamily="34" charset="0"/>
            </a:endParaRPr>
          </a:p>
          <a:p>
            <a:pPr algn="ctr" eaLnBrk="1" hangingPunct="1">
              <a:spcBef>
                <a:spcPct val="0"/>
              </a:spcBef>
              <a:buClrTx/>
              <a:buSzTx/>
              <a:buFontTx/>
              <a:buNone/>
            </a:pPr>
            <a:endParaRPr lang="ru-RU" altLang="ru-RU" i="1" dirty="0">
              <a:solidFill>
                <a:schemeClr val="tx1"/>
              </a:solidFill>
              <a:latin typeface="Century Gothic" panose="020B0502020202020204" pitchFamily="34" charset="0"/>
            </a:endParaRPr>
          </a:p>
          <a:p>
            <a:pPr algn="ctr" eaLnBrk="1" hangingPunct="1">
              <a:spcBef>
                <a:spcPct val="0"/>
              </a:spcBef>
              <a:buClrTx/>
              <a:buSzTx/>
              <a:buFontTx/>
              <a:buNone/>
            </a:pPr>
            <a:endParaRPr lang="ru-RU" altLang="ru-RU" i="1" dirty="0">
              <a:solidFill>
                <a:schemeClr val="tx1"/>
              </a:solidFill>
              <a:latin typeface="Century Gothic" panose="020B0502020202020204" pitchFamily="34" charset="0"/>
            </a:endParaRPr>
          </a:p>
          <a:p>
            <a:pPr algn="ctr" eaLnBrk="1" hangingPunct="1">
              <a:lnSpc>
                <a:spcPct val="80000"/>
              </a:lnSpc>
              <a:spcBef>
                <a:spcPct val="20000"/>
              </a:spcBef>
              <a:buClr>
                <a:srgbClr val="FFCC00"/>
              </a:buClr>
              <a:buSzPct val="70000"/>
              <a:buFont typeface="Wingdings" panose="05000000000000000000" pitchFamily="2" charset="2"/>
              <a:buNone/>
            </a:pPr>
            <a:endParaRPr lang="ru-RU" altLang="ru-RU" sz="1000" i="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99820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Text Box 3"/>
          <p:cNvSpPr txBox="1">
            <a:spLocks noChangeArrowheads="1"/>
          </p:cNvSpPr>
          <p:nvPr/>
        </p:nvSpPr>
        <p:spPr bwMode="auto">
          <a:xfrm>
            <a:off x="395288" y="2420938"/>
            <a:ext cx="1800225" cy="369887"/>
          </a:xfrm>
          <a:prstGeom prst="rect">
            <a:avLst/>
          </a:prstGeom>
          <a:noFill/>
          <a:ln w="9525">
            <a:noFill/>
            <a:miter lim="800000"/>
            <a:headEnd/>
            <a:tailEnd/>
          </a:ln>
          <a:effectLst/>
        </p:spPr>
        <p:txBody>
          <a:bodyPr>
            <a:spAutoFit/>
          </a:bodyPr>
          <a:lstStyle/>
          <a:p>
            <a:pPr algn="ctr" eaLnBrk="1" hangingPunct="1">
              <a:spcBef>
                <a:spcPct val="50000"/>
              </a:spcBef>
              <a:defRPr/>
            </a:pPr>
            <a:r>
              <a:rPr lang="en-US" sz="1800" dirty="0">
                <a:effectLst>
                  <a:outerShdw blurRad="38100" dist="38100" dir="2700000" algn="tl">
                    <a:srgbClr val="C0C0C0"/>
                  </a:outerShdw>
                </a:effectLst>
                <a:latin typeface="Arial" charset="0"/>
              </a:rPr>
              <a:t>Target Spot</a:t>
            </a:r>
            <a:endParaRPr lang="ru-RU" sz="1800" dirty="0">
              <a:effectLst>
                <a:outerShdw blurRad="38100" dist="38100" dir="2700000" algn="tl">
                  <a:srgbClr val="C0C0C0"/>
                </a:outerShdw>
              </a:effectLst>
              <a:latin typeface="Arial" charset="0"/>
            </a:endParaRP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24175"/>
            <a:ext cx="15716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Text Box 5"/>
          <p:cNvSpPr txBox="1">
            <a:spLocks noChangeArrowheads="1"/>
          </p:cNvSpPr>
          <p:nvPr/>
        </p:nvSpPr>
        <p:spPr bwMode="auto">
          <a:xfrm>
            <a:off x="2195513" y="2276872"/>
            <a:ext cx="5184799" cy="3924151"/>
          </a:xfrm>
          <a:prstGeom prst="rect">
            <a:avLst/>
          </a:prstGeom>
          <a:noFill/>
          <a:ln w="9525">
            <a:noFill/>
            <a:miter lim="800000"/>
            <a:headEnd/>
            <a:tailEnd/>
          </a:ln>
          <a:effectLst/>
        </p:spPr>
        <p:txBody>
          <a:bodyPr wrap="square">
            <a:spAutoFit/>
          </a:bodyPr>
          <a:lstStyle/>
          <a:p>
            <a:pPr algn="just" eaLnBrk="1" hangingPunct="1">
              <a:spcBef>
                <a:spcPct val="50000"/>
              </a:spcBef>
              <a:defRPr/>
            </a:pPr>
            <a:r>
              <a:rPr lang="ru-RU" sz="1400" dirty="0">
                <a:latin typeface="Arial" charset="0"/>
              </a:rPr>
              <a:t>	</a:t>
            </a:r>
            <a:r>
              <a:rPr lang="ru-RU" dirty="0">
                <a:latin typeface="Arial" charset="0"/>
              </a:rPr>
              <a:t>В свитке </a:t>
            </a:r>
            <a:r>
              <a:rPr lang="en-US" b="1" dirty="0">
                <a:latin typeface="Arial" charset="0"/>
              </a:rPr>
              <a:t>Advanced Effects</a:t>
            </a:r>
            <a:r>
              <a:rPr lang="en-US" dirty="0">
                <a:latin typeface="Arial" charset="0"/>
              </a:rPr>
              <a:t> </a:t>
            </a:r>
            <a:r>
              <a:rPr lang="ru-RU" dirty="0">
                <a:latin typeface="Arial" charset="0"/>
              </a:rPr>
              <a:t>находятся дополнительные настройки источника света.</a:t>
            </a:r>
          </a:p>
          <a:p>
            <a:pPr marL="342900" indent="-342900" algn="just" eaLnBrk="1" hangingPunct="1">
              <a:spcBef>
                <a:spcPct val="50000"/>
              </a:spcBef>
              <a:buFont typeface="+mj-lt"/>
              <a:buAutoNum type="arabicPeriod"/>
              <a:defRPr/>
            </a:pPr>
            <a:r>
              <a:rPr lang="en-US" sz="1400" b="1" dirty="0">
                <a:latin typeface="Arial" charset="0"/>
              </a:rPr>
              <a:t>Contrast</a:t>
            </a:r>
            <a:r>
              <a:rPr lang="ru-RU" sz="1400" dirty="0">
                <a:latin typeface="Arial" charset="0"/>
              </a:rPr>
              <a:t> – контраст в освещённости, обычно ставится значение 0.</a:t>
            </a:r>
          </a:p>
          <a:p>
            <a:pPr marL="342900" indent="-342900" algn="just" eaLnBrk="1" hangingPunct="1">
              <a:spcBef>
                <a:spcPct val="50000"/>
              </a:spcBef>
              <a:buFont typeface="+mj-lt"/>
              <a:buAutoNum type="arabicPeriod"/>
              <a:defRPr/>
            </a:pPr>
            <a:r>
              <a:rPr lang="en-US" sz="1400" b="1" dirty="0">
                <a:latin typeface="Arial" charset="0"/>
              </a:rPr>
              <a:t>Soften</a:t>
            </a:r>
            <a:r>
              <a:rPr lang="en-US" sz="1400" dirty="0">
                <a:latin typeface="Arial" charset="0"/>
              </a:rPr>
              <a:t> </a:t>
            </a:r>
            <a:r>
              <a:rPr lang="en-US" sz="1400" b="1" dirty="0">
                <a:latin typeface="Arial" charset="0"/>
              </a:rPr>
              <a:t>Diff</a:t>
            </a:r>
            <a:r>
              <a:rPr lang="en-US" sz="1400" dirty="0">
                <a:latin typeface="Arial" charset="0"/>
              </a:rPr>
              <a:t>. </a:t>
            </a:r>
            <a:r>
              <a:rPr lang="en-US" sz="1400" b="1" dirty="0">
                <a:latin typeface="Arial" charset="0"/>
              </a:rPr>
              <a:t>Edge</a:t>
            </a:r>
            <a:r>
              <a:rPr lang="ru-RU" sz="1400" dirty="0">
                <a:latin typeface="Arial" charset="0"/>
              </a:rPr>
              <a:t> – смягчение краев света, образующихся при пересечении с другим источником, оптимальный вариант этого значения 50.</a:t>
            </a:r>
          </a:p>
          <a:p>
            <a:pPr marL="342900" indent="-342900" algn="just" eaLnBrk="1" hangingPunct="1">
              <a:spcBef>
                <a:spcPct val="50000"/>
              </a:spcBef>
              <a:buFont typeface="+mj-lt"/>
              <a:buAutoNum type="arabicPeriod"/>
              <a:defRPr/>
            </a:pPr>
            <a:r>
              <a:rPr lang="en-US" sz="1400" b="1" dirty="0">
                <a:latin typeface="Arial" charset="0"/>
              </a:rPr>
              <a:t>Diffuse</a:t>
            </a:r>
            <a:r>
              <a:rPr lang="ru-RU" sz="1400" dirty="0">
                <a:latin typeface="Arial" charset="0"/>
              </a:rPr>
              <a:t> –</a:t>
            </a:r>
            <a:r>
              <a:rPr lang="en-US" sz="1400" dirty="0">
                <a:latin typeface="Arial" charset="0"/>
              </a:rPr>
              <a:t> </a:t>
            </a:r>
            <a:r>
              <a:rPr lang="ru-RU" sz="1400" dirty="0">
                <a:latin typeface="Arial" charset="0"/>
              </a:rPr>
              <a:t>галочка включает освещённость объекта (если её снять, то объект будет чёрным).</a:t>
            </a:r>
          </a:p>
          <a:p>
            <a:pPr marL="342900" indent="-342900" algn="just" eaLnBrk="1" hangingPunct="1">
              <a:spcBef>
                <a:spcPct val="50000"/>
              </a:spcBef>
              <a:buFont typeface="+mj-lt"/>
              <a:buAutoNum type="arabicPeriod"/>
              <a:defRPr/>
            </a:pPr>
            <a:r>
              <a:rPr lang="en-US" sz="1400" b="1" dirty="0" err="1">
                <a:latin typeface="Arial" charset="0"/>
              </a:rPr>
              <a:t>Specular</a:t>
            </a:r>
            <a:r>
              <a:rPr lang="ru-RU" sz="1400" dirty="0">
                <a:latin typeface="Arial" charset="0"/>
              </a:rPr>
              <a:t> – галочка включает блики на объекте от источника света. При постановке отраженного света эта галочка снимается.</a:t>
            </a:r>
          </a:p>
          <a:p>
            <a:pPr marL="342900" indent="-342900" algn="just" eaLnBrk="1" hangingPunct="1">
              <a:spcBef>
                <a:spcPct val="50000"/>
              </a:spcBef>
              <a:buFont typeface="+mj-lt"/>
              <a:buAutoNum type="arabicPeriod"/>
              <a:defRPr/>
            </a:pPr>
            <a:r>
              <a:rPr lang="en-US" sz="1400" b="1" dirty="0">
                <a:latin typeface="Arial" charset="0"/>
              </a:rPr>
              <a:t>Projector</a:t>
            </a:r>
            <a:r>
              <a:rPr lang="en-US" sz="1400" dirty="0">
                <a:latin typeface="Arial" charset="0"/>
              </a:rPr>
              <a:t> </a:t>
            </a:r>
            <a:r>
              <a:rPr lang="en-US" sz="1400" b="1" dirty="0">
                <a:latin typeface="Arial" charset="0"/>
              </a:rPr>
              <a:t>Map</a:t>
            </a:r>
            <a:r>
              <a:rPr lang="ru-RU" sz="1400" dirty="0">
                <a:latin typeface="Arial" charset="0"/>
              </a:rPr>
              <a:t> – карта прожектора. Позволяет добавлять чёрно-белое изображение (карту) для имитации сложного луча света.</a:t>
            </a:r>
          </a:p>
        </p:txBody>
      </p:sp>
      <p:sp>
        <p:nvSpPr>
          <p:cNvPr id="6"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Text Box 3"/>
          <p:cNvSpPr txBox="1">
            <a:spLocks noChangeArrowheads="1"/>
          </p:cNvSpPr>
          <p:nvPr/>
        </p:nvSpPr>
        <p:spPr bwMode="auto">
          <a:xfrm>
            <a:off x="395288" y="2205038"/>
            <a:ext cx="1800225" cy="369887"/>
          </a:xfrm>
          <a:prstGeom prst="rect">
            <a:avLst/>
          </a:prstGeom>
          <a:noFill/>
          <a:ln w="9525">
            <a:noFill/>
            <a:miter lim="800000"/>
            <a:headEnd/>
            <a:tailEnd/>
          </a:ln>
          <a:effectLst/>
        </p:spPr>
        <p:txBody>
          <a:bodyPr>
            <a:spAutoFit/>
          </a:bodyPr>
          <a:lstStyle/>
          <a:p>
            <a:pPr algn="ctr" eaLnBrk="1" hangingPunct="1">
              <a:spcBef>
                <a:spcPct val="50000"/>
              </a:spcBef>
              <a:defRPr/>
            </a:pPr>
            <a:r>
              <a:rPr lang="en-US" sz="1800" dirty="0">
                <a:effectLst>
                  <a:outerShdw blurRad="38100" dist="38100" dir="2700000" algn="tl">
                    <a:srgbClr val="C0C0C0"/>
                  </a:outerShdw>
                </a:effectLst>
                <a:latin typeface="Arial" charset="0"/>
              </a:rPr>
              <a:t>Target Spot</a:t>
            </a:r>
            <a:endParaRPr lang="ru-RU" sz="1800" dirty="0">
              <a:effectLst>
                <a:outerShdw blurRad="38100" dist="38100" dir="2700000" algn="tl">
                  <a:srgbClr val="C0C0C0"/>
                </a:outerShdw>
              </a:effectLst>
              <a:latin typeface="Arial" charset="0"/>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15906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6" name="Text Box 6"/>
          <p:cNvSpPr txBox="1">
            <a:spLocks noChangeArrowheads="1"/>
          </p:cNvSpPr>
          <p:nvPr/>
        </p:nvSpPr>
        <p:spPr bwMode="auto">
          <a:xfrm>
            <a:off x="2411413" y="2420888"/>
            <a:ext cx="4896891" cy="3662541"/>
          </a:xfrm>
          <a:prstGeom prst="rect">
            <a:avLst/>
          </a:prstGeom>
          <a:noFill/>
          <a:ln w="9525">
            <a:noFill/>
            <a:miter lim="800000"/>
            <a:headEnd/>
            <a:tailEnd/>
          </a:ln>
          <a:effectLst/>
        </p:spPr>
        <p:txBody>
          <a:bodyPr wrap="square">
            <a:spAutoFit/>
          </a:bodyPr>
          <a:lstStyle/>
          <a:p>
            <a:pPr algn="just" eaLnBrk="1" hangingPunct="1">
              <a:spcBef>
                <a:spcPct val="50000"/>
              </a:spcBef>
              <a:defRPr/>
            </a:pPr>
            <a:r>
              <a:rPr lang="ru-RU" dirty="0">
                <a:latin typeface="Arial" charset="0"/>
              </a:rPr>
              <a:t>Свиток </a:t>
            </a:r>
            <a:r>
              <a:rPr lang="en-US" b="1" dirty="0">
                <a:latin typeface="Arial" charset="0"/>
              </a:rPr>
              <a:t>Shadow Parameters </a:t>
            </a:r>
            <a:r>
              <a:rPr lang="ru-RU" dirty="0">
                <a:latin typeface="Arial" charset="0"/>
              </a:rPr>
              <a:t>содержит основные настройки теней.</a:t>
            </a:r>
          </a:p>
          <a:p>
            <a:pPr marL="342900" indent="-342900" algn="just" eaLnBrk="1" hangingPunct="1">
              <a:spcBef>
                <a:spcPct val="50000"/>
              </a:spcBef>
              <a:buFont typeface="+mj-lt"/>
              <a:buAutoNum type="arabicPeriod"/>
              <a:defRPr/>
            </a:pPr>
            <a:r>
              <a:rPr lang="en-US" b="1" dirty="0">
                <a:latin typeface="Arial" charset="0"/>
              </a:rPr>
              <a:t>Color</a:t>
            </a:r>
            <a:r>
              <a:rPr lang="en-US" dirty="0">
                <a:latin typeface="Arial" charset="0"/>
              </a:rPr>
              <a:t> (</a:t>
            </a:r>
            <a:r>
              <a:rPr lang="ru-RU" dirty="0">
                <a:latin typeface="Arial" charset="0"/>
              </a:rPr>
              <a:t>Цвет тени</a:t>
            </a:r>
            <a:r>
              <a:rPr lang="en-US" dirty="0">
                <a:latin typeface="Arial" charset="0"/>
              </a:rPr>
              <a:t>)</a:t>
            </a:r>
            <a:r>
              <a:rPr lang="ru-RU" dirty="0">
                <a:latin typeface="Arial" charset="0"/>
              </a:rPr>
              <a:t>.</a:t>
            </a:r>
          </a:p>
          <a:p>
            <a:pPr marL="342900" indent="-342900" algn="just" eaLnBrk="1" hangingPunct="1">
              <a:spcBef>
                <a:spcPct val="50000"/>
              </a:spcBef>
              <a:buFont typeface="+mj-lt"/>
              <a:buAutoNum type="arabicPeriod"/>
              <a:defRPr/>
            </a:pPr>
            <a:r>
              <a:rPr lang="en-US" b="1" dirty="0">
                <a:latin typeface="Arial" charset="0"/>
              </a:rPr>
              <a:t>Density</a:t>
            </a:r>
            <a:r>
              <a:rPr lang="en-US" dirty="0">
                <a:latin typeface="Arial" charset="0"/>
              </a:rPr>
              <a:t> </a:t>
            </a:r>
            <a:r>
              <a:rPr lang="ru-RU" dirty="0">
                <a:latin typeface="Arial" charset="0"/>
              </a:rPr>
              <a:t>(Плотность тени).</a:t>
            </a:r>
          </a:p>
          <a:p>
            <a:pPr marL="342900" indent="-342900" algn="just" eaLnBrk="1" hangingPunct="1">
              <a:spcBef>
                <a:spcPct val="50000"/>
              </a:spcBef>
              <a:buFont typeface="+mj-lt"/>
              <a:buAutoNum type="arabicPeriod"/>
              <a:defRPr/>
            </a:pPr>
            <a:r>
              <a:rPr lang="ru-RU" dirty="0">
                <a:latin typeface="Arial" charset="0"/>
              </a:rPr>
              <a:t>Можно назначить тени карту </a:t>
            </a:r>
            <a:r>
              <a:rPr lang="en-US" b="1" dirty="0">
                <a:latin typeface="Arial" charset="0"/>
              </a:rPr>
              <a:t>Map</a:t>
            </a:r>
            <a:r>
              <a:rPr lang="ru-RU" dirty="0">
                <a:latin typeface="Arial" charset="0"/>
              </a:rPr>
              <a:t>.</a:t>
            </a:r>
          </a:p>
          <a:p>
            <a:pPr algn="just" eaLnBrk="1" hangingPunct="1">
              <a:spcBef>
                <a:spcPct val="50000"/>
              </a:spcBef>
              <a:defRPr/>
            </a:pPr>
            <a:r>
              <a:rPr lang="ru-RU" dirty="0">
                <a:latin typeface="Arial" charset="0"/>
              </a:rPr>
              <a:t>	Далее идут настройки выбранного типа теней: </a:t>
            </a:r>
            <a:r>
              <a:rPr lang="en-US" b="1" dirty="0">
                <a:latin typeface="Arial" charset="0"/>
              </a:rPr>
              <a:t>Shadow Map Parameters </a:t>
            </a:r>
            <a:r>
              <a:rPr lang="ru-RU" dirty="0">
                <a:latin typeface="Arial" charset="0"/>
              </a:rPr>
              <a:t>или </a:t>
            </a:r>
            <a:r>
              <a:rPr lang="en-US" b="1" dirty="0">
                <a:latin typeface="Arial" charset="0"/>
              </a:rPr>
              <a:t>Area Shadows</a:t>
            </a:r>
            <a:r>
              <a:rPr lang="ru-RU" b="1" dirty="0">
                <a:latin typeface="Arial" charset="0"/>
              </a:rPr>
              <a:t>.</a:t>
            </a:r>
          </a:p>
          <a:p>
            <a:pPr algn="just" eaLnBrk="1" hangingPunct="1">
              <a:spcBef>
                <a:spcPct val="50000"/>
              </a:spcBef>
              <a:defRPr/>
            </a:pPr>
            <a:r>
              <a:rPr lang="ru-RU" dirty="0">
                <a:latin typeface="Arial" charset="0"/>
              </a:rPr>
              <a:t>Свиток </a:t>
            </a:r>
            <a:r>
              <a:rPr lang="en-US" b="1" dirty="0">
                <a:latin typeface="Arial" charset="0"/>
              </a:rPr>
              <a:t>Shadow</a:t>
            </a:r>
            <a:r>
              <a:rPr lang="en-US" dirty="0">
                <a:latin typeface="Arial" charset="0"/>
              </a:rPr>
              <a:t> </a:t>
            </a:r>
            <a:r>
              <a:rPr lang="en-US" b="1" dirty="0">
                <a:latin typeface="Arial" charset="0"/>
              </a:rPr>
              <a:t>Map</a:t>
            </a:r>
            <a:r>
              <a:rPr lang="en-US" dirty="0">
                <a:latin typeface="Arial" charset="0"/>
              </a:rPr>
              <a:t> </a:t>
            </a:r>
            <a:r>
              <a:rPr lang="en-US" b="1" dirty="0" err="1">
                <a:latin typeface="Arial" charset="0"/>
              </a:rPr>
              <a:t>Params</a:t>
            </a:r>
            <a:r>
              <a:rPr lang="ru-RU" dirty="0">
                <a:latin typeface="Arial" charset="0"/>
              </a:rPr>
              <a:t>:</a:t>
            </a:r>
            <a:endParaRPr lang="en-US" dirty="0">
              <a:latin typeface="Arial" charset="0"/>
            </a:endParaRPr>
          </a:p>
          <a:p>
            <a:pPr marL="342900" indent="-342900" algn="just" eaLnBrk="1" hangingPunct="1">
              <a:spcBef>
                <a:spcPct val="50000"/>
              </a:spcBef>
              <a:buFont typeface="+mj-lt"/>
              <a:buAutoNum type="arabicPeriod"/>
              <a:defRPr/>
            </a:pPr>
            <a:r>
              <a:rPr lang="en-US" b="1" dirty="0">
                <a:latin typeface="Arial" charset="0"/>
              </a:rPr>
              <a:t>Bias</a:t>
            </a:r>
            <a:r>
              <a:rPr lang="en-US" dirty="0">
                <a:latin typeface="Arial" charset="0"/>
              </a:rPr>
              <a:t> </a:t>
            </a:r>
            <a:r>
              <a:rPr lang="ru-RU" dirty="0">
                <a:latin typeface="Arial" charset="0"/>
              </a:rPr>
              <a:t>– Степень размытости тени.</a:t>
            </a:r>
          </a:p>
          <a:p>
            <a:pPr marL="342900" indent="-342900" algn="just" eaLnBrk="1" hangingPunct="1">
              <a:spcBef>
                <a:spcPct val="50000"/>
              </a:spcBef>
              <a:buFont typeface="+mj-lt"/>
              <a:buAutoNum type="arabicPeriod"/>
              <a:defRPr/>
            </a:pPr>
            <a:r>
              <a:rPr lang="en-US" b="1" dirty="0">
                <a:latin typeface="Arial" charset="0"/>
              </a:rPr>
              <a:t>Size</a:t>
            </a:r>
            <a:r>
              <a:rPr lang="en-US" dirty="0">
                <a:latin typeface="Arial" charset="0"/>
              </a:rPr>
              <a:t> – </a:t>
            </a:r>
            <a:r>
              <a:rPr lang="ru-RU" dirty="0">
                <a:latin typeface="Arial" charset="0"/>
              </a:rPr>
              <a:t>Размер размытия тени.</a:t>
            </a:r>
          </a:p>
        </p:txBody>
      </p:sp>
      <p:pic>
        <p:nvPicPr>
          <p:cNvPr id="153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5085184"/>
            <a:ext cx="15811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rrowheads="1"/>
          </p:cNvSpPr>
          <p:nvPr/>
        </p:nvSpPr>
        <p:spPr bwMode="auto">
          <a:xfrm>
            <a:off x="611560" y="1825435"/>
            <a:ext cx="6912768" cy="1077218"/>
          </a:xfrm>
          <a:prstGeom prst="rect">
            <a:avLst/>
          </a:prstGeom>
          <a:noFill/>
          <a:ln w="9525">
            <a:noFill/>
            <a:miter lim="800000"/>
            <a:headEnd/>
            <a:tailEnd/>
          </a:ln>
          <a:effectLst/>
        </p:spPr>
        <p:txBody>
          <a:bodyPr wrap="square">
            <a:spAutoFit/>
          </a:bodyPr>
          <a:lstStyle/>
          <a:p>
            <a:pPr algn="just" eaLnBrk="1" hangingPunct="1">
              <a:spcBef>
                <a:spcPct val="50000"/>
              </a:spcBef>
              <a:defRPr/>
            </a:pPr>
            <a:r>
              <a:rPr lang="ru-RU" dirty="0" smtClean="0">
                <a:latin typeface="Arial" charset="0"/>
              </a:rPr>
              <a:t>	Для установки и настройки стандартного источника света </a:t>
            </a:r>
            <a:r>
              <a:rPr lang="en-US" dirty="0" smtClean="0">
                <a:latin typeface="Arial" charset="0"/>
              </a:rPr>
              <a:t>Omni</a:t>
            </a:r>
            <a:r>
              <a:rPr lang="ru-RU" dirty="0" smtClean="0">
                <a:latin typeface="Arial" charset="0"/>
              </a:rPr>
              <a:t> необходимо сначала поместить объекты в сцену (например, можно </a:t>
            </a:r>
            <a:r>
              <a:rPr lang="ru-RU" dirty="0">
                <a:latin typeface="Arial" charset="0"/>
              </a:rPr>
              <a:t>использовать </a:t>
            </a:r>
            <a:r>
              <a:rPr lang="ru-RU" dirty="0" smtClean="0">
                <a:latin typeface="Arial" charset="0"/>
              </a:rPr>
              <a:t>объекты из ранее выполненного Практического задания, либо построить самостоятельно).</a:t>
            </a: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pic>
        <p:nvPicPr>
          <p:cNvPr id="2" name="Рисунок 1"/>
          <p:cNvPicPr>
            <a:picLocks noChangeAspect="1"/>
          </p:cNvPicPr>
          <p:nvPr/>
        </p:nvPicPr>
        <p:blipFill rotWithShape="1">
          <a:blip r:embed="rId2"/>
          <a:srcRect l="44375" t="41957" r="26746" b="25360"/>
          <a:stretch/>
        </p:blipFill>
        <p:spPr>
          <a:xfrm>
            <a:off x="2195736" y="3035861"/>
            <a:ext cx="4032448" cy="2852219"/>
          </a:xfrm>
          <a:prstGeom prst="rect">
            <a:avLst/>
          </a:prstGeom>
        </p:spPr>
      </p:pic>
      <p:sp>
        <p:nvSpPr>
          <p:cNvPr id="3" name="TextBox 2"/>
          <p:cNvSpPr txBox="1"/>
          <p:nvPr/>
        </p:nvSpPr>
        <p:spPr>
          <a:xfrm>
            <a:off x="1835696" y="6021288"/>
            <a:ext cx="4752528" cy="338554"/>
          </a:xfrm>
          <a:prstGeom prst="rect">
            <a:avLst/>
          </a:prstGeom>
          <a:noFill/>
        </p:spPr>
        <p:txBody>
          <a:bodyPr wrap="square" rtlCol="0">
            <a:spAutoFit/>
          </a:bodyPr>
          <a:lstStyle/>
          <a:p>
            <a:pPr algn="ctr"/>
            <a:r>
              <a:rPr lang="ru-RU" dirty="0" smtClean="0"/>
              <a:t>Визуализация со встроенным источником света</a:t>
            </a:r>
            <a:endParaRPr lang="ru-RU" dirty="0"/>
          </a:p>
        </p:txBody>
      </p:sp>
    </p:spTree>
    <p:extLst>
      <p:ext uri="{BB962C8B-B14F-4D97-AF65-F5344CB8AC3E}">
        <p14:creationId xmlns:p14="http://schemas.microsoft.com/office/powerpoint/2010/main" val="699727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rrowheads="1"/>
          </p:cNvSpPr>
          <p:nvPr/>
        </p:nvSpPr>
        <p:spPr bwMode="auto">
          <a:xfrm>
            <a:off x="755576" y="2492896"/>
            <a:ext cx="5112568" cy="2554545"/>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a:defRPr/>
            </a:pPr>
            <a:r>
              <a:rPr lang="ru-RU" dirty="0" smtClean="0">
                <a:latin typeface="Arial" charset="0"/>
              </a:rPr>
              <a:t>На командной панели инструментов на вкладке </a:t>
            </a:r>
            <a:r>
              <a:rPr lang="en-US" b="1" dirty="0" smtClean="0">
                <a:latin typeface="Arial" charset="0"/>
              </a:rPr>
              <a:t>Create</a:t>
            </a:r>
            <a:r>
              <a:rPr lang="ru-RU" dirty="0" smtClean="0">
                <a:latin typeface="Arial" charset="0"/>
              </a:rPr>
              <a:t> перейти в раздел </a:t>
            </a:r>
            <a:r>
              <a:rPr lang="en-US" b="1" dirty="0" smtClean="0">
                <a:latin typeface="Arial" charset="0"/>
              </a:rPr>
              <a:t>Lights</a:t>
            </a:r>
            <a:r>
              <a:rPr lang="ru-RU" dirty="0" smtClean="0">
                <a:latin typeface="Arial" charset="0"/>
              </a:rPr>
              <a:t> и выбрать из группы </a:t>
            </a:r>
            <a:r>
              <a:rPr lang="en-US" b="1" dirty="0" smtClean="0">
                <a:latin typeface="Arial" charset="0"/>
              </a:rPr>
              <a:t>Standard</a:t>
            </a:r>
            <a:r>
              <a:rPr lang="en-US" dirty="0" smtClean="0">
                <a:latin typeface="Arial" charset="0"/>
              </a:rPr>
              <a:t> </a:t>
            </a:r>
            <a:r>
              <a:rPr lang="ru-RU" dirty="0" smtClean="0">
                <a:latin typeface="Arial" charset="0"/>
              </a:rPr>
              <a:t>источник света </a:t>
            </a:r>
            <a:r>
              <a:rPr lang="en-US" b="1" dirty="0" smtClean="0">
                <a:latin typeface="Arial" charset="0"/>
              </a:rPr>
              <a:t>Omni</a:t>
            </a:r>
            <a:r>
              <a:rPr lang="ru-RU" dirty="0" smtClean="0">
                <a:latin typeface="Arial" charset="0"/>
              </a:rPr>
              <a:t>.</a:t>
            </a:r>
          </a:p>
          <a:p>
            <a:pPr marL="342900" indent="-342900" algn="just" eaLnBrk="1" hangingPunct="1">
              <a:spcBef>
                <a:spcPct val="50000"/>
              </a:spcBef>
              <a:buFont typeface="+mj-lt"/>
              <a:buAutoNum type="arabicPeriod"/>
              <a:defRPr/>
            </a:pPr>
            <a:r>
              <a:rPr lang="ru-RU" dirty="0" smtClean="0">
                <a:latin typeface="Arial" charset="0"/>
              </a:rPr>
              <a:t>Так как </a:t>
            </a:r>
            <a:r>
              <a:rPr lang="en-US" b="1" dirty="0" smtClean="0">
                <a:latin typeface="Arial" charset="0"/>
              </a:rPr>
              <a:t>Omni</a:t>
            </a:r>
            <a:r>
              <a:rPr lang="ru-RU" dirty="0" smtClean="0">
                <a:latin typeface="Arial" charset="0"/>
              </a:rPr>
              <a:t> – это точечный светильник, то его установка может быть проведена в любом окне проекций, </a:t>
            </a:r>
            <a:r>
              <a:rPr lang="ru-RU" b="1" i="1" dirty="0" smtClean="0">
                <a:latin typeface="Arial" charset="0"/>
              </a:rPr>
              <a:t>рекомендуемые</a:t>
            </a:r>
            <a:r>
              <a:rPr lang="ru-RU" dirty="0" smtClean="0">
                <a:latin typeface="Arial" charset="0"/>
              </a:rPr>
              <a:t> окна </a:t>
            </a:r>
            <a:r>
              <a:rPr lang="en-US" b="1" dirty="0" smtClean="0">
                <a:latin typeface="Arial" charset="0"/>
              </a:rPr>
              <a:t>Front</a:t>
            </a:r>
            <a:r>
              <a:rPr lang="en-US" dirty="0" smtClean="0">
                <a:latin typeface="Arial" charset="0"/>
              </a:rPr>
              <a:t> </a:t>
            </a:r>
            <a:r>
              <a:rPr lang="ru-RU" dirty="0" smtClean="0">
                <a:latin typeface="Arial" charset="0"/>
              </a:rPr>
              <a:t>или </a:t>
            </a:r>
            <a:r>
              <a:rPr lang="en-US" b="1" dirty="0" smtClean="0">
                <a:latin typeface="Arial" charset="0"/>
              </a:rPr>
              <a:t>Left</a:t>
            </a:r>
            <a:r>
              <a:rPr lang="ru-RU" dirty="0" smtClean="0">
                <a:latin typeface="Arial" charset="0"/>
              </a:rPr>
              <a:t>.</a:t>
            </a:r>
          </a:p>
          <a:p>
            <a:pPr marL="342900" indent="-342900" algn="just" eaLnBrk="1" hangingPunct="1">
              <a:spcBef>
                <a:spcPct val="50000"/>
              </a:spcBef>
              <a:buFont typeface="+mj-lt"/>
              <a:buAutoNum type="arabicPeriod"/>
              <a:defRPr/>
            </a:pPr>
            <a:r>
              <a:rPr lang="ru-RU" dirty="0" smtClean="0">
                <a:latin typeface="Arial" charset="0"/>
              </a:rPr>
              <a:t>После того, как источник установлен в одном из окон, обязательно следует проверить его позицию в других окнах.</a:t>
            </a: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pic>
        <p:nvPicPr>
          <p:cNvPr id="4" name="Рисунок 3"/>
          <p:cNvPicPr>
            <a:picLocks noChangeAspect="1"/>
          </p:cNvPicPr>
          <p:nvPr/>
        </p:nvPicPr>
        <p:blipFill rotWithShape="1">
          <a:blip r:embed="rId2"/>
          <a:srcRect l="90555" t="6394" b="68769"/>
          <a:stretch/>
        </p:blipFill>
        <p:spPr>
          <a:xfrm>
            <a:off x="6012160" y="2276872"/>
            <a:ext cx="2592288" cy="4260388"/>
          </a:xfrm>
          <a:prstGeom prst="rect">
            <a:avLst/>
          </a:prstGeom>
        </p:spPr>
      </p:pic>
      <p:sp>
        <p:nvSpPr>
          <p:cNvPr id="9" name="Прямоугольник 8"/>
          <p:cNvSpPr/>
          <p:nvPr/>
        </p:nvSpPr>
        <p:spPr>
          <a:xfrm>
            <a:off x="6012160" y="2420888"/>
            <a:ext cx="360040" cy="36004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6824811" y="2870993"/>
            <a:ext cx="339477" cy="33006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125294" y="3311197"/>
            <a:ext cx="2119114" cy="33382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156176" y="4797152"/>
            <a:ext cx="1080120" cy="43204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65496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1014" t="7110" r="10761" b="13243"/>
          <a:stretch/>
        </p:blipFill>
        <p:spPr>
          <a:xfrm>
            <a:off x="1691680" y="3429000"/>
            <a:ext cx="4752528" cy="3024337"/>
          </a:xfrm>
          <a:prstGeom prst="rect">
            <a:avLst/>
          </a:prstGeom>
        </p:spPr>
      </p:pic>
      <p:sp>
        <p:nvSpPr>
          <p:cNvPr id="246789" name="Text Box 5"/>
          <p:cNvSpPr txBox="1">
            <a:spLocks noChangeArrowheads="1"/>
          </p:cNvSpPr>
          <p:nvPr/>
        </p:nvSpPr>
        <p:spPr bwMode="auto">
          <a:xfrm>
            <a:off x="755576" y="2492896"/>
            <a:ext cx="6696744" cy="830997"/>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4"/>
              <a:defRPr/>
            </a:pPr>
            <a:r>
              <a:rPr lang="ru-RU" dirty="0" smtClean="0">
                <a:latin typeface="Arial" charset="0"/>
              </a:rPr>
              <a:t>Для теста можно расположить источник </a:t>
            </a:r>
            <a:r>
              <a:rPr lang="en-US" dirty="0" smtClean="0">
                <a:latin typeface="Arial" charset="0"/>
              </a:rPr>
              <a:t>Omni</a:t>
            </a:r>
            <a:r>
              <a:rPr lang="ru-RU" dirty="0" smtClean="0">
                <a:latin typeface="Arial" charset="0"/>
              </a:rPr>
              <a:t> над объектами. После тестовой визуализации можно будет определить более удачное положение источника, а также его настройки.</a:t>
            </a: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sp>
        <p:nvSpPr>
          <p:cNvPr id="9" name="Прямоугольник 8"/>
          <p:cNvSpPr/>
          <p:nvPr/>
        </p:nvSpPr>
        <p:spPr>
          <a:xfrm>
            <a:off x="5043832" y="3767182"/>
            <a:ext cx="360040" cy="36004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699792" y="5135334"/>
            <a:ext cx="339477" cy="33006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771800" y="3927043"/>
            <a:ext cx="339477" cy="33006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5488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rrowheads="1"/>
          </p:cNvSpPr>
          <p:nvPr/>
        </p:nvSpPr>
        <p:spPr bwMode="auto">
          <a:xfrm>
            <a:off x="755576" y="2492896"/>
            <a:ext cx="4824536" cy="3046988"/>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5"/>
              <a:defRPr/>
            </a:pPr>
            <a:r>
              <a:rPr lang="ru-RU" dirty="0" smtClean="0">
                <a:latin typeface="Arial" charset="0"/>
              </a:rPr>
              <a:t>После тестовой визуализации можно сделать выводы:</a:t>
            </a:r>
          </a:p>
          <a:p>
            <a:pPr marL="800100" lvl="1" indent="-342900" algn="just" eaLnBrk="1" hangingPunct="1">
              <a:spcBef>
                <a:spcPct val="50000"/>
              </a:spcBef>
              <a:buFont typeface="+mj-lt"/>
              <a:buAutoNum type="alphaUcPeriod"/>
              <a:defRPr/>
            </a:pPr>
            <a:r>
              <a:rPr lang="ru-RU" dirty="0" smtClean="0">
                <a:latin typeface="Arial" charset="0"/>
              </a:rPr>
              <a:t>Нет теней отбрасываемых объектами.</a:t>
            </a:r>
          </a:p>
          <a:p>
            <a:pPr marL="800100" lvl="1" indent="-342900" algn="just" eaLnBrk="1" hangingPunct="1">
              <a:spcBef>
                <a:spcPct val="50000"/>
              </a:spcBef>
              <a:buFont typeface="+mj-lt"/>
              <a:buAutoNum type="alphaUcPeriod"/>
              <a:defRPr/>
            </a:pPr>
            <a:r>
              <a:rPr lang="ru-RU" dirty="0" smtClean="0">
                <a:latin typeface="Arial" charset="0"/>
              </a:rPr>
              <a:t>Часть сцены слишком затемнена, а часть слишком освещена.</a:t>
            </a:r>
          </a:p>
          <a:p>
            <a:pPr marL="342900" indent="-342900" algn="just" eaLnBrk="1" hangingPunct="1">
              <a:spcBef>
                <a:spcPct val="50000"/>
              </a:spcBef>
              <a:buFont typeface="+mj-lt"/>
              <a:buAutoNum type="arabicPeriod" startAt="5"/>
              <a:defRPr/>
            </a:pPr>
            <a:r>
              <a:rPr lang="ru-RU" dirty="0" smtClean="0">
                <a:latin typeface="Arial" charset="0"/>
              </a:rPr>
              <a:t>Для решения данных вопросов необходимо выделить источник </a:t>
            </a:r>
            <a:r>
              <a:rPr lang="en-US" b="1" dirty="0" smtClean="0">
                <a:latin typeface="Arial" charset="0"/>
              </a:rPr>
              <a:t>Omni</a:t>
            </a:r>
            <a:r>
              <a:rPr lang="ru-RU" dirty="0" smtClean="0">
                <a:latin typeface="Arial" charset="0"/>
              </a:rPr>
              <a:t> и перейти на вкладку </a:t>
            </a:r>
            <a:r>
              <a:rPr lang="en-US" b="1" dirty="0" smtClean="0">
                <a:latin typeface="Arial" charset="0"/>
              </a:rPr>
              <a:t>Modify</a:t>
            </a:r>
            <a:r>
              <a:rPr lang="ru-RU" dirty="0" smtClean="0">
                <a:latin typeface="Arial" charset="0"/>
              </a:rPr>
              <a:t> для настройки его параметров.</a:t>
            </a:r>
          </a:p>
          <a:p>
            <a:pPr marL="342900" indent="-342900" algn="just" eaLnBrk="1" hangingPunct="1">
              <a:spcBef>
                <a:spcPct val="50000"/>
              </a:spcBef>
              <a:buFont typeface="+mj-lt"/>
              <a:buAutoNum type="arabicPeriod" startAt="5"/>
              <a:defRPr/>
            </a:pP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pic>
        <p:nvPicPr>
          <p:cNvPr id="3" name="Рисунок 2"/>
          <p:cNvPicPr>
            <a:picLocks noChangeAspect="1"/>
          </p:cNvPicPr>
          <p:nvPr/>
        </p:nvPicPr>
        <p:blipFill rotWithShape="1">
          <a:blip r:embed="rId2"/>
          <a:srcRect l="43280" t="43088" r="26905" b="26134"/>
          <a:stretch/>
        </p:blipFill>
        <p:spPr>
          <a:xfrm>
            <a:off x="5662921" y="2564904"/>
            <a:ext cx="3013535" cy="1944216"/>
          </a:xfrm>
          <a:prstGeom prst="rect">
            <a:avLst/>
          </a:prstGeom>
        </p:spPr>
      </p:pic>
    </p:spTree>
    <p:extLst>
      <p:ext uri="{BB962C8B-B14F-4D97-AF65-F5344CB8AC3E}">
        <p14:creationId xmlns:p14="http://schemas.microsoft.com/office/powerpoint/2010/main" val="3662765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rrowheads="1"/>
          </p:cNvSpPr>
          <p:nvPr/>
        </p:nvSpPr>
        <p:spPr bwMode="auto">
          <a:xfrm>
            <a:off x="755576" y="2492896"/>
            <a:ext cx="4824536" cy="3416320"/>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7"/>
              <a:defRPr/>
            </a:pPr>
            <a:r>
              <a:rPr lang="ru-RU" dirty="0" smtClean="0">
                <a:latin typeface="Arial" charset="0"/>
              </a:rPr>
              <a:t>В разделе </a:t>
            </a:r>
            <a:r>
              <a:rPr lang="en-US" b="1" dirty="0" smtClean="0">
                <a:latin typeface="Arial" charset="0"/>
              </a:rPr>
              <a:t>General</a:t>
            </a:r>
            <a:r>
              <a:rPr lang="en-US" dirty="0" smtClean="0">
                <a:latin typeface="Arial" charset="0"/>
              </a:rPr>
              <a:t> </a:t>
            </a:r>
            <a:r>
              <a:rPr lang="en-US" b="1" dirty="0" smtClean="0">
                <a:latin typeface="Arial" charset="0"/>
              </a:rPr>
              <a:t>Parameters</a:t>
            </a:r>
            <a:r>
              <a:rPr lang="ru-RU" dirty="0" smtClean="0">
                <a:latin typeface="Arial" charset="0"/>
              </a:rPr>
              <a:t> можно включить отображение теней включив в разделе </a:t>
            </a:r>
            <a:r>
              <a:rPr lang="en-US" b="1" dirty="0" smtClean="0">
                <a:latin typeface="Arial" charset="0"/>
              </a:rPr>
              <a:t>Shadows</a:t>
            </a:r>
            <a:r>
              <a:rPr lang="ru-RU" dirty="0" smtClean="0">
                <a:latin typeface="Arial" charset="0"/>
              </a:rPr>
              <a:t> параметр </a:t>
            </a:r>
            <a:r>
              <a:rPr lang="en-US" b="1" dirty="0" smtClean="0">
                <a:latin typeface="Arial" charset="0"/>
              </a:rPr>
              <a:t>On</a:t>
            </a:r>
            <a:r>
              <a:rPr lang="ru-RU" dirty="0" smtClean="0">
                <a:latin typeface="Arial" charset="0"/>
              </a:rPr>
              <a:t>.</a:t>
            </a:r>
          </a:p>
          <a:p>
            <a:pPr marL="342900" indent="-342900" algn="just" eaLnBrk="1" hangingPunct="1">
              <a:spcBef>
                <a:spcPct val="50000"/>
              </a:spcBef>
              <a:buFont typeface="+mj-lt"/>
              <a:buAutoNum type="arabicPeriod" startAt="7"/>
              <a:defRPr/>
            </a:pPr>
            <a:r>
              <a:rPr lang="ru-RU" dirty="0" smtClean="0">
                <a:latin typeface="Arial" charset="0"/>
              </a:rPr>
              <a:t>В разделе </a:t>
            </a:r>
            <a:r>
              <a:rPr lang="en-US" b="1" dirty="0" smtClean="0">
                <a:latin typeface="Arial" charset="0"/>
              </a:rPr>
              <a:t>Intensity/Color/Attenuation</a:t>
            </a:r>
            <a:r>
              <a:rPr lang="ru-RU" dirty="0" smtClean="0">
                <a:latin typeface="Arial" charset="0"/>
              </a:rPr>
              <a:t> можно поработать со значением параметра </a:t>
            </a:r>
            <a:r>
              <a:rPr lang="en-US" b="1" dirty="0" smtClean="0">
                <a:latin typeface="Arial" charset="0"/>
              </a:rPr>
              <a:t>Multiplier</a:t>
            </a:r>
            <a:r>
              <a:rPr lang="ru-RU" dirty="0" smtClean="0">
                <a:latin typeface="Arial" charset="0"/>
              </a:rPr>
              <a:t>, который отвечает за силу света (более 1 – очень ярко, менее 1 - слабее) и цветом света.</a:t>
            </a:r>
          </a:p>
          <a:p>
            <a:pPr marL="342900" indent="-342900" algn="just" eaLnBrk="1" hangingPunct="1">
              <a:spcBef>
                <a:spcPct val="50000"/>
              </a:spcBef>
              <a:buFont typeface="+mj-lt"/>
              <a:buAutoNum type="arabicPeriod" startAt="7"/>
              <a:defRPr/>
            </a:pPr>
            <a:r>
              <a:rPr lang="ru-RU" dirty="0" smtClean="0">
                <a:latin typeface="Arial" charset="0"/>
              </a:rPr>
              <a:t>В свитке </a:t>
            </a:r>
            <a:r>
              <a:rPr lang="en-US" b="1" dirty="0" smtClean="0">
                <a:latin typeface="Arial" charset="0"/>
              </a:rPr>
              <a:t>Shadow Parameters</a:t>
            </a:r>
            <a:r>
              <a:rPr lang="ru-RU" dirty="0" smtClean="0">
                <a:latin typeface="Arial" charset="0"/>
              </a:rPr>
              <a:t> можно выбрать цвет тени (</a:t>
            </a:r>
            <a:r>
              <a:rPr lang="en-US" b="1" dirty="0" smtClean="0">
                <a:latin typeface="Arial" charset="0"/>
              </a:rPr>
              <a:t>Color</a:t>
            </a:r>
            <a:r>
              <a:rPr lang="ru-RU" dirty="0" smtClean="0">
                <a:latin typeface="Arial" charset="0"/>
              </a:rPr>
              <a:t>) и плотность (</a:t>
            </a:r>
            <a:r>
              <a:rPr lang="en-US" b="1" dirty="0" smtClean="0">
                <a:latin typeface="Arial" charset="0"/>
              </a:rPr>
              <a:t>Dens</a:t>
            </a:r>
            <a:r>
              <a:rPr lang="ru-RU" dirty="0" smtClean="0">
                <a:latin typeface="Arial" charset="0"/>
              </a:rPr>
              <a:t>.).</a:t>
            </a:r>
          </a:p>
          <a:p>
            <a:pPr marL="342900" indent="-342900" algn="just" eaLnBrk="1" hangingPunct="1">
              <a:spcBef>
                <a:spcPct val="50000"/>
              </a:spcBef>
              <a:buFont typeface="+mj-lt"/>
              <a:buAutoNum type="arabicPeriod" startAt="7"/>
              <a:defRPr/>
            </a:pP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pic>
        <p:nvPicPr>
          <p:cNvPr id="2" name="Рисунок 1"/>
          <p:cNvPicPr>
            <a:picLocks noChangeAspect="1"/>
          </p:cNvPicPr>
          <p:nvPr/>
        </p:nvPicPr>
        <p:blipFill rotWithShape="1">
          <a:blip r:embed="rId2"/>
          <a:srcRect l="90221" t="6276" b="56421"/>
          <a:stretch/>
        </p:blipFill>
        <p:spPr>
          <a:xfrm>
            <a:off x="5797152" y="2510800"/>
            <a:ext cx="1510136" cy="3600400"/>
          </a:xfrm>
          <a:prstGeom prst="rect">
            <a:avLst/>
          </a:prstGeom>
        </p:spPr>
      </p:pic>
      <p:pic>
        <p:nvPicPr>
          <p:cNvPr id="6" name="Рисунок 5"/>
          <p:cNvPicPr>
            <a:picLocks noChangeAspect="1"/>
          </p:cNvPicPr>
          <p:nvPr/>
        </p:nvPicPr>
        <p:blipFill rotWithShape="1">
          <a:blip r:embed="rId2"/>
          <a:srcRect l="90221" t="43781" b="19101"/>
          <a:stretch/>
        </p:blipFill>
        <p:spPr>
          <a:xfrm>
            <a:off x="7380312" y="2510800"/>
            <a:ext cx="1510136" cy="3582496"/>
          </a:xfrm>
          <a:prstGeom prst="rect">
            <a:avLst/>
          </a:prstGeom>
        </p:spPr>
      </p:pic>
      <p:sp>
        <p:nvSpPr>
          <p:cNvPr id="8" name="Прямоугольник 7"/>
          <p:cNvSpPr/>
          <p:nvPr/>
        </p:nvSpPr>
        <p:spPr>
          <a:xfrm>
            <a:off x="6084168" y="2564904"/>
            <a:ext cx="216024" cy="28803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868144" y="5445224"/>
            <a:ext cx="504056" cy="28803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887676" y="4699643"/>
            <a:ext cx="1348620" cy="241525"/>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7514768" y="2732173"/>
            <a:ext cx="1348620" cy="264779"/>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7397812" y="4676389"/>
            <a:ext cx="1348620" cy="408795"/>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70796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90304" t="6009" b="55695"/>
          <a:stretch/>
        </p:blipFill>
        <p:spPr>
          <a:xfrm>
            <a:off x="5731374" y="2246072"/>
            <a:ext cx="1661224" cy="4101008"/>
          </a:xfrm>
          <a:prstGeom prst="rect">
            <a:avLst/>
          </a:prstGeom>
        </p:spPr>
      </p:pic>
      <p:pic>
        <p:nvPicPr>
          <p:cNvPr id="13" name="Рисунок 12"/>
          <p:cNvPicPr>
            <a:picLocks noChangeAspect="1"/>
          </p:cNvPicPr>
          <p:nvPr/>
        </p:nvPicPr>
        <p:blipFill rotWithShape="1">
          <a:blip r:embed="rId2"/>
          <a:srcRect l="90304" t="44120" b="19888"/>
          <a:stretch/>
        </p:blipFill>
        <p:spPr>
          <a:xfrm>
            <a:off x="7397812" y="2492896"/>
            <a:ext cx="1661224" cy="3854184"/>
          </a:xfrm>
          <a:prstGeom prst="rect">
            <a:avLst/>
          </a:prstGeom>
        </p:spPr>
      </p:pic>
      <p:sp>
        <p:nvSpPr>
          <p:cNvPr id="246789" name="Text Box 5"/>
          <p:cNvSpPr txBox="1">
            <a:spLocks noChangeArrowheads="1"/>
          </p:cNvSpPr>
          <p:nvPr/>
        </p:nvSpPr>
        <p:spPr bwMode="auto">
          <a:xfrm>
            <a:off x="755576" y="2492896"/>
            <a:ext cx="4824536" cy="2139047"/>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10"/>
              <a:defRPr/>
            </a:pPr>
            <a:r>
              <a:rPr lang="ru-RU" sz="1400" dirty="0" smtClean="0">
                <a:latin typeface="Arial" charset="0"/>
              </a:rPr>
              <a:t>После установки предложенных параметров необходимо провести визуализацию и проанализировать полученный результат чтобы понять, нужны ли еще какие-то настройки и какие именно для получения оптимального результата рендера.</a:t>
            </a:r>
          </a:p>
          <a:p>
            <a:pPr marL="342900" indent="-342900" algn="just" eaLnBrk="1" hangingPunct="1">
              <a:spcBef>
                <a:spcPct val="50000"/>
              </a:spcBef>
              <a:buFont typeface="+mj-lt"/>
              <a:buAutoNum type="arabicPeriod" startAt="10"/>
              <a:defRPr/>
            </a:pPr>
            <a:r>
              <a:rPr lang="ru-RU" sz="1400" dirty="0" smtClean="0">
                <a:latin typeface="Arial" charset="0"/>
              </a:rPr>
              <a:t>Например, в данном варианте уже есть тени, объекты хорошо освещены сверху, но в нижней части присутствуют темные участки.</a:t>
            </a:r>
            <a:endParaRPr lang="ru-RU" sz="1400" dirty="0">
              <a:latin typeface="Arial" charset="0"/>
            </a:endParaRPr>
          </a:p>
        </p:txBody>
      </p:sp>
      <p:sp>
        <p:nvSpPr>
          <p:cNvPr id="7" name="Text Box 2"/>
          <p:cNvSpPr txBox="1">
            <a:spLocks noChangeArrowheads="1"/>
          </p:cNvSpPr>
          <p:nvPr/>
        </p:nvSpPr>
        <p:spPr bwMode="auto">
          <a:xfrm>
            <a:off x="1907704" y="486375"/>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sp>
        <p:nvSpPr>
          <p:cNvPr id="8" name="Прямоугольник 7"/>
          <p:cNvSpPr/>
          <p:nvPr/>
        </p:nvSpPr>
        <p:spPr>
          <a:xfrm>
            <a:off x="6028812" y="2348880"/>
            <a:ext cx="216024" cy="28803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884796" y="5500108"/>
            <a:ext cx="504056" cy="305156"/>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796136" y="4699643"/>
            <a:ext cx="1440160" cy="241525"/>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7514768" y="2732173"/>
            <a:ext cx="1348620" cy="264779"/>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7503288" y="4825734"/>
            <a:ext cx="1461200" cy="4754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3"/>
          <a:srcRect l="41541" t="41575" r="25717" b="24258"/>
          <a:stretch/>
        </p:blipFill>
        <p:spPr>
          <a:xfrm>
            <a:off x="1259632" y="4821894"/>
            <a:ext cx="2808312" cy="1831509"/>
          </a:xfrm>
          <a:prstGeom prst="rect">
            <a:avLst/>
          </a:prstGeom>
        </p:spPr>
      </p:pic>
    </p:spTree>
    <p:extLst>
      <p:ext uri="{BB962C8B-B14F-4D97-AF65-F5344CB8AC3E}">
        <p14:creationId xmlns:p14="http://schemas.microsoft.com/office/powerpoint/2010/main" val="1954498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rrowheads="1"/>
          </p:cNvSpPr>
          <p:nvPr/>
        </p:nvSpPr>
        <p:spPr bwMode="auto">
          <a:xfrm>
            <a:off x="755576" y="2182718"/>
            <a:ext cx="6624736" cy="1815882"/>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12"/>
              <a:defRPr/>
            </a:pPr>
            <a:r>
              <a:rPr lang="ru-RU" sz="1400" dirty="0" smtClean="0">
                <a:latin typeface="Arial" charset="0"/>
              </a:rPr>
              <a:t>При работе с источником света </a:t>
            </a:r>
            <a:r>
              <a:rPr lang="en-US" sz="1400" dirty="0" smtClean="0">
                <a:latin typeface="Arial" charset="0"/>
              </a:rPr>
              <a:t>Omni</a:t>
            </a:r>
            <a:r>
              <a:rPr lang="ru-RU" sz="1400" dirty="0" smtClean="0">
                <a:latin typeface="Arial" charset="0"/>
              </a:rPr>
              <a:t> допустимо применять несколько таких источников, но обязательно следить за их параметрами и тенями.</a:t>
            </a:r>
          </a:p>
          <a:p>
            <a:pPr marL="342900" indent="-342900" algn="just" eaLnBrk="1" hangingPunct="1">
              <a:spcBef>
                <a:spcPct val="50000"/>
              </a:spcBef>
              <a:buFont typeface="+mj-lt"/>
              <a:buAutoNum type="arabicPeriod" startAt="12"/>
              <a:defRPr/>
            </a:pPr>
            <a:r>
              <a:rPr lang="ru-RU" sz="1400" dirty="0" smtClean="0">
                <a:latin typeface="Arial" charset="0"/>
              </a:rPr>
              <a:t>Можно </a:t>
            </a:r>
            <a:r>
              <a:rPr lang="ru-RU" sz="1400" dirty="0">
                <a:latin typeface="Arial" charset="0"/>
              </a:rPr>
              <a:t>использовать </a:t>
            </a:r>
            <a:r>
              <a:rPr lang="ru-RU" sz="1400" dirty="0" smtClean="0">
                <a:latin typeface="Arial" charset="0"/>
              </a:rPr>
              <a:t>источник </a:t>
            </a:r>
            <a:r>
              <a:rPr lang="ru-RU" sz="1400" dirty="0">
                <a:latin typeface="Arial" charset="0"/>
              </a:rPr>
              <a:t>света </a:t>
            </a:r>
            <a:r>
              <a:rPr lang="en-US" sz="1400" dirty="0">
                <a:latin typeface="Arial" charset="0"/>
              </a:rPr>
              <a:t>Omni</a:t>
            </a:r>
            <a:r>
              <a:rPr lang="ru-RU" sz="1400" dirty="0">
                <a:latin typeface="Arial" charset="0"/>
              </a:rPr>
              <a:t> </a:t>
            </a:r>
            <a:r>
              <a:rPr lang="ru-RU" sz="1400" dirty="0" smtClean="0">
                <a:latin typeface="Arial" charset="0"/>
              </a:rPr>
              <a:t>совместно с другими источниками.</a:t>
            </a:r>
          </a:p>
          <a:p>
            <a:pPr marL="342900" indent="-342900" algn="just" eaLnBrk="1" hangingPunct="1">
              <a:spcBef>
                <a:spcPct val="50000"/>
              </a:spcBef>
              <a:buFont typeface="+mj-lt"/>
              <a:buAutoNum type="arabicPeriod" startAt="12"/>
              <a:defRPr/>
            </a:pPr>
            <a:r>
              <a:rPr lang="ru-RU" sz="1400" dirty="0" smtClean="0">
                <a:latin typeface="Arial" charset="0"/>
              </a:rPr>
              <a:t>На приведенном изображении добавлены два источника </a:t>
            </a:r>
            <a:r>
              <a:rPr lang="en-US" sz="1400" dirty="0" smtClean="0">
                <a:latin typeface="Arial" charset="0"/>
              </a:rPr>
              <a:t>Omni</a:t>
            </a:r>
            <a:r>
              <a:rPr lang="ru-RU" sz="1400" dirty="0" smtClean="0">
                <a:latin typeface="Arial" charset="0"/>
              </a:rPr>
              <a:t> с отключенными тенями, </a:t>
            </a:r>
            <a:r>
              <a:rPr lang="en-US" sz="1400" b="1" dirty="0" smtClean="0">
                <a:latin typeface="Arial" charset="0"/>
              </a:rPr>
              <a:t>Multiplier</a:t>
            </a:r>
            <a:r>
              <a:rPr lang="ru-RU" sz="1400" b="1" dirty="0" smtClean="0">
                <a:latin typeface="Arial" charset="0"/>
              </a:rPr>
              <a:t> = 0,3</a:t>
            </a:r>
            <a:r>
              <a:rPr lang="ru-RU" sz="1400" dirty="0" smtClean="0">
                <a:latin typeface="Arial" charset="0"/>
              </a:rPr>
              <a:t>, положение источников - перед объектами.</a:t>
            </a:r>
            <a:endParaRPr lang="ru-RU" sz="1400"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Omni</a:t>
            </a:r>
            <a:endParaRPr lang="ru-RU" altLang="ru-RU" sz="2400" dirty="0">
              <a:solidFill>
                <a:srgbClr val="1D50AC"/>
              </a:solidFill>
            </a:endParaRPr>
          </a:p>
        </p:txBody>
      </p:sp>
      <p:pic>
        <p:nvPicPr>
          <p:cNvPr id="2" name="Рисунок 1"/>
          <p:cNvPicPr>
            <a:picLocks noChangeAspect="1"/>
          </p:cNvPicPr>
          <p:nvPr/>
        </p:nvPicPr>
        <p:blipFill rotWithShape="1">
          <a:blip r:embed="rId2"/>
          <a:srcRect l="37474" t="37993" r="19603" b="23852"/>
          <a:stretch/>
        </p:blipFill>
        <p:spPr>
          <a:xfrm>
            <a:off x="1763688" y="4028864"/>
            <a:ext cx="4536504" cy="2520280"/>
          </a:xfrm>
          <a:prstGeom prst="rect">
            <a:avLst/>
          </a:prstGeom>
        </p:spPr>
      </p:pic>
    </p:spTree>
    <p:extLst>
      <p:ext uri="{BB962C8B-B14F-4D97-AF65-F5344CB8AC3E}">
        <p14:creationId xmlns:p14="http://schemas.microsoft.com/office/powerpoint/2010/main" val="1016183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Text Box 5"/>
          <p:cNvSpPr txBox="1">
            <a:spLocks noChangeArrowheads="1"/>
          </p:cNvSpPr>
          <p:nvPr/>
        </p:nvSpPr>
        <p:spPr bwMode="auto">
          <a:xfrm>
            <a:off x="755576" y="2492896"/>
            <a:ext cx="5112568" cy="3431709"/>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a:defRPr/>
            </a:pPr>
            <a:r>
              <a:rPr lang="ru-RU" sz="1400" dirty="0" smtClean="0">
                <a:latin typeface="Arial" charset="0"/>
              </a:rPr>
              <a:t>На командной панели инструментов на вкладке </a:t>
            </a:r>
            <a:r>
              <a:rPr lang="en-US" sz="1400" b="1" dirty="0" smtClean="0">
                <a:latin typeface="Arial" charset="0"/>
              </a:rPr>
              <a:t>Create</a:t>
            </a:r>
            <a:r>
              <a:rPr lang="ru-RU" sz="1400" dirty="0" smtClean="0">
                <a:latin typeface="Arial" charset="0"/>
              </a:rPr>
              <a:t> перейти в раздел </a:t>
            </a:r>
            <a:r>
              <a:rPr lang="en-US" sz="1400" b="1" dirty="0" smtClean="0">
                <a:latin typeface="Arial" charset="0"/>
              </a:rPr>
              <a:t>Lights</a:t>
            </a:r>
            <a:r>
              <a:rPr lang="ru-RU" sz="1400" dirty="0" smtClean="0">
                <a:latin typeface="Arial" charset="0"/>
              </a:rPr>
              <a:t> и выбрать из группы </a:t>
            </a:r>
            <a:r>
              <a:rPr lang="en-US" sz="1400" b="1" dirty="0" smtClean="0">
                <a:latin typeface="Arial" charset="0"/>
              </a:rPr>
              <a:t>Standard</a:t>
            </a:r>
            <a:r>
              <a:rPr lang="en-US" sz="1400" dirty="0" smtClean="0">
                <a:latin typeface="Arial" charset="0"/>
              </a:rPr>
              <a:t> </a:t>
            </a:r>
            <a:r>
              <a:rPr lang="ru-RU" sz="1400" dirty="0" smtClean="0">
                <a:latin typeface="Arial" charset="0"/>
              </a:rPr>
              <a:t>источник света </a:t>
            </a:r>
            <a:r>
              <a:rPr lang="en-US" sz="1400" b="1" dirty="0" smtClean="0">
                <a:latin typeface="Arial" charset="0"/>
              </a:rPr>
              <a:t>Target Spot</a:t>
            </a:r>
            <a:r>
              <a:rPr lang="ru-RU" sz="1400" dirty="0" smtClean="0">
                <a:latin typeface="Arial" charset="0"/>
              </a:rPr>
              <a:t>.</a:t>
            </a:r>
          </a:p>
          <a:p>
            <a:pPr marL="342900" indent="-342900" algn="just" eaLnBrk="1" hangingPunct="1">
              <a:spcBef>
                <a:spcPct val="50000"/>
              </a:spcBef>
              <a:buFont typeface="+mj-lt"/>
              <a:buAutoNum type="arabicPeriod"/>
              <a:defRPr/>
            </a:pPr>
            <a:r>
              <a:rPr lang="ru-RU" sz="1400" dirty="0" smtClean="0">
                <a:latin typeface="Arial" charset="0"/>
              </a:rPr>
              <a:t>Так как </a:t>
            </a:r>
            <a:r>
              <a:rPr lang="en-US" sz="1400" b="1" dirty="0">
                <a:latin typeface="Arial" charset="0"/>
              </a:rPr>
              <a:t>Target Spot</a:t>
            </a:r>
            <a:r>
              <a:rPr lang="ru-RU" sz="1400" dirty="0" smtClean="0">
                <a:latin typeface="Arial" charset="0"/>
              </a:rPr>
              <a:t> </a:t>
            </a:r>
            <a:r>
              <a:rPr lang="en-US" sz="1400" dirty="0" smtClean="0">
                <a:latin typeface="Arial" charset="0"/>
              </a:rPr>
              <a:t>(</a:t>
            </a:r>
            <a:r>
              <a:rPr lang="ru-RU" sz="1400" dirty="0" smtClean="0">
                <a:latin typeface="Arial" charset="0"/>
              </a:rPr>
              <a:t>Нацеленный прожектор</a:t>
            </a:r>
            <a:r>
              <a:rPr lang="en-US" sz="1400" dirty="0" smtClean="0">
                <a:latin typeface="Arial" charset="0"/>
              </a:rPr>
              <a:t>)</a:t>
            </a:r>
            <a:r>
              <a:rPr lang="ru-RU" sz="1400" dirty="0" smtClean="0">
                <a:latin typeface="Arial" charset="0"/>
              </a:rPr>
              <a:t> состоит из двух элементов (сам источник и его точка нацеливания), то его установку лучше выполнять в окне </a:t>
            </a:r>
            <a:r>
              <a:rPr lang="en-US" sz="1400" b="1" dirty="0" smtClean="0">
                <a:latin typeface="Arial" charset="0"/>
              </a:rPr>
              <a:t>Front</a:t>
            </a:r>
            <a:r>
              <a:rPr lang="en-US" sz="1400" dirty="0" smtClean="0">
                <a:latin typeface="Arial" charset="0"/>
              </a:rPr>
              <a:t> </a:t>
            </a:r>
            <a:r>
              <a:rPr lang="ru-RU" sz="1400" dirty="0" smtClean="0">
                <a:latin typeface="Arial" charset="0"/>
              </a:rPr>
              <a:t>или </a:t>
            </a:r>
            <a:r>
              <a:rPr lang="en-US" sz="1400" b="1" dirty="0" smtClean="0">
                <a:latin typeface="Arial" charset="0"/>
              </a:rPr>
              <a:t>Left</a:t>
            </a:r>
            <a:r>
              <a:rPr lang="ru-RU" sz="1400" dirty="0" smtClean="0">
                <a:latin typeface="Arial" charset="0"/>
              </a:rPr>
              <a:t>.</a:t>
            </a:r>
          </a:p>
          <a:p>
            <a:pPr marL="342900" indent="-342900" algn="just" eaLnBrk="1" hangingPunct="1">
              <a:spcBef>
                <a:spcPct val="50000"/>
              </a:spcBef>
              <a:buFont typeface="+mj-lt"/>
              <a:buAutoNum type="arabicPeriod"/>
              <a:defRPr/>
            </a:pPr>
            <a:r>
              <a:rPr lang="ru-RU" sz="1400" dirty="0" smtClean="0">
                <a:latin typeface="Arial" charset="0"/>
              </a:rPr>
              <a:t>Вызвав данный источник следует в окне </a:t>
            </a:r>
            <a:r>
              <a:rPr lang="en-US" sz="1400" b="1" dirty="0" smtClean="0">
                <a:latin typeface="Arial" charset="0"/>
              </a:rPr>
              <a:t>Front</a:t>
            </a:r>
            <a:r>
              <a:rPr lang="en-US" sz="1400" dirty="0" smtClean="0">
                <a:latin typeface="Arial" charset="0"/>
              </a:rPr>
              <a:t> </a:t>
            </a:r>
            <a:r>
              <a:rPr lang="ru-RU" sz="1400" dirty="0" smtClean="0">
                <a:latin typeface="Arial" charset="0"/>
              </a:rPr>
              <a:t>или </a:t>
            </a:r>
            <a:r>
              <a:rPr lang="en-US" sz="1400" b="1" dirty="0" smtClean="0">
                <a:latin typeface="Arial" charset="0"/>
              </a:rPr>
              <a:t>Left</a:t>
            </a:r>
            <a:r>
              <a:rPr lang="ru-RU" sz="1400" dirty="0" smtClean="0">
                <a:latin typeface="Arial" charset="0"/>
              </a:rPr>
              <a:t> установить его первый элемент над освещаемыми объектами </a:t>
            </a:r>
            <a:r>
              <a:rPr lang="ru-RU" sz="1400" i="1" dirty="0" smtClean="0">
                <a:latin typeface="Arial" charset="0"/>
              </a:rPr>
              <a:t>зажав левую кнопку мыши</a:t>
            </a:r>
            <a:r>
              <a:rPr lang="ru-RU" sz="1400" dirty="0" smtClean="0">
                <a:latin typeface="Arial" charset="0"/>
              </a:rPr>
              <a:t>.</a:t>
            </a:r>
          </a:p>
          <a:p>
            <a:pPr marL="342900" indent="-342900" algn="just" eaLnBrk="1" hangingPunct="1">
              <a:spcBef>
                <a:spcPct val="50000"/>
              </a:spcBef>
              <a:buFont typeface="+mj-lt"/>
              <a:buAutoNum type="arabicPeriod"/>
              <a:defRPr/>
            </a:pPr>
            <a:r>
              <a:rPr lang="ru-RU" sz="1400" i="1" dirty="0" smtClean="0">
                <a:latin typeface="Arial" charset="0"/>
              </a:rPr>
              <a:t>Не отпуская левую кнопку </a:t>
            </a:r>
            <a:r>
              <a:rPr lang="ru-RU" sz="1400" dirty="0" smtClean="0">
                <a:latin typeface="Arial" charset="0"/>
              </a:rPr>
              <a:t>мыши следует потянуть до освещаемых объектов указывая и формируя второй элемент источника – точку нацеливания. После этого </a:t>
            </a:r>
            <a:r>
              <a:rPr lang="ru-RU" sz="1400" i="1" dirty="0" smtClean="0">
                <a:latin typeface="Arial" charset="0"/>
              </a:rPr>
              <a:t>левую кнопку мыши можно отпустить</a:t>
            </a:r>
            <a:r>
              <a:rPr lang="ru-RU" sz="1400" dirty="0" smtClean="0">
                <a:latin typeface="Arial" charset="0"/>
              </a:rPr>
              <a:t>.</a:t>
            </a: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a:t>
            </a:r>
          </a:p>
          <a:p>
            <a:pPr eaLnBrk="1" hangingPunct="1">
              <a:spcBef>
                <a:spcPct val="50000"/>
              </a:spcBef>
            </a:pPr>
            <a:r>
              <a:rPr lang="en-US" altLang="ru-RU" sz="2400" dirty="0" smtClean="0">
                <a:solidFill>
                  <a:srgbClr val="1D50AC"/>
                </a:solidFill>
              </a:rPr>
              <a:t>Target Spot</a:t>
            </a:r>
            <a:endParaRPr lang="ru-RU" altLang="ru-RU" sz="2400" dirty="0">
              <a:solidFill>
                <a:srgbClr val="1D50AC"/>
              </a:solidFill>
            </a:endParaRPr>
          </a:p>
        </p:txBody>
      </p:sp>
      <p:pic>
        <p:nvPicPr>
          <p:cNvPr id="4" name="Рисунок 3"/>
          <p:cNvPicPr>
            <a:picLocks noChangeAspect="1"/>
          </p:cNvPicPr>
          <p:nvPr/>
        </p:nvPicPr>
        <p:blipFill rotWithShape="1">
          <a:blip r:embed="rId2"/>
          <a:srcRect l="90555" t="6394" b="68769"/>
          <a:stretch/>
        </p:blipFill>
        <p:spPr>
          <a:xfrm>
            <a:off x="6012160" y="2276872"/>
            <a:ext cx="2592288" cy="4260388"/>
          </a:xfrm>
          <a:prstGeom prst="rect">
            <a:avLst/>
          </a:prstGeom>
        </p:spPr>
      </p:pic>
      <p:sp>
        <p:nvSpPr>
          <p:cNvPr id="9" name="Прямоугольник 8"/>
          <p:cNvSpPr/>
          <p:nvPr/>
        </p:nvSpPr>
        <p:spPr>
          <a:xfrm>
            <a:off x="6012160" y="2420888"/>
            <a:ext cx="360040" cy="36004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6824811" y="2870993"/>
            <a:ext cx="339477" cy="33006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125294" y="3311197"/>
            <a:ext cx="2119114" cy="33382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192180" y="4235385"/>
            <a:ext cx="1080120" cy="43204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83242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934963" y="2204864"/>
            <a:ext cx="5725269" cy="1446550"/>
          </a:xfrm>
          <a:prstGeom prst="rect">
            <a:avLst/>
          </a:prstGeom>
          <a:noFill/>
          <a:ln w="9525">
            <a:noFill/>
            <a:miter lim="800000"/>
            <a:headEnd/>
            <a:tailEnd/>
          </a:ln>
          <a:effectLst/>
        </p:spPr>
        <p:txBody>
          <a:bodyPr wrap="square">
            <a:spAutoFit/>
          </a:bodyPr>
          <a:lstStyle/>
          <a:p>
            <a:pPr marL="457200" indent="-457200" eaLnBrk="1" hangingPunct="1">
              <a:defRPr/>
            </a:pPr>
            <a:r>
              <a:rPr lang="ru-RU" sz="2000" b="1" dirty="0">
                <a:latin typeface="Century Gothic" pitchFamily="34" charset="0"/>
              </a:rPr>
              <a:t>Содержание:</a:t>
            </a:r>
          </a:p>
          <a:p>
            <a:pPr marL="342900" indent="-342900" eaLnBrk="1" hangingPunct="1">
              <a:defRPr/>
            </a:pPr>
            <a:endParaRPr lang="en-US" sz="2000" dirty="0">
              <a:latin typeface="Century Gothic" pitchFamily="34" charset="0"/>
            </a:endParaRPr>
          </a:p>
          <a:p>
            <a:pPr marL="342900" indent="-342900" eaLnBrk="1" hangingPunct="1">
              <a:buFont typeface="+mj-lt"/>
              <a:buAutoNum type="arabicPeriod"/>
              <a:defRPr/>
            </a:pPr>
            <a:r>
              <a:rPr lang="ru-RU" dirty="0">
                <a:latin typeface="Arial" charset="0"/>
              </a:rPr>
              <a:t>Типы источников света(</a:t>
            </a:r>
            <a:r>
              <a:rPr lang="en-US" dirty="0">
                <a:latin typeface="Arial" charset="0"/>
              </a:rPr>
              <a:t>Standard</a:t>
            </a:r>
            <a:r>
              <a:rPr lang="ru-RU" dirty="0">
                <a:latin typeface="Arial" charset="0"/>
              </a:rPr>
              <a:t>). Создание и настройка. </a:t>
            </a:r>
          </a:p>
          <a:p>
            <a:pPr marL="342900" indent="-342900" eaLnBrk="1" hangingPunct="1">
              <a:buFont typeface="+mj-lt"/>
              <a:buAutoNum type="arabicPeriod"/>
              <a:defRPr/>
            </a:pPr>
            <a:r>
              <a:rPr lang="ru-RU" dirty="0" smtClean="0">
                <a:latin typeface="Arial" charset="0"/>
              </a:rPr>
              <a:t>Типы </a:t>
            </a:r>
            <a:r>
              <a:rPr lang="ru-RU" dirty="0">
                <a:latin typeface="Arial" charset="0"/>
              </a:rPr>
              <a:t>источников </a:t>
            </a:r>
            <a:r>
              <a:rPr lang="ru-RU" dirty="0" smtClean="0">
                <a:latin typeface="Arial" charset="0"/>
              </a:rPr>
              <a:t>света(V</a:t>
            </a:r>
            <a:r>
              <a:rPr lang="en-US" dirty="0" smtClean="0">
                <a:latin typeface="Arial" charset="0"/>
              </a:rPr>
              <a:t>-Ray</a:t>
            </a:r>
            <a:r>
              <a:rPr lang="ru-RU" dirty="0" smtClean="0">
                <a:latin typeface="Arial" charset="0"/>
              </a:rPr>
              <a:t>). </a:t>
            </a:r>
            <a:r>
              <a:rPr lang="ru-RU" dirty="0">
                <a:latin typeface="Arial" charset="0"/>
              </a:rPr>
              <a:t>Создание и настройка. </a:t>
            </a:r>
          </a:p>
        </p:txBody>
      </p:sp>
      <p:sp>
        <p:nvSpPr>
          <p:cNvPr id="4" name="Text Box 4"/>
          <p:cNvSpPr txBox="1">
            <a:spLocks noChangeArrowheads="1"/>
          </p:cNvSpPr>
          <p:nvPr/>
        </p:nvSpPr>
        <p:spPr bwMode="auto">
          <a:xfrm>
            <a:off x="1619672" y="692696"/>
            <a:ext cx="518378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4000" dirty="0">
                <a:solidFill>
                  <a:srgbClr val="1414EC"/>
                </a:solidFill>
              </a:rPr>
              <a:t>  </a:t>
            </a:r>
            <a:r>
              <a:rPr lang="en-US" altLang="ru-RU" sz="4400" dirty="0">
                <a:solidFill>
                  <a:srgbClr val="0000AC"/>
                </a:solidFill>
              </a:rPr>
              <a:t>Autodesk 3ds max</a:t>
            </a:r>
            <a:endParaRPr lang="ru-RU" altLang="ru-RU" sz="4400" dirty="0">
              <a:solidFill>
                <a:srgbClr val="0000A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1592" t="3692" r="20020" b="16558"/>
          <a:stretch/>
        </p:blipFill>
        <p:spPr>
          <a:xfrm>
            <a:off x="4608004" y="2492896"/>
            <a:ext cx="4248472" cy="3096344"/>
          </a:xfrm>
          <a:prstGeom prst="rect">
            <a:avLst/>
          </a:prstGeom>
        </p:spPr>
      </p:pic>
      <p:sp>
        <p:nvSpPr>
          <p:cNvPr id="246789" name="Text Box 5"/>
          <p:cNvSpPr txBox="1">
            <a:spLocks noChangeArrowheads="1"/>
          </p:cNvSpPr>
          <p:nvPr/>
        </p:nvSpPr>
        <p:spPr bwMode="auto">
          <a:xfrm>
            <a:off x="755576" y="2492896"/>
            <a:ext cx="3785542" cy="3431709"/>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5"/>
              <a:defRPr/>
            </a:pPr>
            <a:r>
              <a:rPr lang="ru-RU" sz="1400" dirty="0" smtClean="0">
                <a:latin typeface="Arial" charset="0"/>
              </a:rPr>
              <a:t>После того, как источник установлен в одном из окон, обязательно следует проверить его позицию в других окнах.</a:t>
            </a:r>
          </a:p>
          <a:p>
            <a:pPr marL="342900" indent="-342900" algn="just" eaLnBrk="1" hangingPunct="1">
              <a:spcBef>
                <a:spcPct val="50000"/>
              </a:spcBef>
              <a:buFont typeface="+mj-lt"/>
              <a:buAutoNum type="arabicPeriod" startAt="5"/>
              <a:defRPr/>
            </a:pPr>
            <a:r>
              <a:rPr lang="ru-RU" sz="1400" dirty="0" smtClean="0">
                <a:latin typeface="Arial" charset="0"/>
              </a:rPr>
              <a:t>При необходимости можно выделять отдельно сам источник (</a:t>
            </a:r>
            <a:r>
              <a:rPr lang="en-US" sz="1400" b="1" dirty="0">
                <a:latin typeface="Arial" charset="0"/>
              </a:rPr>
              <a:t>Spot001</a:t>
            </a:r>
            <a:r>
              <a:rPr lang="ru-RU" sz="1400" dirty="0" smtClean="0">
                <a:latin typeface="Arial" charset="0"/>
              </a:rPr>
              <a:t>), его точку нацеливания (</a:t>
            </a:r>
            <a:r>
              <a:rPr lang="en-US" sz="1400" b="1" dirty="0">
                <a:latin typeface="Arial" charset="0"/>
              </a:rPr>
              <a:t>Spot001.Target</a:t>
            </a:r>
            <a:r>
              <a:rPr lang="ru-RU" sz="1400" dirty="0" smtClean="0">
                <a:latin typeface="Arial" charset="0"/>
              </a:rPr>
              <a:t>) и менять их положение с помощью команды </a:t>
            </a:r>
            <a:r>
              <a:rPr lang="en-US" sz="1400" b="1" dirty="0" smtClean="0">
                <a:latin typeface="Arial" charset="0"/>
              </a:rPr>
              <a:t>Select and Move</a:t>
            </a:r>
            <a:r>
              <a:rPr lang="ru-RU" sz="1400" dirty="0" smtClean="0">
                <a:latin typeface="Arial" charset="0"/>
              </a:rPr>
              <a:t>.</a:t>
            </a:r>
          </a:p>
          <a:p>
            <a:pPr marL="342900" indent="-342900" algn="just" eaLnBrk="1" hangingPunct="1">
              <a:spcBef>
                <a:spcPct val="50000"/>
              </a:spcBef>
              <a:buFont typeface="+mj-lt"/>
              <a:buAutoNum type="arabicPeriod" startAt="5"/>
              <a:defRPr/>
            </a:pPr>
            <a:r>
              <a:rPr lang="ru-RU" sz="1400" dirty="0" smtClean="0">
                <a:latin typeface="Arial" charset="0"/>
              </a:rPr>
              <a:t>Позиция источника влияет на расположение теней.</a:t>
            </a:r>
          </a:p>
          <a:p>
            <a:pPr marL="342900" indent="-342900" algn="just" eaLnBrk="1" hangingPunct="1">
              <a:spcBef>
                <a:spcPct val="50000"/>
              </a:spcBef>
              <a:buFont typeface="+mj-lt"/>
              <a:buAutoNum type="arabicPeriod" startAt="5"/>
              <a:defRPr/>
            </a:pPr>
            <a:r>
              <a:rPr lang="ru-RU" sz="1400" dirty="0" smtClean="0">
                <a:latin typeface="Arial" charset="0"/>
              </a:rPr>
              <a:t>Для настройки параметров </a:t>
            </a:r>
            <a:r>
              <a:rPr lang="ru-RU" sz="1400" dirty="0">
                <a:latin typeface="Arial" charset="0"/>
              </a:rPr>
              <a:t>источника света </a:t>
            </a:r>
            <a:r>
              <a:rPr lang="en-US" sz="1400" b="1" dirty="0">
                <a:latin typeface="Arial" charset="0"/>
              </a:rPr>
              <a:t>Target </a:t>
            </a:r>
            <a:r>
              <a:rPr lang="en-US" sz="1400" b="1" dirty="0" smtClean="0">
                <a:latin typeface="Arial" charset="0"/>
              </a:rPr>
              <a:t>Spot</a:t>
            </a:r>
            <a:r>
              <a:rPr lang="ru-RU" sz="1400" b="1" dirty="0" smtClean="0">
                <a:latin typeface="Arial" charset="0"/>
              </a:rPr>
              <a:t> </a:t>
            </a:r>
            <a:r>
              <a:rPr lang="ru-RU" sz="1400" dirty="0" smtClean="0">
                <a:latin typeface="Arial" charset="0"/>
              </a:rPr>
              <a:t>необходимо выделить только сам источник и перейти на вкладку </a:t>
            </a:r>
            <a:r>
              <a:rPr lang="en-US" sz="1400" b="1" dirty="0" smtClean="0">
                <a:latin typeface="Arial" charset="0"/>
              </a:rPr>
              <a:t>Modify</a:t>
            </a:r>
            <a:r>
              <a:rPr lang="ru-RU" sz="1400" dirty="0" smtClean="0">
                <a:latin typeface="Arial" charset="0"/>
              </a:rPr>
              <a:t>.</a:t>
            </a:r>
            <a:endParaRPr lang="ru-RU" sz="1400"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a:t>
            </a:r>
          </a:p>
          <a:p>
            <a:pPr eaLnBrk="1" hangingPunct="1">
              <a:spcBef>
                <a:spcPct val="50000"/>
              </a:spcBef>
            </a:pPr>
            <a:r>
              <a:rPr lang="ru-RU" altLang="ru-RU" sz="2400" dirty="0" smtClean="0">
                <a:solidFill>
                  <a:srgbClr val="1D50AC"/>
                </a:solidFill>
              </a:rPr>
              <a:t> </a:t>
            </a:r>
            <a:r>
              <a:rPr lang="en-US" altLang="ru-RU" sz="2400" dirty="0" smtClean="0">
                <a:solidFill>
                  <a:srgbClr val="1D50AC"/>
                </a:solidFill>
              </a:rPr>
              <a:t>Target Spot</a:t>
            </a:r>
            <a:endParaRPr lang="ru-RU" altLang="ru-RU" sz="2400" dirty="0">
              <a:solidFill>
                <a:srgbClr val="1D50AC"/>
              </a:solidFill>
            </a:endParaRPr>
          </a:p>
        </p:txBody>
      </p:sp>
      <p:sp>
        <p:nvSpPr>
          <p:cNvPr id="9" name="Прямоугольник 8"/>
          <p:cNvSpPr/>
          <p:nvPr/>
        </p:nvSpPr>
        <p:spPr>
          <a:xfrm>
            <a:off x="5436096" y="4337306"/>
            <a:ext cx="864095" cy="103591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380312" y="2697194"/>
            <a:ext cx="792088" cy="87582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56143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srcRect l="81139" t="5547" b="22402"/>
          <a:stretch/>
        </p:blipFill>
        <p:spPr>
          <a:xfrm>
            <a:off x="6068727" y="1484784"/>
            <a:ext cx="2232248" cy="5329625"/>
          </a:xfrm>
          <a:prstGeom prst="rect">
            <a:avLst/>
          </a:prstGeom>
        </p:spPr>
      </p:pic>
      <p:sp>
        <p:nvSpPr>
          <p:cNvPr id="246789" name="Text Box 5"/>
          <p:cNvSpPr txBox="1">
            <a:spLocks noChangeArrowheads="1"/>
          </p:cNvSpPr>
          <p:nvPr/>
        </p:nvSpPr>
        <p:spPr bwMode="auto">
          <a:xfrm>
            <a:off x="755576" y="2492896"/>
            <a:ext cx="5112568" cy="4031873"/>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9"/>
              <a:defRPr/>
            </a:pPr>
            <a:r>
              <a:rPr lang="ru-RU" dirty="0" smtClean="0">
                <a:latin typeface="Arial" charset="0"/>
              </a:rPr>
              <a:t>Некоторые параметры, например </a:t>
            </a:r>
            <a:r>
              <a:rPr lang="en-US" b="1" dirty="0" smtClean="0">
                <a:latin typeface="Arial" charset="0"/>
              </a:rPr>
              <a:t>Shadows</a:t>
            </a:r>
            <a:r>
              <a:rPr lang="ru-RU" dirty="0" smtClean="0">
                <a:latin typeface="Arial" charset="0"/>
              </a:rPr>
              <a:t>, </a:t>
            </a:r>
            <a:r>
              <a:rPr lang="en-US" b="1" dirty="0" smtClean="0">
                <a:latin typeface="Arial" charset="0"/>
              </a:rPr>
              <a:t>Multiplier</a:t>
            </a:r>
            <a:r>
              <a:rPr lang="ru-RU" dirty="0" smtClean="0">
                <a:latin typeface="Arial" charset="0"/>
              </a:rPr>
              <a:t>, </a:t>
            </a:r>
            <a:r>
              <a:rPr lang="en-US" b="1" dirty="0" smtClean="0">
                <a:latin typeface="Arial" charset="0"/>
              </a:rPr>
              <a:t>Color</a:t>
            </a:r>
            <a:r>
              <a:rPr lang="ru-RU" dirty="0" smtClean="0">
                <a:latin typeface="Arial" charset="0"/>
              </a:rPr>
              <a:t>, </a:t>
            </a:r>
            <a:r>
              <a:rPr lang="en-US" b="1" dirty="0" smtClean="0">
                <a:latin typeface="Arial" charset="0"/>
              </a:rPr>
              <a:t>Dens</a:t>
            </a:r>
            <a:r>
              <a:rPr lang="ru-RU" dirty="0" smtClean="0">
                <a:latin typeface="Arial" charset="0"/>
              </a:rPr>
              <a:t>. работают также, как и для источника </a:t>
            </a:r>
            <a:r>
              <a:rPr lang="en-US" b="1" dirty="0" smtClean="0">
                <a:latin typeface="Arial" charset="0"/>
              </a:rPr>
              <a:t>Omni</a:t>
            </a:r>
            <a:r>
              <a:rPr lang="ru-RU" dirty="0" smtClean="0">
                <a:latin typeface="Arial" charset="0"/>
              </a:rPr>
              <a:t>.</a:t>
            </a:r>
          </a:p>
          <a:p>
            <a:pPr marL="342900" indent="-342900" algn="just" eaLnBrk="1" hangingPunct="1">
              <a:spcBef>
                <a:spcPct val="50000"/>
              </a:spcBef>
              <a:buFont typeface="+mj-lt"/>
              <a:buAutoNum type="arabicPeriod" startAt="9"/>
              <a:defRPr/>
            </a:pPr>
            <a:r>
              <a:rPr lang="ru-RU" dirty="0" smtClean="0">
                <a:latin typeface="Arial" charset="0"/>
              </a:rPr>
              <a:t>Так как данный источник имеет два элемента и в результате имеет конусообразную форму, то для него предусмотрены настройки свитка </a:t>
            </a:r>
            <a:r>
              <a:rPr lang="en-US" b="1" dirty="0" smtClean="0">
                <a:latin typeface="Arial" charset="0"/>
              </a:rPr>
              <a:t>Spotlight Parameters</a:t>
            </a:r>
            <a:r>
              <a:rPr lang="ru-RU" dirty="0" smtClean="0">
                <a:latin typeface="Arial" charset="0"/>
              </a:rPr>
              <a:t> в котором можно менять форму светового пятна </a:t>
            </a:r>
            <a:r>
              <a:rPr lang="en-US" b="1" dirty="0" smtClean="0">
                <a:latin typeface="Arial" charset="0"/>
              </a:rPr>
              <a:t>Circle</a:t>
            </a:r>
            <a:r>
              <a:rPr lang="en-US" dirty="0" smtClean="0">
                <a:latin typeface="Arial" charset="0"/>
              </a:rPr>
              <a:t> (</a:t>
            </a:r>
            <a:r>
              <a:rPr lang="ru-RU" dirty="0" smtClean="0">
                <a:latin typeface="Arial" charset="0"/>
              </a:rPr>
              <a:t>Круг</a:t>
            </a:r>
            <a:r>
              <a:rPr lang="en-US" dirty="0" smtClean="0">
                <a:latin typeface="Arial" charset="0"/>
              </a:rPr>
              <a:t>)</a:t>
            </a:r>
            <a:r>
              <a:rPr lang="ru-RU" dirty="0" smtClean="0">
                <a:latin typeface="Arial" charset="0"/>
              </a:rPr>
              <a:t> или </a:t>
            </a:r>
            <a:r>
              <a:rPr lang="en-US" b="1" dirty="0" smtClean="0">
                <a:latin typeface="Arial" charset="0"/>
              </a:rPr>
              <a:t>Rectangle</a:t>
            </a:r>
            <a:r>
              <a:rPr lang="en-US" dirty="0" smtClean="0">
                <a:latin typeface="Arial" charset="0"/>
              </a:rPr>
              <a:t> </a:t>
            </a:r>
            <a:r>
              <a:rPr lang="ru-RU" dirty="0" smtClean="0">
                <a:latin typeface="Arial" charset="0"/>
              </a:rPr>
              <a:t>(Прямоугольник) и регулировать радиус светового пятна (</a:t>
            </a:r>
            <a:r>
              <a:rPr lang="en-US" b="1" dirty="0" smtClean="0">
                <a:latin typeface="Arial" charset="0"/>
              </a:rPr>
              <a:t>Hotspot/Beam</a:t>
            </a:r>
            <a:r>
              <a:rPr lang="ru-RU" dirty="0" smtClean="0">
                <a:latin typeface="Arial" charset="0"/>
              </a:rPr>
              <a:t>) и радиус темной зоны или спада освещенности (</a:t>
            </a:r>
            <a:r>
              <a:rPr lang="en-US" b="1" dirty="0" smtClean="0">
                <a:latin typeface="Arial" charset="0"/>
              </a:rPr>
              <a:t>Falloff/Field</a:t>
            </a:r>
            <a:r>
              <a:rPr lang="ru-RU" dirty="0" smtClean="0">
                <a:latin typeface="Arial" charset="0"/>
              </a:rPr>
              <a:t>)</a:t>
            </a:r>
          </a:p>
          <a:p>
            <a:pPr marL="342900" indent="-342900" algn="just" eaLnBrk="1" hangingPunct="1">
              <a:spcBef>
                <a:spcPct val="50000"/>
              </a:spcBef>
              <a:buFont typeface="+mj-lt"/>
              <a:buAutoNum type="arabicPeriod" startAt="9"/>
              <a:defRPr/>
            </a:pPr>
            <a:r>
              <a:rPr lang="ru-RU" dirty="0" smtClean="0">
                <a:latin typeface="Arial" charset="0"/>
              </a:rPr>
              <a:t>Эти два параметра взаимосвязаны и </a:t>
            </a:r>
            <a:r>
              <a:rPr lang="en-US" b="1" dirty="0" smtClean="0">
                <a:latin typeface="Arial" charset="0"/>
              </a:rPr>
              <a:t>Hotspot/Beam</a:t>
            </a:r>
            <a:r>
              <a:rPr lang="ru-RU" b="1" dirty="0" smtClean="0">
                <a:latin typeface="Arial" charset="0"/>
              </a:rPr>
              <a:t> </a:t>
            </a:r>
            <a:r>
              <a:rPr lang="ru-RU" dirty="0" smtClean="0">
                <a:latin typeface="Arial" charset="0"/>
              </a:rPr>
              <a:t>не может быть больше чем </a:t>
            </a:r>
            <a:r>
              <a:rPr lang="en-US" b="1" dirty="0" smtClean="0">
                <a:latin typeface="Arial" charset="0"/>
              </a:rPr>
              <a:t>Falloff/Field</a:t>
            </a: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Target Spot</a:t>
            </a:r>
            <a:endParaRPr lang="ru-RU" altLang="ru-RU" sz="2400" dirty="0">
              <a:solidFill>
                <a:srgbClr val="1D50AC"/>
              </a:solidFill>
            </a:endParaRPr>
          </a:p>
        </p:txBody>
      </p:sp>
      <p:sp>
        <p:nvSpPr>
          <p:cNvPr id="12" name="Прямоугольник 11"/>
          <p:cNvSpPr/>
          <p:nvPr/>
        </p:nvSpPr>
        <p:spPr>
          <a:xfrm>
            <a:off x="6062595" y="5805264"/>
            <a:ext cx="1080120" cy="93610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23741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5490" t="3540" r="20337" b="16207"/>
          <a:stretch/>
        </p:blipFill>
        <p:spPr>
          <a:xfrm>
            <a:off x="4716016" y="2420888"/>
            <a:ext cx="4032448" cy="3151799"/>
          </a:xfrm>
          <a:prstGeom prst="rect">
            <a:avLst/>
          </a:prstGeom>
        </p:spPr>
      </p:pic>
      <p:sp>
        <p:nvSpPr>
          <p:cNvPr id="246789" name="Text Box 5"/>
          <p:cNvSpPr txBox="1">
            <a:spLocks noChangeArrowheads="1"/>
          </p:cNvSpPr>
          <p:nvPr/>
        </p:nvSpPr>
        <p:spPr bwMode="auto">
          <a:xfrm>
            <a:off x="755576" y="2492896"/>
            <a:ext cx="3816424" cy="3170099"/>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a:defRPr/>
            </a:pPr>
            <a:r>
              <a:rPr lang="ru-RU" dirty="0" smtClean="0">
                <a:latin typeface="Arial" charset="0"/>
              </a:rPr>
              <a:t>Источник света </a:t>
            </a:r>
            <a:r>
              <a:rPr lang="en-US" b="1" dirty="0" smtClean="0">
                <a:latin typeface="Arial" charset="0"/>
              </a:rPr>
              <a:t>Skylight</a:t>
            </a:r>
            <a:r>
              <a:rPr lang="ru-RU" dirty="0">
                <a:latin typeface="Arial" charset="0"/>
              </a:rPr>
              <a:t> </a:t>
            </a:r>
            <a:r>
              <a:rPr lang="ru-RU" dirty="0" smtClean="0">
                <a:latin typeface="Arial" charset="0"/>
              </a:rPr>
              <a:t>(Всенаправленный) рекомендуется устанавливать в окне проекции </a:t>
            </a:r>
            <a:r>
              <a:rPr lang="en-US" b="1" dirty="0" smtClean="0">
                <a:latin typeface="Arial" charset="0"/>
              </a:rPr>
              <a:t>Top</a:t>
            </a:r>
            <a:r>
              <a:rPr lang="ru-RU" dirty="0" smtClean="0">
                <a:latin typeface="Arial" charset="0"/>
              </a:rPr>
              <a:t> над объектами, а затем в окне </a:t>
            </a:r>
            <a:r>
              <a:rPr lang="en-US" b="1" dirty="0" smtClean="0">
                <a:latin typeface="Arial" charset="0"/>
              </a:rPr>
              <a:t>Front</a:t>
            </a:r>
            <a:r>
              <a:rPr lang="en-US" dirty="0" smtClean="0">
                <a:latin typeface="Arial" charset="0"/>
              </a:rPr>
              <a:t> </a:t>
            </a:r>
            <a:r>
              <a:rPr lang="ru-RU" dirty="0" smtClean="0">
                <a:latin typeface="Arial" charset="0"/>
              </a:rPr>
              <a:t>или </a:t>
            </a:r>
            <a:r>
              <a:rPr lang="en-US" b="1" dirty="0" smtClean="0">
                <a:latin typeface="Arial" charset="0"/>
              </a:rPr>
              <a:t>Left</a:t>
            </a:r>
            <a:r>
              <a:rPr lang="ru-RU" dirty="0" smtClean="0">
                <a:latin typeface="Arial" charset="0"/>
              </a:rPr>
              <a:t> поднимать над объектами с помощью инструмента </a:t>
            </a:r>
            <a:r>
              <a:rPr lang="en-US" b="1" dirty="0" smtClean="0">
                <a:latin typeface="Arial" charset="0"/>
              </a:rPr>
              <a:t>Select and Move</a:t>
            </a:r>
            <a:r>
              <a:rPr lang="ru-RU" b="1" dirty="0" smtClean="0">
                <a:latin typeface="Arial" charset="0"/>
              </a:rPr>
              <a:t>.</a:t>
            </a:r>
          </a:p>
          <a:p>
            <a:pPr marL="342900" indent="-342900" algn="just" eaLnBrk="1" hangingPunct="1">
              <a:spcBef>
                <a:spcPct val="50000"/>
              </a:spcBef>
              <a:buFont typeface="+mj-lt"/>
              <a:buAutoNum type="arabicPeriod"/>
              <a:defRPr/>
            </a:pPr>
            <a:r>
              <a:rPr lang="ru-RU" dirty="0" smtClean="0">
                <a:latin typeface="Arial" charset="0"/>
              </a:rPr>
              <a:t>Для изменения настроек данного источника необходимо перейти на вкладку </a:t>
            </a:r>
            <a:r>
              <a:rPr lang="en-US" dirty="0" smtClean="0">
                <a:latin typeface="Arial" charset="0"/>
              </a:rPr>
              <a:t>Modify</a:t>
            </a:r>
            <a:r>
              <a:rPr lang="ru-RU" dirty="0" smtClean="0">
                <a:latin typeface="Arial" charset="0"/>
              </a:rPr>
              <a:t> на командной панели.</a:t>
            </a:r>
            <a:endParaRPr lang="ru-RU" dirty="0">
              <a:latin typeface="Arial" charset="0"/>
            </a:endParaRPr>
          </a:p>
        </p:txBody>
      </p:sp>
      <p:sp>
        <p:nvSpPr>
          <p:cNvPr id="7" name="Text Box 2"/>
          <p:cNvSpPr txBox="1">
            <a:spLocks noChangeArrowheads="1"/>
          </p:cNvSpPr>
          <p:nvPr/>
        </p:nvSpPr>
        <p:spPr bwMode="auto">
          <a:xfrm>
            <a:off x="1763688" y="476672"/>
            <a:ext cx="5328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p>
          <a:p>
            <a:pPr eaLnBrk="1" hangingPunct="1">
              <a:spcBef>
                <a:spcPct val="50000"/>
              </a:spcBef>
            </a:pPr>
            <a:r>
              <a:rPr lang="en-US" altLang="ru-RU" sz="2400" dirty="0" smtClean="0">
                <a:solidFill>
                  <a:srgbClr val="1D50AC"/>
                </a:solidFill>
              </a:rPr>
              <a:t>Skylight</a:t>
            </a:r>
            <a:endParaRPr lang="ru-RU" altLang="ru-RU" sz="2400" dirty="0">
              <a:solidFill>
                <a:srgbClr val="1D50AC"/>
              </a:solidFill>
            </a:endParaRPr>
          </a:p>
        </p:txBody>
      </p:sp>
      <p:sp>
        <p:nvSpPr>
          <p:cNvPr id="12" name="Прямоугольник 11"/>
          <p:cNvSpPr/>
          <p:nvPr/>
        </p:nvSpPr>
        <p:spPr>
          <a:xfrm>
            <a:off x="7524328" y="3060683"/>
            <a:ext cx="576064" cy="36831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436096" y="3140968"/>
            <a:ext cx="576064" cy="36831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652120" y="4797152"/>
            <a:ext cx="576064" cy="36831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45406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80808" t="5373" r="8878" b="48789"/>
          <a:stretch/>
        </p:blipFill>
        <p:spPr>
          <a:xfrm>
            <a:off x="6156176" y="2204864"/>
            <a:ext cx="1440160" cy="4000444"/>
          </a:xfrm>
          <a:prstGeom prst="rect">
            <a:avLst/>
          </a:prstGeom>
        </p:spPr>
      </p:pic>
      <p:sp>
        <p:nvSpPr>
          <p:cNvPr id="246789" name="Text Box 5"/>
          <p:cNvSpPr txBox="1">
            <a:spLocks noChangeArrowheads="1"/>
          </p:cNvSpPr>
          <p:nvPr/>
        </p:nvSpPr>
        <p:spPr bwMode="auto">
          <a:xfrm>
            <a:off x="755576" y="2492896"/>
            <a:ext cx="5256584" cy="1815882"/>
          </a:xfrm>
          <a:prstGeom prst="rect">
            <a:avLst/>
          </a:prstGeom>
          <a:noFill/>
          <a:ln w="9525">
            <a:noFill/>
            <a:miter lim="800000"/>
            <a:headEnd/>
            <a:tailEnd/>
          </a:ln>
          <a:effectLst/>
        </p:spPr>
        <p:txBody>
          <a:bodyPr wrap="square">
            <a:spAutoFit/>
          </a:bodyPr>
          <a:lstStyle/>
          <a:p>
            <a:pPr marL="342900" indent="-342900" algn="just" eaLnBrk="1" hangingPunct="1">
              <a:spcBef>
                <a:spcPct val="50000"/>
              </a:spcBef>
              <a:buFont typeface="+mj-lt"/>
              <a:buAutoNum type="arabicPeriod" startAt="3"/>
              <a:defRPr/>
            </a:pPr>
            <a:r>
              <a:rPr lang="ru-RU" dirty="0" smtClean="0">
                <a:latin typeface="Arial" charset="0"/>
              </a:rPr>
              <a:t>Для данного источника света необходимо включить тени в разделе </a:t>
            </a:r>
            <a:r>
              <a:rPr lang="en-US" b="1" dirty="0" smtClean="0">
                <a:latin typeface="Arial" charset="0"/>
              </a:rPr>
              <a:t>Render/Cast Shadows</a:t>
            </a:r>
            <a:r>
              <a:rPr lang="ru-RU" dirty="0" smtClean="0">
                <a:latin typeface="Arial" charset="0"/>
              </a:rPr>
              <a:t>.</a:t>
            </a:r>
          </a:p>
          <a:p>
            <a:pPr marL="342900" indent="-342900" algn="just" eaLnBrk="1" hangingPunct="1">
              <a:spcBef>
                <a:spcPct val="50000"/>
              </a:spcBef>
              <a:buFont typeface="+mj-lt"/>
              <a:buAutoNum type="arabicPeriod" startAt="3"/>
              <a:defRPr/>
            </a:pPr>
            <a:r>
              <a:rPr lang="ru-RU" dirty="0" smtClean="0">
                <a:latin typeface="Arial" charset="0"/>
              </a:rPr>
              <a:t>После этого провести тестовую визуализацию.</a:t>
            </a:r>
          </a:p>
          <a:p>
            <a:pPr marL="342900" indent="-342900" algn="just" eaLnBrk="1" hangingPunct="1">
              <a:spcBef>
                <a:spcPct val="50000"/>
              </a:spcBef>
              <a:buFont typeface="+mj-lt"/>
              <a:buAutoNum type="arabicPeriod" startAt="3"/>
              <a:defRPr/>
            </a:pPr>
            <a:r>
              <a:rPr lang="ru-RU" dirty="0" smtClean="0">
                <a:latin typeface="Arial" charset="0"/>
              </a:rPr>
              <a:t>*Визуализация именно с этим источником света может быть длительной и занимать несколько минут.</a:t>
            </a:r>
            <a:endParaRPr lang="ru-RU" dirty="0">
              <a:latin typeface="Arial" charset="0"/>
            </a:endParaRPr>
          </a:p>
        </p:txBody>
      </p:sp>
      <p:sp>
        <p:nvSpPr>
          <p:cNvPr id="7" name="Text Box 2"/>
          <p:cNvSpPr txBox="1">
            <a:spLocks noChangeArrowheads="1"/>
          </p:cNvSpPr>
          <p:nvPr/>
        </p:nvSpPr>
        <p:spPr bwMode="auto">
          <a:xfrm>
            <a:off x="1763688" y="476672"/>
            <a:ext cx="53285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400" dirty="0" smtClean="0">
                <a:solidFill>
                  <a:srgbClr val="1D50AC"/>
                </a:solidFill>
              </a:rPr>
              <a:t>Создание и настройка стандартного источника света </a:t>
            </a:r>
            <a:r>
              <a:rPr lang="en-US" altLang="ru-RU" sz="2400" dirty="0" smtClean="0">
                <a:solidFill>
                  <a:srgbClr val="1D50AC"/>
                </a:solidFill>
              </a:rPr>
              <a:t>Skylight</a:t>
            </a:r>
            <a:endParaRPr lang="ru-RU" altLang="ru-RU" sz="2400" dirty="0">
              <a:solidFill>
                <a:srgbClr val="1D50AC"/>
              </a:solidFill>
            </a:endParaRPr>
          </a:p>
        </p:txBody>
      </p:sp>
      <p:sp>
        <p:nvSpPr>
          <p:cNvPr id="12" name="Прямоугольник 11"/>
          <p:cNvSpPr/>
          <p:nvPr/>
        </p:nvSpPr>
        <p:spPr>
          <a:xfrm>
            <a:off x="6228184" y="2575395"/>
            <a:ext cx="1080120" cy="205533"/>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372200" y="2348881"/>
            <a:ext cx="216024" cy="21602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228184" y="5373216"/>
            <a:ext cx="792088" cy="36004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4381801"/>
            <a:ext cx="4032448" cy="2268252"/>
          </a:xfrm>
          <a:prstGeom prst="rect">
            <a:avLst/>
          </a:prstGeom>
        </p:spPr>
      </p:pic>
    </p:spTree>
    <p:extLst>
      <p:ext uri="{BB962C8B-B14F-4D97-AF65-F5344CB8AC3E}">
        <p14:creationId xmlns:p14="http://schemas.microsoft.com/office/powerpoint/2010/main" val="1152980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
        <p:nvSpPr>
          <p:cNvPr id="25605" name="Text Box 5"/>
          <p:cNvSpPr txBox="1">
            <a:spLocks noChangeArrowheads="1"/>
          </p:cNvSpPr>
          <p:nvPr/>
        </p:nvSpPr>
        <p:spPr bwMode="auto">
          <a:xfrm>
            <a:off x="827584" y="2855548"/>
            <a:ext cx="468052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Чтобы можно было работать с данным видом источников света визуализатор </a:t>
            </a:r>
            <a:r>
              <a:rPr lang="en-US" altLang="ru-RU" b="1" dirty="0" smtClean="0"/>
              <a:t>V-Ray</a:t>
            </a:r>
            <a:r>
              <a:rPr lang="en-US" altLang="ru-RU" dirty="0" smtClean="0"/>
              <a:t> </a:t>
            </a:r>
            <a:r>
              <a:rPr lang="ru-RU" altLang="ru-RU" dirty="0" smtClean="0"/>
              <a:t>должен быть подключен.</a:t>
            </a:r>
          </a:p>
          <a:p>
            <a:pPr algn="just" eaLnBrk="1" hangingPunct="1">
              <a:spcBef>
                <a:spcPct val="50000"/>
              </a:spcBef>
            </a:pPr>
            <a:r>
              <a:rPr lang="ru-RU" altLang="ru-RU" dirty="0" smtClean="0"/>
              <a:t>Порядок подключения:</a:t>
            </a:r>
          </a:p>
          <a:p>
            <a:pPr marL="342900" indent="-342900" algn="just" eaLnBrk="1" hangingPunct="1">
              <a:spcBef>
                <a:spcPct val="50000"/>
              </a:spcBef>
              <a:buFont typeface="+mj-lt"/>
              <a:buAutoNum type="arabicPeriod"/>
            </a:pPr>
            <a:r>
              <a:rPr lang="ru-RU" altLang="ru-RU" dirty="0" smtClean="0"/>
              <a:t>Меню </a:t>
            </a:r>
            <a:r>
              <a:rPr lang="en-US" altLang="ru-RU" b="1" dirty="0" smtClean="0"/>
              <a:t>Rendering</a:t>
            </a:r>
            <a:r>
              <a:rPr lang="ru-RU" altLang="ru-RU" dirty="0" smtClean="0"/>
              <a:t>, команда </a:t>
            </a:r>
            <a:r>
              <a:rPr lang="en-US" altLang="ru-RU" b="1" dirty="0" smtClean="0"/>
              <a:t>Render Setup</a:t>
            </a:r>
            <a:r>
              <a:rPr lang="ru-RU" altLang="ru-RU" dirty="0" smtClean="0"/>
              <a:t>.</a:t>
            </a:r>
          </a:p>
          <a:p>
            <a:pPr marL="342900" indent="-342900" algn="just" eaLnBrk="1" hangingPunct="1">
              <a:spcBef>
                <a:spcPct val="50000"/>
              </a:spcBef>
              <a:buFont typeface="+mj-lt"/>
              <a:buAutoNum type="arabicPeriod"/>
            </a:pPr>
            <a:r>
              <a:rPr lang="ru-RU" altLang="ru-RU" dirty="0" smtClean="0"/>
              <a:t>В строке </a:t>
            </a:r>
            <a:r>
              <a:rPr lang="en-US" altLang="ru-RU" b="1" dirty="0" smtClean="0"/>
              <a:t>Renderer</a:t>
            </a:r>
            <a:r>
              <a:rPr lang="en-US" altLang="ru-RU" dirty="0" smtClean="0"/>
              <a:t> </a:t>
            </a:r>
            <a:r>
              <a:rPr lang="ru-RU" altLang="ru-RU" dirty="0" smtClean="0"/>
              <a:t>выбрать </a:t>
            </a:r>
            <a:r>
              <a:rPr lang="en-US" altLang="ru-RU" b="1" dirty="0" smtClean="0"/>
              <a:t>V-Ray Adv. 3.20</a:t>
            </a:r>
            <a:r>
              <a:rPr lang="ru-RU" altLang="ru-RU" dirty="0" smtClean="0"/>
              <a:t>.</a:t>
            </a:r>
            <a:endParaRPr lang="ru-RU" altLang="ru-RU" dirty="0"/>
          </a:p>
        </p:txBody>
      </p:sp>
      <p:pic>
        <p:nvPicPr>
          <p:cNvPr id="2" name="Рисунок 1"/>
          <p:cNvPicPr>
            <a:picLocks noChangeAspect="1"/>
          </p:cNvPicPr>
          <p:nvPr/>
        </p:nvPicPr>
        <p:blipFill rotWithShape="1">
          <a:blip r:embed="rId2"/>
          <a:srcRect l="22985" t="14669" r="58209" b="58585"/>
          <a:stretch/>
        </p:blipFill>
        <p:spPr>
          <a:xfrm>
            <a:off x="5652120" y="2708920"/>
            <a:ext cx="2835316" cy="2520281"/>
          </a:xfrm>
          <a:prstGeom prst="rect">
            <a:avLst/>
          </a:prstGeom>
        </p:spPr>
      </p:pic>
      <p:sp>
        <p:nvSpPr>
          <p:cNvPr id="7" name="Прямоугольник 6"/>
          <p:cNvSpPr/>
          <p:nvPr/>
        </p:nvSpPr>
        <p:spPr>
          <a:xfrm>
            <a:off x="5680660" y="3519011"/>
            <a:ext cx="619532" cy="205533"/>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372200" y="4653136"/>
            <a:ext cx="1080120" cy="144016"/>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9"/>
          <p:cNvSpPr txBox="1">
            <a:spLocks noChangeArrowheads="1"/>
          </p:cNvSpPr>
          <p:nvPr/>
        </p:nvSpPr>
        <p:spPr bwMode="auto">
          <a:xfrm>
            <a:off x="629816" y="2437207"/>
            <a:ext cx="56886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Для выбора и установки источника </a:t>
            </a:r>
            <a:r>
              <a:rPr lang="en-US" altLang="ru-RU" b="1" dirty="0" smtClean="0"/>
              <a:t>VRayLight</a:t>
            </a:r>
            <a:r>
              <a:rPr lang="ru-RU" altLang="ru-RU" dirty="0" smtClean="0"/>
              <a:t>:</a:t>
            </a:r>
          </a:p>
          <a:p>
            <a:pPr marL="342900" indent="-342900" algn="just" eaLnBrk="1" hangingPunct="1">
              <a:spcBef>
                <a:spcPct val="50000"/>
              </a:spcBef>
              <a:buFont typeface="+mj-lt"/>
              <a:buAutoNum type="arabicPeriod"/>
            </a:pPr>
            <a:r>
              <a:rPr lang="ru-RU" altLang="ru-RU" dirty="0" smtClean="0"/>
              <a:t>На командной панели инструментов на вкладке </a:t>
            </a:r>
            <a:r>
              <a:rPr lang="en-US" altLang="ru-RU" b="1" dirty="0" smtClean="0"/>
              <a:t>Create</a:t>
            </a:r>
            <a:r>
              <a:rPr lang="ru-RU" altLang="ru-RU" dirty="0" smtClean="0"/>
              <a:t> в разделе </a:t>
            </a:r>
            <a:r>
              <a:rPr lang="en-US" altLang="ru-RU" b="1" dirty="0" smtClean="0"/>
              <a:t>Lights</a:t>
            </a:r>
            <a:r>
              <a:rPr lang="ru-RU" altLang="ru-RU" dirty="0" smtClean="0"/>
              <a:t> выбрать из выпадающего списка вариант </a:t>
            </a:r>
            <a:r>
              <a:rPr lang="en-US" altLang="ru-RU" b="1" dirty="0" smtClean="0"/>
              <a:t>VRay</a:t>
            </a:r>
            <a:r>
              <a:rPr lang="ru-RU" altLang="ru-RU" dirty="0" smtClean="0"/>
              <a:t>.</a:t>
            </a:r>
          </a:p>
          <a:p>
            <a:pPr marL="342900" indent="-342900" algn="just" eaLnBrk="1" hangingPunct="1">
              <a:spcBef>
                <a:spcPct val="50000"/>
              </a:spcBef>
              <a:buFont typeface="+mj-lt"/>
              <a:buAutoNum type="arabicPeriod"/>
            </a:pPr>
            <a:r>
              <a:rPr lang="ru-RU" altLang="ru-RU" dirty="0" smtClean="0"/>
              <a:t>Ниже отобразится список возможных источников света.</a:t>
            </a:r>
          </a:p>
          <a:p>
            <a:pPr marL="342900" indent="-342900" algn="just" eaLnBrk="1" hangingPunct="1">
              <a:spcBef>
                <a:spcPct val="50000"/>
              </a:spcBef>
              <a:buFont typeface="+mj-lt"/>
              <a:buAutoNum type="arabicPeriod"/>
            </a:pPr>
            <a:r>
              <a:rPr lang="ru-RU" altLang="ru-RU" dirty="0" smtClean="0"/>
              <a:t>Для </a:t>
            </a:r>
            <a:r>
              <a:rPr lang="ru-RU" altLang="ru-RU" dirty="0"/>
              <a:t>установки источника </a:t>
            </a:r>
            <a:r>
              <a:rPr lang="en-US" altLang="ru-RU" b="1" dirty="0" smtClean="0"/>
              <a:t>VRayLight</a:t>
            </a:r>
            <a:r>
              <a:rPr lang="ru-RU" altLang="ru-RU" dirty="0" smtClean="0"/>
              <a:t> необходимо вызвать его и затем создать его в окне </a:t>
            </a:r>
            <a:r>
              <a:rPr lang="en-US" altLang="ru-RU" b="1" dirty="0" smtClean="0"/>
              <a:t>Left</a:t>
            </a:r>
            <a:r>
              <a:rPr lang="ru-RU" altLang="ru-RU" dirty="0" smtClean="0"/>
              <a:t> следующим образом: зажав левую кнопку мыши потянуть формируя прямоугольник. Изначальная форма </a:t>
            </a:r>
            <a:r>
              <a:rPr lang="ru-RU" altLang="ru-RU" dirty="0"/>
              <a:t>источника </a:t>
            </a:r>
            <a:r>
              <a:rPr lang="en-US" altLang="ru-RU" b="1" dirty="0"/>
              <a:t>VRayLight</a:t>
            </a:r>
            <a:r>
              <a:rPr lang="ru-RU" altLang="ru-RU" dirty="0"/>
              <a:t> </a:t>
            </a:r>
            <a:r>
              <a:rPr lang="ru-RU" altLang="ru-RU" dirty="0" smtClean="0"/>
              <a:t>– </a:t>
            </a:r>
            <a:r>
              <a:rPr lang="en-US" altLang="ru-RU" b="1" dirty="0" smtClean="0"/>
              <a:t>Plane</a:t>
            </a:r>
            <a:r>
              <a:rPr lang="en-US" altLang="ru-RU" dirty="0" smtClean="0"/>
              <a:t> (</a:t>
            </a:r>
            <a:r>
              <a:rPr lang="ru-RU" altLang="ru-RU" dirty="0" smtClean="0"/>
              <a:t>Прямоугольник</a:t>
            </a:r>
            <a:r>
              <a:rPr lang="en-US" altLang="ru-RU" dirty="0" smtClean="0"/>
              <a:t>)</a:t>
            </a:r>
            <a:r>
              <a:rPr lang="ru-RU" altLang="ru-RU" dirty="0" smtClean="0"/>
              <a:t>.</a:t>
            </a:r>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pic>
        <p:nvPicPr>
          <p:cNvPr id="2" name="Рисунок 1"/>
          <p:cNvPicPr>
            <a:picLocks noChangeAspect="1"/>
          </p:cNvPicPr>
          <p:nvPr/>
        </p:nvPicPr>
        <p:blipFill rotWithShape="1">
          <a:blip r:embed="rId2"/>
          <a:srcRect l="90602" t="5957" b="72199"/>
          <a:stretch/>
        </p:blipFill>
        <p:spPr>
          <a:xfrm>
            <a:off x="6588224" y="2348880"/>
            <a:ext cx="1933083" cy="2808313"/>
          </a:xfrm>
          <a:prstGeom prst="rect">
            <a:avLst/>
          </a:prstGeom>
        </p:spPr>
      </p:pic>
      <p:sp>
        <p:nvSpPr>
          <p:cNvPr id="8" name="Прямоугольник 7"/>
          <p:cNvSpPr/>
          <p:nvPr/>
        </p:nvSpPr>
        <p:spPr>
          <a:xfrm>
            <a:off x="6588224" y="2492897"/>
            <a:ext cx="288032" cy="28803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606480" y="3180850"/>
            <a:ext cx="1781944" cy="24815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164288" y="2852936"/>
            <a:ext cx="288032" cy="28803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606480" y="3853624"/>
            <a:ext cx="1781944" cy="5834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5573" t="12808" r="11010" b="23119"/>
          <a:stretch/>
        </p:blipFill>
        <p:spPr>
          <a:xfrm>
            <a:off x="1259632" y="3810175"/>
            <a:ext cx="5202369" cy="2837655"/>
          </a:xfrm>
          <a:prstGeom prst="rect">
            <a:avLst/>
          </a:prstGeom>
        </p:spPr>
      </p:pic>
      <p:sp>
        <p:nvSpPr>
          <p:cNvPr id="26628" name="Text Box 9"/>
          <p:cNvSpPr txBox="1">
            <a:spLocks noChangeArrowheads="1"/>
          </p:cNvSpPr>
          <p:nvPr/>
        </p:nvSpPr>
        <p:spPr bwMode="auto">
          <a:xfrm>
            <a:off x="827584" y="2492897"/>
            <a:ext cx="676875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42900" indent="-342900" algn="just" eaLnBrk="1" hangingPunct="1">
              <a:spcBef>
                <a:spcPct val="50000"/>
              </a:spcBef>
              <a:buFont typeface="+mj-lt"/>
              <a:buAutoNum type="arabicPeriod" startAt="4"/>
            </a:pPr>
            <a:r>
              <a:rPr lang="ru-RU" altLang="ru-RU" sz="1400" dirty="0" smtClean="0"/>
              <a:t>Сформировав его можно увидеть, что у данного источника есть указатель в виде стрелочки, это направление, куда он светит.</a:t>
            </a:r>
          </a:p>
          <a:p>
            <a:pPr marL="342900" indent="-342900" algn="just" eaLnBrk="1" hangingPunct="1">
              <a:spcBef>
                <a:spcPct val="50000"/>
              </a:spcBef>
              <a:buFont typeface="+mj-lt"/>
              <a:buAutoNum type="arabicPeriod" startAt="4"/>
            </a:pPr>
            <a:r>
              <a:rPr lang="ru-RU" altLang="ru-RU" sz="1400" dirty="0" smtClean="0"/>
              <a:t>После установки данный источник можно перемещать или поворачивать чтобы подобрать оптимальное положение относительно освещаемых объектов.</a:t>
            </a:r>
            <a:endParaRPr lang="en-US" altLang="ru-RU" sz="1400" dirty="0" smtClean="0"/>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
        <p:nvSpPr>
          <p:cNvPr id="8" name="Прямоугольник 7"/>
          <p:cNvSpPr/>
          <p:nvPr/>
        </p:nvSpPr>
        <p:spPr>
          <a:xfrm>
            <a:off x="2195736" y="3825042"/>
            <a:ext cx="576064" cy="1188133"/>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078872" y="5733256"/>
            <a:ext cx="1052968" cy="79208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716016" y="3933056"/>
            <a:ext cx="648072" cy="1224136"/>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01249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4788" t="8604" r="10601" b="15038"/>
          <a:stretch/>
        </p:blipFill>
        <p:spPr>
          <a:xfrm>
            <a:off x="1619672" y="3626153"/>
            <a:ext cx="4752528" cy="3039905"/>
          </a:xfrm>
          <a:prstGeom prst="rect">
            <a:avLst/>
          </a:prstGeom>
        </p:spPr>
      </p:pic>
      <p:sp>
        <p:nvSpPr>
          <p:cNvPr id="26628" name="Text Box 9"/>
          <p:cNvSpPr txBox="1">
            <a:spLocks noChangeArrowheads="1"/>
          </p:cNvSpPr>
          <p:nvPr/>
        </p:nvSpPr>
        <p:spPr bwMode="auto">
          <a:xfrm>
            <a:off x="827584" y="2348880"/>
            <a:ext cx="676875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42900" indent="-342900" algn="just" eaLnBrk="1" hangingPunct="1">
              <a:spcBef>
                <a:spcPct val="50000"/>
              </a:spcBef>
              <a:buFont typeface="+mj-lt"/>
              <a:buAutoNum type="arabicPeriod" startAt="6"/>
            </a:pPr>
            <a:r>
              <a:rPr lang="ru-RU" altLang="ru-RU" sz="1400" dirty="0" smtClean="0"/>
              <a:t>Рекомендуется отодвинуть источник от объектов на некоторое расстояние.</a:t>
            </a:r>
          </a:p>
          <a:p>
            <a:pPr marL="342900" indent="-342900" algn="just" eaLnBrk="1" hangingPunct="1">
              <a:spcBef>
                <a:spcPct val="50000"/>
              </a:spcBef>
              <a:buFont typeface="+mj-lt"/>
              <a:buAutoNum type="arabicPeriod" startAt="6"/>
            </a:pPr>
            <a:r>
              <a:rPr lang="ru-RU" altLang="ru-RU" sz="1400" dirty="0" smtClean="0"/>
              <a:t>Для достижения большей реалистичности таких источников обычно ставят два (слева и справа от объектов). Можно сделать зеркальную копию первого источника и получить второй, затем его отодвинуть от исходного источника.</a:t>
            </a:r>
            <a:endParaRPr lang="en-US" altLang="ru-RU" sz="1400" dirty="0" smtClean="0"/>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
        <p:nvSpPr>
          <p:cNvPr id="8" name="Прямоугольник 7"/>
          <p:cNvSpPr/>
          <p:nvPr/>
        </p:nvSpPr>
        <p:spPr>
          <a:xfrm>
            <a:off x="1979712" y="4102987"/>
            <a:ext cx="576064" cy="7920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269392" y="5543147"/>
            <a:ext cx="1052968" cy="79208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3347864" y="4102987"/>
            <a:ext cx="576064" cy="7920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080148" y="4174127"/>
            <a:ext cx="576064" cy="7920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448300" y="4174127"/>
            <a:ext cx="576064" cy="7920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78893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80959" t="6826" r="9351" b="26437"/>
          <a:stretch/>
        </p:blipFill>
        <p:spPr>
          <a:xfrm>
            <a:off x="6588224" y="1268760"/>
            <a:ext cx="1237952" cy="5328592"/>
          </a:xfrm>
          <a:prstGeom prst="rect">
            <a:avLst/>
          </a:prstGeom>
        </p:spPr>
      </p:pic>
      <p:sp>
        <p:nvSpPr>
          <p:cNvPr id="26628" name="Text Box 9"/>
          <p:cNvSpPr txBox="1">
            <a:spLocks noChangeArrowheads="1"/>
          </p:cNvSpPr>
          <p:nvPr/>
        </p:nvSpPr>
        <p:spPr bwMode="auto">
          <a:xfrm>
            <a:off x="623695" y="2221126"/>
            <a:ext cx="568863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Для настройки параметров источника света </a:t>
            </a:r>
            <a:r>
              <a:rPr lang="en-US" altLang="ru-RU" b="1" dirty="0" smtClean="0"/>
              <a:t>VrayLight</a:t>
            </a:r>
            <a:r>
              <a:rPr lang="ru-RU" altLang="ru-RU" dirty="0" smtClean="0"/>
              <a:t> необходимо выделить его и перейти на вкладку </a:t>
            </a:r>
            <a:r>
              <a:rPr lang="en-US" altLang="ru-RU" b="1" dirty="0" smtClean="0"/>
              <a:t>Modify</a:t>
            </a:r>
            <a:r>
              <a:rPr lang="ru-RU" altLang="ru-RU" dirty="0" smtClean="0"/>
              <a:t> на командной панели инструментов.</a:t>
            </a:r>
          </a:p>
          <a:p>
            <a:pPr algn="just" eaLnBrk="1" hangingPunct="1">
              <a:spcBef>
                <a:spcPct val="50000"/>
              </a:spcBef>
            </a:pPr>
            <a:r>
              <a:rPr lang="ru-RU" altLang="ru-RU" dirty="0"/>
              <a:t>	</a:t>
            </a:r>
            <a:r>
              <a:rPr lang="ru-RU" altLang="ru-RU" dirty="0" smtClean="0"/>
              <a:t>Из наиболее важных настроек можно выделить следующие:</a:t>
            </a:r>
          </a:p>
          <a:p>
            <a:pPr marL="342900" indent="-342900" algn="just" eaLnBrk="1" hangingPunct="1">
              <a:spcBef>
                <a:spcPct val="50000"/>
              </a:spcBef>
              <a:buFont typeface="+mj-lt"/>
              <a:buAutoNum type="arabicPeriod"/>
            </a:pPr>
            <a:r>
              <a:rPr lang="ru-RU" altLang="ru-RU" dirty="0" smtClean="0"/>
              <a:t>Основные</a:t>
            </a:r>
            <a:r>
              <a:rPr lang="ru-RU" altLang="ru-RU" b="1" dirty="0" smtClean="0"/>
              <a:t> </a:t>
            </a:r>
            <a:r>
              <a:rPr lang="ru-RU" altLang="ru-RU" dirty="0" smtClean="0"/>
              <a:t>формы источника света в сцене </a:t>
            </a:r>
            <a:r>
              <a:rPr lang="en-US" altLang="ru-RU" dirty="0" smtClean="0"/>
              <a:t>(</a:t>
            </a:r>
            <a:r>
              <a:rPr lang="en-US" altLang="ru-RU" b="1" dirty="0" smtClean="0"/>
              <a:t>Type</a:t>
            </a:r>
            <a:r>
              <a:rPr lang="en-US" altLang="ru-RU" dirty="0" smtClean="0"/>
              <a:t> [</a:t>
            </a:r>
            <a:r>
              <a:rPr lang="ru-RU" altLang="ru-RU" dirty="0" smtClean="0">
                <a:solidFill>
                  <a:srgbClr val="C00000"/>
                </a:solidFill>
              </a:rPr>
              <a:t>1</a:t>
            </a:r>
            <a:r>
              <a:rPr lang="en-US" altLang="ru-RU" dirty="0" smtClean="0"/>
              <a:t>])</a:t>
            </a:r>
            <a:r>
              <a:rPr lang="ru-RU" altLang="ru-RU" dirty="0" smtClean="0"/>
              <a:t>:</a:t>
            </a:r>
            <a:r>
              <a:rPr lang="en-US" altLang="ru-RU" dirty="0" smtClean="0"/>
              <a:t> </a:t>
            </a:r>
            <a:r>
              <a:rPr lang="en-US" altLang="ru-RU" b="1" dirty="0" smtClean="0"/>
              <a:t>Plane</a:t>
            </a:r>
            <a:r>
              <a:rPr lang="en-US" altLang="ru-RU" dirty="0" smtClean="0"/>
              <a:t> (</a:t>
            </a:r>
            <a:r>
              <a:rPr lang="ru-RU" altLang="ru-RU" dirty="0" smtClean="0"/>
              <a:t>Плоский</a:t>
            </a:r>
            <a:r>
              <a:rPr lang="en-US" altLang="ru-RU" dirty="0" smtClean="0"/>
              <a:t>), </a:t>
            </a:r>
            <a:r>
              <a:rPr lang="en-US" altLang="ru-RU" b="1" dirty="0" smtClean="0"/>
              <a:t>Dome</a:t>
            </a:r>
            <a:r>
              <a:rPr lang="en-US" altLang="ru-RU" dirty="0" smtClean="0"/>
              <a:t> (</a:t>
            </a:r>
            <a:r>
              <a:rPr lang="ru-RU" altLang="ru-RU" dirty="0" smtClean="0"/>
              <a:t>Купольный</a:t>
            </a:r>
            <a:r>
              <a:rPr lang="en-US" altLang="ru-RU" dirty="0" smtClean="0"/>
              <a:t>), </a:t>
            </a:r>
            <a:r>
              <a:rPr lang="en-US" altLang="ru-RU" b="1" dirty="0" smtClean="0"/>
              <a:t>Sphere</a:t>
            </a:r>
            <a:r>
              <a:rPr lang="en-US" altLang="ru-RU" dirty="0" smtClean="0"/>
              <a:t> (</a:t>
            </a:r>
            <a:r>
              <a:rPr lang="ru-RU" altLang="ru-RU" dirty="0" smtClean="0"/>
              <a:t>Сферический</a:t>
            </a:r>
            <a:r>
              <a:rPr lang="en-US" altLang="ru-RU" dirty="0" smtClean="0"/>
              <a:t>)</a:t>
            </a:r>
            <a:r>
              <a:rPr lang="ru-RU" altLang="ru-RU" dirty="0" smtClean="0"/>
              <a:t>.</a:t>
            </a:r>
          </a:p>
          <a:p>
            <a:pPr marL="342900" indent="-342900" algn="just" eaLnBrk="1" hangingPunct="1">
              <a:spcBef>
                <a:spcPct val="50000"/>
              </a:spcBef>
              <a:buFont typeface="+mj-lt"/>
              <a:buAutoNum type="arabicPeriod"/>
            </a:pPr>
            <a:r>
              <a:rPr lang="ru-RU" altLang="ru-RU" dirty="0" smtClean="0"/>
              <a:t>В свитке </a:t>
            </a:r>
            <a:r>
              <a:rPr lang="en-US" altLang="ru-RU" b="1" dirty="0" smtClean="0"/>
              <a:t>Intensity</a:t>
            </a:r>
            <a:r>
              <a:rPr lang="ru-RU" altLang="ru-RU" dirty="0" smtClean="0"/>
              <a:t> </a:t>
            </a:r>
            <a:r>
              <a:rPr lang="en-US" altLang="ru-RU" dirty="0" smtClean="0"/>
              <a:t>(</a:t>
            </a:r>
            <a:r>
              <a:rPr lang="ru-RU" altLang="ru-RU" dirty="0" smtClean="0"/>
              <a:t>Интенсивность</a:t>
            </a:r>
            <a:r>
              <a:rPr lang="en-US" altLang="ru-RU" dirty="0" smtClean="0"/>
              <a:t>)</a:t>
            </a:r>
            <a:r>
              <a:rPr lang="ru-RU" altLang="ru-RU" dirty="0" smtClean="0"/>
              <a:t> </a:t>
            </a:r>
            <a:r>
              <a:rPr lang="en-US" altLang="ru-RU" dirty="0" smtClean="0"/>
              <a:t>[</a:t>
            </a:r>
            <a:r>
              <a:rPr lang="en-US" altLang="ru-RU" dirty="0" smtClean="0">
                <a:solidFill>
                  <a:srgbClr val="C00000"/>
                </a:solidFill>
              </a:rPr>
              <a:t>2</a:t>
            </a:r>
            <a:r>
              <a:rPr lang="en-US" altLang="ru-RU" dirty="0" smtClean="0"/>
              <a:t>]</a:t>
            </a:r>
            <a:r>
              <a:rPr lang="ru-RU" altLang="ru-RU" dirty="0" smtClean="0"/>
              <a:t> </a:t>
            </a:r>
            <a:r>
              <a:rPr lang="en-US" altLang="ru-RU" b="1" dirty="0" smtClean="0"/>
              <a:t>Multiplier</a:t>
            </a:r>
            <a:r>
              <a:rPr lang="ru-RU" altLang="ru-RU" dirty="0" smtClean="0"/>
              <a:t> отвечает</a:t>
            </a:r>
            <a:r>
              <a:rPr lang="en-US" altLang="ru-RU" dirty="0" smtClean="0"/>
              <a:t> </a:t>
            </a:r>
            <a:r>
              <a:rPr lang="ru-RU" altLang="ru-RU" dirty="0"/>
              <a:t>за яркость </a:t>
            </a:r>
            <a:r>
              <a:rPr lang="ru-RU" altLang="ru-RU" dirty="0" smtClean="0"/>
              <a:t>света, </a:t>
            </a:r>
            <a:r>
              <a:rPr lang="en-US" altLang="ru-RU" b="1" dirty="0" smtClean="0"/>
              <a:t>Color</a:t>
            </a:r>
            <a:r>
              <a:rPr lang="en-US" altLang="ru-RU" dirty="0" smtClean="0"/>
              <a:t> </a:t>
            </a:r>
            <a:r>
              <a:rPr lang="ru-RU" altLang="ru-RU" dirty="0" smtClean="0"/>
              <a:t>за цвет света.</a:t>
            </a:r>
            <a:endParaRPr lang="en-US" altLang="ru-RU" dirty="0" smtClean="0"/>
          </a:p>
          <a:p>
            <a:pPr marL="342900" indent="-342900" algn="just" eaLnBrk="1" hangingPunct="1">
              <a:spcBef>
                <a:spcPct val="50000"/>
              </a:spcBef>
              <a:buFont typeface="+mj-lt"/>
              <a:buAutoNum type="arabicPeriod"/>
            </a:pPr>
            <a:r>
              <a:rPr lang="ru-RU" altLang="ru-RU" dirty="0" smtClean="0"/>
              <a:t>В свитке </a:t>
            </a:r>
            <a:r>
              <a:rPr lang="en-US" altLang="ru-RU" b="1" dirty="0" smtClean="0"/>
              <a:t>Size</a:t>
            </a:r>
            <a:r>
              <a:rPr lang="en-US" altLang="ru-RU" dirty="0" smtClean="0"/>
              <a:t> (</a:t>
            </a:r>
            <a:r>
              <a:rPr lang="ru-RU" altLang="ru-RU" dirty="0" smtClean="0"/>
              <a:t>Размер</a:t>
            </a:r>
            <a:r>
              <a:rPr lang="en-US" altLang="ru-RU" dirty="0" smtClean="0"/>
              <a:t>)</a:t>
            </a:r>
            <a:r>
              <a:rPr lang="ru-RU" altLang="ru-RU" dirty="0" smtClean="0"/>
              <a:t> </a:t>
            </a:r>
            <a:r>
              <a:rPr lang="en-US" altLang="ru-RU" dirty="0" smtClean="0"/>
              <a:t>[</a:t>
            </a:r>
            <a:r>
              <a:rPr lang="en-US" altLang="ru-RU" dirty="0" smtClean="0">
                <a:solidFill>
                  <a:srgbClr val="C00000"/>
                </a:solidFill>
              </a:rPr>
              <a:t>3</a:t>
            </a:r>
            <a:r>
              <a:rPr lang="en-US" altLang="ru-RU" dirty="0" smtClean="0"/>
              <a:t>]</a:t>
            </a:r>
            <a:r>
              <a:rPr lang="ru-RU" altLang="ru-RU" dirty="0" smtClean="0"/>
              <a:t> – в каждом источнике света будут свои настройки размера в зависимости от варианта </a:t>
            </a:r>
            <a:r>
              <a:rPr lang="en-US" altLang="ru-RU" b="1" dirty="0" smtClean="0"/>
              <a:t>Type</a:t>
            </a:r>
            <a:r>
              <a:rPr lang="ru-RU" altLang="ru-RU" dirty="0" smtClean="0"/>
              <a:t>: </a:t>
            </a:r>
            <a:r>
              <a:rPr lang="en-US" altLang="ru-RU" b="1" dirty="0"/>
              <a:t>Length\Width</a:t>
            </a:r>
            <a:r>
              <a:rPr lang="ru-RU" altLang="ru-RU" dirty="0"/>
              <a:t> </a:t>
            </a:r>
            <a:r>
              <a:rPr lang="en-US" altLang="ru-RU" dirty="0"/>
              <a:t>(</a:t>
            </a:r>
            <a:r>
              <a:rPr lang="ru-RU" altLang="ru-RU" dirty="0"/>
              <a:t>Длина</a:t>
            </a:r>
            <a:r>
              <a:rPr lang="en-US" altLang="ru-RU" dirty="0"/>
              <a:t>\</a:t>
            </a:r>
            <a:r>
              <a:rPr lang="ru-RU" altLang="ru-RU" dirty="0"/>
              <a:t>Ширина</a:t>
            </a:r>
            <a:r>
              <a:rPr lang="en-US" altLang="ru-RU" dirty="0" smtClean="0"/>
              <a:t>)</a:t>
            </a:r>
            <a:r>
              <a:rPr lang="ru-RU" altLang="ru-RU" dirty="0" smtClean="0"/>
              <a:t> или </a:t>
            </a:r>
            <a:r>
              <a:rPr lang="en-US" altLang="ru-RU" b="1" dirty="0" smtClean="0"/>
              <a:t>Radius</a:t>
            </a:r>
            <a:r>
              <a:rPr lang="en-US" altLang="ru-RU" dirty="0" smtClean="0"/>
              <a:t> (</a:t>
            </a:r>
            <a:r>
              <a:rPr lang="ru-RU" altLang="ru-RU" dirty="0" smtClean="0"/>
              <a:t>Радиус источника света</a:t>
            </a:r>
            <a:r>
              <a:rPr lang="en-US" altLang="ru-RU" dirty="0" smtClean="0"/>
              <a:t>), </a:t>
            </a:r>
            <a:endParaRPr lang="ru-RU" altLang="ru-RU" dirty="0"/>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
        <p:nvSpPr>
          <p:cNvPr id="8" name="Прямоугольник 7"/>
          <p:cNvSpPr/>
          <p:nvPr/>
        </p:nvSpPr>
        <p:spPr>
          <a:xfrm>
            <a:off x="6804248" y="1286763"/>
            <a:ext cx="216024" cy="198021"/>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660232" y="3281438"/>
            <a:ext cx="1008112" cy="21957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613654" y="4719469"/>
            <a:ext cx="1126698" cy="43772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761783" y="4077072"/>
            <a:ext cx="906561" cy="1672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6613654" y="5207651"/>
            <a:ext cx="1054690" cy="1389701"/>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6248497" y="3220922"/>
            <a:ext cx="562248" cy="338554"/>
          </a:xfrm>
          <a:prstGeom prst="rect">
            <a:avLst/>
          </a:prstGeom>
          <a:noFill/>
        </p:spPr>
        <p:txBody>
          <a:bodyPr wrap="square" rtlCol="0">
            <a:spAutoFit/>
          </a:bodyPr>
          <a:lstStyle/>
          <a:p>
            <a:r>
              <a:rPr lang="en-US" dirty="0" smtClean="0">
                <a:solidFill>
                  <a:srgbClr val="C00000"/>
                </a:solidFill>
              </a:rPr>
              <a:t>[1]</a:t>
            </a:r>
            <a:endParaRPr lang="ru-RU" dirty="0">
              <a:solidFill>
                <a:srgbClr val="C00000"/>
              </a:solidFill>
            </a:endParaRPr>
          </a:p>
        </p:txBody>
      </p:sp>
      <p:sp>
        <p:nvSpPr>
          <p:cNvPr id="14" name="Прямоугольник 13"/>
          <p:cNvSpPr/>
          <p:nvPr/>
        </p:nvSpPr>
        <p:spPr>
          <a:xfrm>
            <a:off x="6836961" y="4398270"/>
            <a:ext cx="906561" cy="1672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7660693" y="3713289"/>
            <a:ext cx="562248" cy="338554"/>
          </a:xfrm>
          <a:prstGeom prst="rect">
            <a:avLst/>
          </a:prstGeom>
          <a:noFill/>
        </p:spPr>
        <p:txBody>
          <a:bodyPr wrap="square" rtlCol="0">
            <a:spAutoFit/>
          </a:bodyPr>
          <a:lstStyle/>
          <a:p>
            <a:r>
              <a:rPr lang="en-US" dirty="0" smtClean="0">
                <a:solidFill>
                  <a:srgbClr val="C00000"/>
                </a:solidFill>
              </a:rPr>
              <a:t>[</a:t>
            </a:r>
            <a:r>
              <a:rPr lang="ru-RU" dirty="0" smtClean="0">
                <a:solidFill>
                  <a:srgbClr val="C00000"/>
                </a:solidFill>
              </a:rPr>
              <a:t>2</a:t>
            </a:r>
            <a:r>
              <a:rPr lang="en-US" dirty="0" smtClean="0">
                <a:solidFill>
                  <a:srgbClr val="C00000"/>
                </a:solidFill>
              </a:rPr>
              <a:t>]</a:t>
            </a:r>
            <a:endParaRPr lang="ru-RU" dirty="0">
              <a:solidFill>
                <a:srgbClr val="C00000"/>
              </a:solidFill>
            </a:endParaRPr>
          </a:p>
        </p:txBody>
      </p:sp>
      <p:sp>
        <p:nvSpPr>
          <p:cNvPr id="16" name="Прямоугольник 15"/>
          <p:cNvSpPr/>
          <p:nvPr/>
        </p:nvSpPr>
        <p:spPr>
          <a:xfrm>
            <a:off x="6761782" y="3823304"/>
            <a:ext cx="906561" cy="167287"/>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702431" y="4611444"/>
            <a:ext cx="562248" cy="338554"/>
          </a:xfrm>
          <a:prstGeom prst="rect">
            <a:avLst/>
          </a:prstGeom>
          <a:noFill/>
        </p:spPr>
        <p:txBody>
          <a:bodyPr wrap="square" rtlCol="0">
            <a:spAutoFit/>
          </a:bodyPr>
          <a:lstStyle/>
          <a:p>
            <a:r>
              <a:rPr lang="en-US" dirty="0" smtClean="0">
                <a:solidFill>
                  <a:srgbClr val="C00000"/>
                </a:solidFill>
              </a:rPr>
              <a:t>[3]</a:t>
            </a:r>
            <a:endParaRPr lang="ru-RU" dirty="0">
              <a:solidFill>
                <a:srgbClr val="C00000"/>
              </a:solidFill>
            </a:endParaRPr>
          </a:p>
        </p:txBody>
      </p:sp>
    </p:spTree>
    <p:extLst>
      <p:ext uri="{BB962C8B-B14F-4D97-AF65-F5344CB8AC3E}">
        <p14:creationId xmlns:p14="http://schemas.microsoft.com/office/powerpoint/2010/main" val="694044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260" y="2348880"/>
            <a:ext cx="143986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535" y="2348880"/>
            <a:ext cx="15128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34888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971823" y="3572843"/>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Plane</a:t>
            </a:r>
            <a:endParaRPr lang="ru-RU" altLang="ru-RU"/>
          </a:p>
        </p:txBody>
      </p:sp>
      <p:sp>
        <p:nvSpPr>
          <p:cNvPr id="27655" name="Text Box 7"/>
          <p:cNvSpPr txBox="1">
            <a:spLocks noChangeArrowheads="1"/>
          </p:cNvSpPr>
          <p:nvPr/>
        </p:nvSpPr>
        <p:spPr bwMode="auto">
          <a:xfrm>
            <a:off x="3059385" y="3788743"/>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Sphere</a:t>
            </a:r>
            <a:endParaRPr lang="ru-RU" altLang="ru-RU"/>
          </a:p>
        </p:txBody>
      </p:sp>
      <p:sp>
        <p:nvSpPr>
          <p:cNvPr id="27656" name="Text Box 8"/>
          <p:cNvSpPr txBox="1">
            <a:spLocks noChangeArrowheads="1"/>
          </p:cNvSpPr>
          <p:nvPr/>
        </p:nvSpPr>
        <p:spPr bwMode="auto">
          <a:xfrm>
            <a:off x="5146948" y="3428380"/>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Dome</a:t>
            </a:r>
            <a:endParaRPr lang="ru-RU" altLang="ru-RU"/>
          </a:p>
        </p:txBody>
      </p:sp>
      <p:sp>
        <p:nvSpPr>
          <p:cNvPr id="27657" name="Text Box 9"/>
          <p:cNvSpPr txBox="1">
            <a:spLocks noChangeArrowheads="1"/>
          </p:cNvSpPr>
          <p:nvPr/>
        </p:nvSpPr>
        <p:spPr bwMode="auto">
          <a:xfrm>
            <a:off x="683568" y="4219134"/>
            <a:ext cx="6768751"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a:t>Каждый тип </a:t>
            </a:r>
            <a:r>
              <a:rPr lang="ru-RU" altLang="ru-RU" dirty="0" smtClean="0"/>
              <a:t>источника</a:t>
            </a:r>
            <a:r>
              <a:rPr lang="en-US" altLang="ru-RU" dirty="0" smtClean="0"/>
              <a:t> (</a:t>
            </a:r>
            <a:r>
              <a:rPr lang="en-US" altLang="ru-RU" b="1" dirty="0" smtClean="0"/>
              <a:t>Type</a:t>
            </a:r>
            <a:r>
              <a:rPr lang="en-US" altLang="ru-RU" dirty="0" smtClean="0"/>
              <a:t>)</a:t>
            </a:r>
            <a:r>
              <a:rPr lang="ru-RU" altLang="ru-RU" dirty="0" smtClean="0"/>
              <a:t> </a:t>
            </a:r>
            <a:r>
              <a:rPr lang="ru-RU" altLang="ru-RU" dirty="0"/>
              <a:t>характеризуется своим направлением лучей</a:t>
            </a:r>
            <a:r>
              <a:rPr lang="en-US" altLang="ru-RU" dirty="0"/>
              <a:t>.</a:t>
            </a:r>
          </a:p>
          <a:p>
            <a:pPr algn="just" eaLnBrk="1" hangingPunct="1">
              <a:spcBef>
                <a:spcPct val="50000"/>
              </a:spcBef>
              <a:buFontTx/>
              <a:buChar char="•"/>
            </a:pPr>
            <a:r>
              <a:rPr lang="ru-RU" altLang="ru-RU" dirty="0"/>
              <a:t> </a:t>
            </a:r>
            <a:r>
              <a:rPr lang="en-US" altLang="ru-RU" b="1" dirty="0"/>
              <a:t>Plane</a:t>
            </a:r>
            <a:r>
              <a:rPr lang="en-US" altLang="ru-RU" dirty="0"/>
              <a:t> – </a:t>
            </a:r>
            <a:r>
              <a:rPr lang="ru-RU" altLang="ru-RU" dirty="0"/>
              <a:t>направленные лучи выходят их всей поверхности</a:t>
            </a:r>
          </a:p>
          <a:p>
            <a:pPr algn="just" eaLnBrk="1" hangingPunct="1">
              <a:spcBef>
                <a:spcPct val="50000"/>
              </a:spcBef>
              <a:buFontTx/>
              <a:buChar char="•"/>
            </a:pPr>
            <a:r>
              <a:rPr lang="ru-RU" altLang="ru-RU" dirty="0"/>
              <a:t> </a:t>
            </a:r>
            <a:r>
              <a:rPr lang="en-US" altLang="ru-RU" b="1" dirty="0"/>
              <a:t>Sphere</a:t>
            </a:r>
            <a:r>
              <a:rPr lang="en-US" altLang="ru-RU" dirty="0"/>
              <a:t> – </a:t>
            </a:r>
            <a:r>
              <a:rPr lang="ru-RU" altLang="ru-RU" dirty="0"/>
              <a:t>лучи выходят из одной точки во всех направлениях</a:t>
            </a:r>
          </a:p>
          <a:p>
            <a:pPr algn="just" eaLnBrk="1" hangingPunct="1">
              <a:spcBef>
                <a:spcPct val="50000"/>
              </a:spcBef>
              <a:buFontTx/>
              <a:buChar char="•"/>
            </a:pPr>
            <a:r>
              <a:rPr lang="ru-RU" altLang="ru-RU" dirty="0"/>
              <a:t> </a:t>
            </a:r>
            <a:r>
              <a:rPr lang="en-US" altLang="ru-RU" b="1" dirty="0"/>
              <a:t>Dome</a:t>
            </a:r>
            <a:r>
              <a:rPr lang="ru-RU" altLang="ru-RU" dirty="0"/>
              <a:t> – купол - этот источник света будет создавать освещение от небесного купола. Одиночное его использование рационально для отображения пасмурного дня</a:t>
            </a:r>
            <a:r>
              <a:rPr lang="ru-RU" altLang="ru-RU" dirty="0" smtClean="0"/>
              <a:t>.</a:t>
            </a:r>
            <a:endParaRPr lang="ru-RU" altLang="ru-RU" dirty="0"/>
          </a:p>
        </p:txBody>
      </p:sp>
      <p:sp>
        <p:nvSpPr>
          <p:cNvPr id="10" name="Text Box 2"/>
          <p:cNvSpPr txBox="1">
            <a:spLocks noChangeArrowheads="1"/>
          </p:cNvSpPr>
          <p:nvPr/>
        </p:nvSpPr>
        <p:spPr bwMode="auto">
          <a:xfrm>
            <a:off x="1763191" y="521340"/>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
        <p:nvSpPr>
          <p:cNvPr id="7171" name="Text Box 5"/>
          <p:cNvSpPr txBox="1">
            <a:spLocks noChangeArrowheads="1"/>
          </p:cNvSpPr>
          <p:nvPr/>
        </p:nvSpPr>
        <p:spPr bwMode="auto">
          <a:xfrm>
            <a:off x="827584" y="2420888"/>
            <a:ext cx="640871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en-US" altLang="ru-RU" sz="2000" dirty="0"/>
              <a:t>	</a:t>
            </a:r>
            <a:r>
              <a:rPr lang="en-US" altLang="ru-RU" sz="2000" b="1" dirty="0"/>
              <a:t>3ds max </a:t>
            </a:r>
            <a:r>
              <a:rPr lang="ru-RU" altLang="ru-RU" sz="2000" dirty="0"/>
              <a:t>предлагает 6 стандартных источников освещения, каждый из которых отличается от другого направленностью лучей.</a:t>
            </a:r>
          </a:p>
          <a:p>
            <a:pPr algn="just" eaLnBrk="1" hangingPunct="1">
              <a:spcBef>
                <a:spcPct val="50000"/>
              </a:spcBef>
            </a:pPr>
            <a:r>
              <a:rPr lang="ru-RU" altLang="ru-RU" sz="2000" dirty="0"/>
              <a:t>	По умолчанию сцену освещает базовый источник света </a:t>
            </a:r>
            <a:r>
              <a:rPr lang="ru-RU" altLang="ru-RU" sz="2000" b="1" dirty="0"/>
              <a:t>Default </a:t>
            </a:r>
            <a:r>
              <a:rPr lang="ru-RU" altLang="ru-RU" sz="2000" b="1" dirty="0" err="1"/>
              <a:t>Lighting</a:t>
            </a:r>
            <a:r>
              <a:rPr lang="ru-RU" altLang="ru-RU" sz="2000" dirty="0"/>
              <a:t>.</a:t>
            </a:r>
          </a:p>
          <a:p>
            <a:pPr algn="just" eaLnBrk="1" hangingPunct="1">
              <a:spcBef>
                <a:spcPct val="50000"/>
              </a:spcBef>
            </a:pPr>
            <a:r>
              <a:rPr lang="ru-RU" altLang="ru-RU" sz="2000" dirty="0"/>
              <a:t>	Как только будет поставлен хотя бы один источник света </a:t>
            </a:r>
            <a:r>
              <a:rPr lang="ru-RU" altLang="ru-RU" sz="2000" b="1" dirty="0"/>
              <a:t>Default </a:t>
            </a:r>
            <a:r>
              <a:rPr lang="ru-RU" altLang="ru-RU" sz="2000" b="1" dirty="0" err="1"/>
              <a:t>Lighting</a:t>
            </a:r>
            <a:r>
              <a:rPr lang="ru-RU" altLang="ru-RU" sz="2000" b="1" dirty="0"/>
              <a:t> </a:t>
            </a:r>
            <a:r>
              <a:rPr lang="ru-RU" altLang="ru-RU" sz="2000" dirty="0"/>
              <a:t>выключится автоматически.</a:t>
            </a:r>
          </a:p>
          <a:p>
            <a:pPr algn="just" eaLnBrk="1" hangingPunct="1">
              <a:spcBef>
                <a:spcPct val="50000"/>
              </a:spcBef>
            </a:pPr>
            <a:r>
              <a:rPr lang="ru-RU" altLang="ru-RU" sz="2000" dirty="0"/>
              <a:t>	Все источники света расположены на командной панели на вкладке </a:t>
            </a:r>
            <a:r>
              <a:rPr lang="ru-RU" altLang="ru-RU" sz="2000" b="1" dirty="0" err="1"/>
              <a:t>Create</a:t>
            </a:r>
            <a:r>
              <a:rPr lang="ru-RU" altLang="ru-RU" sz="2000" dirty="0"/>
              <a:t> в разделе </a:t>
            </a:r>
            <a:r>
              <a:rPr lang="ru-RU" altLang="ru-RU" sz="2000" b="1" dirty="0" err="1"/>
              <a:t>Lights</a:t>
            </a:r>
            <a:r>
              <a:rPr lang="ru-RU" altLang="ru-RU" sz="2000" b="1" dirty="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467544" y="2552589"/>
            <a:ext cx="6264696"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1400" dirty="0"/>
              <a:t>	</a:t>
            </a:r>
            <a:r>
              <a:rPr lang="ru-RU" altLang="ru-RU" sz="1400" dirty="0" smtClean="0"/>
              <a:t>Свиток </a:t>
            </a:r>
            <a:r>
              <a:rPr lang="en-US" altLang="ru-RU" sz="1400" dirty="0" smtClean="0"/>
              <a:t>Options </a:t>
            </a:r>
            <a:r>
              <a:rPr lang="ru-RU" altLang="ru-RU" sz="1400" dirty="0" smtClean="0"/>
              <a:t>содержит следующие параметры:</a:t>
            </a:r>
            <a:endParaRPr lang="en-US" altLang="ru-RU" sz="1400" dirty="0" smtClean="0"/>
          </a:p>
          <a:p>
            <a:pPr marL="342900" indent="-342900" eaLnBrk="1" hangingPunct="1">
              <a:spcBef>
                <a:spcPct val="50000"/>
              </a:spcBef>
              <a:buFont typeface="+mj-lt"/>
              <a:buAutoNum type="arabicPeriod"/>
            </a:pPr>
            <a:r>
              <a:rPr lang="en-US" altLang="ru-RU" sz="1400" dirty="0" smtClean="0"/>
              <a:t>Cast </a:t>
            </a:r>
            <a:r>
              <a:rPr lang="en-US" altLang="ru-RU" sz="1400" dirty="0"/>
              <a:t>Shadows – </a:t>
            </a:r>
            <a:r>
              <a:rPr lang="ru-RU" altLang="ru-RU" sz="1400" dirty="0"/>
              <a:t>просчитывать </a:t>
            </a:r>
            <a:r>
              <a:rPr lang="ru-RU" altLang="ru-RU" sz="1400" dirty="0" smtClean="0"/>
              <a:t>тени.</a:t>
            </a:r>
          </a:p>
          <a:p>
            <a:pPr marL="342900" indent="-342900" eaLnBrk="1" hangingPunct="1">
              <a:spcBef>
                <a:spcPct val="50000"/>
              </a:spcBef>
              <a:buFont typeface="+mj-lt"/>
              <a:buAutoNum type="arabicPeriod"/>
            </a:pPr>
            <a:r>
              <a:rPr lang="en-US" altLang="ru-RU" sz="1400" dirty="0" smtClean="0"/>
              <a:t>Double-sided </a:t>
            </a:r>
            <a:r>
              <a:rPr lang="ru-RU" altLang="ru-RU" sz="1400" dirty="0"/>
              <a:t>– двусторонние </a:t>
            </a:r>
            <a:r>
              <a:rPr lang="ru-RU" altLang="ru-RU" sz="1400" dirty="0" smtClean="0"/>
              <a:t>тени.</a:t>
            </a:r>
          </a:p>
          <a:p>
            <a:pPr marL="342900" indent="-342900" eaLnBrk="1" hangingPunct="1">
              <a:spcBef>
                <a:spcPct val="50000"/>
              </a:spcBef>
              <a:buFont typeface="+mj-lt"/>
              <a:buAutoNum type="arabicPeriod"/>
            </a:pPr>
            <a:r>
              <a:rPr lang="en-US" altLang="ru-RU" sz="1400" dirty="0" smtClean="0"/>
              <a:t>Invisible </a:t>
            </a:r>
            <a:r>
              <a:rPr lang="en-US" altLang="ru-RU" sz="1400" dirty="0"/>
              <a:t>– </a:t>
            </a:r>
            <a:r>
              <a:rPr lang="ru-RU" altLang="ru-RU" sz="1400" dirty="0"/>
              <a:t>делает источник света </a:t>
            </a:r>
            <a:r>
              <a:rPr lang="ru-RU" altLang="ru-RU" sz="1400" dirty="0" smtClean="0"/>
              <a:t>невидимым.</a:t>
            </a:r>
          </a:p>
          <a:p>
            <a:pPr marL="342900" indent="-342900" eaLnBrk="1" hangingPunct="1">
              <a:spcBef>
                <a:spcPct val="50000"/>
              </a:spcBef>
              <a:buFont typeface="+mj-lt"/>
              <a:buAutoNum type="arabicPeriod"/>
            </a:pPr>
            <a:r>
              <a:rPr lang="en-US" altLang="ru-RU" sz="1400" dirty="0" smtClean="0"/>
              <a:t>No </a:t>
            </a:r>
            <a:r>
              <a:rPr lang="en-US" altLang="ru-RU" sz="1400" dirty="0"/>
              <a:t>Decay – </a:t>
            </a:r>
            <a:r>
              <a:rPr lang="ru-RU" altLang="ru-RU" sz="1400" dirty="0"/>
              <a:t>яркость источника света не будет уменьшаться с </a:t>
            </a:r>
            <a:r>
              <a:rPr lang="ru-RU" altLang="ru-RU" sz="1400" dirty="0" smtClean="0"/>
              <a:t>расстоянием.</a:t>
            </a:r>
          </a:p>
          <a:p>
            <a:pPr marL="342900" indent="-342900" eaLnBrk="1" hangingPunct="1">
              <a:spcBef>
                <a:spcPct val="50000"/>
              </a:spcBef>
              <a:buFont typeface="+mj-lt"/>
              <a:buAutoNum type="arabicPeriod"/>
            </a:pPr>
            <a:r>
              <a:rPr lang="en-US" altLang="ru-RU" sz="1400" dirty="0" smtClean="0"/>
              <a:t>Skylight </a:t>
            </a:r>
            <a:r>
              <a:rPr lang="en-US" altLang="ru-RU" sz="1400" dirty="0"/>
              <a:t>portal </a:t>
            </a:r>
            <a:r>
              <a:rPr lang="ru-RU" altLang="ru-RU" sz="1400" dirty="0"/>
              <a:t>– яркость источника будет зависеть от </a:t>
            </a:r>
            <a:r>
              <a:rPr lang="ru-RU" altLang="ru-RU" sz="1400" dirty="0" smtClean="0"/>
              <a:t>окружения.</a:t>
            </a:r>
          </a:p>
          <a:p>
            <a:pPr marL="342900" indent="-342900" eaLnBrk="1" hangingPunct="1">
              <a:spcBef>
                <a:spcPct val="50000"/>
              </a:spcBef>
              <a:buFont typeface="+mj-lt"/>
              <a:buAutoNum type="arabicPeriod"/>
            </a:pPr>
            <a:r>
              <a:rPr lang="en-US" altLang="ru-RU" sz="1400" dirty="0" smtClean="0"/>
              <a:t>Store </a:t>
            </a:r>
            <a:r>
              <a:rPr lang="en-US" altLang="ru-RU" sz="1400" dirty="0"/>
              <a:t>with irradiance map</a:t>
            </a:r>
            <a:r>
              <a:rPr lang="ru-RU" altLang="ru-RU" sz="1400" dirty="0"/>
              <a:t> (Вести просчет с учетом </a:t>
            </a:r>
            <a:r>
              <a:rPr lang="en-US" altLang="ru-RU" sz="1400" dirty="0"/>
              <a:t>Irradiance Map</a:t>
            </a:r>
            <a:r>
              <a:rPr lang="ru-RU" altLang="ru-RU" sz="1400" dirty="0" smtClean="0"/>
              <a:t>).</a:t>
            </a:r>
          </a:p>
          <a:p>
            <a:pPr marL="342900" indent="-342900" eaLnBrk="1" hangingPunct="1">
              <a:spcBef>
                <a:spcPct val="50000"/>
              </a:spcBef>
              <a:buFont typeface="+mj-lt"/>
              <a:buAutoNum type="arabicPeriod"/>
            </a:pPr>
            <a:r>
              <a:rPr lang="en-US" altLang="ru-RU" sz="1400" dirty="0"/>
              <a:t>Affect </a:t>
            </a:r>
            <a:r>
              <a:rPr lang="en-US" altLang="ru-RU" sz="1400" dirty="0" smtClean="0"/>
              <a:t>diffuse</a:t>
            </a:r>
            <a:r>
              <a:rPr lang="ru-RU" altLang="ru-RU" sz="1400" dirty="0" smtClean="0"/>
              <a:t> </a:t>
            </a:r>
            <a:r>
              <a:rPr lang="ru-RU" altLang="ru-RU" sz="1400" dirty="0"/>
              <a:t>(Учитывать влияние </a:t>
            </a:r>
            <a:r>
              <a:rPr lang="ru-RU" altLang="ru-RU" sz="1400" dirty="0" smtClean="0"/>
              <a:t>канала </a:t>
            </a:r>
            <a:r>
              <a:rPr lang="en-US" altLang="ru-RU" sz="1400" dirty="0" smtClean="0"/>
              <a:t>Diffuse</a:t>
            </a:r>
            <a:r>
              <a:rPr lang="ru-RU" altLang="ru-RU" sz="1400" dirty="0" smtClean="0"/>
              <a:t>).</a:t>
            </a:r>
            <a:endParaRPr lang="ru-RU" altLang="ru-RU" sz="1400" dirty="0"/>
          </a:p>
          <a:p>
            <a:pPr marL="342900" indent="-342900" eaLnBrk="1" hangingPunct="1">
              <a:spcBef>
                <a:spcPct val="50000"/>
              </a:spcBef>
              <a:buFont typeface="+mj-lt"/>
              <a:buAutoNum type="arabicPeriod"/>
            </a:pPr>
            <a:r>
              <a:rPr lang="en-US" altLang="ru-RU" sz="1400" dirty="0" smtClean="0"/>
              <a:t>Affect </a:t>
            </a:r>
            <a:r>
              <a:rPr lang="en-US" altLang="ru-RU" sz="1400" dirty="0"/>
              <a:t>specular</a:t>
            </a:r>
            <a:r>
              <a:rPr lang="ru-RU" altLang="ru-RU" sz="1400" dirty="0"/>
              <a:t> (Учитывать влияние канала </a:t>
            </a:r>
            <a:r>
              <a:rPr lang="en-US" altLang="ru-RU" sz="1400" dirty="0" smtClean="0"/>
              <a:t>Specular</a:t>
            </a:r>
            <a:r>
              <a:rPr lang="ru-RU" altLang="ru-RU" sz="1400" dirty="0" smtClean="0"/>
              <a:t>).</a:t>
            </a:r>
          </a:p>
          <a:p>
            <a:pPr marL="342900" indent="-342900" eaLnBrk="1" hangingPunct="1">
              <a:spcBef>
                <a:spcPct val="50000"/>
              </a:spcBef>
              <a:buFont typeface="+mj-lt"/>
              <a:buAutoNum type="arabicPeriod"/>
            </a:pPr>
            <a:r>
              <a:rPr lang="en-US" altLang="ru-RU" sz="1400" dirty="0" smtClean="0"/>
              <a:t>Affect </a:t>
            </a:r>
            <a:r>
              <a:rPr lang="en-US" altLang="ru-RU" sz="1400" dirty="0"/>
              <a:t>reflections (</a:t>
            </a:r>
            <a:r>
              <a:rPr lang="ru-RU" altLang="ru-RU" sz="1400" dirty="0"/>
              <a:t>Учитывать отражения</a:t>
            </a:r>
            <a:r>
              <a:rPr lang="en-US" altLang="ru-RU" sz="1400" dirty="0" smtClean="0"/>
              <a:t>)</a:t>
            </a:r>
            <a:r>
              <a:rPr lang="ru-RU" altLang="ru-RU" sz="1400" dirty="0" smtClean="0"/>
              <a:t>.</a:t>
            </a:r>
            <a:endParaRPr lang="ru-RU" altLang="ru-RU" sz="1400" dirty="0"/>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pic>
        <p:nvPicPr>
          <p:cNvPr id="7" name="Рисунок 6"/>
          <p:cNvPicPr>
            <a:picLocks noChangeAspect="1"/>
          </p:cNvPicPr>
          <p:nvPr/>
        </p:nvPicPr>
        <p:blipFill rotWithShape="1">
          <a:blip r:embed="rId2"/>
          <a:srcRect l="80959" t="55526" r="9351" b="26437"/>
          <a:stretch/>
        </p:blipFill>
        <p:spPr>
          <a:xfrm>
            <a:off x="6444208" y="2158124"/>
            <a:ext cx="2520280" cy="293194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694637" y="2564904"/>
            <a:ext cx="51891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После установки источников</a:t>
            </a:r>
            <a:r>
              <a:rPr lang="ru-RU" altLang="ru-RU" dirty="0"/>
              <a:t> света </a:t>
            </a:r>
            <a:r>
              <a:rPr lang="en-US" altLang="ru-RU" b="1" dirty="0"/>
              <a:t>VrayLight</a:t>
            </a:r>
            <a:r>
              <a:rPr lang="ru-RU" altLang="ru-RU" dirty="0"/>
              <a:t> </a:t>
            </a:r>
            <a:r>
              <a:rPr lang="ru-RU" altLang="ru-RU" dirty="0" smtClean="0"/>
              <a:t>необходимо настроить визуализатор </a:t>
            </a:r>
            <a:r>
              <a:rPr lang="en-US" altLang="ru-RU" b="1" dirty="0" smtClean="0"/>
              <a:t>V-Ray</a:t>
            </a:r>
            <a:r>
              <a:rPr lang="ru-RU" altLang="ru-RU" dirty="0" smtClean="0"/>
              <a:t> на тестовую визуализацию и провести рендер, чтобы увидеть результат уже с источниками света.</a:t>
            </a:r>
          </a:p>
          <a:p>
            <a:pPr algn="just" eaLnBrk="1" hangingPunct="1">
              <a:spcBef>
                <a:spcPct val="50000"/>
              </a:spcBef>
            </a:pPr>
            <a:r>
              <a:rPr lang="ru-RU" altLang="ru-RU" dirty="0"/>
              <a:t>	</a:t>
            </a:r>
            <a:r>
              <a:rPr lang="ru-RU" altLang="ru-RU" dirty="0" smtClean="0">
                <a:solidFill>
                  <a:srgbClr val="FF0000"/>
                </a:solidFill>
              </a:rPr>
              <a:t>Для тестовой визуализации достаточно следующих минимальных настроек:</a:t>
            </a:r>
          </a:p>
          <a:p>
            <a:pPr marL="342900" indent="-342900" algn="just" eaLnBrk="1" hangingPunct="1">
              <a:spcBef>
                <a:spcPct val="50000"/>
              </a:spcBef>
              <a:buFont typeface="+mj-lt"/>
              <a:buAutoNum type="arabicPeriod"/>
            </a:pPr>
            <a:r>
              <a:rPr lang="ru-RU" altLang="ru-RU" dirty="0" smtClean="0"/>
              <a:t>Открыть окно настроек визуализации </a:t>
            </a:r>
            <a:r>
              <a:rPr lang="en-US" altLang="ru-RU" b="1" dirty="0" smtClean="0"/>
              <a:t>Render</a:t>
            </a:r>
            <a:r>
              <a:rPr lang="en-US" altLang="ru-RU" dirty="0" smtClean="0"/>
              <a:t> </a:t>
            </a:r>
            <a:r>
              <a:rPr lang="en-US" altLang="ru-RU" b="1" dirty="0" smtClean="0"/>
              <a:t>Setup</a:t>
            </a:r>
            <a:r>
              <a:rPr lang="ru-RU" altLang="ru-RU" dirty="0" smtClean="0"/>
              <a:t> (</a:t>
            </a:r>
            <a:r>
              <a:rPr lang="en-US" altLang="ru-RU" b="1" dirty="0" smtClean="0"/>
              <a:t>F10</a:t>
            </a:r>
            <a:r>
              <a:rPr lang="ru-RU" altLang="ru-RU" dirty="0" smtClean="0"/>
              <a:t>).</a:t>
            </a:r>
          </a:p>
          <a:p>
            <a:pPr marL="342900" indent="-342900" algn="just" eaLnBrk="1" hangingPunct="1">
              <a:spcBef>
                <a:spcPct val="50000"/>
              </a:spcBef>
              <a:buFont typeface="+mj-lt"/>
              <a:buAutoNum type="arabicPeriod"/>
            </a:pPr>
            <a:r>
              <a:rPr lang="ru-RU" altLang="ru-RU" dirty="0" smtClean="0"/>
              <a:t>На вкладке </a:t>
            </a:r>
            <a:r>
              <a:rPr lang="en-US" altLang="ru-RU" b="1" dirty="0" smtClean="0"/>
              <a:t>Common</a:t>
            </a:r>
            <a:r>
              <a:rPr lang="en-US" altLang="ru-RU" dirty="0" smtClean="0"/>
              <a:t> </a:t>
            </a:r>
            <a:r>
              <a:rPr lang="ru-RU" altLang="ru-RU" dirty="0" smtClean="0"/>
              <a:t>в свитке </a:t>
            </a:r>
            <a:r>
              <a:rPr lang="en-US" altLang="ru-RU" b="1" dirty="0" smtClean="0"/>
              <a:t>Common</a:t>
            </a:r>
            <a:r>
              <a:rPr lang="en-US" altLang="ru-RU" dirty="0" smtClean="0"/>
              <a:t> </a:t>
            </a:r>
            <a:r>
              <a:rPr lang="en-US" altLang="ru-RU" b="1" dirty="0" smtClean="0"/>
              <a:t>Parameters</a:t>
            </a:r>
            <a:r>
              <a:rPr lang="ru-RU" altLang="ru-RU" dirty="0" smtClean="0"/>
              <a:t> в разделе </a:t>
            </a:r>
            <a:r>
              <a:rPr lang="en-US" altLang="ru-RU" b="1" dirty="0" smtClean="0"/>
              <a:t>Output</a:t>
            </a:r>
            <a:r>
              <a:rPr lang="en-US" altLang="ru-RU" dirty="0" smtClean="0"/>
              <a:t> </a:t>
            </a:r>
            <a:r>
              <a:rPr lang="en-US" altLang="ru-RU" b="1" dirty="0" smtClean="0"/>
              <a:t>Size</a:t>
            </a:r>
            <a:r>
              <a:rPr lang="ru-RU" altLang="ru-RU" dirty="0" smtClean="0"/>
              <a:t> выбрать размер выходного изображения, например </a:t>
            </a:r>
            <a:r>
              <a:rPr lang="en-US" altLang="ru-RU" b="1" dirty="0" smtClean="0"/>
              <a:t>HDTV</a:t>
            </a:r>
            <a:r>
              <a:rPr lang="en-US" altLang="ru-RU" dirty="0" smtClean="0"/>
              <a:t> (</a:t>
            </a:r>
            <a:r>
              <a:rPr lang="en-US" altLang="ru-RU" b="1" dirty="0" smtClean="0"/>
              <a:t>video</a:t>
            </a:r>
            <a:r>
              <a:rPr lang="en-US" altLang="ru-RU" dirty="0" smtClean="0"/>
              <a:t>) [</a:t>
            </a:r>
            <a:r>
              <a:rPr lang="ru-RU" altLang="ru-RU" dirty="0" smtClean="0">
                <a:solidFill>
                  <a:srgbClr val="C00000"/>
                </a:solidFill>
              </a:rPr>
              <a:t>1</a:t>
            </a:r>
            <a:r>
              <a:rPr lang="en-US" altLang="ru-RU" dirty="0" smtClean="0"/>
              <a:t>]</a:t>
            </a:r>
            <a:r>
              <a:rPr lang="ru-RU" altLang="ru-RU" dirty="0" smtClean="0"/>
              <a:t>.</a:t>
            </a:r>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pic>
        <p:nvPicPr>
          <p:cNvPr id="2" name="Рисунок 1"/>
          <p:cNvPicPr>
            <a:picLocks noChangeAspect="1"/>
          </p:cNvPicPr>
          <p:nvPr/>
        </p:nvPicPr>
        <p:blipFill rotWithShape="1">
          <a:blip r:embed="rId2"/>
          <a:srcRect l="35435" t="14579" r="46341" b="31964"/>
          <a:stretch/>
        </p:blipFill>
        <p:spPr>
          <a:xfrm>
            <a:off x="6156176" y="2276872"/>
            <a:ext cx="2088232" cy="3828425"/>
          </a:xfrm>
          <a:prstGeom prst="rect">
            <a:avLst/>
          </a:prstGeom>
        </p:spPr>
      </p:pic>
      <p:sp>
        <p:nvSpPr>
          <p:cNvPr id="8" name="Прямоугольник 7"/>
          <p:cNvSpPr/>
          <p:nvPr/>
        </p:nvSpPr>
        <p:spPr>
          <a:xfrm>
            <a:off x="6248497" y="3280414"/>
            <a:ext cx="339727" cy="21957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967373" y="4725144"/>
            <a:ext cx="562248" cy="338554"/>
          </a:xfrm>
          <a:prstGeom prst="rect">
            <a:avLst/>
          </a:prstGeom>
          <a:noFill/>
        </p:spPr>
        <p:txBody>
          <a:bodyPr wrap="square" rtlCol="0">
            <a:spAutoFit/>
          </a:bodyPr>
          <a:lstStyle/>
          <a:p>
            <a:r>
              <a:rPr lang="en-US" dirty="0" smtClean="0">
                <a:solidFill>
                  <a:srgbClr val="C00000"/>
                </a:solidFill>
              </a:rPr>
              <a:t>[1]</a:t>
            </a:r>
            <a:endParaRPr lang="ru-RU" dirty="0">
              <a:solidFill>
                <a:srgbClr val="C00000"/>
              </a:solidFill>
            </a:endParaRPr>
          </a:p>
        </p:txBody>
      </p:sp>
      <p:sp>
        <p:nvSpPr>
          <p:cNvPr id="11" name="Прямоугольник 10"/>
          <p:cNvSpPr/>
          <p:nvPr/>
        </p:nvSpPr>
        <p:spPr>
          <a:xfrm>
            <a:off x="6860565" y="3455206"/>
            <a:ext cx="735771" cy="21957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300193" y="4707266"/>
            <a:ext cx="792088" cy="233901"/>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2525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5796" t="23142" r="45795" b="16312"/>
          <a:stretch/>
        </p:blipFill>
        <p:spPr>
          <a:xfrm>
            <a:off x="5883835" y="1464782"/>
            <a:ext cx="2504589" cy="5148318"/>
          </a:xfrm>
          <a:prstGeom prst="rect">
            <a:avLst/>
          </a:prstGeom>
        </p:spPr>
      </p:pic>
      <p:sp>
        <p:nvSpPr>
          <p:cNvPr id="28676" name="Text Box 5"/>
          <p:cNvSpPr txBox="1">
            <a:spLocks noChangeArrowheads="1"/>
          </p:cNvSpPr>
          <p:nvPr/>
        </p:nvSpPr>
        <p:spPr bwMode="auto">
          <a:xfrm>
            <a:off x="543299" y="2996952"/>
            <a:ext cx="503984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42900" indent="-342900" algn="just" eaLnBrk="1" hangingPunct="1">
              <a:spcBef>
                <a:spcPct val="50000"/>
              </a:spcBef>
              <a:buFont typeface="+mj-lt"/>
              <a:buAutoNum type="arabicPeriod" startAt="3"/>
            </a:pPr>
            <a:r>
              <a:rPr lang="ru-RU" altLang="ru-RU" dirty="0" smtClean="0"/>
              <a:t>Перейти на вкладку </a:t>
            </a:r>
            <a:r>
              <a:rPr lang="en-US" altLang="ru-RU" dirty="0" smtClean="0"/>
              <a:t>V-Ray [</a:t>
            </a:r>
            <a:r>
              <a:rPr lang="en-US" altLang="ru-RU" dirty="0" smtClean="0">
                <a:solidFill>
                  <a:srgbClr val="C00000"/>
                </a:solidFill>
              </a:rPr>
              <a:t>1</a:t>
            </a:r>
            <a:r>
              <a:rPr lang="en-US" altLang="ru-RU" dirty="0" smtClean="0"/>
              <a:t>]</a:t>
            </a:r>
            <a:r>
              <a:rPr lang="ru-RU" altLang="ru-RU" dirty="0" smtClean="0"/>
              <a:t> и в свитке </a:t>
            </a:r>
            <a:r>
              <a:rPr lang="en-US" altLang="ru-RU" dirty="0" smtClean="0"/>
              <a:t>Image Sampler (Antialiasing) [</a:t>
            </a:r>
            <a:r>
              <a:rPr lang="en-US" altLang="ru-RU" dirty="0" smtClean="0">
                <a:solidFill>
                  <a:srgbClr val="C00000"/>
                </a:solidFill>
              </a:rPr>
              <a:t>2</a:t>
            </a:r>
            <a:r>
              <a:rPr lang="en-US" altLang="ru-RU" dirty="0" smtClean="0"/>
              <a:t>]</a:t>
            </a:r>
            <a:r>
              <a:rPr lang="ru-RU" altLang="ru-RU" dirty="0" smtClean="0"/>
              <a:t> в разделе </a:t>
            </a:r>
            <a:r>
              <a:rPr lang="en-US" altLang="ru-RU" dirty="0" smtClean="0"/>
              <a:t>Type</a:t>
            </a:r>
            <a:r>
              <a:rPr lang="ru-RU" altLang="ru-RU" dirty="0" smtClean="0"/>
              <a:t> выбрать </a:t>
            </a:r>
            <a:r>
              <a:rPr lang="en-US" altLang="ru-RU" dirty="0" smtClean="0"/>
              <a:t>Adaptive subdivision</a:t>
            </a:r>
            <a:r>
              <a:rPr lang="ru-RU" altLang="ru-RU" dirty="0" smtClean="0"/>
              <a:t>.</a:t>
            </a:r>
          </a:p>
          <a:p>
            <a:pPr marL="342900" indent="-342900" algn="just" eaLnBrk="1" hangingPunct="1">
              <a:spcBef>
                <a:spcPct val="50000"/>
              </a:spcBef>
              <a:buFont typeface="+mj-lt"/>
              <a:buAutoNum type="arabicPeriod" startAt="3"/>
            </a:pPr>
            <a:r>
              <a:rPr lang="ru-RU" altLang="ru-RU" dirty="0" smtClean="0"/>
              <a:t> В свитке </a:t>
            </a:r>
            <a:r>
              <a:rPr lang="en-US" altLang="ru-RU" dirty="0" smtClean="0"/>
              <a:t>Environment [</a:t>
            </a:r>
            <a:r>
              <a:rPr lang="en-US" altLang="ru-RU" dirty="0" smtClean="0">
                <a:solidFill>
                  <a:srgbClr val="C00000"/>
                </a:solidFill>
              </a:rPr>
              <a:t>3</a:t>
            </a:r>
            <a:r>
              <a:rPr lang="en-US" altLang="ru-RU" dirty="0" smtClean="0"/>
              <a:t>] </a:t>
            </a:r>
            <a:r>
              <a:rPr lang="ru-RU" altLang="ru-RU" dirty="0" smtClean="0"/>
              <a:t>включить параметр </a:t>
            </a:r>
            <a:r>
              <a:rPr lang="en-US" altLang="ru-RU" dirty="0" smtClean="0"/>
              <a:t>GI environment.</a:t>
            </a:r>
          </a:p>
          <a:p>
            <a:pPr marL="342900" indent="-342900" algn="just" eaLnBrk="1" hangingPunct="1">
              <a:spcBef>
                <a:spcPct val="50000"/>
              </a:spcBef>
              <a:buFont typeface="+mj-lt"/>
              <a:buAutoNum type="arabicPeriod" startAt="3"/>
            </a:pPr>
            <a:r>
              <a:rPr lang="ru-RU" altLang="ru-RU" dirty="0" smtClean="0"/>
              <a:t>В свитке </a:t>
            </a:r>
            <a:r>
              <a:rPr lang="en-US" altLang="ru-RU" dirty="0" smtClean="0"/>
              <a:t>Color mapping [</a:t>
            </a:r>
            <a:r>
              <a:rPr lang="en-US" altLang="ru-RU" dirty="0" smtClean="0">
                <a:solidFill>
                  <a:srgbClr val="C00000"/>
                </a:solidFill>
              </a:rPr>
              <a:t>4</a:t>
            </a:r>
            <a:r>
              <a:rPr lang="en-US" altLang="ru-RU" dirty="0" smtClean="0"/>
              <a:t>]</a:t>
            </a:r>
            <a:r>
              <a:rPr lang="ru-RU" altLang="ru-RU" dirty="0" smtClean="0"/>
              <a:t> </a:t>
            </a:r>
            <a:r>
              <a:rPr lang="ru-RU" altLang="ru-RU" dirty="0"/>
              <a:t>в разделе </a:t>
            </a:r>
            <a:r>
              <a:rPr lang="en-US" altLang="ru-RU" dirty="0"/>
              <a:t>Type</a:t>
            </a:r>
            <a:r>
              <a:rPr lang="ru-RU" altLang="ru-RU" dirty="0"/>
              <a:t> выбрать </a:t>
            </a:r>
            <a:r>
              <a:rPr lang="en-US" altLang="ru-RU" dirty="0" smtClean="0"/>
              <a:t>HSV exponential</a:t>
            </a:r>
            <a:r>
              <a:rPr lang="ru-RU" altLang="ru-RU" dirty="0" smtClean="0"/>
              <a:t>.</a:t>
            </a:r>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
        <p:nvSpPr>
          <p:cNvPr id="8" name="Прямоугольник 7"/>
          <p:cNvSpPr/>
          <p:nvPr/>
        </p:nvSpPr>
        <p:spPr>
          <a:xfrm>
            <a:off x="6300193" y="1433885"/>
            <a:ext cx="399292" cy="21957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601029" y="1136417"/>
            <a:ext cx="562248" cy="338554"/>
          </a:xfrm>
          <a:prstGeom prst="rect">
            <a:avLst/>
          </a:prstGeom>
          <a:noFill/>
        </p:spPr>
        <p:txBody>
          <a:bodyPr wrap="square" rtlCol="0">
            <a:spAutoFit/>
          </a:bodyPr>
          <a:lstStyle/>
          <a:p>
            <a:r>
              <a:rPr lang="en-US" dirty="0" smtClean="0">
                <a:solidFill>
                  <a:srgbClr val="C00000"/>
                </a:solidFill>
              </a:rPr>
              <a:t>[1]</a:t>
            </a:r>
            <a:endParaRPr lang="ru-RU" dirty="0">
              <a:solidFill>
                <a:srgbClr val="C00000"/>
              </a:solidFill>
            </a:endParaRPr>
          </a:p>
        </p:txBody>
      </p:sp>
      <p:sp>
        <p:nvSpPr>
          <p:cNvPr id="11" name="Прямоугольник 10"/>
          <p:cNvSpPr/>
          <p:nvPr/>
        </p:nvSpPr>
        <p:spPr>
          <a:xfrm>
            <a:off x="6574622" y="1795511"/>
            <a:ext cx="1093722" cy="128825"/>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720404" y="4210871"/>
            <a:ext cx="792088" cy="12830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972558" y="1945800"/>
            <a:ext cx="1119721" cy="19925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962393" y="4336489"/>
            <a:ext cx="679454" cy="21901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6660232" y="5949280"/>
            <a:ext cx="792088" cy="144016"/>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69511" y="6093296"/>
            <a:ext cx="1122768" cy="202351"/>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7597904" y="1690646"/>
            <a:ext cx="562248" cy="338554"/>
          </a:xfrm>
          <a:prstGeom prst="rect">
            <a:avLst/>
          </a:prstGeom>
          <a:noFill/>
        </p:spPr>
        <p:txBody>
          <a:bodyPr wrap="square" rtlCol="0">
            <a:spAutoFit/>
          </a:bodyPr>
          <a:lstStyle/>
          <a:p>
            <a:r>
              <a:rPr lang="en-US" dirty="0" smtClean="0">
                <a:solidFill>
                  <a:srgbClr val="C00000"/>
                </a:solidFill>
              </a:rPr>
              <a:t>[</a:t>
            </a:r>
            <a:r>
              <a:rPr lang="ru-RU" dirty="0" smtClean="0">
                <a:solidFill>
                  <a:srgbClr val="C00000"/>
                </a:solidFill>
              </a:rPr>
              <a:t>2</a:t>
            </a:r>
            <a:r>
              <a:rPr lang="en-US" dirty="0" smtClean="0">
                <a:solidFill>
                  <a:srgbClr val="C00000"/>
                </a:solidFill>
              </a:rPr>
              <a:t>]</a:t>
            </a:r>
            <a:endParaRPr lang="ru-RU" dirty="0">
              <a:solidFill>
                <a:srgbClr val="C00000"/>
              </a:solidFill>
            </a:endParaRPr>
          </a:p>
        </p:txBody>
      </p:sp>
      <p:sp>
        <p:nvSpPr>
          <p:cNvPr id="17" name="TextBox 16"/>
          <p:cNvSpPr txBox="1"/>
          <p:nvPr/>
        </p:nvSpPr>
        <p:spPr>
          <a:xfrm>
            <a:off x="7512492" y="4041594"/>
            <a:ext cx="562248" cy="338554"/>
          </a:xfrm>
          <a:prstGeom prst="rect">
            <a:avLst/>
          </a:prstGeom>
          <a:noFill/>
        </p:spPr>
        <p:txBody>
          <a:bodyPr wrap="square" rtlCol="0">
            <a:spAutoFit/>
          </a:bodyPr>
          <a:lstStyle/>
          <a:p>
            <a:r>
              <a:rPr lang="en-US" dirty="0" smtClean="0">
                <a:solidFill>
                  <a:srgbClr val="C00000"/>
                </a:solidFill>
              </a:rPr>
              <a:t>[</a:t>
            </a:r>
            <a:r>
              <a:rPr lang="ru-RU" dirty="0" smtClean="0">
                <a:solidFill>
                  <a:srgbClr val="C00000"/>
                </a:solidFill>
              </a:rPr>
              <a:t>3</a:t>
            </a:r>
            <a:r>
              <a:rPr lang="en-US" dirty="0" smtClean="0">
                <a:solidFill>
                  <a:srgbClr val="C00000"/>
                </a:solidFill>
              </a:rPr>
              <a:t>]</a:t>
            </a:r>
            <a:endParaRPr lang="ru-RU" dirty="0">
              <a:solidFill>
                <a:srgbClr val="C00000"/>
              </a:solidFill>
            </a:endParaRPr>
          </a:p>
        </p:txBody>
      </p:sp>
      <p:sp>
        <p:nvSpPr>
          <p:cNvPr id="18" name="TextBox 17"/>
          <p:cNvSpPr txBox="1"/>
          <p:nvPr/>
        </p:nvSpPr>
        <p:spPr>
          <a:xfrm>
            <a:off x="7387220" y="5840423"/>
            <a:ext cx="562248" cy="338554"/>
          </a:xfrm>
          <a:prstGeom prst="rect">
            <a:avLst/>
          </a:prstGeom>
          <a:noFill/>
        </p:spPr>
        <p:txBody>
          <a:bodyPr wrap="square" rtlCol="0">
            <a:spAutoFit/>
          </a:bodyPr>
          <a:lstStyle/>
          <a:p>
            <a:r>
              <a:rPr lang="en-US" dirty="0" smtClean="0">
                <a:solidFill>
                  <a:srgbClr val="C00000"/>
                </a:solidFill>
              </a:rPr>
              <a:t>[</a:t>
            </a:r>
            <a:r>
              <a:rPr lang="ru-RU" dirty="0" smtClean="0">
                <a:solidFill>
                  <a:srgbClr val="C00000"/>
                </a:solidFill>
              </a:rPr>
              <a:t>4</a:t>
            </a:r>
            <a:r>
              <a:rPr lang="en-US" dirty="0" smtClean="0">
                <a:solidFill>
                  <a:srgbClr val="C00000"/>
                </a:solidFill>
              </a:rPr>
              <a:t>]</a:t>
            </a:r>
            <a:endParaRPr lang="ru-RU" dirty="0">
              <a:solidFill>
                <a:srgbClr val="C00000"/>
              </a:solidFill>
            </a:endParaRPr>
          </a:p>
        </p:txBody>
      </p:sp>
    </p:spTree>
    <p:extLst>
      <p:ext uri="{BB962C8B-B14F-4D97-AF65-F5344CB8AC3E}">
        <p14:creationId xmlns:p14="http://schemas.microsoft.com/office/powerpoint/2010/main" val="3086658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35661" t="21903" r="46478" b="57684"/>
          <a:stretch/>
        </p:blipFill>
        <p:spPr>
          <a:xfrm>
            <a:off x="5076055" y="2780928"/>
            <a:ext cx="3427584" cy="2448272"/>
          </a:xfrm>
          <a:prstGeom prst="rect">
            <a:avLst/>
          </a:prstGeom>
        </p:spPr>
      </p:pic>
      <p:sp>
        <p:nvSpPr>
          <p:cNvPr id="28676" name="Text Box 5"/>
          <p:cNvSpPr txBox="1">
            <a:spLocks noChangeArrowheads="1"/>
          </p:cNvSpPr>
          <p:nvPr/>
        </p:nvSpPr>
        <p:spPr bwMode="auto">
          <a:xfrm>
            <a:off x="543299" y="2780928"/>
            <a:ext cx="431673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42900" indent="-342900" algn="just" eaLnBrk="1" hangingPunct="1">
              <a:spcBef>
                <a:spcPct val="50000"/>
              </a:spcBef>
              <a:buFont typeface="+mj-lt"/>
              <a:buAutoNum type="arabicPeriod" startAt="6"/>
            </a:pPr>
            <a:r>
              <a:rPr lang="ru-RU" altLang="ru-RU" dirty="0" smtClean="0"/>
              <a:t>Перейти на вкладку </a:t>
            </a:r>
            <a:r>
              <a:rPr lang="en-US" altLang="ru-RU" dirty="0"/>
              <a:t>GI</a:t>
            </a:r>
            <a:r>
              <a:rPr lang="en-US" altLang="ru-RU" dirty="0" smtClean="0"/>
              <a:t> [</a:t>
            </a:r>
            <a:r>
              <a:rPr lang="en-US" altLang="ru-RU" dirty="0" smtClean="0">
                <a:solidFill>
                  <a:srgbClr val="C00000"/>
                </a:solidFill>
              </a:rPr>
              <a:t>1</a:t>
            </a:r>
            <a:r>
              <a:rPr lang="en-US" altLang="ru-RU" dirty="0" smtClean="0"/>
              <a:t>]</a:t>
            </a:r>
            <a:r>
              <a:rPr lang="ru-RU" altLang="ru-RU" dirty="0" smtClean="0"/>
              <a:t> и в свитке </a:t>
            </a:r>
            <a:r>
              <a:rPr lang="en-US" altLang="ru-RU" dirty="0" smtClean="0"/>
              <a:t>Global illumination [</a:t>
            </a:r>
            <a:r>
              <a:rPr lang="en-US" altLang="ru-RU" dirty="0" smtClean="0">
                <a:solidFill>
                  <a:srgbClr val="C00000"/>
                </a:solidFill>
              </a:rPr>
              <a:t>2</a:t>
            </a:r>
            <a:r>
              <a:rPr lang="en-US" altLang="ru-RU" dirty="0" smtClean="0"/>
              <a:t>]</a:t>
            </a:r>
            <a:r>
              <a:rPr lang="ru-RU" altLang="ru-RU" dirty="0" smtClean="0"/>
              <a:t> включить параметр </a:t>
            </a:r>
            <a:r>
              <a:rPr lang="en-US" altLang="ru-RU" dirty="0" smtClean="0"/>
              <a:t>Enable GI</a:t>
            </a:r>
            <a:r>
              <a:rPr lang="ru-RU" altLang="ru-RU" dirty="0" smtClean="0"/>
              <a:t>.</a:t>
            </a:r>
          </a:p>
          <a:p>
            <a:pPr marL="342900" indent="-342900" algn="just" eaLnBrk="1" hangingPunct="1">
              <a:spcBef>
                <a:spcPct val="50000"/>
              </a:spcBef>
              <a:buFont typeface="+mj-lt"/>
              <a:buAutoNum type="arabicPeriod" startAt="6"/>
            </a:pPr>
            <a:r>
              <a:rPr lang="ru-RU" altLang="ru-RU" dirty="0" smtClean="0"/>
              <a:t> Проверить какое из окон проекций активно и запустить визуализацию в нужном окне.</a:t>
            </a:r>
          </a:p>
          <a:p>
            <a:pPr marL="342900" indent="-342900" algn="just" eaLnBrk="1" hangingPunct="1">
              <a:spcBef>
                <a:spcPct val="50000"/>
              </a:spcBef>
              <a:buFont typeface="+mj-lt"/>
              <a:buAutoNum type="arabicPeriod" startAt="6"/>
            </a:pPr>
            <a:r>
              <a:rPr lang="ru-RU" altLang="ru-RU" dirty="0" smtClean="0"/>
              <a:t>*Время визуализации может занять несколько минут.</a:t>
            </a:r>
          </a:p>
          <a:p>
            <a:pPr marL="342900" indent="-342900" algn="just" eaLnBrk="1" hangingPunct="1">
              <a:spcBef>
                <a:spcPct val="50000"/>
              </a:spcBef>
              <a:buFont typeface="+mj-lt"/>
              <a:buAutoNum type="arabicPeriod" startAt="6"/>
            </a:pPr>
            <a:r>
              <a:rPr lang="ru-RU" altLang="ru-RU" dirty="0" smtClean="0"/>
              <a:t>Получив результат – проанализировать его и, если необходимо, внести изменения в настройки источников света, затем провести повторную визуализацию.</a:t>
            </a:r>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sp>
        <p:nvSpPr>
          <p:cNvPr id="8" name="Прямоугольник 7"/>
          <p:cNvSpPr/>
          <p:nvPr/>
        </p:nvSpPr>
        <p:spPr>
          <a:xfrm>
            <a:off x="6359358" y="2961918"/>
            <a:ext cx="339727" cy="219570"/>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300986" y="2609691"/>
            <a:ext cx="562248" cy="338554"/>
          </a:xfrm>
          <a:prstGeom prst="rect">
            <a:avLst/>
          </a:prstGeom>
          <a:noFill/>
        </p:spPr>
        <p:txBody>
          <a:bodyPr wrap="square" rtlCol="0">
            <a:spAutoFit/>
          </a:bodyPr>
          <a:lstStyle/>
          <a:p>
            <a:r>
              <a:rPr lang="en-US" dirty="0" smtClean="0">
                <a:solidFill>
                  <a:srgbClr val="C00000"/>
                </a:solidFill>
              </a:rPr>
              <a:t>[1]</a:t>
            </a:r>
            <a:endParaRPr lang="ru-RU" dirty="0">
              <a:solidFill>
                <a:srgbClr val="C00000"/>
              </a:solidFill>
            </a:endParaRPr>
          </a:p>
        </p:txBody>
      </p:sp>
      <p:sp>
        <p:nvSpPr>
          <p:cNvPr id="11" name="Прямоугольник 10"/>
          <p:cNvSpPr/>
          <p:nvPr/>
        </p:nvSpPr>
        <p:spPr>
          <a:xfrm>
            <a:off x="6357790" y="3290856"/>
            <a:ext cx="975554" cy="15541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225215" y="3522094"/>
            <a:ext cx="792088" cy="175385"/>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7274741" y="3181488"/>
            <a:ext cx="562248" cy="338554"/>
          </a:xfrm>
          <a:prstGeom prst="rect">
            <a:avLst/>
          </a:prstGeom>
          <a:noFill/>
        </p:spPr>
        <p:txBody>
          <a:bodyPr wrap="square" rtlCol="0">
            <a:spAutoFit/>
          </a:bodyPr>
          <a:lstStyle/>
          <a:p>
            <a:r>
              <a:rPr lang="en-US" dirty="0" smtClean="0">
                <a:solidFill>
                  <a:srgbClr val="C00000"/>
                </a:solidFill>
              </a:rPr>
              <a:t>[</a:t>
            </a:r>
            <a:r>
              <a:rPr lang="ru-RU" dirty="0" smtClean="0">
                <a:solidFill>
                  <a:srgbClr val="C00000"/>
                </a:solidFill>
              </a:rPr>
              <a:t>2</a:t>
            </a:r>
            <a:r>
              <a:rPr lang="en-US" dirty="0" smtClean="0">
                <a:solidFill>
                  <a:srgbClr val="C00000"/>
                </a:solidFill>
              </a:rPr>
              <a:t>]</a:t>
            </a:r>
            <a:endParaRPr lang="ru-RU" dirty="0">
              <a:solidFill>
                <a:srgbClr val="C00000"/>
              </a:solidFill>
            </a:endParaRPr>
          </a:p>
        </p:txBody>
      </p:sp>
      <p:sp>
        <p:nvSpPr>
          <p:cNvPr id="17" name="TextBox 16"/>
          <p:cNvSpPr txBox="1"/>
          <p:nvPr/>
        </p:nvSpPr>
        <p:spPr>
          <a:xfrm>
            <a:off x="6012374" y="3358925"/>
            <a:ext cx="562248" cy="338554"/>
          </a:xfrm>
          <a:prstGeom prst="rect">
            <a:avLst/>
          </a:prstGeom>
          <a:noFill/>
        </p:spPr>
        <p:txBody>
          <a:bodyPr wrap="square" rtlCol="0">
            <a:spAutoFit/>
          </a:bodyPr>
          <a:lstStyle/>
          <a:p>
            <a:r>
              <a:rPr lang="en-US" dirty="0" smtClean="0">
                <a:solidFill>
                  <a:srgbClr val="C00000"/>
                </a:solidFill>
              </a:rPr>
              <a:t>[</a:t>
            </a:r>
            <a:r>
              <a:rPr lang="ru-RU" dirty="0" smtClean="0">
                <a:solidFill>
                  <a:srgbClr val="C00000"/>
                </a:solidFill>
              </a:rPr>
              <a:t>3</a:t>
            </a:r>
            <a:r>
              <a:rPr lang="en-US" dirty="0" smtClean="0">
                <a:solidFill>
                  <a:srgbClr val="C00000"/>
                </a:solidFill>
              </a:rPr>
              <a:t>]</a:t>
            </a:r>
            <a:endParaRPr lang="ru-RU" dirty="0">
              <a:solidFill>
                <a:srgbClr val="C00000"/>
              </a:solidFill>
            </a:endParaRPr>
          </a:p>
        </p:txBody>
      </p:sp>
    </p:spTree>
    <p:extLst>
      <p:ext uri="{BB962C8B-B14F-4D97-AF65-F5344CB8AC3E}">
        <p14:creationId xmlns:p14="http://schemas.microsoft.com/office/powerpoint/2010/main" val="1025702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543299" y="2780929"/>
            <a:ext cx="6909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Результат визуализации с источниками света </a:t>
            </a:r>
            <a:r>
              <a:rPr lang="en-US" altLang="ru-RU" b="1" dirty="0" smtClean="0"/>
              <a:t>VrayLight</a:t>
            </a:r>
            <a:r>
              <a:rPr lang="ru-RU" altLang="ru-RU" b="1" dirty="0" smtClean="0"/>
              <a:t> </a:t>
            </a:r>
            <a:r>
              <a:rPr lang="ru-RU" altLang="ru-RU" dirty="0" smtClean="0"/>
              <a:t>и настройками визуализатора </a:t>
            </a:r>
            <a:r>
              <a:rPr lang="en-US" altLang="ru-RU" b="1" dirty="0"/>
              <a:t>V-Ray</a:t>
            </a:r>
            <a:r>
              <a:rPr lang="ru-RU" altLang="ru-RU" dirty="0"/>
              <a:t> на тестовую </a:t>
            </a:r>
            <a:r>
              <a:rPr lang="ru-RU" altLang="ru-RU" dirty="0" smtClean="0"/>
              <a:t>визуализацию</a:t>
            </a:r>
            <a:r>
              <a:rPr lang="ru-RU" altLang="ru-RU" dirty="0"/>
              <a:t>.</a:t>
            </a:r>
            <a:endParaRPr lang="ru-RU" altLang="ru-RU" dirty="0" smtClean="0"/>
          </a:p>
        </p:txBody>
      </p:sp>
      <p:sp>
        <p:nvSpPr>
          <p:cNvPr id="6"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VRayLight</a:t>
            </a:r>
            <a:endParaRPr lang="ru-RU" altLang="ru-RU" sz="2800" dirty="0">
              <a:solidFill>
                <a:srgbClr val="1A4BA8"/>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501008"/>
            <a:ext cx="5212071" cy="2931790"/>
          </a:xfrm>
          <a:prstGeom prst="rect">
            <a:avLst/>
          </a:prstGeom>
        </p:spPr>
      </p:pic>
    </p:spTree>
    <p:extLst>
      <p:ext uri="{BB962C8B-B14F-4D97-AF65-F5344CB8AC3E}">
        <p14:creationId xmlns:p14="http://schemas.microsoft.com/office/powerpoint/2010/main" val="1234181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p:cNvSpPr txBox="1">
            <a:spLocks noChangeArrowheads="1"/>
          </p:cNvSpPr>
          <p:nvPr/>
        </p:nvSpPr>
        <p:spPr bwMode="auto">
          <a:xfrm>
            <a:off x="827584" y="2420888"/>
            <a:ext cx="6624736"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sz="1800" dirty="0" smtClean="0"/>
              <a:t>	Источник света </a:t>
            </a:r>
            <a:r>
              <a:rPr lang="en-US" altLang="ru-RU" sz="1800" b="1" dirty="0" smtClean="0"/>
              <a:t>VRaySun</a:t>
            </a:r>
            <a:r>
              <a:rPr lang="en-US" altLang="ru-RU" sz="1800" dirty="0" smtClean="0"/>
              <a:t> </a:t>
            </a:r>
            <a:r>
              <a:rPr lang="ru-RU" altLang="ru-RU" sz="1800" dirty="0" smtClean="0"/>
              <a:t>(дневное освещение) позволяет выполнить освещение для экстерьерных сцен, а </a:t>
            </a:r>
            <a:r>
              <a:rPr lang="ru-RU" altLang="ru-RU" sz="1800" dirty="0"/>
              <a:t>следовательно </a:t>
            </a:r>
            <a:r>
              <a:rPr lang="ru-RU" altLang="ru-RU" sz="1800" dirty="0" smtClean="0"/>
              <a:t>подразумевает соответствующее окружение.</a:t>
            </a:r>
          </a:p>
          <a:p>
            <a:pPr algn="just" eaLnBrk="1" hangingPunct="1">
              <a:spcBef>
                <a:spcPct val="50000"/>
              </a:spcBef>
            </a:pPr>
            <a:r>
              <a:rPr lang="ru-RU" altLang="ru-RU" sz="1800" dirty="0" smtClean="0"/>
              <a:t>	Установку данного источника света рекомендуется выполнять аналогично установке стандартного источника </a:t>
            </a:r>
            <a:r>
              <a:rPr lang="en-US" altLang="ru-RU" sz="1800" b="1" dirty="0" smtClean="0"/>
              <a:t>Target</a:t>
            </a:r>
            <a:r>
              <a:rPr lang="en-US" altLang="ru-RU" sz="1800" dirty="0" smtClean="0"/>
              <a:t> </a:t>
            </a:r>
            <a:r>
              <a:rPr lang="en-US" altLang="ru-RU" sz="1800" b="1" dirty="0" smtClean="0"/>
              <a:t>Spot</a:t>
            </a:r>
            <a:r>
              <a:rPr lang="ru-RU" altLang="ru-RU" sz="1800" dirty="0" smtClean="0"/>
              <a:t>, так как </a:t>
            </a:r>
            <a:r>
              <a:rPr lang="en-US" altLang="ru-RU" sz="1800" b="1" dirty="0" smtClean="0"/>
              <a:t>VRaySun</a:t>
            </a:r>
            <a:r>
              <a:rPr lang="ru-RU" altLang="ru-RU" sz="1800" dirty="0" smtClean="0"/>
              <a:t> также состоит из двух элементов: сам источник и точка нацеливания. Рекомендуемые окна проекции для установки </a:t>
            </a:r>
            <a:r>
              <a:rPr lang="en-US" altLang="ru-RU" sz="1800" b="1" dirty="0" smtClean="0"/>
              <a:t>Front</a:t>
            </a:r>
            <a:r>
              <a:rPr lang="en-US" altLang="ru-RU" sz="1800" dirty="0" smtClean="0"/>
              <a:t> </a:t>
            </a:r>
            <a:r>
              <a:rPr lang="ru-RU" altLang="ru-RU" sz="1800" dirty="0" smtClean="0"/>
              <a:t>или </a:t>
            </a:r>
            <a:r>
              <a:rPr lang="en-US" altLang="ru-RU" sz="1800" b="1" dirty="0" smtClean="0"/>
              <a:t>Left</a:t>
            </a:r>
            <a:r>
              <a:rPr lang="ru-RU" altLang="ru-RU" sz="1800" dirty="0" smtClean="0"/>
              <a:t>.</a:t>
            </a:r>
          </a:p>
        </p:txBody>
      </p:sp>
      <p:sp>
        <p:nvSpPr>
          <p:cNvPr id="4" name="Text Box 2"/>
          <p:cNvSpPr txBox="1">
            <a:spLocks noChangeArrowheads="1"/>
          </p:cNvSpPr>
          <p:nvPr/>
        </p:nvSpPr>
        <p:spPr bwMode="auto">
          <a:xfrm>
            <a:off x="1763688" y="620688"/>
            <a:ext cx="63355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p>
          <a:p>
            <a:pPr eaLnBrk="1" hangingPunct="1">
              <a:spcBef>
                <a:spcPct val="50000"/>
              </a:spcBef>
            </a:pPr>
            <a:r>
              <a:rPr lang="en-US" altLang="ru-RU" sz="2800" dirty="0" err="1" smtClean="0">
                <a:solidFill>
                  <a:srgbClr val="1A4BA8"/>
                </a:solidFill>
              </a:rPr>
              <a:t>VRaySun</a:t>
            </a:r>
            <a:endParaRPr lang="ru-RU" altLang="ru-RU" sz="2800" dirty="0">
              <a:solidFill>
                <a:srgbClr val="1A4BA8"/>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5"/>
          <p:cNvSpPr txBox="1">
            <a:spLocks noChangeArrowheads="1"/>
          </p:cNvSpPr>
          <p:nvPr/>
        </p:nvSpPr>
        <p:spPr bwMode="auto">
          <a:xfrm>
            <a:off x="827584" y="2420888"/>
            <a:ext cx="33123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en-US" altLang="ru-RU" dirty="0" smtClean="0"/>
              <a:t>	</a:t>
            </a:r>
            <a:r>
              <a:rPr lang="ru-RU" altLang="ru-RU" dirty="0" smtClean="0"/>
              <a:t>После того, как источник установлен, появится запрос</a:t>
            </a:r>
            <a:endParaRPr lang="en-US" altLang="ru-RU" dirty="0" smtClean="0"/>
          </a:p>
          <a:p>
            <a:pPr algn="just" eaLnBrk="1" hangingPunct="1">
              <a:spcBef>
                <a:spcPct val="50000"/>
              </a:spcBef>
            </a:pPr>
            <a:r>
              <a:rPr lang="en-US" altLang="ru-RU" dirty="0"/>
              <a:t>Would you like automatically add a </a:t>
            </a:r>
            <a:r>
              <a:rPr lang="en-US" altLang="ru-RU" dirty="0" smtClean="0"/>
              <a:t>VRaySky </a:t>
            </a:r>
            <a:r>
              <a:rPr lang="en-US" altLang="ru-RU" dirty="0"/>
              <a:t>environment map</a:t>
            </a:r>
            <a:r>
              <a:rPr lang="ru-RU" altLang="ru-RU" dirty="0" smtClean="0"/>
              <a:t>?</a:t>
            </a:r>
          </a:p>
          <a:p>
            <a:pPr algn="just" eaLnBrk="1" hangingPunct="1">
              <a:spcBef>
                <a:spcPct val="50000"/>
              </a:spcBef>
            </a:pPr>
            <a:r>
              <a:rPr lang="ru-RU" altLang="ru-RU" dirty="0" smtClean="0"/>
              <a:t>(</a:t>
            </a:r>
            <a:r>
              <a:rPr lang="ru-RU" altLang="ru-RU" dirty="0"/>
              <a:t>Хотите ли вы автоматически добавить </a:t>
            </a:r>
            <a:r>
              <a:rPr lang="en-US" altLang="ru-RU" dirty="0" smtClean="0"/>
              <a:t>VRaySky</a:t>
            </a:r>
            <a:r>
              <a:rPr lang="ru-RU" altLang="ru-RU" dirty="0" smtClean="0"/>
              <a:t> </a:t>
            </a:r>
            <a:r>
              <a:rPr lang="ru-RU" altLang="ru-RU" dirty="0"/>
              <a:t>в карту окружения?) </a:t>
            </a:r>
          </a:p>
          <a:p>
            <a:pPr algn="just" eaLnBrk="1" hangingPunct="1">
              <a:spcBef>
                <a:spcPct val="50000"/>
              </a:spcBef>
            </a:pPr>
            <a:r>
              <a:rPr lang="ru-RU" altLang="ru-RU" dirty="0" smtClean="0"/>
              <a:t>Нажать </a:t>
            </a:r>
            <a:r>
              <a:rPr lang="en-US" altLang="ru-RU" b="1" dirty="0"/>
              <a:t>Yes</a:t>
            </a:r>
            <a:r>
              <a:rPr lang="en-US" altLang="ru-RU" dirty="0"/>
              <a:t> (</a:t>
            </a:r>
            <a:r>
              <a:rPr lang="ru-RU" altLang="ru-RU" dirty="0"/>
              <a:t>Да</a:t>
            </a:r>
            <a:r>
              <a:rPr lang="en-US" altLang="ru-RU" dirty="0"/>
              <a:t>)</a:t>
            </a:r>
            <a:r>
              <a:rPr lang="ru-RU" altLang="ru-RU" dirty="0"/>
              <a:t>.</a:t>
            </a:r>
          </a:p>
          <a:p>
            <a:pPr algn="just" eaLnBrk="1" hangingPunct="1">
              <a:spcBef>
                <a:spcPct val="50000"/>
              </a:spcBef>
            </a:pPr>
            <a:endParaRPr lang="ru-RU" altLang="ru-RU" dirty="0"/>
          </a:p>
        </p:txBody>
      </p:sp>
      <p:sp>
        <p:nvSpPr>
          <p:cNvPr id="4"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pic>
        <p:nvPicPr>
          <p:cNvPr id="2" name="Рисунок 1"/>
          <p:cNvPicPr>
            <a:picLocks noChangeAspect="1"/>
          </p:cNvPicPr>
          <p:nvPr/>
        </p:nvPicPr>
        <p:blipFill rotWithShape="1">
          <a:blip r:embed="rId2"/>
          <a:srcRect l="16300" t="7426" r="10351" b="15521"/>
          <a:stretch/>
        </p:blipFill>
        <p:spPr>
          <a:xfrm>
            <a:off x="4211960" y="2420888"/>
            <a:ext cx="4825645" cy="3168353"/>
          </a:xfrm>
          <a:prstGeom prst="rect">
            <a:avLst/>
          </a:prstGeom>
        </p:spPr>
      </p:pic>
      <p:sp>
        <p:nvSpPr>
          <p:cNvPr id="5" name="Прямоугольник 4"/>
          <p:cNvSpPr/>
          <p:nvPr/>
        </p:nvSpPr>
        <p:spPr>
          <a:xfrm>
            <a:off x="5724128" y="3927358"/>
            <a:ext cx="1440160" cy="581762"/>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46519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5"/>
          <p:cNvSpPr txBox="1">
            <a:spLocks noChangeArrowheads="1"/>
          </p:cNvSpPr>
          <p:nvPr/>
        </p:nvSpPr>
        <p:spPr bwMode="auto">
          <a:xfrm>
            <a:off x="899592" y="2068511"/>
            <a:ext cx="64087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just" eaLnBrk="1" hangingPunct="1">
              <a:spcBef>
                <a:spcPct val="50000"/>
              </a:spcBef>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indent="-285750"/>
            <a:r>
              <a:rPr lang="ru-RU" altLang="ru-RU" dirty="0" smtClean="0"/>
              <a:t>	Далее</a:t>
            </a:r>
            <a:r>
              <a:rPr lang="ru-RU" altLang="ru-RU" dirty="0"/>
              <a:t>, как и в природе, в зависимости от положения </a:t>
            </a:r>
            <a:r>
              <a:rPr lang="ru-RU" altLang="ru-RU" dirty="0" smtClean="0"/>
              <a:t>солнца, будет </a:t>
            </a:r>
            <a:r>
              <a:rPr lang="ru-RU" altLang="ru-RU" dirty="0"/>
              <a:t>меняться угол падения лучей, что в свою очередь будет отражаться на окружающих предметах и конечно же сцене.</a:t>
            </a:r>
          </a:p>
          <a:p>
            <a:r>
              <a:rPr lang="ru-RU" altLang="ru-RU" dirty="0" smtClean="0"/>
              <a:t>	Далее на представленных примерах показано, </a:t>
            </a:r>
            <a:r>
              <a:rPr lang="ru-RU" altLang="ru-RU" dirty="0"/>
              <a:t>как это происходит. </a:t>
            </a:r>
            <a:r>
              <a:rPr lang="ru-RU" altLang="ru-RU" dirty="0" smtClean="0"/>
              <a:t>На картинках показано, что при изменении позиции солнца </a:t>
            </a:r>
            <a:r>
              <a:rPr lang="ru-RU" altLang="ru-RU" dirty="0"/>
              <a:t>на определенное </a:t>
            </a:r>
            <a:r>
              <a:rPr lang="ru-RU" altLang="ru-RU" dirty="0" smtClean="0"/>
              <a:t>значение меняется угол </a:t>
            </a:r>
            <a:r>
              <a:rPr lang="ru-RU" altLang="ru-RU" dirty="0"/>
              <a:t>падения лучей, </a:t>
            </a:r>
            <a:r>
              <a:rPr lang="ru-RU" altLang="ru-RU" dirty="0" smtClean="0"/>
              <a:t>а  это, в свою очередь, приводит к изменению </a:t>
            </a:r>
            <a:r>
              <a:rPr lang="ru-RU" altLang="ru-RU" dirty="0"/>
              <a:t>освещения.</a:t>
            </a:r>
          </a:p>
        </p:txBody>
      </p:sp>
      <p:pic>
        <p:nvPicPr>
          <p:cNvPr id="686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4194175"/>
            <a:ext cx="4095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Line 8"/>
          <p:cNvSpPr>
            <a:spLocks noChangeShapeType="1"/>
          </p:cNvSpPr>
          <p:nvPr/>
        </p:nvSpPr>
        <p:spPr bwMode="auto">
          <a:xfrm>
            <a:off x="1908175" y="5300663"/>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8615" name="Line 9"/>
          <p:cNvSpPr>
            <a:spLocks noChangeShapeType="1"/>
          </p:cNvSpPr>
          <p:nvPr/>
        </p:nvSpPr>
        <p:spPr bwMode="auto">
          <a:xfrm>
            <a:off x="1908175" y="4437063"/>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8616" name="Line 10"/>
          <p:cNvSpPr>
            <a:spLocks noChangeShapeType="1"/>
          </p:cNvSpPr>
          <p:nvPr/>
        </p:nvSpPr>
        <p:spPr bwMode="auto">
          <a:xfrm>
            <a:off x="1908175" y="6164263"/>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8617" name="Text Box 11"/>
          <p:cNvSpPr txBox="1">
            <a:spLocks noChangeArrowheads="1"/>
          </p:cNvSpPr>
          <p:nvPr/>
        </p:nvSpPr>
        <p:spPr bwMode="auto">
          <a:xfrm>
            <a:off x="827088" y="4243388"/>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a:t>10 000</a:t>
            </a:r>
          </a:p>
        </p:txBody>
      </p:sp>
      <p:sp>
        <p:nvSpPr>
          <p:cNvPr id="68618" name="Text Box 12"/>
          <p:cNvSpPr txBox="1">
            <a:spLocks noChangeArrowheads="1"/>
          </p:cNvSpPr>
          <p:nvPr/>
        </p:nvSpPr>
        <p:spPr bwMode="auto">
          <a:xfrm>
            <a:off x="827088" y="5084763"/>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a:t>5 000</a:t>
            </a:r>
          </a:p>
        </p:txBody>
      </p:sp>
      <p:sp>
        <p:nvSpPr>
          <p:cNvPr id="68619" name="Text Box 13"/>
          <p:cNvSpPr txBox="1">
            <a:spLocks noChangeArrowheads="1"/>
          </p:cNvSpPr>
          <p:nvPr/>
        </p:nvSpPr>
        <p:spPr bwMode="auto">
          <a:xfrm>
            <a:off x="1187450" y="5948363"/>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a:t>0</a:t>
            </a:r>
          </a:p>
        </p:txBody>
      </p:sp>
      <p:sp>
        <p:nvSpPr>
          <p:cNvPr id="68620" name="Text Box 14"/>
          <p:cNvSpPr txBox="1">
            <a:spLocks noChangeArrowheads="1"/>
          </p:cNvSpPr>
          <p:nvPr/>
        </p:nvSpPr>
        <p:spPr bwMode="auto">
          <a:xfrm>
            <a:off x="6732588" y="5972175"/>
            <a:ext cx="1655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a:t>Наша сцена</a:t>
            </a:r>
          </a:p>
        </p:txBody>
      </p:sp>
      <p:sp>
        <p:nvSpPr>
          <p:cNvPr id="13"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14" name="Прямоугольник 13"/>
          <p:cNvSpPr/>
          <p:nvPr/>
        </p:nvSpPr>
        <p:spPr>
          <a:xfrm>
            <a:off x="6012508" y="6017844"/>
            <a:ext cx="639117" cy="290881"/>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484" y="2304082"/>
            <a:ext cx="216058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072" y="2304082"/>
            <a:ext cx="21590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10432"/>
            <a:ext cx="2233612"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84" y="4502770"/>
            <a:ext cx="2160588"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072" y="4501182"/>
            <a:ext cx="2159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4509120"/>
            <a:ext cx="2160587"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Text Box 10"/>
          <p:cNvSpPr txBox="1">
            <a:spLocks noChangeArrowheads="1"/>
          </p:cNvSpPr>
          <p:nvPr/>
        </p:nvSpPr>
        <p:spPr bwMode="auto">
          <a:xfrm>
            <a:off x="1476747" y="4031282"/>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Z = 0</a:t>
            </a:r>
            <a:endParaRPr lang="ru-RU" altLang="ru-RU"/>
          </a:p>
        </p:txBody>
      </p:sp>
      <p:sp>
        <p:nvSpPr>
          <p:cNvPr id="69642" name="Text Box 12"/>
          <p:cNvSpPr txBox="1">
            <a:spLocks noChangeArrowheads="1"/>
          </p:cNvSpPr>
          <p:nvPr/>
        </p:nvSpPr>
        <p:spPr bwMode="auto">
          <a:xfrm>
            <a:off x="3637334" y="4031282"/>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Z = </a:t>
            </a:r>
            <a:r>
              <a:rPr lang="ru-RU" altLang="ru-RU"/>
              <a:t>500</a:t>
            </a:r>
          </a:p>
        </p:txBody>
      </p:sp>
      <p:sp>
        <p:nvSpPr>
          <p:cNvPr id="69643" name="Text Box 13"/>
          <p:cNvSpPr txBox="1">
            <a:spLocks noChangeArrowheads="1"/>
          </p:cNvSpPr>
          <p:nvPr/>
        </p:nvSpPr>
        <p:spPr bwMode="auto">
          <a:xfrm>
            <a:off x="5869359" y="4031282"/>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Z = </a:t>
            </a:r>
            <a:r>
              <a:rPr lang="ru-RU" altLang="ru-RU"/>
              <a:t>700</a:t>
            </a:r>
          </a:p>
        </p:txBody>
      </p:sp>
      <p:sp>
        <p:nvSpPr>
          <p:cNvPr id="69644" name="Text Box 14"/>
          <p:cNvSpPr txBox="1">
            <a:spLocks noChangeArrowheads="1"/>
          </p:cNvSpPr>
          <p:nvPr/>
        </p:nvSpPr>
        <p:spPr bwMode="auto">
          <a:xfrm>
            <a:off x="1476747" y="6191870"/>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Z = 10</a:t>
            </a:r>
            <a:r>
              <a:rPr lang="ru-RU" altLang="ru-RU"/>
              <a:t>00</a:t>
            </a:r>
          </a:p>
        </p:txBody>
      </p:sp>
      <p:sp>
        <p:nvSpPr>
          <p:cNvPr id="69645" name="Text Box 15"/>
          <p:cNvSpPr txBox="1">
            <a:spLocks noChangeArrowheads="1"/>
          </p:cNvSpPr>
          <p:nvPr/>
        </p:nvSpPr>
        <p:spPr bwMode="auto">
          <a:xfrm>
            <a:off x="3637334" y="6191870"/>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Z = 20</a:t>
            </a:r>
            <a:r>
              <a:rPr lang="ru-RU" altLang="ru-RU"/>
              <a:t>00</a:t>
            </a:r>
          </a:p>
        </p:txBody>
      </p:sp>
      <p:sp>
        <p:nvSpPr>
          <p:cNvPr id="69646" name="Text Box 16"/>
          <p:cNvSpPr txBox="1">
            <a:spLocks noChangeArrowheads="1"/>
          </p:cNvSpPr>
          <p:nvPr/>
        </p:nvSpPr>
        <p:spPr bwMode="auto">
          <a:xfrm>
            <a:off x="5797922" y="6191870"/>
            <a:ext cx="1150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US" altLang="ru-RU"/>
              <a:t>Z = 100</a:t>
            </a:r>
            <a:r>
              <a:rPr lang="ru-RU" altLang="ru-RU"/>
              <a:t>00</a:t>
            </a:r>
          </a:p>
        </p:txBody>
      </p:sp>
      <p:sp>
        <p:nvSpPr>
          <p:cNvPr id="15"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12976"/>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683568" y="2225755"/>
            <a:ext cx="6696744"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Параметры источника света </a:t>
            </a:r>
            <a:r>
              <a:rPr lang="en-US" altLang="ru-RU" b="1" dirty="0" smtClean="0"/>
              <a:t>VRaySun</a:t>
            </a:r>
            <a:r>
              <a:rPr lang="ru-RU" altLang="ru-RU" dirty="0" smtClean="0"/>
              <a:t> на вкладке </a:t>
            </a:r>
            <a:r>
              <a:rPr lang="en-US" altLang="ru-RU" b="1" dirty="0" smtClean="0"/>
              <a:t>Modify</a:t>
            </a:r>
            <a:r>
              <a:rPr lang="ru-RU" altLang="ru-RU" dirty="0" smtClean="0"/>
              <a:t>:</a:t>
            </a:r>
          </a:p>
          <a:p>
            <a:pPr algn="just" eaLnBrk="1" hangingPunct="1">
              <a:spcBef>
                <a:spcPct val="50000"/>
              </a:spcBef>
            </a:pPr>
            <a:r>
              <a:rPr lang="en-US" altLang="ru-RU" b="1" dirty="0" smtClean="0"/>
              <a:t>Turbidity</a:t>
            </a:r>
            <a:r>
              <a:rPr lang="ru-RU" altLang="ru-RU" dirty="0" smtClean="0"/>
              <a:t> (Мутность) – определяет мутность воздуха. </a:t>
            </a:r>
            <a:endParaRPr lang="ru-RU" altLang="ru-RU" dirty="0"/>
          </a:p>
        </p:txBody>
      </p:sp>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022600"/>
            <a:ext cx="24558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868863"/>
            <a:ext cx="244792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575" y="4868863"/>
            <a:ext cx="2449513"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3043238"/>
            <a:ext cx="24479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11" name="Прямоугольник 10"/>
          <p:cNvSpPr/>
          <p:nvPr/>
        </p:nvSpPr>
        <p:spPr>
          <a:xfrm>
            <a:off x="1125687" y="3800291"/>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349500"/>
            <a:ext cx="26955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nvSpPr>
        <p:spPr bwMode="auto">
          <a:xfrm>
            <a:off x="611560" y="2567754"/>
            <a:ext cx="468089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buFont typeface="Arial" panose="020B0604020202020204" pitchFamily="34" charset="0"/>
              <a:buAutoNum type="arabicPeriod"/>
            </a:pPr>
            <a:r>
              <a:rPr lang="en-US" altLang="ru-RU" sz="2000" dirty="0"/>
              <a:t> </a:t>
            </a:r>
            <a:r>
              <a:rPr lang="ru-RU" altLang="ru-RU" sz="2000" b="1" dirty="0" err="1"/>
              <a:t>Omni</a:t>
            </a:r>
            <a:r>
              <a:rPr lang="ru-RU" altLang="ru-RU" sz="2000" dirty="0"/>
              <a:t> (всенаправленный).</a:t>
            </a:r>
          </a:p>
          <a:p>
            <a:pPr eaLnBrk="1" hangingPunct="1">
              <a:buFont typeface="Arial" panose="020B0604020202020204" pitchFamily="34" charset="0"/>
              <a:buAutoNum type="arabicPeriod"/>
            </a:pPr>
            <a:r>
              <a:rPr lang="en-US" altLang="ru-RU" sz="2000" dirty="0"/>
              <a:t> </a:t>
            </a:r>
            <a:r>
              <a:rPr lang="ru-RU" altLang="ru-RU" sz="2000" b="1" dirty="0" err="1"/>
              <a:t>Target</a:t>
            </a:r>
            <a:r>
              <a:rPr lang="ru-RU" altLang="ru-RU" sz="2000" dirty="0"/>
              <a:t> </a:t>
            </a:r>
            <a:r>
              <a:rPr lang="ru-RU" altLang="ru-RU" sz="2000" b="1" dirty="0" err="1"/>
              <a:t>Spot</a:t>
            </a:r>
            <a:r>
              <a:rPr lang="ru-RU" altLang="ru-RU" sz="2000" dirty="0"/>
              <a:t> (нацеленный прожектор). </a:t>
            </a:r>
          </a:p>
          <a:p>
            <a:pPr eaLnBrk="1" hangingPunct="1">
              <a:buFont typeface="Arial" panose="020B0604020202020204" pitchFamily="34" charset="0"/>
              <a:buAutoNum type="arabicPeriod"/>
            </a:pPr>
            <a:r>
              <a:rPr lang="en-US" altLang="ru-RU" sz="2000" dirty="0"/>
              <a:t> </a:t>
            </a:r>
            <a:r>
              <a:rPr lang="ru-RU" altLang="ru-RU" sz="2000" b="1" dirty="0" err="1"/>
              <a:t>Target</a:t>
            </a:r>
            <a:r>
              <a:rPr lang="ru-RU" altLang="ru-RU" sz="2000" dirty="0"/>
              <a:t> </a:t>
            </a:r>
            <a:r>
              <a:rPr lang="ru-RU" altLang="ru-RU" sz="2000" b="1" dirty="0" err="1"/>
              <a:t>Direct</a:t>
            </a:r>
            <a:r>
              <a:rPr lang="ru-RU" altLang="ru-RU" sz="2000" dirty="0"/>
              <a:t> (нацеленные параллельные лучи).</a:t>
            </a:r>
          </a:p>
          <a:p>
            <a:pPr eaLnBrk="1" hangingPunct="1">
              <a:buFont typeface="Arial" panose="020B0604020202020204" pitchFamily="34" charset="0"/>
              <a:buAutoNum type="arabicPeriod"/>
            </a:pPr>
            <a:r>
              <a:rPr lang="en-US" altLang="ru-RU" sz="2000" dirty="0"/>
              <a:t> </a:t>
            </a:r>
            <a:r>
              <a:rPr lang="ru-RU" altLang="ru-RU" sz="2000" b="1" dirty="0" err="1"/>
              <a:t>Free</a:t>
            </a:r>
            <a:r>
              <a:rPr lang="ru-RU" altLang="ru-RU" sz="2000" dirty="0"/>
              <a:t> </a:t>
            </a:r>
            <a:r>
              <a:rPr lang="ru-RU" altLang="ru-RU" sz="2000" b="1" dirty="0" err="1"/>
              <a:t>Spot</a:t>
            </a:r>
            <a:r>
              <a:rPr lang="ru-RU" altLang="ru-RU" sz="2000" dirty="0"/>
              <a:t> (свободный прожектор).</a:t>
            </a:r>
          </a:p>
          <a:p>
            <a:pPr eaLnBrk="1" hangingPunct="1">
              <a:buFont typeface="Arial" panose="020B0604020202020204" pitchFamily="34" charset="0"/>
              <a:buAutoNum type="arabicPeriod"/>
            </a:pPr>
            <a:r>
              <a:rPr lang="en-US" altLang="ru-RU" sz="2000" dirty="0"/>
              <a:t> </a:t>
            </a:r>
            <a:r>
              <a:rPr lang="ru-RU" altLang="ru-RU" sz="2000" b="1" dirty="0" err="1"/>
              <a:t>Free</a:t>
            </a:r>
            <a:r>
              <a:rPr lang="ru-RU" altLang="ru-RU" sz="2000" dirty="0"/>
              <a:t> </a:t>
            </a:r>
            <a:r>
              <a:rPr lang="ru-RU" altLang="ru-RU" sz="2000" b="1" dirty="0" err="1"/>
              <a:t>Direct</a:t>
            </a:r>
            <a:r>
              <a:rPr lang="ru-RU" altLang="ru-RU" sz="2000" dirty="0"/>
              <a:t> (свободные параллельные лучи).</a:t>
            </a:r>
          </a:p>
          <a:p>
            <a:pPr eaLnBrk="1" hangingPunct="1">
              <a:buFont typeface="Arial" panose="020B0604020202020204" pitchFamily="34" charset="0"/>
              <a:buAutoNum type="arabicPeriod"/>
            </a:pPr>
            <a:r>
              <a:rPr lang="en-US" altLang="ru-RU" sz="2000" dirty="0"/>
              <a:t> </a:t>
            </a:r>
            <a:r>
              <a:rPr lang="ru-RU" altLang="ru-RU" sz="2000" b="1" dirty="0" err="1"/>
              <a:t>Skylight</a:t>
            </a:r>
            <a:r>
              <a:rPr lang="ru-RU" altLang="ru-RU" sz="2000" dirty="0"/>
              <a:t> (небесный свет).</a:t>
            </a:r>
          </a:p>
        </p:txBody>
      </p:sp>
      <p:sp>
        <p:nvSpPr>
          <p:cNvPr id="8"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
        <p:nvSpPr>
          <p:cNvPr id="2" name="Прямоугольник 1"/>
          <p:cNvSpPr/>
          <p:nvPr/>
        </p:nvSpPr>
        <p:spPr>
          <a:xfrm>
            <a:off x="5436096" y="2349500"/>
            <a:ext cx="432048" cy="43142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280026" y="2797324"/>
            <a:ext cx="432048" cy="43142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508501" y="3237528"/>
            <a:ext cx="2623170" cy="431428"/>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5472298" y="4260453"/>
            <a:ext cx="2623170" cy="139913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84" y="3754438"/>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25" y="3754438"/>
            <a:ext cx="303847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213" y="3754438"/>
            <a:ext cx="303847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 Box 7"/>
          <p:cNvSpPr txBox="1">
            <a:spLocks noChangeArrowheads="1"/>
          </p:cNvSpPr>
          <p:nvPr/>
        </p:nvSpPr>
        <p:spPr bwMode="auto">
          <a:xfrm>
            <a:off x="755576" y="2288381"/>
            <a:ext cx="68407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a:t>
            </a:r>
            <a:r>
              <a:rPr lang="ru-RU" altLang="ru-RU" b="1" dirty="0" smtClean="0"/>
              <a:t>Ozone</a:t>
            </a:r>
            <a:r>
              <a:rPr lang="ru-RU" altLang="ru-RU" dirty="0" smtClean="0"/>
              <a:t> </a:t>
            </a:r>
            <a:r>
              <a:rPr lang="ru-RU" altLang="ru-RU" dirty="0"/>
              <a:t>(Озон) - Влияет на цвет солнечного света. Изменяется в пределах 0.0 - 1.0. Маленькие значения делают солнечный свет более желтым, большие - более синим.</a:t>
            </a:r>
          </a:p>
        </p:txBody>
      </p:sp>
      <p:sp>
        <p:nvSpPr>
          <p:cNvPr id="8"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9" name="Прямоугольник 8"/>
          <p:cNvSpPr/>
          <p:nvPr/>
        </p:nvSpPr>
        <p:spPr>
          <a:xfrm>
            <a:off x="753151" y="4546650"/>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437112"/>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592378"/>
            <a:ext cx="2817813"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69891"/>
            <a:ext cx="28082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473" y="4694765"/>
            <a:ext cx="274161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9" name="Прямоугольник 8"/>
          <p:cNvSpPr/>
          <p:nvPr/>
        </p:nvSpPr>
        <p:spPr>
          <a:xfrm>
            <a:off x="765647" y="5384590"/>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 Box 7"/>
          <p:cNvSpPr txBox="1">
            <a:spLocks noChangeArrowheads="1"/>
          </p:cNvSpPr>
          <p:nvPr/>
        </p:nvSpPr>
        <p:spPr bwMode="auto">
          <a:xfrm>
            <a:off x="755576" y="2522273"/>
            <a:ext cx="48340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a:t>
            </a:r>
            <a:r>
              <a:rPr lang="en-US" altLang="ru-RU" b="1" dirty="0" smtClean="0"/>
              <a:t>intensity</a:t>
            </a:r>
            <a:r>
              <a:rPr lang="en-US" altLang="ru-RU" dirty="0" smtClean="0"/>
              <a:t> </a:t>
            </a:r>
            <a:r>
              <a:rPr lang="en-US" altLang="ru-RU" b="1" dirty="0" smtClean="0"/>
              <a:t>multiplier</a:t>
            </a:r>
            <a:r>
              <a:rPr lang="ru-RU" altLang="ru-RU" dirty="0" smtClean="0"/>
              <a:t> (коэффициент интенсивности) </a:t>
            </a:r>
            <a:r>
              <a:rPr lang="ru-RU" altLang="ru-RU" dirty="0"/>
              <a:t>- </a:t>
            </a:r>
            <a:r>
              <a:rPr lang="ru-RU" altLang="ru-RU" dirty="0" smtClean="0"/>
              <a:t>влияет </a:t>
            </a:r>
            <a:r>
              <a:rPr lang="ru-RU" altLang="ru-RU" dirty="0"/>
              <a:t>на </a:t>
            </a:r>
            <a:r>
              <a:rPr lang="ru-RU" altLang="ru-RU" dirty="0" smtClean="0"/>
              <a:t>силу освещения.</a:t>
            </a:r>
            <a:endParaRPr lang="ru-RU" alt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75" y="3625647"/>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573463"/>
            <a:ext cx="3038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573463"/>
            <a:ext cx="3038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7"/>
          <p:cNvSpPr txBox="1">
            <a:spLocks noChangeArrowheads="1"/>
          </p:cNvSpPr>
          <p:nvPr/>
        </p:nvSpPr>
        <p:spPr bwMode="auto">
          <a:xfrm>
            <a:off x="899592" y="2606675"/>
            <a:ext cx="64087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a:t>
            </a:r>
            <a:r>
              <a:rPr lang="en-US" altLang="ru-RU" b="1" dirty="0" smtClean="0"/>
              <a:t>size</a:t>
            </a:r>
            <a:r>
              <a:rPr lang="en-US" altLang="ru-RU" dirty="0" smtClean="0"/>
              <a:t> </a:t>
            </a:r>
            <a:r>
              <a:rPr lang="en-US" altLang="ru-RU" b="1" dirty="0" smtClean="0"/>
              <a:t>multiplier</a:t>
            </a:r>
            <a:r>
              <a:rPr lang="ru-RU" altLang="ru-RU" dirty="0" smtClean="0"/>
              <a:t> </a:t>
            </a:r>
            <a:r>
              <a:rPr lang="ru-RU" altLang="ru-RU" dirty="0"/>
              <a:t>– множитель размера солнца (на степень освещенности не влияет</a:t>
            </a:r>
            <a:r>
              <a:rPr lang="ru-RU" altLang="ru-RU" dirty="0" smtClean="0"/>
              <a:t>).</a:t>
            </a:r>
            <a:endParaRPr lang="ru-RU" altLang="ru-RU" dirty="0"/>
          </a:p>
        </p:txBody>
      </p:sp>
      <p:sp>
        <p:nvSpPr>
          <p:cNvPr id="8"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9" name="Прямоугольник 8"/>
          <p:cNvSpPr/>
          <p:nvPr/>
        </p:nvSpPr>
        <p:spPr>
          <a:xfrm>
            <a:off x="800146" y="4808402"/>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421" y="2358772"/>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2348880"/>
            <a:ext cx="30289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7"/>
          <p:cNvSpPr txBox="1">
            <a:spLocks noChangeArrowheads="1"/>
          </p:cNvSpPr>
          <p:nvPr/>
        </p:nvSpPr>
        <p:spPr bwMode="auto">
          <a:xfrm>
            <a:off x="797421" y="4869161"/>
            <a:ext cx="64388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dirty="0" smtClean="0"/>
              <a:t>	На </a:t>
            </a:r>
            <a:r>
              <a:rPr lang="ru-RU" altLang="ru-RU" dirty="0"/>
              <a:t>таких малых изображениях разница </a:t>
            </a:r>
            <a:r>
              <a:rPr lang="ru-RU" altLang="ru-RU" dirty="0" smtClean="0"/>
              <a:t>плохо </a:t>
            </a:r>
            <a:r>
              <a:rPr lang="ru-RU" altLang="ru-RU" dirty="0"/>
              <a:t>заметна.</a:t>
            </a:r>
            <a:endParaRPr lang="en-US" altLang="ru-RU" dirty="0"/>
          </a:p>
          <a:p>
            <a:pPr algn="just" eaLnBrk="1" hangingPunct="1">
              <a:spcBef>
                <a:spcPct val="50000"/>
              </a:spcBef>
            </a:pPr>
            <a:r>
              <a:rPr lang="ru-RU" altLang="ru-RU" dirty="0" smtClean="0"/>
              <a:t>	</a:t>
            </a:r>
            <a:r>
              <a:rPr lang="en-US" altLang="ru-RU" b="1" dirty="0" smtClean="0"/>
              <a:t>Shadow</a:t>
            </a:r>
            <a:r>
              <a:rPr lang="en-US" altLang="ru-RU" dirty="0" smtClean="0"/>
              <a:t> </a:t>
            </a:r>
            <a:r>
              <a:rPr lang="en-US" altLang="ru-RU" b="1" dirty="0" err="1"/>
              <a:t>Subdivs</a:t>
            </a:r>
            <a:r>
              <a:rPr lang="ru-RU" altLang="ru-RU" dirty="0"/>
              <a:t> – указывает количество </a:t>
            </a:r>
            <a:r>
              <a:rPr lang="ru-RU" altLang="ru-RU" dirty="0" smtClean="0"/>
              <a:t>шумов </a:t>
            </a:r>
            <a:r>
              <a:rPr lang="ru-RU" altLang="ru-RU" dirty="0"/>
              <a:t>для теней от солнца. При значении 1 тени получаются шумными. Начиная со значения 10 наблюдаются плавные переходы без шумов.</a:t>
            </a:r>
          </a:p>
        </p:txBody>
      </p:sp>
      <p:pic>
        <p:nvPicPr>
          <p:cNvPr id="747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87" y="2348880"/>
            <a:ext cx="3028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9" name="Прямоугольник 8"/>
          <p:cNvSpPr/>
          <p:nvPr/>
        </p:nvSpPr>
        <p:spPr>
          <a:xfrm>
            <a:off x="797421" y="3717106"/>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00" y="1978198"/>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621" y="1968673"/>
            <a:ext cx="3038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978198"/>
            <a:ext cx="30384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 Box 7"/>
          <p:cNvSpPr txBox="1">
            <a:spLocks noChangeArrowheads="1"/>
          </p:cNvSpPr>
          <p:nvPr/>
        </p:nvSpPr>
        <p:spPr bwMode="auto">
          <a:xfrm>
            <a:off x="827584" y="4509120"/>
            <a:ext cx="64807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a:t>
            </a:r>
            <a:r>
              <a:rPr lang="ru-RU" altLang="ru-RU" b="1" dirty="0" smtClean="0"/>
              <a:t>shadow</a:t>
            </a:r>
            <a:r>
              <a:rPr lang="ru-RU" altLang="ru-RU" dirty="0" smtClean="0"/>
              <a:t> </a:t>
            </a:r>
            <a:r>
              <a:rPr lang="ru-RU" altLang="ru-RU" b="1" dirty="0"/>
              <a:t>bias</a:t>
            </a:r>
            <a:r>
              <a:rPr lang="ru-RU" altLang="ru-RU" dirty="0"/>
              <a:t> </a:t>
            </a:r>
            <a:r>
              <a:rPr lang="ru-RU" altLang="ru-RU" dirty="0" smtClean="0"/>
              <a:t>(сдвиг, спад тени) </a:t>
            </a:r>
            <a:r>
              <a:rPr lang="ru-RU" altLang="ru-RU" dirty="0"/>
              <a:t>- </a:t>
            </a:r>
            <a:r>
              <a:rPr lang="ru-RU" altLang="ru-RU" dirty="0" smtClean="0"/>
              <a:t>сдвигает </a:t>
            </a:r>
            <a:r>
              <a:rPr lang="ru-RU" altLang="ru-RU" dirty="0"/>
              <a:t>тень ближе или дальше от объекта (или объектов) ее отбрасывающего. Если сдвиг очень маленький, тени могут "просочится" туда, где их не должно быть, производя нежелательные пятна. Если сдвиг очень большой, тень может "отделиться" от объекта. Если сдвиг </a:t>
            </a:r>
            <a:r>
              <a:rPr lang="ru-RU" altLang="ru-RU" dirty="0" smtClean="0"/>
              <a:t>слишком велик, </a:t>
            </a:r>
            <a:r>
              <a:rPr lang="ru-RU" altLang="ru-RU" dirty="0"/>
              <a:t>неважно в какую сторону, тени могут не </a:t>
            </a:r>
            <a:r>
              <a:rPr lang="ru-RU" altLang="ru-RU" dirty="0" smtClean="0"/>
              <a:t>провизуализироваться.</a:t>
            </a:r>
            <a:endParaRPr lang="ru-RU" altLang="ru-RU" dirty="0"/>
          </a:p>
        </p:txBody>
      </p:sp>
      <p:sp>
        <p:nvSpPr>
          <p:cNvPr id="8"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9" name="Прямоугольник 8"/>
          <p:cNvSpPr/>
          <p:nvPr/>
        </p:nvSpPr>
        <p:spPr>
          <a:xfrm>
            <a:off x="669900" y="3534196"/>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160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2411760" y="2492896"/>
            <a:ext cx="504056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ru-RU" altLang="ru-RU" dirty="0" smtClean="0"/>
              <a:t>	</a:t>
            </a:r>
            <a:r>
              <a:rPr lang="ru-RU" altLang="ru-RU" b="1" dirty="0" smtClean="0"/>
              <a:t>Photon </a:t>
            </a:r>
            <a:r>
              <a:rPr lang="ru-RU" altLang="ru-RU" b="1" dirty="0"/>
              <a:t>emit radius </a:t>
            </a:r>
            <a:r>
              <a:rPr lang="ru-RU" altLang="ru-RU" dirty="0"/>
              <a:t>(Радиус испускания фотонов) - </a:t>
            </a:r>
            <a:r>
              <a:rPr lang="ru-RU" altLang="ru-RU" dirty="0" smtClean="0"/>
              <a:t>радиус </a:t>
            </a:r>
            <a:r>
              <a:rPr lang="ru-RU" altLang="ru-RU" dirty="0"/>
              <a:t>участка, в котором будут испускаться </a:t>
            </a:r>
            <a:r>
              <a:rPr lang="ru-RU" altLang="ru-RU" dirty="0" smtClean="0"/>
              <a:t>фотоны.</a:t>
            </a:r>
          </a:p>
          <a:p>
            <a:pPr algn="just" eaLnBrk="1" hangingPunct="1">
              <a:spcBef>
                <a:spcPct val="50000"/>
              </a:spcBef>
            </a:pPr>
            <a:r>
              <a:rPr lang="ru-RU" altLang="ru-RU" dirty="0"/>
              <a:t>	</a:t>
            </a:r>
            <a:r>
              <a:rPr lang="ru-RU" altLang="ru-RU" dirty="0" smtClean="0"/>
              <a:t>Границы </a:t>
            </a:r>
            <a:r>
              <a:rPr lang="ru-RU" altLang="ru-RU" dirty="0"/>
              <a:t>этого участка обозначены зеленым цилиндром вокруг вектора направления </a:t>
            </a:r>
            <a:r>
              <a:rPr lang="ru-RU" altLang="ru-RU" dirty="0" smtClean="0"/>
              <a:t>Солнца.</a:t>
            </a:r>
          </a:p>
          <a:p>
            <a:pPr algn="just" eaLnBrk="1" hangingPunct="1">
              <a:spcBef>
                <a:spcPct val="50000"/>
              </a:spcBef>
            </a:pPr>
            <a:r>
              <a:rPr lang="ru-RU" altLang="ru-RU" dirty="0"/>
              <a:t>	</a:t>
            </a:r>
            <a:r>
              <a:rPr lang="ru-RU" altLang="ru-RU" dirty="0" smtClean="0"/>
              <a:t>Этот </a:t>
            </a:r>
            <a:r>
              <a:rPr lang="ru-RU" altLang="ru-RU" dirty="0"/>
              <a:t>параметр оказывает влияние только тогда, когда фотоны используются для вычисления </a:t>
            </a:r>
            <a:r>
              <a:rPr lang="ru-RU" altLang="ru-RU" b="1" dirty="0"/>
              <a:t>GI</a:t>
            </a:r>
            <a:r>
              <a:rPr lang="ru-RU" altLang="ru-RU" dirty="0"/>
              <a:t>, или каустики.</a:t>
            </a:r>
          </a:p>
        </p:txBody>
      </p:sp>
      <p:sp>
        <p:nvSpPr>
          <p:cNvPr id="6" name="Text Box 2"/>
          <p:cNvSpPr txBox="1">
            <a:spLocks noChangeArrowheads="1"/>
          </p:cNvSpPr>
          <p:nvPr/>
        </p:nvSpPr>
        <p:spPr bwMode="auto">
          <a:xfrm>
            <a:off x="1763688" y="620688"/>
            <a:ext cx="6335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2800" dirty="0" smtClean="0">
                <a:solidFill>
                  <a:srgbClr val="1A4BA8"/>
                </a:solidFill>
              </a:rPr>
              <a:t>Создание и настройка источника света </a:t>
            </a:r>
            <a:r>
              <a:rPr lang="en-US" altLang="ru-RU" sz="2800" dirty="0" smtClean="0">
                <a:solidFill>
                  <a:srgbClr val="1A4BA8"/>
                </a:solidFill>
              </a:rPr>
              <a:t>VRaySun</a:t>
            </a:r>
            <a:endParaRPr lang="ru-RU" altLang="ru-RU" sz="2800" dirty="0">
              <a:solidFill>
                <a:srgbClr val="1A4BA8"/>
              </a:solidFill>
            </a:endParaRPr>
          </a:p>
        </p:txBody>
      </p:sp>
      <p:sp>
        <p:nvSpPr>
          <p:cNvPr id="7" name="Прямоугольник 6"/>
          <p:cNvSpPr/>
          <p:nvPr/>
        </p:nvSpPr>
        <p:spPr>
          <a:xfrm>
            <a:off x="693639" y="4221088"/>
            <a:ext cx="1590129" cy="204774"/>
          </a:xfrm>
          <a:prstGeom prst="rect">
            <a:avLst/>
          </a:prstGeom>
          <a:solidFill>
            <a:schemeClr val="accent1">
              <a:alpha val="10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68538" y="692150"/>
            <a:ext cx="64801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400" dirty="0">
                <a:solidFill>
                  <a:srgbClr val="1414EC"/>
                </a:solidFill>
              </a:rPr>
              <a:t>  </a:t>
            </a:r>
            <a:r>
              <a:rPr lang="ru-RU" altLang="ru-RU" sz="2400" dirty="0">
                <a:solidFill>
                  <a:srgbClr val="0000AC"/>
                </a:solidFill>
              </a:rPr>
              <a:t>Круглый стол </a:t>
            </a:r>
            <a:r>
              <a:rPr lang="ru-RU" altLang="ru-RU" sz="2400" dirty="0" smtClean="0">
                <a:solidFill>
                  <a:srgbClr val="0000AC"/>
                </a:solidFill>
              </a:rPr>
              <a:t>№8</a:t>
            </a:r>
            <a:endParaRPr lang="ru-RU" altLang="ru-RU" sz="2400" dirty="0">
              <a:solidFill>
                <a:srgbClr val="0000AC"/>
              </a:solidFill>
            </a:endParaRPr>
          </a:p>
        </p:txBody>
      </p:sp>
      <p:sp>
        <p:nvSpPr>
          <p:cNvPr id="40963" name="Text Box 6"/>
          <p:cNvSpPr txBox="1">
            <a:spLocks noChangeArrowheads="1"/>
          </p:cNvSpPr>
          <p:nvPr/>
        </p:nvSpPr>
        <p:spPr bwMode="auto">
          <a:xfrm>
            <a:off x="755650" y="3068960"/>
            <a:ext cx="662466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ru-RU" sz="1600" dirty="0" smtClean="0"/>
              <a:t>Тема «</a:t>
            </a:r>
            <a:r>
              <a:rPr lang="ru-RU" dirty="0"/>
              <a:t>Настройка освещения в сцене</a:t>
            </a:r>
            <a:r>
              <a:rPr lang="ru-RU" sz="1600" dirty="0" smtClean="0"/>
              <a:t>».</a:t>
            </a:r>
            <a:endParaRPr lang="en-US" sz="1600" dirty="0" smtClean="0"/>
          </a:p>
          <a:p>
            <a:pPr>
              <a:defRPr/>
            </a:pPr>
            <a:r>
              <a:rPr lang="ru-RU" sz="1600" dirty="0" smtClean="0"/>
              <a:t> </a:t>
            </a:r>
            <a:endParaRPr lang="en-US" sz="1600" dirty="0" smtClean="0"/>
          </a:p>
          <a:p>
            <a:pPr marL="0" indent="0">
              <a:defRPr/>
            </a:pPr>
            <a:r>
              <a:rPr lang="ru-RU" sz="1600" dirty="0" smtClean="0"/>
              <a:t>	Обсудить на форуме в теме «Круглый стол по работе с программой </a:t>
            </a:r>
            <a:r>
              <a:rPr lang="en-US" sz="1600" dirty="0" smtClean="0"/>
              <a:t>Autodesk</a:t>
            </a:r>
            <a:r>
              <a:rPr lang="ru-RU" sz="1600" dirty="0" smtClean="0"/>
              <a:t> 3</a:t>
            </a:r>
            <a:r>
              <a:rPr lang="en-US" sz="1600" dirty="0" smtClean="0"/>
              <a:t>ds max</a:t>
            </a:r>
            <a:r>
              <a:rPr lang="ru-RU" sz="1600" dirty="0" smtClean="0"/>
              <a:t>»:</a:t>
            </a:r>
            <a:endParaRPr lang="en-US" sz="1600" dirty="0" smtClean="0"/>
          </a:p>
          <a:p>
            <a:pPr>
              <a:buFont typeface="Arial" panose="020B0604020202020204" pitchFamily="34" charset="0"/>
              <a:buAutoNum type="arabicPeriod"/>
              <a:defRPr/>
            </a:pPr>
            <a:r>
              <a:rPr lang="ru-RU" sz="1600" dirty="0" smtClean="0"/>
              <a:t>Создание и настройка освещения в сцене.</a:t>
            </a:r>
            <a:endParaRPr lang="en-US" sz="1600" dirty="0" smtClean="0"/>
          </a:p>
          <a:p>
            <a:pPr>
              <a:buFont typeface="Arial" panose="020B0604020202020204" pitchFamily="34" charset="0"/>
              <a:buAutoNum type="arabicPeriod"/>
              <a:defRPr/>
            </a:pPr>
            <a:r>
              <a:rPr lang="ru-RU" sz="1600" dirty="0" smtClean="0"/>
              <a:t>Использование различных источников света.</a:t>
            </a:r>
            <a:endParaRPr lang="en-US" sz="1600" dirty="0" smtClean="0"/>
          </a:p>
          <a:p>
            <a:pPr>
              <a:buFont typeface="Arial" panose="020B0604020202020204" pitchFamily="34" charset="0"/>
              <a:buAutoNum type="arabicPeriod"/>
              <a:defRPr/>
            </a:pPr>
            <a:r>
              <a:rPr lang="ru-RU" sz="1600" dirty="0" smtClean="0"/>
              <a:t>Визуализация с источниками света.</a:t>
            </a:r>
            <a:endParaRPr lang="ru-RU" sz="1000" b="1" dirty="0" smtClean="0">
              <a:latin typeface="Century Gothic" panose="020B0502020202020204" pitchFamily="34" charset="0"/>
            </a:endParaRPr>
          </a:p>
        </p:txBody>
      </p:sp>
    </p:spTree>
    <p:extLst>
      <p:ext uri="{BB962C8B-B14F-4D97-AF65-F5344CB8AC3E}">
        <p14:creationId xmlns:p14="http://schemas.microsoft.com/office/powerpoint/2010/main" val="4131504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755576" y="836712"/>
            <a:ext cx="6767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800" dirty="0">
                <a:solidFill>
                  <a:srgbClr val="0070C0"/>
                </a:solidFill>
              </a:rPr>
              <a:t>  </a:t>
            </a:r>
            <a:r>
              <a:rPr lang="ru-RU" altLang="ru-RU" sz="2800" dirty="0">
                <a:solidFill>
                  <a:srgbClr val="0070C0"/>
                </a:solidFill>
              </a:rPr>
              <a:t>Самостоятельная работа </a:t>
            </a:r>
            <a:r>
              <a:rPr lang="ru-RU" altLang="ru-RU" sz="2800" dirty="0" smtClean="0">
                <a:solidFill>
                  <a:srgbClr val="0070C0"/>
                </a:solidFill>
              </a:rPr>
              <a:t>№9</a:t>
            </a:r>
            <a:endParaRPr lang="ru-RU" altLang="ru-RU" sz="2800" dirty="0">
              <a:solidFill>
                <a:srgbClr val="0070C0"/>
              </a:solidFill>
            </a:endParaRPr>
          </a:p>
        </p:txBody>
      </p:sp>
      <p:sp>
        <p:nvSpPr>
          <p:cNvPr id="44035" name="Text Box 6"/>
          <p:cNvSpPr txBox="1">
            <a:spLocks noChangeArrowheads="1"/>
          </p:cNvSpPr>
          <p:nvPr/>
        </p:nvSpPr>
        <p:spPr bwMode="auto">
          <a:xfrm>
            <a:off x="467544" y="2492896"/>
            <a:ext cx="7201495"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ru-RU" dirty="0" smtClean="0"/>
              <a:t>Тема «Настройка освещения в сцене».</a:t>
            </a:r>
            <a:endParaRPr lang="en-US" dirty="0" smtClean="0"/>
          </a:p>
          <a:p>
            <a:pPr>
              <a:defRPr/>
            </a:pPr>
            <a:r>
              <a:rPr lang="ru-RU" dirty="0" smtClean="0"/>
              <a:t> </a:t>
            </a:r>
            <a:endParaRPr lang="en-US" dirty="0" smtClean="0"/>
          </a:p>
          <a:p>
            <a:pPr marL="342900" indent="-342900" algn="just">
              <a:buFont typeface="+mj-lt"/>
              <a:buAutoNum type="arabicPeriod"/>
              <a:defRPr/>
            </a:pPr>
            <a:r>
              <a:rPr lang="ru-RU" sz="1400" dirty="0"/>
              <a:t>Самостоятельная работа </a:t>
            </a:r>
            <a:r>
              <a:rPr lang="ru-RU" sz="1400" dirty="0" smtClean="0"/>
              <a:t>№9 </a:t>
            </a:r>
            <a:r>
              <a:rPr lang="ru-RU" sz="1400" dirty="0"/>
              <a:t>по курсу "Компьютерная графика 3</a:t>
            </a:r>
            <a:r>
              <a:rPr lang="en-US" sz="1400" dirty="0"/>
              <a:t>ds max</a:t>
            </a:r>
            <a:r>
              <a:rPr lang="ru-RU" sz="1400" dirty="0"/>
              <a:t>" выполняется слушателем самостоятельно, затем присылается через учебный портал на </a:t>
            </a:r>
            <a:r>
              <a:rPr lang="ru-RU" sz="1400" dirty="0" smtClean="0"/>
              <a:t>проверку.</a:t>
            </a:r>
          </a:p>
          <a:p>
            <a:pPr marL="342900" indent="-342900" algn="just">
              <a:buFont typeface="+mj-lt"/>
              <a:buAutoNum type="arabicPeriod"/>
              <a:defRPr/>
            </a:pPr>
            <a:r>
              <a:rPr lang="ru-RU" sz="1400" dirty="0" smtClean="0"/>
              <a:t>Используя </a:t>
            </a:r>
            <a:r>
              <a:rPr lang="ru-RU" sz="1400" dirty="0"/>
              <a:t>ранее выполненные модели из СР</a:t>
            </a:r>
            <a:r>
              <a:rPr lang="ru-RU" sz="1400" dirty="0" smtClean="0"/>
              <a:t>№6 </a:t>
            </a:r>
            <a:r>
              <a:rPr lang="ru-RU" sz="1400" dirty="0"/>
              <a:t>назначить им материалы и карты, провести визуализацию (рекомендуется использовать визуализатор </a:t>
            </a:r>
            <a:r>
              <a:rPr lang="en-US" sz="1400" dirty="0"/>
              <a:t>V-Ray</a:t>
            </a:r>
            <a:r>
              <a:rPr lang="ru-RU" sz="1400" dirty="0"/>
              <a:t>).</a:t>
            </a:r>
          </a:p>
          <a:p>
            <a:pPr marL="342900" indent="-342900" algn="just">
              <a:buFont typeface="+mj-lt"/>
              <a:buAutoNum type="arabicPeriod"/>
              <a:defRPr/>
            </a:pPr>
            <a:r>
              <a:rPr lang="ru-RU" sz="1400" dirty="0" smtClean="0"/>
              <a:t>Приветствуется </a:t>
            </a:r>
            <a:r>
              <a:rPr lang="ru-RU" sz="1400" dirty="0"/>
              <a:t>творческий подход и внесение своих идей.</a:t>
            </a:r>
            <a:endParaRPr lang="en-US" sz="1400" dirty="0"/>
          </a:p>
          <a:p>
            <a:pPr marL="342900" indent="-342900" algn="just">
              <a:buFont typeface="+mj-lt"/>
              <a:buAutoNum type="arabicPeriod"/>
              <a:defRPr/>
            </a:pPr>
            <a:r>
              <a:rPr lang="ru-RU" sz="1400" dirty="0"/>
              <a:t>Провести визуализацию результата. Сохранить под именем </a:t>
            </a:r>
            <a:r>
              <a:rPr lang="en-US" sz="1400" dirty="0" err="1"/>
              <a:t>sr</a:t>
            </a:r>
            <a:r>
              <a:rPr lang="ru-RU" sz="1400" dirty="0" smtClean="0"/>
              <a:t>_9.</a:t>
            </a:r>
            <a:r>
              <a:rPr lang="en-US" sz="1400" dirty="0"/>
              <a:t>bmp</a:t>
            </a:r>
            <a:r>
              <a:rPr lang="ru-RU" sz="1400" dirty="0"/>
              <a:t> или </a:t>
            </a:r>
            <a:r>
              <a:rPr lang="en-US" sz="1400" dirty="0" err="1"/>
              <a:t>sr</a:t>
            </a:r>
            <a:r>
              <a:rPr lang="ru-RU" sz="1400" dirty="0" smtClean="0"/>
              <a:t>_9.</a:t>
            </a:r>
            <a:r>
              <a:rPr lang="en-US" sz="1400" dirty="0"/>
              <a:t>jpg</a:t>
            </a:r>
            <a:r>
              <a:rPr lang="ru-RU" sz="1400" dirty="0"/>
              <a:t>.</a:t>
            </a:r>
            <a:endParaRPr lang="en-US" sz="1400" dirty="0"/>
          </a:p>
          <a:p>
            <a:pPr marL="342900" indent="-342900" algn="just">
              <a:buFont typeface="+mj-lt"/>
              <a:buAutoNum type="arabicPeriod"/>
              <a:defRPr/>
            </a:pPr>
            <a:r>
              <a:rPr lang="ru-RU" sz="1400" dirty="0"/>
              <a:t>Поместить все файлы данной работы (</a:t>
            </a:r>
            <a:r>
              <a:rPr lang="en-US" sz="1400" dirty="0" err="1"/>
              <a:t>sr</a:t>
            </a:r>
            <a:r>
              <a:rPr lang="ru-RU" sz="1400" dirty="0" smtClean="0"/>
              <a:t>_9.</a:t>
            </a:r>
            <a:r>
              <a:rPr lang="en-US" sz="1400" dirty="0"/>
              <a:t>max</a:t>
            </a:r>
            <a:r>
              <a:rPr lang="ru-RU" sz="1400" dirty="0"/>
              <a:t>, </a:t>
            </a:r>
            <a:r>
              <a:rPr lang="en-US" sz="1400" dirty="0" err="1"/>
              <a:t>sr</a:t>
            </a:r>
            <a:r>
              <a:rPr lang="ru-RU" sz="1400" dirty="0" smtClean="0"/>
              <a:t>_9.</a:t>
            </a:r>
            <a:r>
              <a:rPr lang="en-US" sz="1400" dirty="0"/>
              <a:t>bmp</a:t>
            </a:r>
            <a:r>
              <a:rPr lang="ru-RU" sz="1400" dirty="0"/>
              <a:t> или </a:t>
            </a:r>
            <a:r>
              <a:rPr lang="en-US" sz="1400" dirty="0" err="1"/>
              <a:t>sr</a:t>
            </a:r>
            <a:r>
              <a:rPr lang="ru-RU" sz="1400" dirty="0" smtClean="0"/>
              <a:t>_9.</a:t>
            </a:r>
            <a:r>
              <a:rPr lang="en-US" sz="1400" dirty="0"/>
              <a:t>jpg</a:t>
            </a:r>
            <a:r>
              <a:rPr lang="ru-RU" sz="1400" dirty="0"/>
              <a:t>) в одну папку. Упаковать в архив. Название архива – имя_фамилия слушателя. </a:t>
            </a:r>
            <a:endParaRPr lang="en-US" sz="1400" dirty="0"/>
          </a:p>
          <a:p>
            <a:pPr marL="342900" indent="-342900" algn="just">
              <a:buFont typeface="+mj-lt"/>
              <a:buAutoNum type="arabicPeriod"/>
              <a:defRPr/>
            </a:pPr>
            <a:r>
              <a:rPr lang="ru-RU" sz="1400" dirty="0"/>
              <a:t>Архив прикрепить к ответу на учебном портале.</a:t>
            </a:r>
            <a:endParaRPr lang="en-US" sz="1400" dirty="0"/>
          </a:p>
          <a:p>
            <a:pPr marL="342900" indent="-342900" algn="just">
              <a:buFont typeface="+mj-lt"/>
              <a:buAutoNum type="arabicPeriod"/>
              <a:defRPr/>
            </a:pPr>
            <a:r>
              <a:rPr lang="ru-RU" sz="1400" dirty="0" smtClean="0"/>
              <a:t>Задание на оценку. Максимальный балл – «десять»</a:t>
            </a:r>
            <a:r>
              <a:rPr lang="en-US" sz="1400" dirty="0" smtClean="0"/>
              <a:t>.</a:t>
            </a:r>
          </a:p>
        </p:txBody>
      </p:sp>
    </p:spTree>
    <p:extLst>
      <p:ext uri="{BB962C8B-B14F-4D97-AF65-F5344CB8AC3E}">
        <p14:creationId xmlns:p14="http://schemas.microsoft.com/office/powerpoint/2010/main" val="3593988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899592" y="836712"/>
            <a:ext cx="6767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800" dirty="0">
                <a:solidFill>
                  <a:srgbClr val="0070C0"/>
                </a:solidFill>
              </a:rPr>
              <a:t>  </a:t>
            </a:r>
            <a:r>
              <a:rPr lang="ru-RU" altLang="ru-RU" sz="2800" dirty="0">
                <a:solidFill>
                  <a:srgbClr val="0070C0"/>
                </a:solidFill>
              </a:rPr>
              <a:t>Самостоятельная работа </a:t>
            </a:r>
            <a:r>
              <a:rPr lang="ru-RU" altLang="ru-RU" sz="2800" dirty="0" smtClean="0">
                <a:solidFill>
                  <a:srgbClr val="0070C0"/>
                </a:solidFill>
              </a:rPr>
              <a:t>№9</a:t>
            </a:r>
            <a:endParaRPr lang="ru-RU" altLang="ru-RU" sz="2800" dirty="0">
              <a:solidFill>
                <a:srgbClr val="0070C0"/>
              </a:solidFill>
            </a:endParaRPr>
          </a:p>
        </p:txBody>
      </p:sp>
      <p:sp>
        <p:nvSpPr>
          <p:cNvPr id="43013" name="TextBox 3"/>
          <p:cNvSpPr txBox="1">
            <a:spLocks noChangeArrowheads="1"/>
          </p:cNvSpPr>
          <p:nvPr/>
        </p:nvSpPr>
        <p:spPr bwMode="auto">
          <a:xfrm>
            <a:off x="2195736" y="5373216"/>
            <a:ext cx="2826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smtClean="0"/>
              <a:t>Пример </a:t>
            </a:r>
            <a:r>
              <a:rPr lang="ru-RU" altLang="ru-RU" dirty="0"/>
              <a:t>выполнения СР</a:t>
            </a:r>
            <a:r>
              <a:rPr lang="ru-RU" altLang="ru-RU" dirty="0" smtClean="0"/>
              <a:t>№9</a:t>
            </a:r>
            <a:endParaRPr lang="en-US" alt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916832"/>
            <a:ext cx="5508104" cy="3098309"/>
          </a:xfrm>
          <a:prstGeom prst="rect">
            <a:avLst/>
          </a:prstGeom>
        </p:spPr>
      </p:pic>
    </p:spTree>
    <p:extLst>
      <p:ext uri="{BB962C8B-B14F-4D97-AF65-F5344CB8AC3E}">
        <p14:creationId xmlns:p14="http://schemas.microsoft.com/office/powerpoint/2010/main" val="6957267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899592" y="836712"/>
            <a:ext cx="6767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800" dirty="0">
                <a:solidFill>
                  <a:srgbClr val="0070C0"/>
                </a:solidFill>
              </a:rPr>
              <a:t>  </a:t>
            </a:r>
            <a:r>
              <a:rPr lang="ru-RU" altLang="ru-RU" sz="2800" dirty="0">
                <a:solidFill>
                  <a:srgbClr val="0070C0"/>
                </a:solidFill>
              </a:rPr>
              <a:t>Самостоятельная работа </a:t>
            </a:r>
            <a:r>
              <a:rPr lang="ru-RU" altLang="ru-RU" sz="2800" dirty="0" smtClean="0">
                <a:solidFill>
                  <a:srgbClr val="0070C0"/>
                </a:solidFill>
              </a:rPr>
              <a:t>№9</a:t>
            </a:r>
            <a:endParaRPr lang="ru-RU" altLang="ru-RU" sz="2800" dirty="0">
              <a:solidFill>
                <a:srgbClr val="0070C0"/>
              </a:solidFill>
            </a:endParaRPr>
          </a:p>
        </p:txBody>
      </p:sp>
      <p:sp>
        <p:nvSpPr>
          <p:cNvPr id="43013" name="TextBox 3"/>
          <p:cNvSpPr txBox="1">
            <a:spLocks noChangeArrowheads="1"/>
          </p:cNvSpPr>
          <p:nvPr/>
        </p:nvSpPr>
        <p:spPr bwMode="auto">
          <a:xfrm>
            <a:off x="2195736" y="5373216"/>
            <a:ext cx="2826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smtClean="0"/>
              <a:t>Пример </a:t>
            </a:r>
            <a:r>
              <a:rPr lang="ru-RU" altLang="ru-RU" dirty="0"/>
              <a:t>выполнения СР</a:t>
            </a:r>
            <a:r>
              <a:rPr lang="ru-RU" altLang="ru-RU" dirty="0" smtClean="0"/>
              <a:t>№9</a:t>
            </a:r>
            <a:endParaRPr lang="en-US" alt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772816"/>
            <a:ext cx="5868144" cy="3300831"/>
          </a:xfrm>
          <a:prstGeom prst="rect">
            <a:avLst/>
          </a:prstGeom>
        </p:spPr>
      </p:pic>
    </p:spTree>
    <p:extLst>
      <p:ext uri="{BB962C8B-B14F-4D97-AF65-F5344CB8AC3E}">
        <p14:creationId xmlns:p14="http://schemas.microsoft.com/office/powerpoint/2010/main" val="920973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755651" y="2420888"/>
            <a:ext cx="655265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r>
              <a:rPr lang="ru-RU" altLang="ru-RU" dirty="0"/>
              <a:t>•  </a:t>
            </a:r>
            <a:r>
              <a:rPr lang="ru-RU" altLang="ru-RU" b="1" dirty="0" err="1"/>
              <a:t>Omni</a:t>
            </a:r>
            <a:r>
              <a:rPr lang="ru-RU" altLang="ru-RU" dirty="0"/>
              <a:t> (всенаправленный) - источник света, располагающийся в точке и излучающий во всех направлениях трехмерного пространства сцены. Такой источник света еще называют точечным.</a:t>
            </a:r>
          </a:p>
          <a:p>
            <a:pPr algn="just" eaLnBrk="1" hangingPunct="1"/>
            <a:endParaRPr lang="ru-RU" altLang="ru-RU" dirty="0"/>
          </a:p>
          <a:p>
            <a:pPr algn="just" eaLnBrk="1" hangingPunct="1"/>
            <a:r>
              <a:rPr lang="ru-RU" altLang="ru-RU" dirty="0" smtClean="0"/>
              <a:t>•</a:t>
            </a:r>
            <a:r>
              <a:rPr lang="en-US" altLang="ru-RU" dirty="0" smtClean="0"/>
              <a:t> </a:t>
            </a:r>
            <a:r>
              <a:rPr lang="ru-RU" altLang="ru-RU" b="1" dirty="0" err="1" smtClean="0"/>
              <a:t>Target</a:t>
            </a:r>
            <a:r>
              <a:rPr lang="ru-RU" altLang="ru-RU" dirty="0" smtClean="0"/>
              <a:t> </a:t>
            </a:r>
            <a:r>
              <a:rPr lang="ru-RU" altLang="ru-RU" b="1" dirty="0" err="1"/>
              <a:t>Spot</a:t>
            </a:r>
            <a:r>
              <a:rPr lang="ru-RU" altLang="ru-RU" dirty="0"/>
              <a:t> (нацеленный прожектор) - источник света, располагающийся в точке и излучающий свет в виде конуса или пирамиды с вершиной в точке излучения. У такого прожектора есть точка нацеливания </a:t>
            </a:r>
            <a:r>
              <a:rPr lang="ru-RU" altLang="ru-RU" b="1" dirty="0" err="1"/>
              <a:t>Target</a:t>
            </a:r>
            <a:r>
              <a:rPr lang="ru-RU" altLang="ru-RU" dirty="0"/>
              <a:t>, указывающая направление лучей.</a:t>
            </a:r>
          </a:p>
          <a:p>
            <a:pPr algn="just" eaLnBrk="1" hangingPunct="1"/>
            <a:endParaRPr lang="ru-RU" altLang="ru-RU" dirty="0"/>
          </a:p>
          <a:p>
            <a:pPr algn="just" eaLnBrk="1" hangingPunct="1"/>
            <a:r>
              <a:rPr lang="ru-RU" altLang="ru-RU" dirty="0"/>
              <a:t>•  </a:t>
            </a:r>
            <a:r>
              <a:rPr lang="ru-RU" altLang="ru-RU" b="1" dirty="0" err="1"/>
              <a:t>Target</a:t>
            </a:r>
            <a:r>
              <a:rPr lang="ru-RU" altLang="ru-RU" dirty="0"/>
              <a:t> </a:t>
            </a:r>
            <a:r>
              <a:rPr lang="ru-RU" altLang="ru-RU" b="1" dirty="0" err="1"/>
              <a:t>Direct</a:t>
            </a:r>
            <a:r>
              <a:rPr lang="ru-RU" altLang="ru-RU" dirty="0"/>
              <a:t> (нацеленные параллельные лучи) - аналогичный предыдущему источнику света, излучаемый не точкой, а плоскостью. Такой осветитель можно представить в виде параллелепипеда или цилиндра. В данном случае лучи идут параллельно друг другу образуя цилиндрическую или прямоугольную освещенную область.</a:t>
            </a:r>
          </a:p>
        </p:txBody>
      </p:sp>
      <p:sp>
        <p:nvSpPr>
          <p:cNvPr id="4"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1619672" y="692696"/>
            <a:ext cx="518378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4000" dirty="0">
                <a:solidFill>
                  <a:srgbClr val="1414EC"/>
                </a:solidFill>
              </a:rPr>
              <a:t>  </a:t>
            </a:r>
            <a:r>
              <a:rPr lang="en-US" altLang="ru-RU" sz="4400" dirty="0">
                <a:solidFill>
                  <a:srgbClr val="0000AC"/>
                </a:solidFill>
              </a:rPr>
              <a:t>Autodesk 3ds max</a:t>
            </a:r>
            <a:endParaRPr lang="ru-RU" altLang="ru-RU" sz="4400" dirty="0">
              <a:solidFill>
                <a:srgbClr val="0000AC"/>
              </a:solidFill>
            </a:endParaRPr>
          </a:p>
        </p:txBody>
      </p:sp>
      <p:sp>
        <p:nvSpPr>
          <p:cNvPr id="44035" name="Text Box 6"/>
          <p:cNvSpPr txBox="1">
            <a:spLocks noChangeArrowheads="1"/>
          </p:cNvSpPr>
          <p:nvPr/>
        </p:nvSpPr>
        <p:spPr bwMode="auto">
          <a:xfrm>
            <a:off x="611188" y="1663700"/>
            <a:ext cx="83534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b="1" dirty="0">
              <a:latin typeface="Century Gothic" panose="020B0502020202020204" pitchFamily="34" charset="0"/>
            </a:endParaRPr>
          </a:p>
          <a:p>
            <a:pPr eaLnBrk="1" hangingPunct="1"/>
            <a:endParaRPr lang="en-US" altLang="ru-RU" b="1" dirty="0">
              <a:latin typeface="Century Gothic" panose="020B0502020202020204" pitchFamily="34" charset="0"/>
            </a:endParaRPr>
          </a:p>
          <a:p>
            <a:pPr eaLnBrk="1" hangingPunct="1"/>
            <a:endParaRPr lang="en-US" altLang="ru-RU" b="1" dirty="0">
              <a:latin typeface="Century Gothic" panose="020B0502020202020204" pitchFamily="34" charset="0"/>
            </a:endParaRPr>
          </a:p>
          <a:p>
            <a:pPr eaLnBrk="1" hangingPunct="1"/>
            <a:endParaRPr lang="en-US" altLang="ru-RU" b="1" dirty="0">
              <a:latin typeface="Century Gothic" panose="020B0502020202020204" pitchFamily="34" charset="0"/>
            </a:endParaRPr>
          </a:p>
          <a:p>
            <a:pPr eaLnBrk="1" hangingPunct="1"/>
            <a:endParaRPr lang="en-US" altLang="ru-RU" b="1" dirty="0">
              <a:latin typeface="Century Gothic" panose="020B0502020202020204" pitchFamily="34" charset="0"/>
            </a:endParaRPr>
          </a:p>
          <a:p>
            <a:pPr eaLnBrk="1" hangingPunct="1"/>
            <a:r>
              <a:rPr lang="ru-RU" altLang="ru-RU" b="1" dirty="0">
                <a:latin typeface="Century Gothic" panose="020B0502020202020204" pitchFamily="34" charset="0"/>
              </a:rPr>
              <a:t>Все вопросы и предложения присылайте по адресу:</a:t>
            </a:r>
          </a:p>
          <a:p>
            <a:pPr eaLnBrk="1" hangingPunct="1"/>
            <a:endParaRPr lang="en-US" altLang="ru-RU" b="1" dirty="0">
              <a:latin typeface="Century Gothic" panose="020B0502020202020204" pitchFamily="34" charset="0"/>
            </a:endParaRPr>
          </a:p>
          <a:p>
            <a:pPr eaLnBrk="1" hangingPunct="1"/>
            <a:r>
              <a:rPr lang="en-US" u="sng" dirty="0">
                <a:hlinkClick r:id="rId2"/>
              </a:rPr>
              <a:t>mirallect@gmail.com</a:t>
            </a:r>
            <a:r>
              <a:rPr lang="ru-RU" u="sng" dirty="0"/>
              <a:t>, </a:t>
            </a:r>
            <a:r>
              <a:rPr lang="en-US" u="sng" dirty="0">
                <a:hlinkClick r:id="rId3"/>
              </a:rPr>
              <a:t>abba-kat@yandex.by</a:t>
            </a:r>
            <a:endParaRPr lang="ru-RU" altLang="ru-RU" dirty="0">
              <a:latin typeface="Century Gothic" panose="020B0502020202020204" pitchFamily="34" charset="0"/>
            </a:endParaRPr>
          </a:p>
          <a:p>
            <a:pPr eaLnBrk="1" hangingPunct="1"/>
            <a:endParaRPr lang="ru-RU" altLang="ru-RU" dirty="0">
              <a:latin typeface="Century Gothic" panose="020B0502020202020204" pitchFamily="34" charset="0"/>
            </a:endParaRPr>
          </a:p>
          <a:p>
            <a:pPr algn="ctr" eaLnBrk="1" hangingPunct="1">
              <a:lnSpc>
                <a:spcPct val="80000"/>
              </a:lnSpc>
              <a:spcBef>
                <a:spcPct val="20000"/>
              </a:spcBef>
              <a:buClr>
                <a:srgbClr val="FFCC00"/>
              </a:buClr>
              <a:buSzPct val="70000"/>
              <a:buFont typeface="Wingdings" panose="05000000000000000000" pitchFamily="2" charset="2"/>
              <a:buNone/>
            </a:pPr>
            <a:endParaRPr lang="ru-RU" altLang="ru-RU" sz="1000" dirty="0">
              <a:latin typeface="Century Gothic" panose="020B0502020202020204" pitchFamily="34" charset="0"/>
            </a:endParaRPr>
          </a:p>
        </p:txBody>
      </p:sp>
    </p:spTree>
    <p:extLst>
      <p:ext uri="{BB962C8B-B14F-4D97-AF65-F5344CB8AC3E}">
        <p14:creationId xmlns:p14="http://schemas.microsoft.com/office/powerpoint/2010/main" val="1386763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755651" y="2492896"/>
            <a:ext cx="66246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r>
              <a:rPr lang="ru-RU" altLang="ru-RU" dirty="0"/>
              <a:t>•  </a:t>
            </a:r>
            <a:r>
              <a:rPr lang="ru-RU" altLang="ru-RU" b="1" dirty="0" err="1"/>
              <a:t>Free</a:t>
            </a:r>
            <a:r>
              <a:rPr lang="ru-RU" altLang="ru-RU" dirty="0"/>
              <a:t> </a:t>
            </a:r>
            <a:r>
              <a:rPr lang="ru-RU" altLang="ru-RU" b="1" dirty="0" err="1"/>
              <a:t>Spot</a:t>
            </a:r>
            <a:r>
              <a:rPr lang="ru-RU" altLang="ru-RU" dirty="0"/>
              <a:t> (свободный прожектор) - источник света, идентичный нацеленному прожектору, но без точки цели. Направление светового луча изменяется поворотом источника света.</a:t>
            </a:r>
          </a:p>
          <a:p>
            <a:pPr algn="just" eaLnBrk="1" hangingPunct="1"/>
            <a:endParaRPr lang="ru-RU" altLang="ru-RU" dirty="0"/>
          </a:p>
          <a:p>
            <a:pPr algn="just" eaLnBrk="1" hangingPunct="1"/>
            <a:r>
              <a:rPr lang="ru-RU" altLang="ru-RU" dirty="0"/>
              <a:t>• </a:t>
            </a:r>
            <a:r>
              <a:rPr lang="ru-RU" altLang="ru-RU" b="1" dirty="0" err="1" smtClean="0"/>
              <a:t>Free</a:t>
            </a:r>
            <a:r>
              <a:rPr lang="ru-RU" altLang="ru-RU" dirty="0" smtClean="0"/>
              <a:t> </a:t>
            </a:r>
            <a:r>
              <a:rPr lang="ru-RU" altLang="ru-RU" b="1" dirty="0" err="1"/>
              <a:t>Direct</a:t>
            </a:r>
            <a:r>
              <a:rPr lang="ru-RU" altLang="ru-RU" dirty="0"/>
              <a:t> (свободные параллельные лучи) - аналогичный предыдущему источник света, излучающий не из точки, а из плоскости (также как </a:t>
            </a:r>
            <a:r>
              <a:rPr lang="ru-RU" altLang="ru-RU" b="1" dirty="0" err="1"/>
              <a:t>Target</a:t>
            </a:r>
            <a:r>
              <a:rPr lang="ru-RU" altLang="ru-RU" dirty="0"/>
              <a:t> </a:t>
            </a:r>
            <a:r>
              <a:rPr lang="ru-RU" altLang="ru-RU" b="1" dirty="0" err="1"/>
              <a:t>Direct</a:t>
            </a:r>
            <a:r>
              <a:rPr lang="ru-RU" altLang="ru-RU" dirty="0"/>
              <a:t>).</a:t>
            </a:r>
          </a:p>
          <a:p>
            <a:pPr algn="just" eaLnBrk="1" hangingPunct="1"/>
            <a:endParaRPr lang="ru-RU" altLang="ru-RU" dirty="0"/>
          </a:p>
          <a:p>
            <a:pPr algn="just" eaLnBrk="1" hangingPunct="1"/>
            <a:r>
              <a:rPr lang="ru-RU" altLang="ru-RU" dirty="0"/>
              <a:t>•  </a:t>
            </a:r>
            <a:r>
              <a:rPr lang="ru-RU" altLang="ru-RU" b="1" dirty="0" err="1"/>
              <a:t>Skylight</a:t>
            </a:r>
            <a:r>
              <a:rPr lang="ru-RU" altLang="ru-RU" dirty="0"/>
              <a:t> (небесный свет) - </a:t>
            </a:r>
            <a:r>
              <a:rPr lang="ru-RU" altLang="ru-RU" dirty="0" smtClean="0"/>
              <a:t>свет, </a:t>
            </a:r>
            <a:r>
              <a:rPr lang="ru-RU" altLang="ru-RU" dirty="0"/>
              <a:t>испускаемый небесным куполом.</a:t>
            </a:r>
          </a:p>
        </p:txBody>
      </p:sp>
      <p:sp>
        <p:nvSpPr>
          <p:cNvPr id="4"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349177"/>
            <a:ext cx="208438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5300340"/>
            <a:ext cx="208756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789040"/>
            <a:ext cx="2087563"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3059832" y="2697001"/>
            <a:ext cx="4321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dirty="0"/>
              <a:t>Источник света типа </a:t>
            </a:r>
            <a:r>
              <a:rPr lang="en-US" altLang="ru-RU" b="1" dirty="0"/>
              <a:t>Omni</a:t>
            </a:r>
            <a:r>
              <a:rPr lang="ru-RU" altLang="ru-RU" dirty="0"/>
              <a:t>, рассеянный свет, рассеянная тень.</a:t>
            </a:r>
          </a:p>
        </p:txBody>
      </p:sp>
      <p:sp>
        <p:nvSpPr>
          <p:cNvPr id="11271" name="Text Box 7"/>
          <p:cNvSpPr txBox="1">
            <a:spLocks noChangeArrowheads="1"/>
          </p:cNvSpPr>
          <p:nvPr/>
        </p:nvSpPr>
        <p:spPr bwMode="auto">
          <a:xfrm>
            <a:off x="3059832" y="4156546"/>
            <a:ext cx="43211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dirty="0"/>
              <a:t>Источник света типа </a:t>
            </a:r>
            <a:r>
              <a:rPr lang="en-US" altLang="ru-RU" b="1" dirty="0"/>
              <a:t>Target/Free Spot</a:t>
            </a:r>
            <a:r>
              <a:rPr lang="ru-RU" altLang="ru-RU" dirty="0"/>
              <a:t>, рассеянный</a:t>
            </a:r>
            <a:r>
              <a:rPr lang="en-US" altLang="ru-RU" dirty="0"/>
              <a:t> </a:t>
            </a:r>
            <a:r>
              <a:rPr lang="ru-RU" altLang="ru-RU" dirty="0"/>
              <a:t>направленный свет, рассеянная тень.</a:t>
            </a:r>
          </a:p>
        </p:txBody>
      </p:sp>
      <p:sp>
        <p:nvSpPr>
          <p:cNvPr id="11272" name="Text Box 8"/>
          <p:cNvSpPr txBox="1">
            <a:spLocks noChangeArrowheads="1"/>
          </p:cNvSpPr>
          <p:nvPr/>
        </p:nvSpPr>
        <p:spPr bwMode="auto">
          <a:xfrm>
            <a:off x="3059832" y="5517232"/>
            <a:ext cx="43211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dirty="0"/>
              <a:t>Источник света типа </a:t>
            </a:r>
            <a:r>
              <a:rPr lang="en-US" altLang="ru-RU" b="1" dirty="0"/>
              <a:t>Target/Free Direct</a:t>
            </a:r>
            <a:r>
              <a:rPr lang="ru-RU" altLang="ru-RU" dirty="0"/>
              <a:t>, прямой направленный свет, тень не рассеивается.</a:t>
            </a:r>
          </a:p>
        </p:txBody>
      </p:sp>
      <p:sp>
        <p:nvSpPr>
          <p:cNvPr id="9"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Text Box 5"/>
          <p:cNvSpPr txBox="1">
            <a:spLocks noChangeArrowheads="1"/>
          </p:cNvSpPr>
          <p:nvPr/>
        </p:nvSpPr>
        <p:spPr bwMode="auto">
          <a:xfrm>
            <a:off x="252413" y="2650912"/>
            <a:ext cx="1800225" cy="779462"/>
          </a:xfrm>
          <a:prstGeom prst="rect">
            <a:avLst/>
          </a:prstGeom>
          <a:noFill/>
          <a:ln w="9525">
            <a:noFill/>
            <a:miter lim="800000"/>
            <a:headEnd/>
            <a:tailEnd/>
          </a:ln>
          <a:effectLst/>
        </p:spPr>
        <p:txBody>
          <a:bodyPr>
            <a:spAutoFit/>
          </a:bodyPr>
          <a:lstStyle/>
          <a:p>
            <a:pPr algn="ctr" eaLnBrk="1" hangingPunct="1">
              <a:spcBef>
                <a:spcPct val="50000"/>
              </a:spcBef>
              <a:defRPr/>
            </a:pPr>
            <a:r>
              <a:rPr lang="en-US" sz="1800">
                <a:effectLst>
                  <a:outerShdw blurRad="38100" dist="38100" dir="2700000" algn="tl">
                    <a:srgbClr val="C0C0C0"/>
                  </a:outerShdw>
                </a:effectLst>
                <a:latin typeface="Arial" charset="0"/>
              </a:rPr>
              <a:t>Target Spot</a:t>
            </a:r>
          </a:p>
          <a:p>
            <a:pPr algn="ctr" eaLnBrk="1" hangingPunct="1">
              <a:spcBef>
                <a:spcPct val="50000"/>
              </a:spcBef>
              <a:defRPr/>
            </a:pPr>
            <a:endParaRPr lang="ru-RU" sz="1800">
              <a:effectLst>
                <a:outerShdw blurRad="38100" dist="38100" dir="2700000" algn="tl">
                  <a:srgbClr val="C0C0C0"/>
                </a:outerShdw>
              </a:effectLst>
              <a:latin typeface="Arial" charset="0"/>
            </a:endParaRPr>
          </a:p>
        </p:txBody>
      </p:sp>
      <p:sp>
        <p:nvSpPr>
          <p:cNvPr id="12292" name="Text Box 6"/>
          <p:cNvSpPr txBox="1">
            <a:spLocks noChangeArrowheads="1"/>
          </p:cNvSpPr>
          <p:nvPr/>
        </p:nvSpPr>
        <p:spPr bwMode="auto">
          <a:xfrm>
            <a:off x="1260127" y="1694938"/>
            <a:ext cx="63357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1400" dirty="0"/>
              <a:t>Все стандартные источники света имеют аналогичные настройки. Рассмотрим их на примере </a:t>
            </a:r>
            <a:r>
              <a:rPr lang="ru-RU" altLang="ru-RU" sz="1400" b="1" dirty="0" err="1"/>
              <a:t>Target</a:t>
            </a:r>
            <a:r>
              <a:rPr lang="ru-RU" altLang="ru-RU" sz="1400" b="1" dirty="0"/>
              <a:t> </a:t>
            </a:r>
            <a:r>
              <a:rPr lang="ru-RU" altLang="ru-RU" sz="1400" b="1" dirty="0" err="1"/>
              <a:t>Spot</a:t>
            </a:r>
            <a:r>
              <a:rPr lang="ru-RU" altLang="ru-RU" sz="1400" dirty="0" smtClean="0"/>
              <a:t>. </a:t>
            </a:r>
            <a:r>
              <a:rPr lang="ru-RU" sz="1400" dirty="0">
                <a:latin typeface="Arial" charset="0"/>
              </a:rPr>
              <a:t>На командной панели инструментов на вкладке </a:t>
            </a:r>
            <a:r>
              <a:rPr lang="en-US" sz="1400" b="1" dirty="0">
                <a:latin typeface="Arial" charset="0"/>
              </a:rPr>
              <a:t>Create</a:t>
            </a:r>
            <a:r>
              <a:rPr lang="ru-RU" sz="1400" dirty="0">
                <a:latin typeface="Arial" charset="0"/>
              </a:rPr>
              <a:t> перейти в раздел </a:t>
            </a:r>
            <a:r>
              <a:rPr lang="en-US" sz="1400" b="1" dirty="0">
                <a:latin typeface="Arial" charset="0"/>
              </a:rPr>
              <a:t>Lights</a:t>
            </a:r>
            <a:r>
              <a:rPr lang="ru-RU" sz="1400" dirty="0">
                <a:latin typeface="Arial" charset="0"/>
              </a:rPr>
              <a:t> и выбрать </a:t>
            </a:r>
            <a:r>
              <a:rPr lang="ru-RU" sz="1400" dirty="0" smtClean="0">
                <a:latin typeface="Arial" charset="0"/>
              </a:rPr>
              <a:t>в свитке </a:t>
            </a:r>
            <a:r>
              <a:rPr lang="en-US" sz="1400" b="1" dirty="0" smtClean="0">
                <a:latin typeface="Arial" charset="0"/>
              </a:rPr>
              <a:t>Standard</a:t>
            </a:r>
            <a:r>
              <a:rPr lang="ru-RU" sz="1400" dirty="0">
                <a:latin typeface="Arial" charset="0"/>
              </a:rPr>
              <a:t>.</a:t>
            </a:r>
            <a:endParaRPr lang="ru-RU" altLang="ru-RU" sz="1400" dirty="0"/>
          </a:p>
        </p:txBody>
      </p:sp>
      <p:pic>
        <p:nvPicPr>
          <p:cNvPr id="1229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3084299"/>
            <a:ext cx="18002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31" y="4581128"/>
            <a:ext cx="1600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10"/>
          <p:cNvSpPr txBox="1">
            <a:spLocks noChangeArrowheads="1"/>
          </p:cNvSpPr>
          <p:nvPr/>
        </p:nvSpPr>
        <p:spPr bwMode="auto">
          <a:xfrm>
            <a:off x="3059832" y="2648640"/>
            <a:ext cx="4824537"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a:solidFill>
                  <a:schemeClr val="tx1"/>
                </a:solidFill>
                <a:latin typeface="Arial" panose="020B0604020202020204" pitchFamily="34" charset="0"/>
              </a:defRPr>
            </a:lvl1pPr>
            <a:lvl2pPr marL="800100" indent="-34290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AutoNum type="arabicPeriod"/>
            </a:pPr>
            <a:r>
              <a:rPr lang="ru-RU" altLang="ru-RU" sz="1400" dirty="0"/>
              <a:t>Установить источник свет</a:t>
            </a:r>
            <a:r>
              <a:rPr lang="ru-RU" altLang="ru-RU" sz="1400" b="1" dirty="0"/>
              <a:t>а </a:t>
            </a:r>
            <a:r>
              <a:rPr lang="ru-RU" altLang="ru-RU" sz="1400" b="1" dirty="0" err="1"/>
              <a:t>Target</a:t>
            </a:r>
            <a:r>
              <a:rPr lang="ru-RU" altLang="ru-RU" sz="1400" b="1" dirty="0"/>
              <a:t> </a:t>
            </a:r>
            <a:r>
              <a:rPr lang="ru-RU" altLang="ru-RU" sz="1400" b="1" dirty="0" err="1"/>
              <a:t>Spot</a:t>
            </a:r>
            <a:r>
              <a:rPr lang="ru-RU" altLang="ru-RU" sz="1400" b="1" dirty="0"/>
              <a:t>.</a:t>
            </a:r>
          </a:p>
          <a:p>
            <a:pPr algn="just" eaLnBrk="1" hangingPunct="1">
              <a:spcBef>
                <a:spcPct val="50000"/>
              </a:spcBef>
              <a:buFont typeface="Arial" panose="020B0604020202020204" pitchFamily="34" charset="0"/>
              <a:buAutoNum type="arabicPeriod"/>
            </a:pPr>
            <a:r>
              <a:rPr lang="ru-RU" altLang="ru-RU" sz="1400" dirty="0"/>
              <a:t>Перейти на вкладку </a:t>
            </a:r>
            <a:r>
              <a:rPr lang="en-US" altLang="ru-RU" sz="1400" dirty="0"/>
              <a:t>Modify</a:t>
            </a:r>
            <a:r>
              <a:rPr lang="ru-RU" altLang="ru-RU" sz="1400" dirty="0"/>
              <a:t>,  в свитке </a:t>
            </a:r>
            <a:r>
              <a:rPr lang="en-US" altLang="ru-RU" sz="1400" b="1" dirty="0"/>
              <a:t>General Parameters </a:t>
            </a:r>
            <a:r>
              <a:rPr lang="en-US" altLang="ru-RU" sz="1400" dirty="0"/>
              <a:t>(</a:t>
            </a:r>
            <a:r>
              <a:rPr lang="ru-RU" altLang="ru-RU" sz="1400" dirty="0"/>
              <a:t>Основные параметры</a:t>
            </a:r>
            <a:r>
              <a:rPr lang="en-US" altLang="ru-RU" sz="1400" dirty="0"/>
              <a:t>)</a:t>
            </a:r>
            <a:r>
              <a:rPr lang="ru-RU" altLang="ru-RU" sz="1400" dirty="0"/>
              <a:t> находятся следующие настройки:</a:t>
            </a:r>
          </a:p>
          <a:p>
            <a:pPr lvl="1" algn="just" eaLnBrk="1" hangingPunct="1">
              <a:spcBef>
                <a:spcPct val="50000"/>
              </a:spcBef>
              <a:buFont typeface="Arial" panose="020B0604020202020204" pitchFamily="34" charset="0"/>
              <a:buChar char="•"/>
            </a:pPr>
            <a:r>
              <a:rPr lang="en-US" altLang="ru-RU" sz="1200" b="1" dirty="0"/>
              <a:t>Light Type </a:t>
            </a:r>
            <a:r>
              <a:rPr lang="en-US" altLang="ru-RU" sz="1200" dirty="0"/>
              <a:t>- </a:t>
            </a:r>
            <a:r>
              <a:rPr lang="ru-RU" altLang="ru-RU" sz="1200" dirty="0"/>
              <a:t>Флажок рядом с </a:t>
            </a:r>
            <a:r>
              <a:rPr lang="en-US" altLang="ru-RU" sz="1200" b="1" dirty="0"/>
              <a:t>On</a:t>
            </a:r>
            <a:r>
              <a:rPr lang="ru-RU" altLang="ru-RU" sz="1200" dirty="0"/>
              <a:t> для включения</a:t>
            </a:r>
            <a:r>
              <a:rPr lang="en-US" altLang="ru-RU" sz="1200" dirty="0"/>
              <a:t>\</a:t>
            </a:r>
            <a:r>
              <a:rPr lang="ru-RU" altLang="ru-RU" sz="1200" dirty="0"/>
              <a:t>выключения источника света</a:t>
            </a:r>
          </a:p>
          <a:p>
            <a:pPr lvl="1" algn="just" eaLnBrk="1" hangingPunct="1">
              <a:spcBef>
                <a:spcPct val="50000"/>
              </a:spcBef>
              <a:buFont typeface="Arial" panose="020B0604020202020204" pitchFamily="34" charset="0"/>
              <a:buChar char="•"/>
            </a:pPr>
            <a:r>
              <a:rPr lang="ru-RU" altLang="ru-RU" sz="1200" dirty="0"/>
              <a:t>Список рядом позволяет выбрать тип источника света.</a:t>
            </a:r>
          </a:p>
          <a:p>
            <a:pPr lvl="1" algn="just" eaLnBrk="1" hangingPunct="1">
              <a:spcBef>
                <a:spcPct val="50000"/>
              </a:spcBef>
              <a:buFont typeface="Arial" panose="020B0604020202020204" pitchFamily="34" charset="0"/>
              <a:buChar char="•"/>
            </a:pPr>
            <a:r>
              <a:rPr lang="en-US" altLang="ru-RU" sz="1200" b="1" dirty="0"/>
              <a:t>Targeted</a:t>
            </a:r>
            <a:r>
              <a:rPr lang="ru-RU" altLang="ru-RU" sz="1200" dirty="0"/>
              <a:t> для включения</a:t>
            </a:r>
            <a:r>
              <a:rPr lang="en-US" altLang="ru-RU" sz="1200" dirty="0"/>
              <a:t>/</a:t>
            </a:r>
            <a:r>
              <a:rPr lang="ru-RU" altLang="ru-RU" sz="1200" dirty="0"/>
              <a:t>отключения прицела.</a:t>
            </a:r>
          </a:p>
          <a:p>
            <a:pPr lvl="1" algn="just" eaLnBrk="1" hangingPunct="1">
              <a:spcBef>
                <a:spcPct val="50000"/>
              </a:spcBef>
              <a:buFont typeface="Arial" panose="020B0604020202020204" pitchFamily="34" charset="0"/>
              <a:buChar char="•"/>
            </a:pPr>
            <a:r>
              <a:rPr lang="en-US" altLang="ru-RU" sz="1200" b="1" dirty="0"/>
              <a:t>Shadows – On</a:t>
            </a:r>
            <a:r>
              <a:rPr lang="ru-RU" altLang="ru-RU" sz="1200" dirty="0"/>
              <a:t> – включение отключение теней.</a:t>
            </a:r>
          </a:p>
          <a:p>
            <a:pPr lvl="1" algn="just" eaLnBrk="1" hangingPunct="1">
              <a:spcBef>
                <a:spcPct val="50000"/>
              </a:spcBef>
              <a:buFont typeface="Arial" panose="020B0604020202020204" pitchFamily="34" charset="0"/>
              <a:buChar char="•"/>
            </a:pPr>
            <a:r>
              <a:rPr lang="ru-RU" altLang="ru-RU" sz="1200" dirty="0"/>
              <a:t>Далее находится список для </a:t>
            </a:r>
            <a:r>
              <a:rPr lang="ru-RU" altLang="ru-RU" sz="1200" dirty="0" smtClean="0"/>
              <a:t>выбора </a:t>
            </a:r>
            <a:r>
              <a:rPr lang="ru-RU" altLang="ru-RU" sz="1200" dirty="0"/>
              <a:t>типа тени.</a:t>
            </a:r>
          </a:p>
          <a:p>
            <a:pPr lvl="1" algn="just" eaLnBrk="1" hangingPunct="1">
              <a:spcBef>
                <a:spcPct val="50000"/>
              </a:spcBef>
              <a:buFont typeface="Arial" panose="020B0604020202020204" pitchFamily="34" charset="0"/>
              <a:buChar char="•"/>
            </a:pPr>
            <a:r>
              <a:rPr lang="ru-RU" altLang="ru-RU" sz="1200" dirty="0">
                <a:solidFill>
                  <a:srgbClr val="FF0000"/>
                </a:solidFill>
              </a:rPr>
              <a:t>Обратить внимание </a:t>
            </a:r>
            <a:r>
              <a:rPr lang="ru-RU" altLang="ru-RU" sz="1200" dirty="0"/>
              <a:t>на </a:t>
            </a:r>
            <a:r>
              <a:rPr lang="en-US" altLang="ru-RU" sz="1200" b="1" dirty="0"/>
              <a:t>Shadow</a:t>
            </a:r>
            <a:r>
              <a:rPr lang="en-US" altLang="ru-RU" sz="1200" dirty="0"/>
              <a:t> </a:t>
            </a:r>
            <a:r>
              <a:rPr lang="en-US" altLang="ru-RU" sz="1200" b="1" dirty="0"/>
              <a:t>Map</a:t>
            </a:r>
            <a:r>
              <a:rPr lang="ru-RU" altLang="ru-RU" sz="1200" dirty="0"/>
              <a:t> (Стандартные тени) – быстрые в просчете но неспособность учитывать прозрачность объектов, и </a:t>
            </a:r>
            <a:r>
              <a:rPr lang="en-US" altLang="ru-RU" sz="1200" b="1" dirty="0"/>
              <a:t>Area</a:t>
            </a:r>
            <a:r>
              <a:rPr lang="en-US" altLang="ru-RU" sz="1200" dirty="0"/>
              <a:t> </a:t>
            </a:r>
            <a:r>
              <a:rPr lang="en-US" altLang="ru-RU" sz="1200" b="1" dirty="0"/>
              <a:t>Shadows</a:t>
            </a:r>
            <a:r>
              <a:rPr lang="ru-RU" altLang="ru-RU" sz="1200" dirty="0"/>
              <a:t> – качественные, с большим количеством настроек и долгие в просчёте тени.</a:t>
            </a:r>
          </a:p>
        </p:txBody>
      </p:sp>
      <p:pic>
        <p:nvPicPr>
          <p:cNvPr id="1229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330" y="5390346"/>
            <a:ext cx="1352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Text Box 3"/>
          <p:cNvSpPr txBox="1">
            <a:spLocks noChangeArrowheads="1"/>
          </p:cNvSpPr>
          <p:nvPr/>
        </p:nvSpPr>
        <p:spPr bwMode="auto">
          <a:xfrm>
            <a:off x="250825" y="2133600"/>
            <a:ext cx="1800225" cy="368300"/>
          </a:xfrm>
          <a:prstGeom prst="rect">
            <a:avLst/>
          </a:prstGeom>
          <a:noFill/>
          <a:ln w="9525">
            <a:noFill/>
            <a:miter lim="800000"/>
            <a:headEnd/>
            <a:tailEnd/>
          </a:ln>
          <a:effectLst/>
        </p:spPr>
        <p:txBody>
          <a:bodyPr>
            <a:spAutoFit/>
          </a:bodyPr>
          <a:lstStyle/>
          <a:p>
            <a:pPr algn="ctr" eaLnBrk="1" hangingPunct="1">
              <a:spcBef>
                <a:spcPct val="50000"/>
              </a:spcBef>
              <a:defRPr/>
            </a:pPr>
            <a:r>
              <a:rPr lang="en-US" sz="1800" dirty="0">
                <a:effectLst>
                  <a:outerShdw blurRad="38100" dist="38100" dir="2700000" algn="tl">
                    <a:srgbClr val="C0C0C0"/>
                  </a:outerShdw>
                </a:effectLst>
                <a:latin typeface="Arial" charset="0"/>
              </a:rPr>
              <a:t>Target Spot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15621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Text Box 5"/>
          <p:cNvSpPr txBox="1">
            <a:spLocks noChangeArrowheads="1"/>
          </p:cNvSpPr>
          <p:nvPr/>
        </p:nvSpPr>
        <p:spPr bwMode="auto">
          <a:xfrm>
            <a:off x="2111375" y="1772816"/>
            <a:ext cx="5256584" cy="4355038"/>
          </a:xfrm>
          <a:prstGeom prst="rect">
            <a:avLst/>
          </a:prstGeom>
          <a:noFill/>
          <a:ln w="9525">
            <a:noFill/>
            <a:miter lim="800000"/>
            <a:headEnd/>
            <a:tailEnd/>
          </a:ln>
          <a:effectLst/>
        </p:spPr>
        <p:txBody>
          <a:bodyPr wrap="square">
            <a:spAutoFit/>
          </a:bodyPr>
          <a:lstStyle/>
          <a:p>
            <a:pPr eaLnBrk="1" hangingPunct="1">
              <a:spcBef>
                <a:spcPct val="50000"/>
              </a:spcBef>
              <a:defRPr/>
            </a:pPr>
            <a:r>
              <a:rPr lang="ru-RU" dirty="0">
                <a:latin typeface="Arial" charset="0"/>
              </a:rPr>
              <a:t>В свитке </a:t>
            </a:r>
            <a:r>
              <a:rPr lang="en-US" b="1" dirty="0" smtClean="0">
                <a:latin typeface="Arial" charset="0"/>
              </a:rPr>
              <a:t>Intensity/Color/Attenuation </a:t>
            </a:r>
            <a:r>
              <a:rPr lang="ru-RU" b="1" dirty="0" smtClean="0">
                <a:latin typeface="Arial" charset="0"/>
              </a:rPr>
              <a:t>(</a:t>
            </a:r>
            <a:r>
              <a:rPr lang="ru-RU" dirty="0" smtClean="0">
                <a:latin typeface="Arial" charset="0"/>
              </a:rPr>
              <a:t>Интенсивность/Цвет/Затухание</a:t>
            </a:r>
            <a:r>
              <a:rPr lang="ru-RU" b="1" dirty="0" smtClean="0">
                <a:latin typeface="Arial" charset="0"/>
              </a:rPr>
              <a:t>):</a:t>
            </a:r>
            <a:endParaRPr lang="ru-RU" b="1" dirty="0">
              <a:latin typeface="Arial" charset="0"/>
            </a:endParaRPr>
          </a:p>
          <a:p>
            <a:pPr marL="342900" indent="-342900" algn="just" eaLnBrk="1" hangingPunct="1">
              <a:spcBef>
                <a:spcPct val="50000"/>
              </a:spcBef>
              <a:buFont typeface="+mj-lt"/>
              <a:buAutoNum type="arabicPeriod"/>
              <a:defRPr/>
            </a:pPr>
            <a:r>
              <a:rPr lang="en-US" sz="1400" b="1" dirty="0">
                <a:latin typeface="Arial" charset="0"/>
              </a:rPr>
              <a:t>Multiplier</a:t>
            </a:r>
            <a:r>
              <a:rPr lang="en-US" sz="1400" dirty="0">
                <a:latin typeface="Arial" charset="0"/>
              </a:rPr>
              <a:t> (</a:t>
            </a:r>
            <a:r>
              <a:rPr lang="ru-RU" sz="1400" dirty="0">
                <a:latin typeface="Arial" charset="0"/>
              </a:rPr>
              <a:t>Интенсивность</a:t>
            </a:r>
            <a:r>
              <a:rPr lang="en-US" sz="1400" dirty="0">
                <a:latin typeface="Arial" charset="0"/>
              </a:rPr>
              <a:t>)</a:t>
            </a:r>
            <a:r>
              <a:rPr lang="ru-RU" sz="1400" dirty="0">
                <a:latin typeface="Arial" charset="0"/>
              </a:rPr>
              <a:t> – здесь можно указать силу света, а квадрат рядом определяет цвет света.</a:t>
            </a:r>
          </a:p>
          <a:p>
            <a:pPr marL="342900" indent="-342900" algn="just" eaLnBrk="1" hangingPunct="1">
              <a:spcBef>
                <a:spcPct val="50000"/>
              </a:spcBef>
              <a:buFont typeface="+mj-lt"/>
              <a:buAutoNum type="arabicPeriod"/>
              <a:defRPr/>
            </a:pPr>
            <a:r>
              <a:rPr lang="en-US" sz="1400" b="1" dirty="0">
                <a:latin typeface="Arial" charset="0"/>
              </a:rPr>
              <a:t>Decay</a:t>
            </a:r>
            <a:r>
              <a:rPr lang="en-US" sz="1400" dirty="0">
                <a:latin typeface="Arial" charset="0"/>
              </a:rPr>
              <a:t> </a:t>
            </a:r>
            <a:r>
              <a:rPr lang="ru-RU" sz="1400" dirty="0">
                <a:latin typeface="Arial" charset="0"/>
              </a:rPr>
              <a:t>(Затухание</a:t>
            </a:r>
            <a:r>
              <a:rPr lang="en-US" sz="1400" dirty="0">
                <a:latin typeface="Arial" charset="0"/>
              </a:rPr>
              <a:t>)</a:t>
            </a:r>
            <a:r>
              <a:rPr lang="ru-RU" sz="1400" dirty="0">
                <a:latin typeface="Arial" charset="0"/>
              </a:rPr>
              <a:t> - </a:t>
            </a:r>
            <a:r>
              <a:rPr lang="en-US" sz="1400" b="1" dirty="0">
                <a:latin typeface="Arial" charset="0"/>
              </a:rPr>
              <a:t>Type</a:t>
            </a:r>
            <a:r>
              <a:rPr lang="en-US" sz="1400" dirty="0">
                <a:latin typeface="Arial" charset="0"/>
              </a:rPr>
              <a:t> </a:t>
            </a:r>
            <a:r>
              <a:rPr lang="ru-RU" sz="1400" dirty="0">
                <a:latin typeface="Arial" charset="0"/>
              </a:rPr>
              <a:t>задает тип спада, значение </a:t>
            </a:r>
            <a:r>
              <a:rPr lang="en-US" sz="1400" b="1" dirty="0">
                <a:latin typeface="Arial" charset="0"/>
              </a:rPr>
              <a:t>Start</a:t>
            </a:r>
            <a:r>
              <a:rPr lang="ru-RU" sz="1400" dirty="0">
                <a:latin typeface="Arial" charset="0"/>
              </a:rPr>
              <a:t> -начало спада. Подразделы </a:t>
            </a:r>
            <a:r>
              <a:rPr lang="en-US" sz="1400" b="1" dirty="0">
                <a:latin typeface="Arial" charset="0"/>
              </a:rPr>
              <a:t>Near</a:t>
            </a:r>
            <a:r>
              <a:rPr lang="en-US" sz="1400" dirty="0">
                <a:latin typeface="Arial" charset="0"/>
              </a:rPr>
              <a:t> </a:t>
            </a:r>
            <a:r>
              <a:rPr lang="en-US" sz="1400" b="1" dirty="0">
                <a:latin typeface="Arial" charset="0"/>
              </a:rPr>
              <a:t>Attenuation</a:t>
            </a:r>
            <a:r>
              <a:rPr lang="en-US" sz="1400" dirty="0">
                <a:latin typeface="Arial" charset="0"/>
              </a:rPr>
              <a:t> (</a:t>
            </a:r>
            <a:r>
              <a:rPr lang="ru-RU" sz="1400" dirty="0">
                <a:latin typeface="Arial" charset="0"/>
              </a:rPr>
              <a:t>Ближнее затухание света</a:t>
            </a:r>
            <a:r>
              <a:rPr lang="en-US" sz="1400" dirty="0">
                <a:latin typeface="Arial" charset="0"/>
              </a:rPr>
              <a:t>)</a:t>
            </a:r>
            <a:r>
              <a:rPr lang="ru-RU" sz="1400" dirty="0">
                <a:latin typeface="Arial" charset="0"/>
              </a:rPr>
              <a:t> и </a:t>
            </a:r>
            <a:r>
              <a:rPr lang="en-US" sz="1400" b="1" dirty="0">
                <a:latin typeface="Arial" charset="0"/>
              </a:rPr>
              <a:t>Far</a:t>
            </a:r>
            <a:r>
              <a:rPr lang="en-US" sz="1400" dirty="0">
                <a:latin typeface="Arial" charset="0"/>
              </a:rPr>
              <a:t> </a:t>
            </a:r>
            <a:r>
              <a:rPr lang="en-US" sz="1400" b="1" dirty="0">
                <a:latin typeface="Arial" charset="0"/>
              </a:rPr>
              <a:t>Attenuation</a:t>
            </a:r>
            <a:r>
              <a:rPr lang="en-US" sz="1400" dirty="0">
                <a:latin typeface="Arial" charset="0"/>
              </a:rPr>
              <a:t> (</a:t>
            </a:r>
            <a:r>
              <a:rPr lang="ru-RU" sz="1400" dirty="0">
                <a:latin typeface="Arial" charset="0"/>
              </a:rPr>
              <a:t>Дальнее затухание света</a:t>
            </a:r>
            <a:r>
              <a:rPr lang="en-US" sz="1400" dirty="0">
                <a:latin typeface="Arial" charset="0"/>
              </a:rPr>
              <a:t>)</a:t>
            </a:r>
            <a:r>
              <a:rPr lang="ru-RU" sz="1400" dirty="0">
                <a:latin typeface="Arial" charset="0"/>
              </a:rPr>
              <a:t> позволяют настроить спад более точно. </a:t>
            </a:r>
            <a:endParaRPr lang="en-US" sz="1400" dirty="0">
              <a:latin typeface="Arial" charset="0"/>
            </a:endParaRPr>
          </a:p>
          <a:p>
            <a:pPr marL="342900" indent="-342900" algn="just" eaLnBrk="1" hangingPunct="1">
              <a:spcBef>
                <a:spcPct val="50000"/>
              </a:spcBef>
              <a:defRPr/>
            </a:pPr>
            <a:r>
              <a:rPr lang="ru-RU" sz="1400" dirty="0">
                <a:latin typeface="Arial" charset="0"/>
              </a:rPr>
              <a:t>		Свиток</a:t>
            </a:r>
            <a:r>
              <a:rPr lang="ru-RU" sz="1400" b="1" dirty="0">
                <a:latin typeface="Arial" charset="0"/>
              </a:rPr>
              <a:t> </a:t>
            </a:r>
            <a:r>
              <a:rPr lang="en-US" sz="1400" b="1" dirty="0">
                <a:latin typeface="Arial" charset="0"/>
              </a:rPr>
              <a:t>Spotlight</a:t>
            </a:r>
            <a:r>
              <a:rPr lang="en-US" sz="1400" dirty="0">
                <a:latin typeface="Arial" charset="0"/>
              </a:rPr>
              <a:t> </a:t>
            </a:r>
            <a:r>
              <a:rPr lang="en-US" sz="1400" b="1" dirty="0">
                <a:latin typeface="Arial" charset="0"/>
              </a:rPr>
              <a:t>Parameters</a:t>
            </a:r>
            <a:r>
              <a:rPr lang="en-US" sz="1400" dirty="0">
                <a:latin typeface="Arial" charset="0"/>
              </a:rPr>
              <a:t> </a:t>
            </a:r>
            <a:r>
              <a:rPr lang="ru-RU" sz="1400" dirty="0">
                <a:latin typeface="Arial" charset="0"/>
              </a:rPr>
              <a:t>доступен только для источников света типа </a:t>
            </a:r>
            <a:r>
              <a:rPr lang="en-US" sz="1400" b="1" dirty="0">
                <a:latin typeface="Arial" charset="0"/>
              </a:rPr>
              <a:t>Spot</a:t>
            </a:r>
            <a:r>
              <a:rPr lang="en-US" sz="1400" dirty="0">
                <a:latin typeface="Arial" charset="0"/>
              </a:rPr>
              <a:t>. </a:t>
            </a:r>
            <a:r>
              <a:rPr lang="ru-RU" sz="1400" dirty="0">
                <a:latin typeface="Arial" charset="0"/>
              </a:rPr>
              <a:t>В этом свитке можно задать размеры конуса света. Параметр </a:t>
            </a:r>
            <a:r>
              <a:rPr lang="ru-RU" sz="1400" b="1" dirty="0" err="1">
                <a:latin typeface="Arial" charset="0"/>
              </a:rPr>
              <a:t>Hotspot</a:t>
            </a:r>
            <a:r>
              <a:rPr lang="ru-RU" sz="1400" dirty="0">
                <a:latin typeface="Arial" charset="0"/>
              </a:rPr>
              <a:t> (световое пятно) определяет размер внутреннего конуса, в котором освещённость составляет 100%. А параметр </a:t>
            </a:r>
            <a:r>
              <a:rPr lang="ru-RU" sz="1400" b="1" dirty="0" err="1">
                <a:latin typeface="Arial" charset="0"/>
              </a:rPr>
              <a:t>Falloff</a:t>
            </a:r>
            <a:r>
              <a:rPr lang="ru-RU" sz="1400" dirty="0">
                <a:latin typeface="Arial" charset="0"/>
              </a:rPr>
              <a:t> (спад освещённости) задаёт размер внешнего конуса. Чем больше разница между этими двумя значениями, тем переход от света к тени мягче и наоборот</a:t>
            </a:r>
            <a:r>
              <a:rPr lang="en-US" sz="1400" dirty="0">
                <a:latin typeface="Arial" charset="0"/>
              </a:rPr>
              <a:t>.</a:t>
            </a:r>
            <a:endParaRPr lang="ru-RU" sz="1400" dirty="0">
              <a:latin typeface="Arial" charset="0"/>
            </a:endParaRPr>
          </a:p>
        </p:txBody>
      </p:sp>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868863"/>
            <a:ext cx="15716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763688" y="476672"/>
            <a:ext cx="5328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ru-RU" altLang="ru-RU" sz="3200" dirty="0">
                <a:solidFill>
                  <a:srgbClr val="1D50AC"/>
                </a:solidFill>
              </a:rPr>
              <a:t>Типы источников света (</a:t>
            </a:r>
            <a:r>
              <a:rPr lang="en-US" altLang="ru-RU" sz="3200" dirty="0">
                <a:solidFill>
                  <a:srgbClr val="1D50AC"/>
                </a:solidFill>
              </a:rPr>
              <a:t>Standard</a:t>
            </a:r>
            <a:r>
              <a:rPr lang="ru-RU" altLang="ru-RU" sz="3200" dirty="0">
                <a:solidFill>
                  <a:srgbClr val="1D50AC"/>
                </a:solidFill>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Оформление по умолчанию">
  <a:themeElements>
    <a:clrScheme name="2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Оформление по умолчанию">
  <a:themeElements>
    <a:clrScheme name="3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8415</TotalTime>
  <Words>1821</Words>
  <Application>Microsoft Office PowerPoint</Application>
  <PresentationFormat>Экран (4:3)</PresentationFormat>
  <Paragraphs>282</Paragraphs>
  <Slides>50</Slides>
  <Notes>0</Notes>
  <HiddenSlides>0</HiddenSlides>
  <MMClips>0</MMClips>
  <ScaleCrop>false</ScaleCrop>
  <HeadingPairs>
    <vt:vector size="4" baseType="variant">
      <vt:variant>
        <vt:lpstr>Тема</vt:lpstr>
      </vt:variant>
      <vt:variant>
        <vt:i4>4</vt:i4>
      </vt:variant>
      <vt:variant>
        <vt:lpstr>Заголовки слайдов</vt:lpstr>
      </vt:variant>
      <vt:variant>
        <vt:i4>50</vt:i4>
      </vt:variant>
    </vt:vector>
  </HeadingPairs>
  <TitlesOfParts>
    <vt:vector size="54" baseType="lpstr">
      <vt:lpstr>1_Оформление по умолчанию</vt:lpstr>
      <vt:lpstr>2_Оформление по умолчанию</vt:lpstr>
      <vt:lpstr>3_Оформление по умолчанию</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RUSSIA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XP GAME 2007</dc:creator>
  <cp:lastModifiedBy>Windows User</cp:lastModifiedBy>
  <cp:revision>267</cp:revision>
  <dcterms:created xsi:type="dcterms:W3CDTF">2008-10-21T15:34:57Z</dcterms:created>
  <dcterms:modified xsi:type="dcterms:W3CDTF">2021-11-10T09:52:25Z</dcterms:modified>
</cp:coreProperties>
</file>