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81" r:id="rId3"/>
    <p:sldId id="282" r:id="rId4"/>
    <p:sldId id="283" r:id="rId5"/>
    <p:sldId id="284" r:id="rId6"/>
    <p:sldId id="285" r:id="rId7"/>
    <p:sldId id="286" r:id="rId8"/>
    <p:sldId id="289" r:id="rId9"/>
    <p:sldId id="290" r:id="rId10"/>
    <p:sldId id="288" r:id="rId11"/>
    <p:sldId id="291" r:id="rId12"/>
    <p:sldId id="292" r:id="rId13"/>
    <p:sldId id="293" r:id="rId14"/>
    <p:sldId id="295" r:id="rId15"/>
    <p:sldId id="294" r:id="rId16"/>
    <p:sldId id="296" r:id="rId17"/>
    <p:sldId id="298" r:id="rId18"/>
    <p:sldId id="269" r:id="rId19"/>
    <p:sldId id="297" r:id="rId20"/>
    <p:sldId id="299" r:id="rId21"/>
    <p:sldId id="262" r:id="rId22"/>
    <p:sldId id="263" r:id="rId23"/>
    <p:sldId id="271" r:id="rId24"/>
    <p:sldId id="300" r:id="rId25"/>
    <p:sldId id="264" r:id="rId26"/>
    <p:sldId id="265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599"/>
  </p:normalViewPr>
  <p:slideViewPr>
    <p:cSldViewPr snapToGrid="0" snapToObjects="1">
      <p:cViewPr varScale="1">
        <p:scale>
          <a:sx n="118" d="100"/>
          <a:sy n="118" d="100"/>
        </p:scale>
        <p:origin x="3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5458CA-5E03-994C-9504-BF956D169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67788F-8758-4942-9574-E24EAEA52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7DEC86-65BC-5742-8CA5-B490293FE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08E102-8811-E84E-910A-B229AC22C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36EA2E-DCA7-9D4C-93F4-EBEBA86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68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9E148-29F3-6F40-AD97-290CA86D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32F127E-98FA-EA45-B31F-FF384B82E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398BAB-71AB-4B4D-A9D0-960985A9B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62F9F8-D0E6-5245-97AE-DE7155769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0B71D5-2767-A945-9F0C-3AF177CD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79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CFD2EBD-2DE1-1342-8E45-DEF38ECB45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115C251-77AB-9444-BA24-402C7931E3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554DA7-4EC9-EA4F-B86B-F354A3ABC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B55F9E-F36E-6E46-B599-0A77F2355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49BB66-75A0-5B40-91E8-08272200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07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0BC42C-4335-D44B-BAFC-5B95E5FB8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DC8E58-A718-9641-A0FE-6AC790BCB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9F33C3-3535-0C4B-93CE-379C35561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F473-8CE8-6640-AFDF-38D5EAB38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0E0141-32CB-464B-BDE5-B7DD2B626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37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898D30-802B-2848-8BF0-7828D758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0302EA-9727-6E4E-998D-37C553003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8FECFB-D4CB-F543-A671-140312CDB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8C8114-D74D-5C49-B630-7322301F4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BAF019-FD30-BC4D-9014-0A6AFE2D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379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BB999-1C9E-8247-887A-41ECE489A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B44AD7-6857-334F-B603-B135529B19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668084B-B0C3-474D-B3F5-E229E34E8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14E256-0368-8643-9BB3-688A092DC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4412CF-8C34-144D-8E78-10D2F6765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ED4F2F-7B57-4248-A52A-3B1DF8FF4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11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197E9C-DC60-B84A-84BC-291D3B7C8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1E1C46-CD3A-C54B-A26B-EA7D74189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DCC191-38D1-9643-BC87-CF6F1DB47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EACA1A6-1439-5442-B7B4-52D9A44B95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9E442CD-D181-CC4E-A9E0-D83A8D27EC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CA7C9F5-65AA-8743-8A23-EB417EBE6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FC5C2E-760F-C744-BC3A-AD4A0DE42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0788C4D-C7D6-CD4E-B5BC-D0AF6150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780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B378C6-4514-5E42-99C1-488D5D16D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86BC55C-5029-6B4B-92DA-2C2A496C8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397072-9896-9240-8823-53CCF4BC8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5EA2B5F-6AB5-EC4A-A4DE-4C014966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27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D63DBFF-FB10-3044-8673-C82B6FC4E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31F807E-9969-F543-9C44-53C1A5CFD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D3FBC36-B1EE-D949-BD88-D04ED4AF4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8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6767DE-1CAA-7041-9D1A-049C181CA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5EC703-DD27-704C-8A3D-7BD467FF5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88E654-2BC1-8342-8FE7-630D544E3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339C70-4EEE-3F4D-8B4B-5A9AD5490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F66842-66A1-F945-B8C7-2E2385D4C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96B644-E271-4E46-AFE1-341205974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54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61420D-103F-4745-B006-7920D2DD6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9D2492C-E4E6-6E49-864A-FA74AA9DD4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AACF8C-B881-1648-8818-25A424AA6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4DF5DE-50FA-224D-B096-262666409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E14C6A-9986-274F-8282-DD21FB64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815C5A-428B-E840-866F-5D84EFE19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090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C3433-6B4F-B343-97E3-FDA5FAA90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CDA557-1820-C84A-8B4A-CC96896B8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DBC465-AF19-6B48-9A92-C805890F39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96425-1FD8-4047-AA62-57B5CC2C2546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215BD8-235B-4E43-83C6-5D4F8D4F39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D58E89-456C-3346-8600-BC7CED597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6EA20-E5DE-DB4A-B3A9-DC856EA9C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62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A7A253-55F3-A84C-89C6-897C77185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Лекция 9. Регрессионный анализ в психологических исследованиях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9970B4-BA00-9045-BA89-F8CE639F3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Простая и множественная линейная регрессия.</a:t>
            </a:r>
          </a:p>
          <a:p>
            <a:pPr marL="514350" indent="-514350">
              <a:buAutoNum type="arabicPeriod"/>
            </a:pPr>
            <a:r>
              <a:rPr lang="ru-RU" dirty="0"/>
              <a:t>Закономерности линейных регрессии. Их значение в психолого-педагогических исследованиях.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265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1">
            <a:extLst>
              <a:ext uri="{FF2B5EF4-FFF2-40B4-BE49-F238E27FC236}">
                <a16:creationId xmlns:a16="http://schemas.microsoft.com/office/drawing/2014/main" id="{7DED07DA-1321-234C-9249-7E8EB3E19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2" charset="2"/>
              <a:buNone/>
            </a:pPr>
            <a:r>
              <a:rPr lang="en-US" altLang="ru-RU" sz="2400"/>
              <a:t>Analyze</a:t>
            </a:r>
            <a:r>
              <a:rPr lang="ru-RU" altLang="ru-RU" sz="2400"/>
              <a:t>/ Анализ</a:t>
            </a:r>
            <a:r>
              <a:rPr lang="en-US" altLang="ru-RU" sz="2400"/>
              <a:t> </a:t>
            </a:r>
            <a:r>
              <a:rPr lang="en-US" altLang="ru-RU" sz="2400">
                <a:sym typeface="Wingdings" pitchFamily="2" charset="2"/>
              </a:rPr>
              <a:t> Correlation</a:t>
            </a:r>
            <a:r>
              <a:rPr lang="ru-RU" altLang="ru-RU" sz="2400">
                <a:sym typeface="Wingdings" pitchFamily="2" charset="2"/>
              </a:rPr>
              <a:t>/Корреляции</a:t>
            </a:r>
            <a:r>
              <a:rPr lang="en-US" altLang="ru-RU" sz="2400">
                <a:sym typeface="Wingdings" pitchFamily="2" charset="2"/>
              </a:rPr>
              <a:t>  Bivariate</a:t>
            </a:r>
            <a:r>
              <a:rPr lang="ru-RU" altLang="ru-RU" sz="2400">
                <a:sym typeface="Wingdings" pitchFamily="2" charset="2"/>
              </a:rPr>
              <a:t>/Парные</a:t>
            </a:r>
            <a:endParaRPr lang="en-US" altLang="ru-RU" sz="2400">
              <a:sym typeface="Wingdings" pitchFamily="2" charset="2"/>
            </a:endParaRPr>
          </a:p>
          <a:p>
            <a:pPr eaLnBrk="1" hangingPunct="1">
              <a:buFont typeface="Wingdings 3" pitchFamily="2" charset="2"/>
              <a:buNone/>
            </a:pPr>
            <a:endParaRPr lang="ru-RU" alt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1406CF2-308E-8241-9207-F47D30AC9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>
                <a:solidFill>
                  <a:srgbClr val="002060"/>
                </a:solidFill>
              </a:rPr>
              <a:t>Проверка на наличие корреляции возраста и заболевания зубов</a:t>
            </a:r>
          </a:p>
        </p:txBody>
      </p:sp>
      <p:pic>
        <p:nvPicPr>
          <p:cNvPr id="18436" name="Рисунок 3">
            <a:extLst>
              <a:ext uri="{FF2B5EF4-FFF2-40B4-BE49-F238E27FC236}">
                <a16:creationId xmlns:a16="http://schemas.microsoft.com/office/drawing/2014/main" id="{C4D50FDA-B381-404E-9328-2AC8E26BE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8" y="2430464"/>
            <a:ext cx="6786562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7907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1">
            <a:extLst>
              <a:ext uri="{FF2B5EF4-FFF2-40B4-BE49-F238E27FC236}">
                <a16:creationId xmlns:a16="http://schemas.microsoft.com/office/drawing/2014/main" id="{17A84CC4-38E2-3A49-B349-E8A05C8C6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2" charset="2"/>
              <a:buNone/>
            </a:pPr>
            <a:r>
              <a:rPr lang="ru-RU" altLang="ru-RU"/>
              <a:t>Выполнение команды:</a:t>
            </a:r>
          </a:p>
          <a:p>
            <a:pPr eaLnBrk="1" hangingPunct="1">
              <a:buFont typeface="Wingdings 3" pitchFamily="2" charset="2"/>
              <a:buNone/>
            </a:pPr>
            <a:r>
              <a:rPr lang="en-US" altLang="ru-RU"/>
              <a:t>Analyze</a:t>
            </a:r>
            <a:r>
              <a:rPr lang="ru-RU" altLang="ru-RU"/>
              <a:t>/Анализ</a:t>
            </a:r>
            <a:r>
              <a:rPr lang="en-US" altLang="ru-RU"/>
              <a:t> </a:t>
            </a:r>
            <a:r>
              <a:rPr lang="en-US" altLang="ru-RU">
                <a:sym typeface="Wingdings" pitchFamily="2" charset="2"/>
              </a:rPr>
              <a:t> Regression</a:t>
            </a:r>
            <a:r>
              <a:rPr lang="ru-RU" altLang="ru-RU">
                <a:sym typeface="Wingdings" pitchFamily="2" charset="2"/>
              </a:rPr>
              <a:t>/Регрессия</a:t>
            </a:r>
            <a:r>
              <a:rPr lang="en-US" altLang="ru-RU">
                <a:sym typeface="Wingdings" pitchFamily="2" charset="2"/>
              </a:rPr>
              <a:t>  Linear</a:t>
            </a:r>
            <a:r>
              <a:rPr lang="ru-RU" altLang="ru-RU">
                <a:sym typeface="Wingdings" pitchFamily="2" charset="2"/>
              </a:rPr>
              <a:t>/Линейная</a:t>
            </a:r>
            <a:endParaRPr lang="en-US" altLang="ru-RU">
              <a:sym typeface="Wingdings" pitchFamily="2" charset="2"/>
            </a:endParaRPr>
          </a:p>
          <a:p>
            <a:pPr eaLnBrk="1" hangingPunct="1">
              <a:buFont typeface="Wingdings 3" pitchFamily="2" charset="2"/>
              <a:buNone/>
            </a:pPr>
            <a:endParaRPr lang="ru-RU" altLang="ru-RU">
              <a:sym typeface="Wingdings" pitchFamily="2" charset="2"/>
            </a:endParaRP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В поле </a:t>
            </a:r>
            <a:r>
              <a:rPr lang="en-US" altLang="ru-RU">
                <a:sym typeface="Wingdings" pitchFamily="2" charset="2"/>
              </a:rPr>
              <a:t>Dependent</a:t>
            </a: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Имя зависимой переменной</a:t>
            </a:r>
          </a:p>
          <a:p>
            <a:pPr eaLnBrk="1" hangingPunct="1">
              <a:buFont typeface="Wingdings 3" pitchFamily="2" charset="2"/>
              <a:buNone/>
            </a:pPr>
            <a:endParaRPr lang="ru-RU" altLang="ru-RU">
              <a:sym typeface="Wingdings" pitchFamily="2" charset="2"/>
            </a:endParaRP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В поле </a:t>
            </a:r>
            <a:r>
              <a:rPr lang="en-US" altLang="ru-RU">
                <a:sym typeface="Wingdings" pitchFamily="2" charset="2"/>
              </a:rPr>
              <a:t>Independent(s)</a:t>
            </a: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Имя независимой переменной         </a:t>
            </a:r>
            <a:r>
              <a:rPr lang="en-US" altLang="ru-RU">
                <a:sym typeface="Wingdings" pitchFamily="2" charset="2"/>
              </a:rPr>
              <a:t>OK</a:t>
            </a:r>
          </a:p>
          <a:p>
            <a:pPr eaLnBrk="1" hangingPunct="1">
              <a:buFont typeface="Wingdings 3" pitchFamily="2" charset="2"/>
              <a:buNone/>
            </a:pPr>
            <a:endParaRPr lang="ru-RU" alt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18720FD-198A-CC43-BF29-C301E0C93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dirty="0">
                <a:solidFill>
                  <a:srgbClr val="002060"/>
                </a:solidFill>
              </a:rPr>
              <a:t>Построение парной линейной регрессии</a:t>
            </a:r>
          </a:p>
        </p:txBody>
      </p:sp>
    </p:spTree>
    <p:extLst>
      <p:ext uri="{BB962C8B-B14F-4D97-AF65-F5344CB8AC3E}">
        <p14:creationId xmlns:p14="http://schemas.microsoft.com/office/powerpoint/2010/main" val="3791706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1">
            <a:extLst>
              <a:ext uri="{FF2B5EF4-FFF2-40B4-BE49-F238E27FC236}">
                <a16:creationId xmlns:a16="http://schemas.microsoft.com/office/drawing/2014/main" id="{378CA2E1-BCF5-0349-A5F0-7ED490035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9" y="981075"/>
            <a:ext cx="7489825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6252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ъект 1">
            <a:extLst>
              <a:ext uri="{FF2B5EF4-FFF2-40B4-BE49-F238E27FC236}">
                <a16:creationId xmlns:a16="http://schemas.microsoft.com/office/drawing/2014/main" id="{48F4EC72-BFD2-AE45-81B2-E473C56DA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389" y="908050"/>
            <a:ext cx="8785225" cy="5473700"/>
          </a:xfrm>
        </p:spPr>
        <p:txBody>
          <a:bodyPr/>
          <a:lstStyle/>
          <a:p>
            <a:r>
              <a:rPr lang="ru-RU" altLang="ru-RU" sz="2000"/>
              <a:t>Кнопка «</a:t>
            </a:r>
            <a:r>
              <a:rPr lang="ru-RU" altLang="ru-RU" sz="2000">
                <a:solidFill>
                  <a:srgbClr val="002060"/>
                </a:solidFill>
              </a:rPr>
              <a:t>Статистики/</a:t>
            </a:r>
            <a:r>
              <a:rPr lang="en-US" altLang="ru-RU" sz="2000">
                <a:solidFill>
                  <a:srgbClr val="002060"/>
                </a:solidFill>
              </a:rPr>
              <a:t>Statistics</a:t>
            </a:r>
            <a:r>
              <a:rPr lang="ru-RU" altLang="ru-RU" sz="2000"/>
              <a:t>» - активизируем вычисление теста Дарбина-Уотсона;</a:t>
            </a:r>
          </a:p>
          <a:p>
            <a:r>
              <a:rPr lang="ru-RU" altLang="ru-RU" sz="2000"/>
              <a:t>Кнопка «</a:t>
            </a:r>
            <a:r>
              <a:rPr lang="ru-RU" altLang="ru-RU" sz="2000">
                <a:solidFill>
                  <a:srgbClr val="002060"/>
                </a:solidFill>
              </a:rPr>
              <a:t>Графики/</a:t>
            </a:r>
            <a:r>
              <a:rPr lang="en-US" altLang="ru-RU" sz="2000">
                <a:solidFill>
                  <a:srgbClr val="002060"/>
                </a:solidFill>
              </a:rPr>
              <a:t>Plots</a:t>
            </a:r>
            <a:r>
              <a:rPr lang="ru-RU" altLang="ru-RU" sz="2000"/>
              <a:t>» - помечаем вывод в отчет графиков стандартизованных остатков (Гистограмма, Нормальный вероятностный график), а также задаем Диаграмму рассеяния стандартизованных предсказанных значений (</a:t>
            </a:r>
            <a:r>
              <a:rPr lang="en-US" altLang="ru-RU" sz="2000"/>
              <a:t>ZRESID</a:t>
            </a:r>
            <a:r>
              <a:rPr lang="ru-RU" altLang="ru-RU" sz="2000"/>
              <a:t> по оси Х) и стандартизованных остатков (</a:t>
            </a:r>
            <a:r>
              <a:rPr lang="en-US" altLang="ru-RU" sz="2000"/>
              <a:t>ZPRED </a:t>
            </a:r>
            <a:r>
              <a:rPr lang="ru-RU" altLang="ru-RU" sz="2000"/>
              <a:t>по оси У)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5035A4C-AC48-774D-B347-1585E3F5C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4082"/>
          </a:xfrm>
        </p:spPr>
        <p:txBody>
          <a:bodyPr/>
          <a:lstStyle/>
          <a:p>
            <a:pPr algn="ctr">
              <a:defRPr/>
            </a:pPr>
            <a:r>
              <a:rPr lang="ru-RU" sz="3200" dirty="0">
                <a:solidFill>
                  <a:srgbClr val="002060"/>
                </a:solidFill>
              </a:rPr>
              <a:t>Дополнительные настройки</a:t>
            </a:r>
          </a:p>
        </p:txBody>
      </p:sp>
      <p:pic>
        <p:nvPicPr>
          <p:cNvPr id="21508" name="Рисунок 3">
            <a:extLst>
              <a:ext uri="{FF2B5EF4-FFF2-40B4-BE49-F238E27FC236}">
                <a16:creationId xmlns:a16="http://schemas.microsoft.com/office/drawing/2014/main" id="{74A19268-681A-3644-9B32-A8535E4498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864" y="3284538"/>
            <a:ext cx="6264275" cy="309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6127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1">
            <a:extLst>
              <a:ext uri="{FF2B5EF4-FFF2-40B4-BE49-F238E27FC236}">
                <a16:creationId xmlns:a16="http://schemas.microsoft.com/office/drawing/2014/main" id="{3D603F15-A18D-8746-A65C-C21B97CA1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6600" y="1382713"/>
            <a:ext cx="8229600" cy="4525962"/>
          </a:xfrm>
        </p:spPr>
        <p:txBody>
          <a:bodyPr/>
          <a:lstStyle/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r>
              <a:rPr lang="ru-RU" altLang="ru-RU"/>
              <a:t>у=1,295+0,033</a:t>
            </a:r>
            <a:r>
              <a:rPr lang="en-US" altLang="ru-RU"/>
              <a:t>x</a:t>
            </a:r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586C61D-D700-3F46-86F8-444D91B2B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9412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002060"/>
                </a:solidFill>
              </a:rPr>
              <a:t>Результаты выполнения команд регрессионного анализа</a:t>
            </a:r>
            <a:endParaRPr lang="ru-RU" sz="2800" dirty="0"/>
          </a:p>
        </p:txBody>
      </p:sp>
      <p:pic>
        <p:nvPicPr>
          <p:cNvPr id="22532" name="Рисунок 4">
            <a:extLst>
              <a:ext uri="{FF2B5EF4-FFF2-40B4-BE49-F238E27FC236}">
                <a16:creationId xmlns:a16="http://schemas.microsoft.com/office/drawing/2014/main" id="{BC84437F-AB40-D846-94C5-D4EB9CC2E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1382713"/>
            <a:ext cx="6769100" cy="240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8315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Объект 3">
            <a:extLst>
              <a:ext uri="{FF2B5EF4-FFF2-40B4-BE49-F238E27FC236}">
                <a16:creationId xmlns:a16="http://schemas.microsoft.com/office/drawing/2014/main" id="{18711160-458D-014C-A6AC-62B0CF889D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1628775"/>
            <a:ext cx="6553200" cy="1658938"/>
          </a:xfrm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776CE70-4A5F-DE47-9187-86C12889D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/>
              <a:t>Анализ качества регрессионной модели</a:t>
            </a:r>
          </a:p>
        </p:txBody>
      </p:sp>
      <p:pic>
        <p:nvPicPr>
          <p:cNvPr id="23556" name="Рисунок 5">
            <a:extLst>
              <a:ext uri="{FF2B5EF4-FFF2-40B4-BE49-F238E27FC236}">
                <a16:creationId xmlns:a16="http://schemas.microsoft.com/office/drawing/2014/main" id="{327435C0-11F4-8646-A25E-445DB4FF8F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4" y="3498850"/>
            <a:ext cx="5976937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5831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2C82D1A-A9E0-5D45-A081-1B15E3979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570186"/>
          </a:xfrm>
        </p:spPr>
        <p:txBody>
          <a:bodyPr/>
          <a:lstStyle/>
          <a:p>
            <a:pPr>
              <a:defRPr/>
            </a:pPr>
            <a:r>
              <a:rPr lang="ru-RU" sz="2800" dirty="0">
                <a:solidFill>
                  <a:srgbClr val="002060"/>
                </a:solidFill>
              </a:rPr>
              <a:t>Диаграмма рассеяния стандартных остатков и стандартизированных предсказанных значений, проверка </a:t>
            </a:r>
            <a:r>
              <a:rPr lang="ru-RU" sz="2800" dirty="0" err="1">
                <a:solidFill>
                  <a:srgbClr val="002060"/>
                </a:solidFill>
              </a:rPr>
              <a:t>гомоскедактичности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24579" name="Объект 3">
            <a:extLst>
              <a:ext uri="{FF2B5EF4-FFF2-40B4-BE49-F238E27FC236}">
                <a16:creationId xmlns:a16="http://schemas.microsoft.com/office/drawing/2014/main" id="{0D607CB0-F151-FB41-A3A5-9C1FAD6B21D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8214" y="1857375"/>
            <a:ext cx="6911975" cy="4248150"/>
          </a:xfrm>
        </p:spPr>
      </p:pic>
    </p:spTree>
    <p:extLst>
      <p:ext uri="{BB962C8B-B14F-4D97-AF65-F5344CB8AC3E}">
        <p14:creationId xmlns:p14="http://schemas.microsoft.com/office/powerpoint/2010/main" val="385381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C25A3292-E5F6-8B4B-80E8-0D0D5878A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1417639"/>
            <a:ext cx="8229600" cy="4314825"/>
          </a:xfrm>
        </p:spPr>
        <p:txBody>
          <a:bodyPr>
            <a:normAutofit fontScale="92500" lnSpcReduction="10000"/>
          </a:bodyPr>
          <a:lstStyle/>
          <a:p>
            <a:pPr>
              <a:buFont typeface="Wingdings 3" panose="05040102010807070707" pitchFamily="18" charset="2"/>
              <a:buChar char=""/>
              <a:defRPr/>
            </a:pPr>
            <a:endParaRPr lang="ru-RU" dirty="0"/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sz="2400" dirty="0">
              <a:solidFill>
                <a:srgbClr val="002060"/>
              </a:solidFill>
            </a:endParaRPr>
          </a:p>
          <a:p>
            <a:pPr marL="109537" indent="0">
              <a:buNone/>
              <a:defRPr/>
            </a:pPr>
            <a:r>
              <a:rPr lang="ru-RU" sz="2400" dirty="0">
                <a:solidFill>
                  <a:srgbClr val="002060"/>
                </a:solidFill>
              </a:rPr>
              <a:t>                                  </a:t>
            </a:r>
            <a:endParaRPr lang="ru-RU" dirty="0"/>
          </a:p>
          <a:p>
            <a:pPr marL="109537" indent="0">
              <a:buNone/>
              <a:defRPr/>
            </a:pPr>
            <a:r>
              <a:rPr lang="ru-RU" sz="1600" dirty="0">
                <a:solidFill>
                  <a:srgbClr val="002060"/>
                </a:solidFill>
              </a:rPr>
              <a:t>                                                  явление </a:t>
            </a:r>
            <a:r>
              <a:rPr lang="ru-RU" sz="1600" dirty="0" err="1">
                <a:solidFill>
                  <a:srgbClr val="002060"/>
                </a:solidFill>
              </a:rPr>
              <a:t>гомоскедактичности</a:t>
            </a:r>
            <a:r>
              <a:rPr lang="ru-RU" sz="1600" dirty="0">
                <a:solidFill>
                  <a:srgbClr val="002060"/>
                </a:solidFill>
              </a:rPr>
              <a:t> отсутствует</a:t>
            </a:r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sz="1400" dirty="0"/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dirty="0"/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sz="2000" dirty="0"/>
          </a:p>
          <a:p>
            <a:pPr marL="109537" indent="0">
              <a:buNone/>
              <a:defRPr/>
            </a:pPr>
            <a:r>
              <a:rPr lang="ru-RU" sz="2000" dirty="0">
                <a:solidFill>
                  <a:srgbClr val="002060"/>
                </a:solidFill>
              </a:rPr>
              <a:t>                                            </a:t>
            </a:r>
            <a:r>
              <a:rPr lang="ru-RU" sz="1600" dirty="0">
                <a:solidFill>
                  <a:srgbClr val="002060"/>
                </a:solidFill>
              </a:rPr>
              <a:t>Остатки </a:t>
            </a:r>
            <a:r>
              <a:rPr lang="ru-RU" sz="1600" dirty="0" err="1">
                <a:solidFill>
                  <a:srgbClr val="002060"/>
                </a:solidFill>
              </a:rPr>
              <a:t>гомоскедактичные</a:t>
            </a:r>
            <a:endParaRPr lang="ru-RU" sz="1600" dirty="0"/>
          </a:p>
          <a:p>
            <a:pPr marL="109537" indent="0">
              <a:buNone/>
              <a:defRPr/>
            </a:pPr>
            <a:endParaRPr lang="ru-RU" dirty="0"/>
          </a:p>
          <a:p>
            <a:pPr marL="109537" indent="0">
              <a:buNone/>
              <a:defRPr/>
            </a:pPr>
            <a:endParaRPr lang="ru-RU" sz="1800" dirty="0"/>
          </a:p>
          <a:p>
            <a:pPr marL="109537" indent="0">
              <a:buNone/>
              <a:defRPr/>
            </a:pPr>
            <a:r>
              <a:rPr lang="ru-RU" dirty="0"/>
              <a:t> </a:t>
            </a:r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dirty="0"/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dirty="0"/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dirty="0"/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630FE57-316B-4B41-8787-1CEEF8284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dirty="0"/>
              <a:t>Диаграмма рассеяния остатков</a:t>
            </a:r>
          </a:p>
        </p:txBody>
      </p:sp>
      <p:pic>
        <p:nvPicPr>
          <p:cNvPr id="25604" name="Рисунок 3">
            <a:extLst>
              <a:ext uri="{FF2B5EF4-FFF2-40B4-BE49-F238E27FC236}">
                <a16:creationId xmlns:a16="http://schemas.microsoft.com/office/drawing/2014/main" id="{D34DFA6C-6A39-A24B-851E-1B609AFBC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1" y="1404938"/>
            <a:ext cx="2016125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Рисунок 4">
            <a:extLst>
              <a:ext uri="{FF2B5EF4-FFF2-40B4-BE49-F238E27FC236}">
                <a16:creationId xmlns:a16="http://schemas.microsoft.com/office/drawing/2014/main" id="{C13A630B-116E-8C46-A10C-C75419EF49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3429000"/>
            <a:ext cx="2159000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931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3DE8851-6292-B243-A97D-CA3BAA6D7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dirty="0">
                <a:solidFill>
                  <a:srgbClr val="002060"/>
                </a:solidFill>
              </a:rPr>
              <a:t>Множественная линейная регрессия</a:t>
            </a:r>
          </a:p>
        </p:txBody>
      </p:sp>
      <p:sp>
        <p:nvSpPr>
          <p:cNvPr id="26627" name="Содержимое 4">
            <a:extLst>
              <a:ext uri="{FF2B5EF4-FFF2-40B4-BE49-F238E27FC236}">
                <a16:creationId xmlns:a16="http://schemas.microsoft.com/office/drawing/2014/main" id="{5F3C2496-D2EC-1D40-B9B4-A99339499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2" charset="2"/>
              <a:buNone/>
            </a:pPr>
            <a:r>
              <a:rPr lang="en-US" altLang="ru-RU"/>
              <a:t>	</a:t>
            </a:r>
            <a:r>
              <a:rPr lang="ru-RU" altLang="ru-RU"/>
              <a:t>В большинстве задач следствие не может быть объяснено одной единственной причиной; как правило, приходится изучать влияние на него нескольких причин одновременно. Для исследования такой множественной связи используется </a:t>
            </a:r>
            <a:r>
              <a:rPr lang="ru-RU" altLang="ru-RU" b="1" i="1"/>
              <a:t>уравнение множественной линейной регрессии</a:t>
            </a:r>
            <a:r>
              <a:rPr lang="ru-RU" altLang="ru-RU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60862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1">
            <a:extLst>
              <a:ext uri="{FF2B5EF4-FFF2-40B4-BE49-F238E27FC236}">
                <a16:creationId xmlns:a16="http://schemas.microsoft.com/office/drawing/2014/main" id="{5780FA85-4624-4D4E-AB2F-917A98D56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2" charset="2"/>
              <a:buNone/>
            </a:pPr>
            <a:r>
              <a:rPr lang="ru-RU" altLang="ru-RU"/>
              <a:t>	Построить уравнение множественной линейной регрессии для зависимой переменной «Заболевания зубов» и независимых переменных «Возраст»,  «Периодичность чистки зубов».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BEFB67C-4526-994D-90C3-70210CC6C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Пример:</a:t>
            </a:r>
          </a:p>
        </p:txBody>
      </p:sp>
    </p:spTree>
    <p:extLst>
      <p:ext uri="{BB962C8B-B14F-4D97-AF65-F5344CB8AC3E}">
        <p14:creationId xmlns:p14="http://schemas.microsoft.com/office/powerpoint/2010/main" val="182598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1">
            <a:extLst>
              <a:ext uri="{FF2B5EF4-FFF2-40B4-BE49-F238E27FC236}">
                <a16:creationId xmlns:a16="http://schemas.microsoft.com/office/drawing/2014/main" id="{B2F5392C-A719-4647-9180-F176B98E7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/>
              <a:t>В основе регрессионного анализа лежит предположение, что зависимая переменная является функций одной или нескольких независимых переменных. Тогда, зная значения независимых переменных, мы можем сделать прогноз об изменении зависимой переменной. </a:t>
            </a:r>
          </a:p>
          <a:p>
            <a:r>
              <a:rPr lang="ru-RU" altLang="ru-RU"/>
              <a:t>Регрессионный анализ предполагает построение регрессионного уравнения, его оценку и анализ.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9D8E3AC-7725-8546-87B7-BBE09E15D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/>
              <a:t>Определение</a:t>
            </a:r>
          </a:p>
        </p:txBody>
      </p:sp>
    </p:spTree>
    <p:extLst>
      <p:ext uri="{BB962C8B-B14F-4D97-AF65-F5344CB8AC3E}">
        <p14:creationId xmlns:p14="http://schemas.microsoft.com/office/powerpoint/2010/main" val="4228524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1">
            <a:extLst>
              <a:ext uri="{FF2B5EF4-FFF2-40B4-BE49-F238E27FC236}">
                <a16:creationId xmlns:a16="http://schemas.microsoft.com/office/drawing/2014/main" id="{92919E5A-1C2F-BC40-AFA3-1A2F17F7D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68414"/>
            <a:ext cx="8229600" cy="47386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 3" pitchFamily="2" charset="2"/>
              <a:buNone/>
            </a:pPr>
            <a:r>
              <a:rPr lang="ru-RU" altLang="ru-RU"/>
              <a:t>Выполнение команды:</a:t>
            </a:r>
          </a:p>
          <a:p>
            <a:pPr eaLnBrk="1" hangingPunct="1">
              <a:buFont typeface="Wingdings 3" pitchFamily="2" charset="2"/>
              <a:buNone/>
            </a:pPr>
            <a:r>
              <a:rPr lang="en-US" altLang="ru-RU"/>
              <a:t>Analyze </a:t>
            </a:r>
            <a:r>
              <a:rPr lang="en-US" altLang="ru-RU">
                <a:sym typeface="Wingdings" pitchFamily="2" charset="2"/>
              </a:rPr>
              <a:t> Regression  Linear</a:t>
            </a:r>
          </a:p>
          <a:p>
            <a:pPr eaLnBrk="1" hangingPunct="1">
              <a:buFont typeface="Wingdings 3" pitchFamily="2" charset="2"/>
              <a:buNone/>
            </a:pPr>
            <a:endParaRPr lang="ru-RU" altLang="ru-RU">
              <a:sym typeface="Wingdings" pitchFamily="2" charset="2"/>
            </a:endParaRP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В поле </a:t>
            </a:r>
            <a:r>
              <a:rPr lang="en-US" altLang="ru-RU">
                <a:sym typeface="Wingdings" pitchFamily="2" charset="2"/>
              </a:rPr>
              <a:t>Dependent</a:t>
            </a: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Имя зависимой переменной</a:t>
            </a:r>
          </a:p>
          <a:p>
            <a:pPr eaLnBrk="1" hangingPunct="1">
              <a:buFont typeface="Wingdings 3" pitchFamily="2" charset="2"/>
              <a:buNone/>
            </a:pPr>
            <a:endParaRPr lang="ru-RU" altLang="ru-RU" sz="1400">
              <a:sym typeface="Wingdings" pitchFamily="2" charset="2"/>
            </a:endParaRP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В поле </a:t>
            </a:r>
            <a:r>
              <a:rPr lang="en-US" altLang="ru-RU">
                <a:sym typeface="Wingdings" pitchFamily="2" charset="2"/>
              </a:rPr>
              <a:t>Independent(s)</a:t>
            </a: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Имена независимых переменных   </a:t>
            </a: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 </a:t>
            </a:r>
          </a:p>
          <a:p>
            <a:pPr eaLnBrk="1" hangingPunct="1">
              <a:buFont typeface="Wingdings 3" pitchFamily="2" charset="2"/>
              <a:buNone/>
            </a:pPr>
            <a:r>
              <a:rPr lang="ru-RU" altLang="ru-RU">
                <a:sym typeface="Wingdings" pitchFamily="2" charset="2"/>
              </a:rPr>
              <a:t>Дополнительные вычисления аналогичны парной регрессии</a:t>
            </a:r>
            <a:endParaRPr lang="en-US" altLang="ru-RU">
              <a:sym typeface="Wingdings" pitchFamily="2" charset="2"/>
            </a:endParaRPr>
          </a:p>
          <a:p>
            <a:pPr eaLnBrk="1" hangingPunct="1">
              <a:buFont typeface="Wingdings 3" pitchFamily="2" charset="2"/>
              <a:buNone/>
            </a:pPr>
            <a:endParaRPr lang="ru-RU" altLang="ru-RU"/>
          </a:p>
          <a:p>
            <a:pPr eaLnBrk="1" hangingPunct="1"/>
            <a:endParaRPr lang="ru-RU" alt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7F6D358-26D6-E544-84EB-DED4F4119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4638"/>
            <a:ext cx="8929718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/>
              <a:t>Множественная линейная регрессия</a:t>
            </a:r>
          </a:p>
        </p:txBody>
      </p:sp>
    </p:spTree>
    <p:extLst>
      <p:ext uri="{BB962C8B-B14F-4D97-AF65-F5344CB8AC3E}">
        <p14:creationId xmlns:p14="http://schemas.microsoft.com/office/powerpoint/2010/main" val="1377009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Содержимое 1">
            <a:extLst>
              <a:ext uri="{FF2B5EF4-FFF2-40B4-BE49-F238E27FC236}">
                <a16:creationId xmlns:a16="http://schemas.microsoft.com/office/drawing/2014/main" id="{51FBF06D-39BE-E942-B4CC-5BD7DE624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 случае множественной регрессии можно использовать  установленный по умолчанию метод </a:t>
            </a:r>
            <a:r>
              <a:rPr lang="en-US" altLang="ru-RU" sz="3200"/>
              <a:t>Enter</a:t>
            </a:r>
            <a:r>
              <a:rPr lang="en-US" altLang="ru-RU"/>
              <a:t> </a:t>
            </a:r>
            <a:r>
              <a:rPr lang="ru-RU" altLang="ru-RU"/>
              <a:t>(включения всех переменных в модель одновременно) </a:t>
            </a:r>
          </a:p>
          <a:p>
            <a:pPr eaLnBrk="1" hangingPunct="1"/>
            <a:r>
              <a:rPr lang="ru-RU" altLang="ru-RU"/>
              <a:t>или специальный пошаговый метод </a:t>
            </a:r>
            <a:r>
              <a:rPr lang="en-US" altLang="ru-RU" sz="3200"/>
              <a:t>Stepwise</a:t>
            </a:r>
            <a:r>
              <a:rPr lang="ru-RU" altLang="ru-RU" sz="3200"/>
              <a:t> </a:t>
            </a:r>
            <a:r>
              <a:rPr lang="ru-RU" altLang="ru-RU"/>
              <a:t>(модель строиться не для всех исходных причин сразу, а  пошагово в модель включаются новые причины, оговоренные в условии)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64878B5-B7A0-BF45-A92A-D72891D84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/>
              <a:t>Выбор метода анализа</a:t>
            </a:r>
          </a:p>
        </p:txBody>
      </p:sp>
    </p:spTree>
    <p:extLst>
      <p:ext uri="{BB962C8B-B14F-4D97-AF65-F5344CB8AC3E}">
        <p14:creationId xmlns:p14="http://schemas.microsoft.com/office/powerpoint/2010/main" val="30456498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7FBF17B-489D-8342-8A46-F33E2EFAA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/>
              <a:t>Корреляционная таблица</a:t>
            </a:r>
          </a:p>
        </p:txBody>
      </p:sp>
      <p:pic>
        <p:nvPicPr>
          <p:cNvPr id="30723" name="Содержимое 3">
            <a:extLst>
              <a:ext uri="{FF2B5EF4-FFF2-40B4-BE49-F238E27FC236}">
                <a16:creationId xmlns:a16="http://schemas.microsoft.com/office/drawing/2014/main" id="{B32A30FF-C867-024E-AEA4-403E703BF03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95501" y="1500188"/>
            <a:ext cx="7858125" cy="4786312"/>
          </a:xfrm>
        </p:spPr>
      </p:pic>
    </p:spTree>
    <p:extLst>
      <p:ext uri="{BB962C8B-B14F-4D97-AF65-F5344CB8AC3E}">
        <p14:creationId xmlns:p14="http://schemas.microsoft.com/office/powerpoint/2010/main" val="3093284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C2782F3-EDF6-B843-95DC-5BFC2B8B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/>
              <a:t>Результаты множественной линейной регрессии (метод</a:t>
            </a:r>
            <a:r>
              <a:rPr lang="en-US" sz="3600" dirty="0"/>
              <a:t> Enter</a:t>
            </a:r>
            <a:r>
              <a:rPr lang="ru-RU" sz="3600" dirty="0"/>
              <a:t>)</a:t>
            </a:r>
          </a:p>
        </p:txBody>
      </p:sp>
      <p:pic>
        <p:nvPicPr>
          <p:cNvPr id="31747" name="Picture 2">
            <a:extLst>
              <a:ext uri="{FF2B5EF4-FFF2-40B4-BE49-F238E27FC236}">
                <a16:creationId xmlns:a16="http://schemas.microsoft.com/office/drawing/2014/main" id="{0F5F57A8-7BA2-3A4E-A22F-42FF40C4AC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6989" y="1700213"/>
            <a:ext cx="7646987" cy="2925762"/>
          </a:xfrm>
          <a:noFill/>
        </p:spPr>
      </p:pic>
      <p:sp>
        <p:nvSpPr>
          <p:cNvPr id="31748" name="Прямоугольник 1">
            <a:extLst>
              <a:ext uri="{FF2B5EF4-FFF2-40B4-BE49-F238E27FC236}">
                <a16:creationId xmlns:a16="http://schemas.microsoft.com/office/drawing/2014/main" id="{ACEE9815-EAE2-5241-BF14-3BAB90480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3726" y="4776788"/>
            <a:ext cx="538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Уравнение множественной регрессии</a:t>
            </a:r>
          </a:p>
          <a:p>
            <a:pPr eaLnBrk="1" hangingPunct="1"/>
            <a:r>
              <a:rPr lang="ru-RU" altLang="ru-RU"/>
              <a:t>у=</a:t>
            </a:r>
            <a:r>
              <a:rPr lang="en-US" altLang="ru-RU"/>
              <a:t>2</a:t>
            </a:r>
            <a:r>
              <a:rPr lang="ru-RU" altLang="ru-RU"/>
              <a:t>,</a:t>
            </a:r>
            <a:r>
              <a:rPr lang="en-US" altLang="ru-RU"/>
              <a:t>461</a:t>
            </a:r>
            <a:r>
              <a:rPr lang="ru-RU" altLang="ru-RU"/>
              <a:t>+0,033возраст - 0,05щетки – 0,528чистки</a:t>
            </a:r>
          </a:p>
        </p:txBody>
      </p:sp>
      <p:sp>
        <p:nvSpPr>
          <p:cNvPr id="31749" name="Прямоугольник 5">
            <a:extLst>
              <a:ext uri="{FF2B5EF4-FFF2-40B4-BE49-F238E27FC236}">
                <a16:creationId xmlns:a16="http://schemas.microsoft.com/office/drawing/2014/main" id="{FDCC5271-5CCD-4841-B0D4-FAFD3AF2C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3726" y="5573713"/>
            <a:ext cx="70770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Стандартизованное уравнение множественной регрессии</a:t>
            </a:r>
          </a:p>
          <a:p>
            <a:pPr eaLnBrk="1" hangingPunct="1"/>
            <a:r>
              <a:rPr lang="ru-RU" altLang="ru-RU"/>
              <a:t>у=0,439возраст - 0,153щетки – 0,282чистки</a:t>
            </a:r>
          </a:p>
        </p:txBody>
      </p:sp>
    </p:spTree>
    <p:extLst>
      <p:ext uri="{BB962C8B-B14F-4D97-AF65-F5344CB8AC3E}">
        <p14:creationId xmlns:p14="http://schemas.microsoft.com/office/powerpoint/2010/main" val="23843950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Объект 3">
            <a:extLst>
              <a:ext uri="{FF2B5EF4-FFF2-40B4-BE49-F238E27FC236}">
                <a16:creationId xmlns:a16="http://schemas.microsoft.com/office/drawing/2014/main" id="{127FE0BF-2135-4349-929B-321F6A5270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43150" y="1196975"/>
            <a:ext cx="7505700" cy="1944688"/>
          </a:xfrm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FAFBC88-279C-DE42-A843-545ABACB5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2800" dirty="0">
                <a:solidFill>
                  <a:srgbClr val="002060"/>
                </a:solidFill>
              </a:rPr>
              <a:t>Качество множественной линейной регрессии. Метод </a:t>
            </a:r>
            <a:r>
              <a:rPr lang="en-US" sz="2800" dirty="0">
                <a:solidFill>
                  <a:srgbClr val="002060"/>
                </a:solidFill>
              </a:rPr>
              <a:t>Enter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32772" name="Рисунок 4">
            <a:extLst>
              <a:ext uri="{FF2B5EF4-FFF2-40B4-BE49-F238E27FC236}">
                <a16:creationId xmlns:a16="http://schemas.microsoft.com/office/drawing/2014/main" id="{EE9312C0-E5E2-5D45-9C94-42B9BC1D84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2852739"/>
            <a:ext cx="4627563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Рисунок 5">
            <a:extLst>
              <a:ext uri="{FF2B5EF4-FFF2-40B4-BE49-F238E27FC236}">
                <a16:creationId xmlns:a16="http://schemas.microsoft.com/office/drawing/2014/main" id="{841470B4-65FA-6648-B84F-8D20AD384D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852739"/>
            <a:ext cx="4146550" cy="369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72484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Содержимое 1">
            <a:extLst>
              <a:ext uri="{FF2B5EF4-FFF2-40B4-BE49-F238E27FC236}">
                <a16:creationId xmlns:a16="http://schemas.microsoft.com/office/drawing/2014/main" id="{E8ED5D28-D527-B545-BFBC-04BBC3054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b="1"/>
          </a:p>
          <a:p>
            <a:pPr eaLnBrk="1" hangingPunct="1"/>
            <a:endParaRPr lang="ru-RU" altLang="ru-RU" b="1"/>
          </a:p>
          <a:p>
            <a:pPr eaLnBrk="1" hangingPunct="1"/>
            <a:endParaRPr lang="ru-RU" alt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6EB51055-7401-E94C-B931-6FEE6976C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002060"/>
                </a:solidFill>
              </a:rPr>
              <a:t>Результаты множественной линейной регрессии (метод </a:t>
            </a:r>
            <a:r>
              <a:rPr lang="en-US" sz="2800" dirty="0">
                <a:solidFill>
                  <a:srgbClr val="002060"/>
                </a:solidFill>
              </a:rPr>
              <a:t>Stepwise</a:t>
            </a:r>
            <a:r>
              <a:rPr lang="ru-RU" sz="2800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33796" name="Рисунок 3">
            <a:extLst>
              <a:ext uri="{FF2B5EF4-FFF2-40B4-BE49-F238E27FC236}">
                <a16:creationId xmlns:a16="http://schemas.microsoft.com/office/drawing/2014/main" id="{7590223B-A3BB-184B-BD6F-090CC4306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4" y="1785938"/>
            <a:ext cx="7000875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4369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112804C-6060-8D47-BA68-401DE6A43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/>
              <a:t>Коэффициенты множественной линейной регрессии (метод </a:t>
            </a:r>
            <a:r>
              <a:rPr lang="en-US" sz="3200" dirty="0"/>
              <a:t>Stepwise</a:t>
            </a:r>
            <a:r>
              <a:rPr lang="ru-RU" sz="3200" dirty="0"/>
              <a:t>)</a:t>
            </a:r>
          </a:p>
        </p:txBody>
      </p:sp>
      <p:pic>
        <p:nvPicPr>
          <p:cNvPr id="34819" name="Содержимое 3">
            <a:extLst>
              <a:ext uri="{FF2B5EF4-FFF2-40B4-BE49-F238E27FC236}">
                <a16:creationId xmlns:a16="http://schemas.microsoft.com/office/drawing/2014/main" id="{C8DC0480-DF66-A249-83AF-E7CC11149AF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95501" y="1857376"/>
            <a:ext cx="8143875" cy="4500563"/>
          </a:xfrm>
        </p:spPr>
      </p:pic>
    </p:spTree>
    <p:extLst>
      <p:ext uri="{BB962C8B-B14F-4D97-AF65-F5344CB8AC3E}">
        <p14:creationId xmlns:p14="http://schemas.microsoft.com/office/powerpoint/2010/main" val="1202638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D0E9D2F-D9E4-EB44-8D34-3993F9279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73238"/>
            <a:ext cx="8229600" cy="4233862"/>
          </a:xfrm>
        </p:spPr>
        <p:txBody>
          <a:bodyPr/>
          <a:lstStyle/>
          <a:p>
            <a:pPr>
              <a:buFont typeface="Wingdings 3" panose="05040102010807070707" pitchFamily="18" charset="2"/>
              <a:buChar char=""/>
              <a:defRPr/>
            </a:pPr>
            <a:r>
              <a:rPr lang="ru-RU" dirty="0"/>
              <a:t>Простейшей регрессионной моделью является парная линейная регрессия. </a:t>
            </a:r>
          </a:p>
          <a:p>
            <a:pPr>
              <a:buFont typeface="Wingdings 3" panose="05040102010807070707" pitchFamily="18" charset="2"/>
              <a:buChar char=""/>
              <a:defRPr/>
            </a:pPr>
            <a:r>
              <a:rPr lang="ru-RU" dirty="0"/>
              <a:t>Уравнение парной линейной регрессии в общем виде следующее:</a:t>
            </a:r>
          </a:p>
          <a:p>
            <a:pPr marL="109537" indent="0">
              <a:buNone/>
              <a:defRPr/>
            </a:pPr>
            <a:r>
              <a:rPr lang="ru-RU" dirty="0"/>
              <a:t>		у=</a:t>
            </a:r>
            <a:r>
              <a:rPr lang="en-US" dirty="0"/>
              <a:t>b</a:t>
            </a:r>
            <a:r>
              <a:rPr lang="ru-RU" baseline="-25000" dirty="0"/>
              <a:t>0</a:t>
            </a:r>
            <a:r>
              <a:rPr lang="ru-RU" dirty="0"/>
              <a:t>+</a:t>
            </a:r>
            <a:r>
              <a:rPr lang="en-US" dirty="0"/>
              <a:t>b</a:t>
            </a:r>
            <a:r>
              <a:rPr lang="ru-RU" baseline="-25000" dirty="0"/>
              <a:t>1</a:t>
            </a:r>
            <a:r>
              <a:rPr lang="en-US" dirty="0"/>
              <a:t>x</a:t>
            </a:r>
            <a:r>
              <a:rPr lang="ru-RU" dirty="0"/>
              <a:t>    , где</a:t>
            </a:r>
          </a:p>
          <a:p>
            <a:pPr>
              <a:buFont typeface="Wingdings 3" panose="05040102010807070707" pitchFamily="18" charset="2"/>
              <a:buChar char=""/>
              <a:defRPr/>
            </a:pPr>
            <a:r>
              <a:rPr lang="en-US" sz="2400" dirty="0"/>
              <a:t>b</a:t>
            </a:r>
            <a:r>
              <a:rPr lang="ru-RU" sz="2400" baseline="-25000" dirty="0"/>
              <a:t>0</a:t>
            </a:r>
            <a:r>
              <a:rPr lang="ru-RU" sz="2400" dirty="0"/>
              <a:t> – свободный член уравнения регрессии (Константа);</a:t>
            </a:r>
          </a:p>
          <a:p>
            <a:pPr>
              <a:buFont typeface="Wingdings 3" panose="05040102010807070707" pitchFamily="18" charset="2"/>
              <a:buChar char=""/>
              <a:defRPr/>
            </a:pPr>
            <a:r>
              <a:rPr lang="en-US" sz="2400" dirty="0"/>
              <a:t>b</a:t>
            </a:r>
            <a:r>
              <a:rPr lang="ru-RU" sz="2400" baseline="-25000" dirty="0"/>
              <a:t>1</a:t>
            </a:r>
            <a:r>
              <a:rPr lang="ru-RU" sz="2400" dirty="0"/>
              <a:t> –коэффициент уравнения регрессии.</a:t>
            </a:r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531D40B-8CD6-4244-AEBE-589B9FC4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/>
              <a:t>Уравнение парной линейной регрессии</a:t>
            </a:r>
          </a:p>
        </p:txBody>
      </p:sp>
    </p:spTree>
    <p:extLst>
      <p:ext uri="{BB962C8B-B14F-4D97-AF65-F5344CB8AC3E}">
        <p14:creationId xmlns:p14="http://schemas.microsoft.com/office/powerpoint/2010/main" val="3240547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8A4C641A-C5F9-0848-83D2-41446E774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1844676"/>
            <a:ext cx="8362950" cy="4162425"/>
          </a:xfrm>
        </p:spPr>
        <p:txBody>
          <a:bodyPr/>
          <a:lstStyle/>
          <a:p>
            <a:pPr marL="566737" indent="-457200">
              <a:buFont typeface="+mj-lt"/>
              <a:buAutoNum type="arabicPeriod"/>
              <a:defRPr/>
            </a:pPr>
            <a:r>
              <a:rPr lang="ru-RU" sz="2000" dirty="0"/>
              <a:t>Зависимая (результирующая) переменная должна быть непрерывной количественной переменной. Независимая переменная должна быть непрерывной или дихотомической. Категориальные независимые переменные с более чем двумя значениями перекодируются в набор дихотомических переменных.</a:t>
            </a:r>
          </a:p>
          <a:p>
            <a:pPr marL="566737" indent="-457200">
              <a:buFont typeface="+mj-lt"/>
              <a:buAutoNum type="arabicPeriod"/>
              <a:defRPr/>
            </a:pPr>
            <a:endParaRPr lang="ru-RU" sz="2000" dirty="0"/>
          </a:p>
          <a:p>
            <a:pPr marL="566737" indent="-457200">
              <a:buFont typeface="+mj-lt"/>
              <a:buAutoNum type="arabicPeriod"/>
              <a:defRPr/>
            </a:pPr>
            <a:r>
              <a:rPr lang="ru-RU" sz="2000" dirty="0"/>
              <a:t>Изучаемая совокупность должна быть достаточно большой, чтобы показатели связей были статистически надежными (число единиц совокупности должно превосходить число коррелируемых переменных не менее чем в 6-8 раз).</a:t>
            </a:r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1D1B80D-BF3B-8947-820E-6FD38FFAC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/>
              <a:t>Требования к исходным данным регрессионного анализа</a:t>
            </a:r>
          </a:p>
        </p:txBody>
      </p:sp>
    </p:spTree>
    <p:extLst>
      <p:ext uri="{BB962C8B-B14F-4D97-AF65-F5344CB8AC3E}">
        <p14:creationId xmlns:p14="http://schemas.microsoft.com/office/powerpoint/2010/main" val="654068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0815198B-3063-304C-8085-6880053FF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388" y="1417638"/>
            <a:ext cx="8640762" cy="4964112"/>
          </a:xfrm>
        </p:spPr>
        <p:txBody>
          <a:bodyPr/>
          <a:lstStyle/>
          <a:p>
            <a:pPr marL="452437" indent="-342900">
              <a:buFont typeface="+mj-lt"/>
              <a:buAutoNum type="arabicPeriod" startAt="3"/>
              <a:defRPr/>
            </a:pPr>
            <a:r>
              <a:rPr lang="ru-RU" sz="1800" dirty="0"/>
              <a:t>Каждое значение зависимой переменной должно быть независимо от других значений. Такие зависимости возникают если опрашивать одного и того же респондента в разные периоды времени или опрашивать респондентов, объединенных в группы (семья, бригада и т. д.).</a:t>
            </a:r>
          </a:p>
          <a:p>
            <a:pPr marL="452437" indent="-342900">
              <a:buFont typeface="+mj-lt"/>
              <a:buAutoNum type="arabicPeriod" startAt="3"/>
              <a:defRPr/>
            </a:pPr>
            <a:r>
              <a:rPr lang="ru-RU" sz="1800" dirty="0"/>
              <a:t>Распределение зависимой переменной должно быть близким к нормальному и не иметь явных выбросов.</a:t>
            </a:r>
          </a:p>
          <a:p>
            <a:pPr marL="452437" indent="-342900">
              <a:buFont typeface="+mj-lt"/>
              <a:buAutoNum type="arabicPeriod" startAt="3"/>
              <a:defRPr/>
            </a:pPr>
            <a:r>
              <a:rPr lang="ru-RU" sz="1800" dirty="0"/>
              <a:t>Должно выполняться требование </a:t>
            </a:r>
            <a:r>
              <a:rPr lang="ru-RU" sz="1800" dirty="0" err="1"/>
              <a:t>гомоскедактичности</a:t>
            </a:r>
            <a:r>
              <a:rPr lang="ru-RU" sz="1800" dirty="0"/>
              <a:t>, что означает, что ошибки не становятся меньше, если уменьшается значение </a:t>
            </a:r>
            <a:r>
              <a:rPr lang="ru-RU" sz="1800" b="1" dirty="0"/>
              <a:t>у</a:t>
            </a:r>
            <a:r>
              <a:rPr lang="ru-RU" sz="1800" dirty="0"/>
              <a:t> и не растут с увеличением значений </a:t>
            </a:r>
            <a:r>
              <a:rPr lang="ru-RU" sz="1800" b="1" dirty="0"/>
              <a:t>у</a:t>
            </a:r>
            <a:r>
              <a:rPr lang="ru-RU" sz="1800" dirty="0"/>
              <a:t>. Это предположение проверяется при построении диаграммы рассеяния между стандартизованными остатками и стандартизованными предсказанными значениями. Если облако рассеяния овальное – данные </a:t>
            </a:r>
            <a:r>
              <a:rPr lang="ru-RU" sz="1800" dirty="0" err="1"/>
              <a:t>гомоскедактичные</a:t>
            </a:r>
            <a:r>
              <a:rPr lang="ru-RU" sz="1800" dirty="0"/>
              <a:t>. Если облако рассеяния принимает форму конуса, требование </a:t>
            </a:r>
            <a:r>
              <a:rPr lang="ru-RU" sz="1800" dirty="0" err="1"/>
              <a:t>гомоскедактичности</a:t>
            </a:r>
            <a:r>
              <a:rPr lang="ru-RU" sz="1800" dirty="0"/>
              <a:t> нарушается и данные являются </a:t>
            </a:r>
            <a:r>
              <a:rPr lang="ru-RU" sz="1800" dirty="0" err="1"/>
              <a:t>гетероскедактичными</a:t>
            </a:r>
            <a:r>
              <a:rPr lang="ru-RU" sz="1800" dirty="0"/>
              <a:t>.</a:t>
            </a:r>
            <a:r>
              <a:rPr lang="ru-RU" dirty="0"/>
              <a:t> </a:t>
            </a:r>
          </a:p>
          <a:p>
            <a:pPr>
              <a:buFont typeface="Wingdings 3" panose="05040102010807070707" pitchFamily="18" charset="2"/>
              <a:buChar char=""/>
              <a:defRPr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7B05047-5777-934F-B73D-2F683F6C2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/>
              <a:t>Требования к исходным данным регрессионного анализа</a:t>
            </a:r>
          </a:p>
        </p:txBody>
      </p:sp>
    </p:spTree>
    <p:extLst>
      <p:ext uri="{BB962C8B-B14F-4D97-AF65-F5344CB8AC3E}">
        <p14:creationId xmlns:p14="http://schemas.microsoft.com/office/powerpoint/2010/main" val="3036247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ъект 1">
            <a:extLst>
              <a:ext uri="{FF2B5EF4-FFF2-40B4-BE49-F238E27FC236}">
                <a16:creationId xmlns:a16="http://schemas.microsoft.com/office/drawing/2014/main" id="{2C6DED42-99F0-0C4F-8884-4264100AF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1844676"/>
            <a:ext cx="8362950" cy="4162425"/>
          </a:xfrm>
        </p:spPr>
        <p:txBody>
          <a:bodyPr/>
          <a:lstStyle/>
          <a:p>
            <a:pPr marL="565150" indent="-457200">
              <a:buFont typeface="Lucida Sans Unicode" panose="020B0602030504020204" pitchFamily="34" charset="0"/>
              <a:buAutoNum type="arabicPeriod" startAt="6"/>
            </a:pPr>
            <a:r>
              <a:rPr lang="ru-RU" altLang="ru-RU" sz="2000"/>
              <a:t>Ошибка предсказания для каждого значения не должна зависеть от ошибки предсказания других значений (тест Дарбина-Уотсона), остатки должны быть нормально распределены (график остатков).</a:t>
            </a:r>
          </a:p>
          <a:p>
            <a:pPr marL="565150" indent="-457200">
              <a:buFont typeface="Lucida Sans Unicode" panose="020B0602030504020204" pitchFamily="34" charset="0"/>
              <a:buAutoNum type="arabicPeriod" startAt="6"/>
            </a:pPr>
            <a:endParaRPr lang="ru-RU" altLang="ru-RU" sz="2000"/>
          </a:p>
          <a:p>
            <a:pPr marL="565150" indent="-457200">
              <a:buFont typeface="Lucida Sans Unicode" panose="020B0602030504020204" pitchFamily="34" charset="0"/>
              <a:buAutoNum type="arabicPeriod" startAt="6"/>
            </a:pPr>
            <a:r>
              <a:rPr lang="ru-RU" altLang="ru-RU" sz="2000"/>
              <a:t>Для случая множественной регрессии должно отсутствовать явление мультиколлинеарности, которое возникает, когда независимые переменные сильно коррелируют между собой. Такого рода корреляция может оказать сильное воздействие на зависимый признак и это уже будет иное воздействие, чем независимых переменных по отдельности.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C810594-7D65-1E47-93E8-CF7FB740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/>
              <a:t>Требования к исходным данным регрессионного анализа</a:t>
            </a:r>
          </a:p>
        </p:txBody>
      </p:sp>
    </p:spTree>
    <p:extLst>
      <p:ext uri="{BB962C8B-B14F-4D97-AF65-F5344CB8AC3E}">
        <p14:creationId xmlns:p14="http://schemas.microsoft.com/office/powerpoint/2010/main" val="1230146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1">
            <a:extLst>
              <a:ext uri="{FF2B5EF4-FFF2-40B4-BE49-F238E27FC236}">
                <a16:creationId xmlns:a16="http://schemas.microsoft.com/office/drawing/2014/main" id="{B01123A4-0A7A-0546-B060-AB5EA7EF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2" charset="2"/>
              <a:buNone/>
            </a:pPr>
            <a:r>
              <a:rPr lang="ru-RU" altLang="ru-RU"/>
              <a:t>	Построить уравнение парной линейной регрессии для переменных «Возраст» и «Заболевания зубов» (измеренной по  пятибалльной шкале, где 0 - здоровые зубы, а 4 – наибольшая степень развития заболевания)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5BDFBAE-1D1A-DD4F-B41E-8AA9800EA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Пример:</a:t>
            </a:r>
          </a:p>
        </p:txBody>
      </p:sp>
    </p:spTree>
    <p:extLst>
      <p:ext uri="{BB962C8B-B14F-4D97-AF65-F5344CB8AC3E}">
        <p14:creationId xmlns:p14="http://schemas.microsoft.com/office/powerpoint/2010/main" val="2508782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1">
            <a:extLst>
              <a:ext uri="{FF2B5EF4-FFF2-40B4-BE49-F238E27FC236}">
                <a16:creationId xmlns:a16="http://schemas.microsoft.com/office/drawing/2014/main" id="{BBE84CCF-152B-1140-87FD-7D7ABBC0C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44676"/>
            <a:ext cx="8229600" cy="4162425"/>
          </a:xfrm>
        </p:spPr>
        <p:txBody>
          <a:bodyPr/>
          <a:lstStyle/>
          <a:p>
            <a:pPr marL="622300" indent="-514350">
              <a:buFont typeface="Wingdings 3" pitchFamily="2" charset="2"/>
              <a:buAutoNum type="arabicPeriod"/>
            </a:pPr>
            <a:r>
              <a:rPr lang="ru-RU" altLang="ru-RU"/>
              <a:t>Теоретически мы должны доказать, что изучение связи между причиной и следствием имеет смысл.</a:t>
            </a:r>
          </a:p>
          <a:p>
            <a:pPr marL="622300" indent="-514350">
              <a:buFont typeface="Wingdings 3" pitchFamily="2" charset="2"/>
              <a:buAutoNum type="arabicPeriod"/>
            </a:pPr>
            <a:r>
              <a:rPr lang="ru-RU" altLang="ru-RU"/>
              <a:t>Причина всегда по времени должна  предшествовать следствию.</a:t>
            </a:r>
          </a:p>
          <a:p>
            <a:pPr marL="622300" indent="-514350">
              <a:buFont typeface="Wingdings 3" pitchFamily="2" charset="2"/>
              <a:buAutoNum type="arabicPeriod"/>
            </a:pPr>
            <a:r>
              <a:rPr lang="ru-RU" altLang="ru-RU"/>
              <a:t>Причина должна коррелировать со следствием.</a:t>
            </a:r>
          </a:p>
          <a:p>
            <a:pPr marL="622300" indent="-514350">
              <a:buFont typeface="Wingdings 3" pitchFamily="2" charset="2"/>
              <a:buAutoNum type="arabicPeriod"/>
            </a:pPr>
            <a:endParaRPr lang="ru-RU" alt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1AAE1C7-FF19-2F4B-97DB-759AA02BF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/>
              <a:t>Проверка причинно-следственной связи</a:t>
            </a:r>
          </a:p>
        </p:txBody>
      </p:sp>
    </p:spTree>
    <p:extLst>
      <p:ext uri="{BB962C8B-B14F-4D97-AF65-F5344CB8AC3E}">
        <p14:creationId xmlns:p14="http://schemas.microsoft.com/office/powerpoint/2010/main" val="1640826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7ED1A8-E4CB-3349-98E0-751607D09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>
                <a:solidFill>
                  <a:srgbClr val="002060"/>
                </a:solidFill>
              </a:rPr>
              <a:t>Рассмотрим корреляцию переменных «Возраст» и «Заболевания зубов»</a:t>
            </a:r>
          </a:p>
        </p:txBody>
      </p:sp>
      <p:pic>
        <p:nvPicPr>
          <p:cNvPr id="17411" name="Объект 5">
            <a:extLst>
              <a:ext uri="{FF2B5EF4-FFF2-40B4-BE49-F238E27FC236}">
                <a16:creationId xmlns:a16="http://schemas.microsoft.com/office/drawing/2014/main" id="{AC691BCF-54B6-594E-8B6D-4770475E47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11450" y="2708276"/>
            <a:ext cx="6553200" cy="3744913"/>
          </a:xfrm>
        </p:spPr>
      </p:pic>
      <p:pic>
        <p:nvPicPr>
          <p:cNvPr id="17412" name="Рисунок 2">
            <a:extLst>
              <a:ext uri="{FF2B5EF4-FFF2-40B4-BE49-F238E27FC236}">
                <a16:creationId xmlns:a16="http://schemas.microsoft.com/office/drawing/2014/main" id="{3E5A4D3D-16FF-3C44-9A1C-5388C7BA5E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79601"/>
            <a:ext cx="822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56449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822</Words>
  <Application>Microsoft Macintosh PowerPoint</Application>
  <PresentationFormat>Широкоэкранный</PresentationFormat>
  <Paragraphs>108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Lucida Sans Unicode</vt:lpstr>
      <vt:lpstr>Wingdings 3</vt:lpstr>
      <vt:lpstr>Тема Office</vt:lpstr>
      <vt:lpstr>Лекция 9. Регрессионный анализ в психологических исследованиях</vt:lpstr>
      <vt:lpstr>Определение</vt:lpstr>
      <vt:lpstr>Уравнение парной линейной регрессии</vt:lpstr>
      <vt:lpstr>Требования к исходным данным регрессионного анализа</vt:lpstr>
      <vt:lpstr>Требования к исходным данным регрессионного анализа</vt:lpstr>
      <vt:lpstr>Требования к исходным данным регрессионного анализа</vt:lpstr>
      <vt:lpstr>Пример:</vt:lpstr>
      <vt:lpstr>Проверка причинно-следственной связи</vt:lpstr>
      <vt:lpstr>Рассмотрим корреляцию переменных «Возраст» и «Заболевания зубов»</vt:lpstr>
      <vt:lpstr>Проверка на наличие корреляции возраста и заболевания зубов</vt:lpstr>
      <vt:lpstr>Построение парной линейной регрессии</vt:lpstr>
      <vt:lpstr>Презентация PowerPoint</vt:lpstr>
      <vt:lpstr>Дополнительные настройки</vt:lpstr>
      <vt:lpstr>Результаты выполнения команд регрессионного анализа</vt:lpstr>
      <vt:lpstr>Анализ качества регрессионной модели</vt:lpstr>
      <vt:lpstr>Диаграмма рассеяния стандартных остатков и стандартизированных предсказанных значений, проверка гомоскедактичности</vt:lpstr>
      <vt:lpstr>Диаграмма рассеяния остатков</vt:lpstr>
      <vt:lpstr>Множественная линейная регрессия</vt:lpstr>
      <vt:lpstr>Пример:</vt:lpstr>
      <vt:lpstr>Множественная линейная регрессия</vt:lpstr>
      <vt:lpstr>Выбор метода анализа</vt:lpstr>
      <vt:lpstr>Корреляционная таблица</vt:lpstr>
      <vt:lpstr>Результаты множественной линейной регрессии (метод Enter)</vt:lpstr>
      <vt:lpstr>Качество множественной линейной регрессии. Метод Enter </vt:lpstr>
      <vt:lpstr>Результаты множественной линейной регрессии (метод Stepwise)</vt:lpstr>
      <vt:lpstr>Коэффициенты множественной линейной регрессии (метод Stepwise)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3</cp:revision>
  <dcterms:created xsi:type="dcterms:W3CDTF">2023-11-01T17:23:09Z</dcterms:created>
  <dcterms:modified xsi:type="dcterms:W3CDTF">2023-11-05T06:29:07Z</dcterms:modified>
</cp:coreProperties>
</file>