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6" r:id="rId2"/>
    <p:sldId id="273" r:id="rId3"/>
    <p:sldId id="274" r:id="rId4"/>
    <p:sldId id="337" r:id="rId5"/>
    <p:sldId id="275" r:id="rId6"/>
    <p:sldId id="276" r:id="rId7"/>
    <p:sldId id="277" r:id="rId8"/>
    <p:sldId id="278" r:id="rId9"/>
    <p:sldId id="289" r:id="rId10"/>
    <p:sldId id="290" r:id="rId11"/>
    <p:sldId id="291"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7"/>
  </p:normalViewPr>
  <p:slideViewPr>
    <p:cSldViewPr snapToGrid="0" snapToObjects="1">
      <p:cViewPr varScale="1">
        <p:scale>
          <a:sx n="118" d="100"/>
          <a:sy n="118" d="100"/>
        </p:scale>
        <p:origin x="36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66BFFA-661C-3B4B-9639-21951CB694C0}"/>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B7833C5A-70EC-7340-A984-BC14D34297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6302ED9-BF21-9445-A3CB-D1B39D52CCF4}"/>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421A16AD-7256-4348-98A3-A75C1B6D540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5501497-8238-5C4C-9623-D5FF81C50F83}"/>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2879984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1054D0-DBBB-5641-BC6C-703A1C3F5F3B}"/>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1B51B25B-5A7D-B141-A28F-4D7E3B39BCE3}"/>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70B87056-23C1-F840-AAFA-EB941CD6B025}"/>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A95A8D82-12AB-A743-A192-E44A0BEABFC7}"/>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DC768B0-D985-FC41-9693-116621A9FAED}"/>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381920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FFD98E56-A824-E847-9F7C-79D61210C698}"/>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D1D15331-30ED-3949-9AC0-75060F9F057F}"/>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3784C72-635C-AA48-8891-0FD58BBF687F}"/>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1D4D1472-EA81-374B-9EF4-BF9A4BC5024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D13E4585-6EAE-A24D-A6CC-80889850CC9C}"/>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212546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9A9D63-CE70-AA49-B4AE-C7E8540ECC8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92B744DE-56F4-3344-ACD5-3209BB3EA2E0}"/>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7B0B23E-5C77-6542-84BD-5B579B2F9356}"/>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DBA9CBC3-29C8-4349-B1E9-A32E0233DDB1}"/>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6A112F4-F269-594E-859E-C7054ADD08DC}"/>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421233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DD1FAE0-C8B5-3744-A08B-9405677666E6}"/>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67A19140-344B-F345-BFA9-8B72D7F60B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E82B9992-F007-C542-8C18-8DBB1BF688C5}"/>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5167090B-7041-A240-9A37-A7F795ED2D50}"/>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675E8651-2963-F04A-A210-2B22ABB1824D}"/>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1008182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96E666-6685-9047-A25E-9C963BC4002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CC8ED35E-1FC9-CC45-84B0-704F3AC1CD3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A867A12-6A53-F940-97D0-4B4127DE236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04EFC782-555A-E84E-8909-5F45400F98C4}"/>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E0854D1E-AE7D-5F4F-BB74-372E036CE2F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A15900D-C403-0344-AD8D-42BC5417E6B4}"/>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355086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998C4C-9D97-2046-BDF2-9D7392638EC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51483F15-331F-5144-9CA8-FC3CD954D9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7107C149-3F16-4B4C-A50E-39BC98DD6C20}"/>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F403FF7E-AB7F-8C4F-9DD6-0ABBC573F6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160FD4A-0639-1844-B7FE-07E54A5EC0D2}"/>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E37EC548-1D4A-E64B-A5DD-088368578D51}"/>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8" name="Нижний колонтитул 7">
            <a:extLst>
              <a:ext uri="{FF2B5EF4-FFF2-40B4-BE49-F238E27FC236}">
                <a16:creationId xmlns:a16="http://schemas.microsoft.com/office/drawing/2014/main" id="{C0A45E0F-53E8-9D4B-A860-8F58ED5691BB}"/>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E02EBBA3-EE04-F749-87F1-8AE2C3CEADAE}"/>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2198145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9A224A-E50E-324E-8AE3-36C81F93A1F0}"/>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E1EE19EE-AA53-6242-8291-BB49963DB111}"/>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4" name="Нижний колонтитул 3">
            <a:extLst>
              <a:ext uri="{FF2B5EF4-FFF2-40B4-BE49-F238E27FC236}">
                <a16:creationId xmlns:a16="http://schemas.microsoft.com/office/drawing/2014/main" id="{F352DFD7-555E-184A-B3CF-19CACD3DC00A}"/>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5ECBFFC3-7754-9244-B84C-DF2707DE693E}"/>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4186975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E2B2906-3BAD-6845-886F-C7FEE5B81EA9}"/>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3" name="Нижний колонтитул 2">
            <a:extLst>
              <a:ext uri="{FF2B5EF4-FFF2-40B4-BE49-F238E27FC236}">
                <a16:creationId xmlns:a16="http://schemas.microsoft.com/office/drawing/2014/main" id="{7D3C55B6-5D6D-A940-983C-0C308E90005F}"/>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BC3F31B2-CB90-A941-A9A1-AFEBC51BF37A}"/>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323711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43E27F-DFDF-9B49-8390-9AA4D1FE0F9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02B6F71-4983-4849-9E23-0CD7EA4697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06936D82-07B8-F648-A151-BB42448DC7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25E185A-EEC8-7846-8F94-664B05C9CC96}"/>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C1493E2D-4592-5C4C-994D-40192A10B6D3}"/>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88A0D60-0D58-E547-8190-987166CA701F}"/>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35082734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112FAC2-C1CE-BD4D-86C1-6D5927857BE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D9B8AE8E-5C4C-2E41-84EF-AAFDDFCBD0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97372BF-4842-E945-B2B4-BA0FA87F81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87C5482A-7E5F-F841-B92F-D8C462032EBC}"/>
              </a:ext>
            </a:extLst>
          </p:cNvPr>
          <p:cNvSpPr>
            <a:spLocks noGrp="1"/>
          </p:cNvSpPr>
          <p:nvPr>
            <p:ph type="dt" sz="half" idx="10"/>
          </p:nvPr>
        </p:nvSpPr>
        <p:spPr/>
        <p:txBody>
          <a:bodyPr/>
          <a:lstStyle/>
          <a:p>
            <a:fld id="{1DCA4C1C-67F2-294F-94EA-A33BF572AA16}" type="datetimeFigureOut">
              <a:rPr lang="ru-RU" smtClean="0"/>
              <a:t>03.11.2023</a:t>
            </a:fld>
            <a:endParaRPr lang="ru-RU"/>
          </a:p>
        </p:txBody>
      </p:sp>
      <p:sp>
        <p:nvSpPr>
          <p:cNvPr id="6" name="Нижний колонтитул 5">
            <a:extLst>
              <a:ext uri="{FF2B5EF4-FFF2-40B4-BE49-F238E27FC236}">
                <a16:creationId xmlns:a16="http://schemas.microsoft.com/office/drawing/2014/main" id="{5DB6A3DC-0722-AE44-9A54-0F1D9FB010DA}"/>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CDCCCA16-20E6-BC45-BA94-86DC918892FC}"/>
              </a:ext>
            </a:extLst>
          </p:cNvPr>
          <p:cNvSpPr>
            <a:spLocks noGrp="1"/>
          </p:cNvSpPr>
          <p:nvPr>
            <p:ph type="sldNum" sz="quarter" idx="12"/>
          </p:nvPr>
        </p:nvSpPr>
        <p:spPr/>
        <p:txBody>
          <a:bodyPr/>
          <a:lstStyle/>
          <a:p>
            <a:fld id="{6430DF67-8440-8847-892B-A66D52ACB9F0}" type="slidenum">
              <a:rPr lang="ru-RU" smtClean="0"/>
              <a:t>‹#›</a:t>
            </a:fld>
            <a:endParaRPr lang="ru-RU"/>
          </a:p>
        </p:txBody>
      </p:sp>
    </p:spTree>
    <p:extLst>
      <p:ext uri="{BB962C8B-B14F-4D97-AF65-F5344CB8AC3E}">
        <p14:creationId xmlns:p14="http://schemas.microsoft.com/office/powerpoint/2010/main" val="3116445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CB2879-CEDD-0041-9C5A-B28315F2CD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4643C2CA-D567-E54C-B5C8-1BB4E7064F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3784875-6CCA-B243-9B12-D36F9DE1A1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CA4C1C-67F2-294F-94EA-A33BF572AA16}" type="datetimeFigureOut">
              <a:rPr lang="ru-RU" smtClean="0"/>
              <a:t>03.11.2023</a:t>
            </a:fld>
            <a:endParaRPr lang="ru-RU"/>
          </a:p>
        </p:txBody>
      </p:sp>
      <p:sp>
        <p:nvSpPr>
          <p:cNvPr id="5" name="Нижний колонтитул 4">
            <a:extLst>
              <a:ext uri="{FF2B5EF4-FFF2-40B4-BE49-F238E27FC236}">
                <a16:creationId xmlns:a16="http://schemas.microsoft.com/office/drawing/2014/main" id="{2051AFED-A0EA-E64A-AFBE-3D60A3F43E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21FCE2C5-B485-F647-B13C-D8FDA4773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30DF67-8440-8847-892B-A66D52ACB9F0}" type="slidenum">
              <a:rPr lang="ru-RU" smtClean="0"/>
              <a:t>‹#›</a:t>
            </a:fld>
            <a:endParaRPr lang="ru-RU"/>
          </a:p>
        </p:txBody>
      </p:sp>
    </p:spTree>
    <p:extLst>
      <p:ext uri="{BB962C8B-B14F-4D97-AF65-F5344CB8AC3E}">
        <p14:creationId xmlns:p14="http://schemas.microsoft.com/office/powerpoint/2010/main" val="57165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92D8B1-C8AA-5E46-BB2C-5B704AE30CE5}"/>
              </a:ext>
            </a:extLst>
          </p:cNvPr>
          <p:cNvSpPr>
            <a:spLocks noGrp="1"/>
          </p:cNvSpPr>
          <p:nvPr>
            <p:ph type="title"/>
          </p:nvPr>
        </p:nvSpPr>
        <p:spPr/>
        <p:txBody>
          <a:bodyPr>
            <a:normAutofit/>
          </a:bodyPr>
          <a:lstStyle/>
          <a:p>
            <a:r>
              <a:rPr lang="ru-RU" sz="2800" dirty="0"/>
              <a:t>Лекция 3.Выборка эмпирического исследования</a:t>
            </a:r>
          </a:p>
        </p:txBody>
      </p:sp>
      <p:sp>
        <p:nvSpPr>
          <p:cNvPr id="3" name="Объект 2">
            <a:extLst>
              <a:ext uri="{FF2B5EF4-FFF2-40B4-BE49-F238E27FC236}">
                <a16:creationId xmlns:a16="http://schemas.microsoft.com/office/drawing/2014/main" id="{747EF765-EC36-A044-81C7-FA226DA9860C}"/>
              </a:ext>
            </a:extLst>
          </p:cNvPr>
          <p:cNvSpPr>
            <a:spLocks noGrp="1"/>
          </p:cNvSpPr>
          <p:nvPr>
            <p:ph idx="1"/>
          </p:nvPr>
        </p:nvSpPr>
        <p:spPr/>
        <p:txBody>
          <a:bodyPr/>
          <a:lstStyle/>
          <a:p>
            <a:r>
              <a:rPr lang="ru-RU" dirty="0"/>
              <a:t>Вопросы лекции:</a:t>
            </a:r>
          </a:p>
          <a:p>
            <a:r>
              <a:rPr lang="ru-RU" dirty="0"/>
              <a:t>1. Объем выборки.</a:t>
            </a:r>
          </a:p>
          <a:p>
            <a:r>
              <a:rPr lang="ru-RU" dirty="0"/>
              <a:t>2.О психологии определения объема выборки.</a:t>
            </a:r>
          </a:p>
        </p:txBody>
      </p:sp>
    </p:spTree>
    <p:extLst>
      <p:ext uri="{BB962C8B-B14F-4D97-AF65-F5344CB8AC3E}">
        <p14:creationId xmlns:p14="http://schemas.microsoft.com/office/powerpoint/2010/main" val="12788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50DC2E9-35CF-6C40-8B82-9ACEDF8AC514}"/>
              </a:ext>
            </a:extLst>
          </p:cNvPr>
          <p:cNvSpPr>
            <a:spLocks noGrp="1"/>
          </p:cNvSpPr>
          <p:nvPr>
            <p:ph idx="1"/>
          </p:nvPr>
        </p:nvSpPr>
        <p:spPr>
          <a:xfrm>
            <a:off x="108284" y="120316"/>
            <a:ext cx="12083716" cy="6737684"/>
          </a:xfrm>
        </p:spPr>
        <p:txBody>
          <a:bodyPr>
            <a:normAutofit lnSpcReduction="10000"/>
          </a:bodyPr>
          <a:lstStyle/>
          <a:p>
            <a:r>
              <a:rPr lang="ru-RU" dirty="0"/>
              <a:t>В </a:t>
            </a:r>
            <a:r>
              <a:rPr lang="ru-RU" dirty="0" err="1"/>
              <a:t>подвыборке</a:t>
            </a:r>
            <a:r>
              <a:rPr lang="ru-RU" dirty="0"/>
              <a:t> мужчин 139 человек в возрасте от 20 до 57 лет, средний возраст 31,4 года (сигма 7,2), средняя величина ранга образования 4,2 (ранжирование уровней образования приведено в таблице 9). В </a:t>
            </a:r>
            <a:r>
              <a:rPr lang="ru-RU" dirty="0" err="1"/>
              <a:t>подвыборке</a:t>
            </a:r>
            <a:r>
              <a:rPr lang="ru-RU" dirty="0"/>
              <a:t> женщин 205 человек в возрасте от 19 до 60 лет, средний возраст 37,1 года (сигма 10,1), средняя величина ранга образования 4,5. </a:t>
            </a:r>
            <a:r>
              <a:rPr lang="ru-RU" dirty="0" err="1"/>
              <a:t>Подвыборки</a:t>
            </a:r>
            <a:r>
              <a:rPr lang="ru-RU" dirty="0"/>
              <a:t> достаточно схожи по должностному статусу и принадлежности к социальной группе. Практически все в одной и другой </a:t>
            </a:r>
            <a:r>
              <a:rPr lang="ru-RU" dirty="0" err="1"/>
              <a:t>подвыборке</a:t>
            </a:r>
            <a:r>
              <a:rPr lang="ru-RU" dirty="0"/>
              <a:t> проходили обследование по предложению психолога.</a:t>
            </a:r>
            <a:endParaRPr lang="ru-RU" i="1" dirty="0"/>
          </a:p>
          <a:p>
            <a:r>
              <a:rPr lang="ru-RU" dirty="0"/>
              <a:t>Представленные данные показывают, что в семи из восьми шкал (октантов, по терминологии руководства) есть значимые различия между обследованными мужчинами и женщинами. В руководстве к данной методике говорится о том, что интерпретация октанта зависит от величины балла. Выделены четыре градации: 3-4 балла, 5-8 баллов, 9-12 баллов, более 12 баллов. Вместе с тем, средние величины варьируют у мужчин от 5,14 балла до 6,71 балла и еще больше у женщин: от 4,68 балла до </a:t>
            </a:r>
            <a:r>
              <a:rPr lang="ru-RU" b="1" dirty="0"/>
              <a:t>7,</a:t>
            </a:r>
            <a:r>
              <a:rPr lang="ru-RU" dirty="0"/>
              <a:t>30 балла.</a:t>
            </a:r>
            <a:endParaRPr lang="en-US" dirty="0"/>
          </a:p>
          <a:p>
            <a:r>
              <a:rPr lang="en-US" i="1" dirty="0"/>
              <a:t>N.B.: </a:t>
            </a:r>
            <a:r>
              <a:rPr lang="ru-RU" i="1" dirty="0"/>
              <a:t>Это описание исследования (первичной статистики)</a:t>
            </a:r>
          </a:p>
          <a:p>
            <a:endParaRPr lang="ru-RU" dirty="0"/>
          </a:p>
        </p:txBody>
      </p:sp>
    </p:spTree>
    <p:extLst>
      <p:ext uri="{BB962C8B-B14F-4D97-AF65-F5344CB8AC3E}">
        <p14:creationId xmlns:p14="http://schemas.microsoft.com/office/powerpoint/2010/main" val="2786639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9B5DA2-E1CE-674A-B71A-29C1022466AB}"/>
              </a:ext>
            </a:extLst>
          </p:cNvPr>
          <p:cNvSpPr>
            <a:spLocks noGrp="1"/>
          </p:cNvSpPr>
          <p:nvPr>
            <p:ph type="title"/>
          </p:nvPr>
        </p:nvSpPr>
        <p:spPr>
          <a:xfrm>
            <a:off x="838200" y="365126"/>
            <a:ext cx="10515600" cy="315912"/>
          </a:xfrm>
        </p:spPr>
        <p:txBody>
          <a:bodyPr>
            <a:normAutofit fontScale="90000"/>
          </a:bodyPr>
          <a:lstStyle/>
          <a:p>
            <a:r>
              <a:rPr lang="ru-RU" sz="2800" b="1" dirty="0"/>
              <a:t>Возрастной состав выборки</a:t>
            </a:r>
            <a:br>
              <a:rPr lang="ru-RU" sz="2800" b="1" i="1" dirty="0"/>
            </a:br>
            <a:endParaRPr lang="ru-RU" sz="2800" dirty="0"/>
          </a:p>
        </p:txBody>
      </p:sp>
      <p:sp>
        <p:nvSpPr>
          <p:cNvPr id="3" name="Объект 2">
            <a:extLst>
              <a:ext uri="{FF2B5EF4-FFF2-40B4-BE49-F238E27FC236}">
                <a16:creationId xmlns:a16="http://schemas.microsoft.com/office/drawing/2014/main" id="{DB6E85E7-FC6E-9D4F-9FD2-929E9024637D}"/>
              </a:ext>
            </a:extLst>
          </p:cNvPr>
          <p:cNvSpPr>
            <a:spLocks noGrp="1"/>
          </p:cNvSpPr>
          <p:nvPr>
            <p:ph idx="1"/>
          </p:nvPr>
        </p:nvSpPr>
        <p:spPr>
          <a:xfrm>
            <a:off x="84221" y="493294"/>
            <a:ext cx="12107779" cy="6364705"/>
          </a:xfrm>
        </p:spPr>
        <p:txBody>
          <a:bodyPr>
            <a:normAutofit lnSpcReduction="10000"/>
          </a:bodyPr>
          <a:lstStyle/>
          <a:p>
            <a:r>
              <a:rPr lang="ru-RU" b="1" dirty="0"/>
              <a:t>Возрастные параметры выборки имеют большое значение</a:t>
            </a:r>
            <a:r>
              <a:rPr lang="ru-RU" dirty="0"/>
              <a:t>, особенно если необходимо сделать выбор какого-либо возраста до взрослости. Для некоторых исследовательских целей в пределах периода взрослости выбор того или иного диапазона может и не иметь большого значения. Но такая исследовательская ситуация встречается нечасто. </a:t>
            </a:r>
            <a:endParaRPr lang="ru-RU" i="1" dirty="0"/>
          </a:p>
          <a:p>
            <a:r>
              <a:rPr lang="ru-RU" dirty="0"/>
              <a:t>Если автор ставит основной задачей изучение возрастных различий, то выбор возрастов, по понятным причинам, случайным быть не может. </a:t>
            </a:r>
            <a:r>
              <a:rPr lang="ru-RU" b="1" dirty="0"/>
              <a:t>Выбор возрастов может быть определен исходя из исследовательской гипотезы относительно возрастной специфичности изучаемого явления. </a:t>
            </a:r>
            <a:r>
              <a:rPr lang="ru-RU" dirty="0"/>
              <a:t>Например, если авторские предположения касаются кризисных периодов развития некоторых личностных подструктур в определенные возрастные моменты, то выбор возрастов обусловлен гипотезой. </a:t>
            </a:r>
            <a:endParaRPr lang="ru-RU" i="1" dirty="0"/>
          </a:p>
          <a:p>
            <a:r>
              <a:rPr lang="ru-RU" b="1" dirty="0"/>
              <a:t>Если же нет предположений о такой узкой локализации феномена на определенном отрезке онтогенеза, то лучше при выделении возрастных диапазонов опираться на имеющиеся периодизации жизненного цикла человека</a:t>
            </a:r>
            <a:r>
              <a:rPr lang="ru-RU" dirty="0"/>
              <a:t>, а в каждую возрастную группу брать примерно одинаковое число испытуемых. </a:t>
            </a:r>
            <a:endParaRPr lang="ru-RU" i="1" dirty="0"/>
          </a:p>
          <a:p>
            <a:endParaRPr lang="ru-RU" dirty="0"/>
          </a:p>
        </p:txBody>
      </p:sp>
    </p:spTree>
    <p:extLst>
      <p:ext uri="{BB962C8B-B14F-4D97-AF65-F5344CB8AC3E}">
        <p14:creationId xmlns:p14="http://schemas.microsoft.com/office/powerpoint/2010/main" val="1324998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CEFD2D-B63F-5240-8259-EFD8ED2ABE92}"/>
              </a:ext>
            </a:extLst>
          </p:cNvPr>
          <p:cNvSpPr>
            <a:spLocks noGrp="1"/>
          </p:cNvSpPr>
          <p:nvPr>
            <p:ph type="title"/>
          </p:nvPr>
        </p:nvSpPr>
        <p:spPr/>
        <p:txBody>
          <a:bodyPr>
            <a:normAutofit/>
          </a:bodyPr>
          <a:lstStyle/>
          <a:p>
            <a:r>
              <a:rPr lang="ru-RU" sz="2800" b="1" dirty="0"/>
              <a:t>Лекция 3.Выборка для эмпирического исследования</a:t>
            </a:r>
            <a:br>
              <a:rPr lang="ru-RU" sz="2800" b="1" i="1" dirty="0"/>
            </a:br>
            <a:endParaRPr lang="ru-RU" sz="2800" dirty="0"/>
          </a:p>
        </p:txBody>
      </p:sp>
      <p:sp>
        <p:nvSpPr>
          <p:cNvPr id="3" name="Объект 2">
            <a:extLst>
              <a:ext uri="{FF2B5EF4-FFF2-40B4-BE49-F238E27FC236}">
                <a16:creationId xmlns:a16="http://schemas.microsoft.com/office/drawing/2014/main" id="{40D8D935-713B-2443-9C81-BC7C726C6D60}"/>
              </a:ext>
            </a:extLst>
          </p:cNvPr>
          <p:cNvSpPr>
            <a:spLocks noGrp="1"/>
          </p:cNvSpPr>
          <p:nvPr>
            <p:ph idx="1"/>
          </p:nvPr>
        </p:nvSpPr>
        <p:spPr>
          <a:xfrm>
            <a:off x="84221" y="1070811"/>
            <a:ext cx="12007515" cy="5702968"/>
          </a:xfrm>
        </p:spPr>
        <p:txBody>
          <a:bodyPr>
            <a:normAutofit/>
          </a:bodyPr>
          <a:lstStyle/>
          <a:p>
            <a:r>
              <a:rPr lang="ru-RU" dirty="0"/>
              <a:t>Основными требованиями к выборке является ее репрезентативность и адекватность. </a:t>
            </a:r>
            <a:r>
              <a:rPr lang="ru-RU" b="1" dirty="0"/>
              <a:t>Репрезентативность</a:t>
            </a:r>
            <a:r>
              <a:rPr lang="ru-RU" dirty="0"/>
              <a:t> — представительность, показательность, соответствие характеристик, полученных в результате частичного (выборочного) обследования какого-либо объекта, характеристикам этого объекта в целом, позволяющее распространить выводы частичного обследования на весь изучаемый объект. </a:t>
            </a:r>
            <a:r>
              <a:rPr lang="ru-RU" b="1" dirty="0"/>
              <a:t>Адекватной</a:t>
            </a:r>
            <a:r>
              <a:rPr lang="ru-RU" dirty="0"/>
              <a:t> считается выборка достаточного объема (размера) для того, что­бы в количественных характеристиках (числовых показателях) был достигнут предполагаемый уровень достоверности.</a:t>
            </a:r>
          </a:p>
          <a:p>
            <a:endParaRPr lang="ru-RU" i="1" dirty="0"/>
          </a:p>
          <a:p>
            <a:r>
              <a:rPr lang="ru-RU" b="1" i="1" dirty="0"/>
              <a:t>Вопрос: Какой объем выборки необходим для вашего исследования?</a:t>
            </a:r>
          </a:p>
          <a:p>
            <a:endParaRPr lang="ru-RU" dirty="0"/>
          </a:p>
        </p:txBody>
      </p:sp>
    </p:spTree>
    <p:extLst>
      <p:ext uri="{BB962C8B-B14F-4D97-AF65-F5344CB8AC3E}">
        <p14:creationId xmlns:p14="http://schemas.microsoft.com/office/powerpoint/2010/main" val="616263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E9841D-0BF1-984E-AC3E-E211CD1B0949}"/>
              </a:ext>
            </a:extLst>
          </p:cNvPr>
          <p:cNvSpPr>
            <a:spLocks noGrp="1"/>
          </p:cNvSpPr>
          <p:nvPr>
            <p:ph type="title"/>
          </p:nvPr>
        </p:nvSpPr>
        <p:spPr>
          <a:xfrm>
            <a:off x="838200" y="365126"/>
            <a:ext cx="10515600" cy="315912"/>
          </a:xfrm>
        </p:spPr>
        <p:txBody>
          <a:bodyPr>
            <a:normAutofit fontScale="90000"/>
          </a:bodyPr>
          <a:lstStyle/>
          <a:p>
            <a:r>
              <a:rPr lang="ru-RU" sz="2800" b="1" dirty="0"/>
              <a:t>Объем выборки</a:t>
            </a:r>
          </a:p>
        </p:txBody>
      </p:sp>
      <p:sp>
        <p:nvSpPr>
          <p:cNvPr id="3" name="Объект 2">
            <a:extLst>
              <a:ext uri="{FF2B5EF4-FFF2-40B4-BE49-F238E27FC236}">
                <a16:creationId xmlns:a16="http://schemas.microsoft.com/office/drawing/2014/main" id="{ED0CBDCD-18AC-4247-B856-2F75AEC262DC}"/>
              </a:ext>
            </a:extLst>
          </p:cNvPr>
          <p:cNvSpPr>
            <a:spLocks noGrp="1"/>
          </p:cNvSpPr>
          <p:nvPr>
            <p:ph idx="1"/>
          </p:nvPr>
        </p:nvSpPr>
        <p:spPr>
          <a:xfrm>
            <a:off x="108284" y="681038"/>
            <a:ext cx="11887200" cy="6176962"/>
          </a:xfrm>
        </p:spPr>
        <p:txBody>
          <a:bodyPr>
            <a:normAutofit lnSpcReduction="10000"/>
          </a:bodyPr>
          <a:lstStyle/>
          <a:p>
            <a:r>
              <a:rPr lang="ru-RU" dirty="0"/>
              <a:t>Желательно рассчитывать объем необходимой выборки,  используя методы математического планирования эксперимента. Но на практике это происходит редко, так как для большинства случаев требуются предварительные эксперименты с целью получения хотя бы примерных параметров изучаемых явлений, и, кроме того,  изучение методов, процедур планирования требует немалого времени. Даже если предполагается использование для этих целей прикладных компьютерных программ, психолог должен достаточно ясно представлять концепцию планирования. </a:t>
            </a:r>
            <a:endParaRPr lang="ru-RU" i="1" dirty="0"/>
          </a:p>
          <a:p>
            <a:r>
              <a:rPr lang="ru-RU" dirty="0"/>
              <a:t>Определение объема выборки обусловлено исследовательскими задачами. Например, в перечень поставленных задач входит исследование некоторого психического феномена, и вами принято решение о том, чтобы влияние этого феномена (психического качества) на другие психические феномены (качества) рассматривать, сопоставляя экспериментальную и контрольную группы. Вами обосновывается существование или отсутствие изучаемого феномена в экспериментальной группе и  то же самое — в контрольной группе. </a:t>
            </a:r>
          </a:p>
          <a:p>
            <a:endParaRPr lang="ru-RU" dirty="0"/>
          </a:p>
        </p:txBody>
      </p:sp>
    </p:spTree>
    <p:extLst>
      <p:ext uri="{BB962C8B-B14F-4D97-AF65-F5344CB8AC3E}">
        <p14:creationId xmlns:p14="http://schemas.microsoft.com/office/powerpoint/2010/main" val="3562555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B8D42A-63CF-1C4C-87F5-C0A005794534}"/>
              </a:ext>
            </a:extLst>
          </p:cNvPr>
          <p:cNvSpPr>
            <a:spLocks noGrp="1"/>
          </p:cNvSpPr>
          <p:nvPr>
            <p:ph type="title"/>
          </p:nvPr>
        </p:nvSpPr>
        <p:spPr/>
        <p:txBody>
          <a:bodyPr>
            <a:normAutofit/>
          </a:bodyPr>
          <a:lstStyle/>
          <a:p>
            <a:pPr algn="ctr"/>
            <a:r>
              <a:rPr lang="ru-RU" sz="2800" dirty="0"/>
              <a:t>Примечание к выборке</a:t>
            </a:r>
          </a:p>
        </p:txBody>
      </p:sp>
      <p:sp>
        <p:nvSpPr>
          <p:cNvPr id="3" name="Объект 2">
            <a:extLst>
              <a:ext uri="{FF2B5EF4-FFF2-40B4-BE49-F238E27FC236}">
                <a16:creationId xmlns:a16="http://schemas.microsoft.com/office/drawing/2014/main" id="{F2B7B6B3-33A5-6545-B288-5EA412A7EF7A}"/>
              </a:ext>
            </a:extLst>
          </p:cNvPr>
          <p:cNvSpPr>
            <a:spLocks noGrp="1"/>
          </p:cNvSpPr>
          <p:nvPr>
            <p:ph idx="1"/>
          </p:nvPr>
        </p:nvSpPr>
        <p:spPr/>
        <p:txBody>
          <a:bodyPr/>
          <a:lstStyle/>
          <a:p>
            <a:r>
              <a:rPr lang="ru-RU" b="1" dirty="0"/>
              <a:t>Практически всегда психологи стараются достичь сходства между экспериментальной и контрольной группой по возрастному и половому составу. В большинстве случаев для выявления различий на достаточно значимом уровне суммарный объем экспериментальной и контрольной групп должен быть не менее 50 испытуемых, при условии хотя бы приблизительного равенства числа людей в одной и другой группах. Нередко сформировать экспериментальную группу труднее, чем контрольную. Чем меньше контрольная группа, тем больше должен быть суммарный объем выборки. </a:t>
            </a:r>
            <a:endParaRPr lang="ru-RU" b="1" i="1" dirty="0"/>
          </a:p>
          <a:p>
            <a:endParaRPr lang="ru-RU" dirty="0"/>
          </a:p>
        </p:txBody>
      </p:sp>
    </p:spTree>
    <p:extLst>
      <p:ext uri="{BB962C8B-B14F-4D97-AF65-F5344CB8AC3E}">
        <p14:creationId xmlns:p14="http://schemas.microsoft.com/office/powerpoint/2010/main" val="2344317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E5B78D-6BAE-5649-8C1F-02464406CAC7}"/>
              </a:ext>
            </a:extLst>
          </p:cNvPr>
          <p:cNvSpPr>
            <a:spLocks noGrp="1"/>
          </p:cNvSpPr>
          <p:nvPr>
            <p:ph type="title"/>
          </p:nvPr>
        </p:nvSpPr>
        <p:spPr>
          <a:xfrm>
            <a:off x="838200" y="365126"/>
            <a:ext cx="10515600" cy="315912"/>
          </a:xfrm>
        </p:spPr>
        <p:txBody>
          <a:bodyPr>
            <a:normAutofit fontScale="90000"/>
          </a:bodyPr>
          <a:lstStyle/>
          <a:p>
            <a:r>
              <a:rPr lang="ru-RU" sz="2800" b="1" dirty="0"/>
              <a:t>Объем выборки при планируемом корреляционном анализе</a:t>
            </a:r>
            <a:br>
              <a:rPr lang="ru-RU" sz="2800" b="1" i="1" dirty="0"/>
            </a:br>
            <a:endParaRPr lang="ru-RU" sz="2800" b="1" dirty="0"/>
          </a:p>
        </p:txBody>
      </p:sp>
      <p:sp>
        <p:nvSpPr>
          <p:cNvPr id="3" name="Объект 2">
            <a:extLst>
              <a:ext uri="{FF2B5EF4-FFF2-40B4-BE49-F238E27FC236}">
                <a16:creationId xmlns:a16="http://schemas.microsoft.com/office/drawing/2014/main" id="{AF0713F8-30AA-684F-A535-8288E11F27FB}"/>
              </a:ext>
            </a:extLst>
          </p:cNvPr>
          <p:cNvSpPr>
            <a:spLocks noGrp="1"/>
          </p:cNvSpPr>
          <p:nvPr>
            <p:ph idx="1"/>
          </p:nvPr>
        </p:nvSpPr>
        <p:spPr>
          <a:xfrm>
            <a:off x="-1" y="681038"/>
            <a:ext cx="12091737" cy="6176962"/>
          </a:xfrm>
        </p:spPr>
        <p:txBody>
          <a:bodyPr>
            <a:normAutofit fontScale="92500" lnSpcReduction="10000"/>
          </a:bodyPr>
          <a:lstStyle/>
          <a:p>
            <a:r>
              <a:rPr lang="ru-RU" dirty="0"/>
              <a:t>Если в последующей обработке экспериментальных данных планируется проводить </a:t>
            </a:r>
            <a:r>
              <a:rPr lang="ru-RU" b="1" dirty="0"/>
              <a:t>корреляционный анализ</a:t>
            </a:r>
            <a:r>
              <a:rPr lang="ru-RU" dirty="0"/>
              <a:t>, то объем выборки должен быть не менее 30-35 человек. Коэффициенты корреляции менее 0,35 не заслуживают большого внимания. </a:t>
            </a:r>
          </a:p>
          <a:p>
            <a:r>
              <a:rPr lang="ru-RU" dirty="0"/>
              <a:t>Если считать достаточно выраженной тесноту связи при величине коэффициента корреляции 0,35 и выше, то мы должны вспомнить о том, что значимыми на уровне 5% коэффициенты корреляции можно считать при величине выборки более 35 человек. Если нет оснований ожиданий тесных связей между параметрами, но, тем не менее, хотелось бы доказать наличие достоверно значимых связей, то лучше брать выборку </a:t>
            </a:r>
            <a:r>
              <a:rPr lang="ru-RU" b="1" dirty="0"/>
              <a:t>40-50 человек.</a:t>
            </a:r>
            <a:endParaRPr lang="ru-RU" b="1" i="1" dirty="0"/>
          </a:p>
          <a:p>
            <a:r>
              <a:rPr lang="ru-RU" dirty="0"/>
              <a:t>В психологических исследованиях меньшие уровни значимости (например Р=10%) обычно не рассматривают как заслуживающие внимания. Наиболее важные выводы, особенно обосновываемые только на данных корреляционного анализа, желательно подтверждать, ссылаясь на уровень значимости 1%, например, в случае необходимости доказать </a:t>
            </a:r>
            <a:r>
              <a:rPr lang="ru-RU" dirty="0" err="1"/>
              <a:t>ретестовую</a:t>
            </a:r>
            <a:r>
              <a:rPr lang="ru-RU" dirty="0"/>
              <a:t> надежность методики. </a:t>
            </a:r>
            <a:endParaRPr lang="ru-RU" i="1" dirty="0"/>
          </a:p>
          <a:p>
            <a:r>
              <a:rPr lang="ru-RU" b="1" dirty="0"/>
              <a:t> </a:t>
            </a:r>
            <a:endParaRPr lang="ru-RU" i="1" dirty="0"/>
          </a:p>
          <a:p>
            <a:endParaRPr lang="ru-RU" dirty="0"/>
          </a:p>
        </p:txBody>
      </p:sp>
    </p:spTree>
    <p:extLst>
      <p:ext uri="{BB962C8B-B14F-4D97-AF65-F5344CB8AC3E}">
        <p14:creationId xmlns:p14="http://schemas.microsoft.com/office/powerpoint/2010/main" val="11028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DD1A70-E47D-8E48-B2EC-C76F20A6D558}"/>
              </a:ext>
            </a:extLst>
          </p:cNvPr>
          <p:cNvSpPr>
            <a:spLocks noGrp="1"/>
          </p:cNvSpPr>
          <p:nvPr>
            <p:ph type="title"/>
          </p:nvPr>
        </p:nvSpPr>
        <p:spPr>
          <a:xfrm>
            <a:off x="838200" y="365126"/>
            <a:ext cx="10515600" cy="315912"/>
          </a:xfrm>
        </p:spPr>
        <p:txBody>
          <a:bodyPr>
            <a:normAutofit fontScale="90000"/>
          </a:bodyPr>
          <a:lstStyle/>
          <a:p>
            <a:pPr algn="ctr"/>
            <a:r>
              <a:rPr lang="ru-RU" sz="2800" b="1" dirty="0"/>
              <a:t>Объем выборки при планируемом факторном анализе</a:t>
            </a:r>
            <a:br>
              <a:rPr lang="ru-RU" sz="2800" b="1" i="1" dirty="0"/>
            </a:br>
            <a:endParaRPr lang="ru-RU" sz="2800" b="1" dirty="0"/>
          </a:p>
        </p:txBody>
      </p:sp>
      <p:sp>
        <p:nvSpPr>
          <p:cNvPr id="3" name="Объект 2">
            <a:extLst>
              <a:ext uri="{FF2B5EF4-FFF2-40B4-BE49-F238E27FC236}">
                <a16:creationId xmlns:a16="http://schemas.microsoft.com/office/drawing/2014/main" id="{BFD64C59-40ED-A24A-A5CB-9564610056BB}"/>
              </a:ext>
            </a:extLst>
          </p:cNvPr>
          <p:cNvSpPr>
            <a:spLocks noGrp="1"/>
          </p:cNvSpPr>
          <p:nvPr>
            <p:ph idx="1"/>
          </p:nvPr>
        </p:nvSpPr>
        <p:spPr/>
        <p:txBody>
          <a:bodyPr/>
          <a:lstStyle/>
          <a:p>
            <a:r>
              <a:rPr lang="ru-RU" dirty="0"/>
              <a:t>Если вы в обработке данных планируете использовать факторный или компонентный анализ, хотите выявить факторы, то следует иметь предположение относительно числа факторов, при котором возможна удовлетворительная содержательная интерпретация полученной факторной структуры. </a:t>
            </a:r>
            <a:endParaRPr lang="ru-RU" i="1" dirty="0"/>
          </a:p>
          <a:p>
            <a:endParaRPr lang="ru-RU" dirty="0"/>
          </a:p>
        </p:txBody>
      </p:sp>
    </p:spTree>
    <p:extLst>
      <p:ext uri="{BB962C8B-B14F-4D97-AF65-F5344CB8AC3E}">
        <p14:creationId xmlns:p14="http://schemas.microsoft.com/office/powerpoint/2010/main" val="2748840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DA8F2C4-7C20-1047-BAA2-4C912BD802CC}"/>
              </a:ext>
            </a:extLst>
          </p:cNvPr>
          <p:cNvSpPr>
            <a:spLocks noGrp="1"/>
          </p:cNvSpPr>
          <p:nvPr>
            <p:ph idx="1"/>
          </p:nvPr>
        </p:nvSpPr>
        <p:spPr>
          <a:xfrm>
            <a:off x="0" y="108284"/>
            <a:ext cx="12192000" cy="6629400"/>
          </a:xfrm>
        </p:spPr>
        <p:txBody>
          <a:bodyPr>
            <a:normAutofit fontScale="77500" lnSpcReduction="20000"/>
          </a:bodyPr>
          <a:lstStyle/>
          <a:p>
            <a:pPr marL="0" indent="0">
              <a:buNone/>
            </a:pPr>
            <a:r>
              <a:rPr lang="ru-RU" b="1" dirty="0"/>
              <a:t>Тенденции, выявляющиеся в факторном анализе.</a:t>
            </a:r>
          </a:p>
          <a:p>
            <a:pPr marL="0" indent="0">
              <a:buNone/>
            </a:pPr>
            <a:r>
              <a:rPr lang="ru-RU" b="1" dirty="0"/>
              <a:t>Обычно в процессе факторной обработки выявляются следующие тенденции. </a:t>
            </a:r>
            <a:endParaRPr lang="ru-RU" b="1" i="1" dirty="0"/>
          </a:p>
          <a:p>
            <a:pPr marL="0" indent="0">
              <a:buNone/>
            </a:pPr>
            <a:r>
              <a:rPr lang="ru-RU" dirty="0"/>
              <a:t>1) </a:t>
            </a:r>
            <a:r>
              <a:rPr lang="ru-RU" b="1" dirty="0"/>
              <a:t>Чем меньше признаков, в совокупности которых выявляют факторы, тем больше будет обнаружено признаков, </a:t>
            </a:r>
            <a:r>
              <a:rPr lang="ru-RU" dirty="0"/>
              <a:t>которые ни в одном факторе не имеют выраженной нагрузки. Обычно такие признаки удаляют из последующих шагов факторного анализа. (Если только для факторного анализа не оставлены признаки, образующие относительно гомогенную группу, т.е. тесно связанные с одним психическим феноменом).</a:t>
            </a:r>
            <a:endParaRPr lang="ru-RU" i="1" dirty="0"/>
          </a:p>
          <a:p>
            <a:pPr marL="0" indent="0">
              <a:buNone/>
            </a:pPr>
            <a:r>
              <a:rPr lang="ru-RU" dirty="0"/>
              <a:t>2) </a:t>
            </a:r>
            <a:r>
              <a:rPr lang="ru-RU" b="1" dirty="0"/>
              <a:t>Чем больше признаков, тем больше выявляется факторов и тем более неустойчива факторная структура. </a:t>
            </a:r>
            <a:r>
              <a:rPr lang="ru-RU" dirty="0"/>
              <a:t>Прежде всего, она сильно может измениться, если будут взяты данные, полученные на другой выборке, даже сходной с первой по многим параметрам. Неустойчивость факторной структуры не позволяет делать надежные выводы, принимать обоснованные решения при содержательной обработке, если они строятся только на результатах факторного анализа. </a:t>
            </a:r>
            <a:endParaRPr lang="ru-RU" i="1" dirty="0"/>
          </a:p>
          <a:p>
            <a:pPr marL="0" indent="0">
              <a:buNone/>
            </a:pPr>
            <a:r>
              <a:rPr lang="ru-RU" dirty="0"/>
              <a:t>Количество испытуемых, признаков (измеряемых параметров) и факторов — величины взаимосвязанные при математико-статистическом анализе. Надежные выводы о факторной структуре могут быть получены в том случае, если количество испытуемых в выборке не менее чем в три раза превышает число признаков, включаемых в факторный анализ (т.е. параметров, которые вы считаете релевантными и место которых в факторной структуре вам как исследователю интересно выяснить). </a:t>
            </a:r>
            <a:endParaRPr lang="ru-RU" i="1" dirty="0"/>
          </a:p>
          <a:p>
            <a:pPr marL="0" indent="0">
              <a:buNone/>
            </a:pPr>
            <a:r>
              <a:rPr lang="ru-RU" dirty="0"/>
              <a:t>Наконец, следует учесть, что уже в ходе первичной обработки данных может выясниться, что некоторое количество протоколов (заполненных листов для ответа) не может быть взято в обработку. Частые причины такой отбраковки: нет ответов на все вопросы, задания и т.п.; в качестве ответов есть записи, не предусмотренные инструкцией; по характеру ответов видно, что испытуемый неправильно понял инструкцию; есть "выскакивающие варианты" и др. </a:t>
            </a:r>
            <a:endParaRPr lang="ru-RU" i="1" dirty="0"/>
          </a:p>
          <a:p>
            <a:endParaRPr lang="ru-RU" dirty="0"/>
          </a:p>
        </p:txBody>
      </p:sp>
    </p:spTree>
    <p:extLst>
      <p:ext uri="{BB962C8B-B14F-4D97-AF65-F5344CB8AC3E}">
        <p14:creationId xmlns:p14="http://schemas.microsoft.com/office/powerpoint/2010/main" val="3206357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576181-FF3E-B147-A97C-977472F60065}"/>
              </a:ext>
            </a:extLst>
          </p:cNvPr>
          <p:cNvSpPr>
            <a:spLocks noGrp="1"/>
          </p:cNvSpPr>
          <p:nvPr>
            <p:ph type="title"/>
          </p:nvPr>
        </p:nvSpPr>
        <p:spPr>
          <a:xfrm>
            <a:off x="838200" y="365125"/>
            <a:ext cx="10515600" cy="92075"/>
          </a:xfrm>
        </p:spPr>
        <p:txBody>
          <a:bodyPr>
            <a:normAutofit fontScale="90000"/>
          </a:bodyPr>
          <a:lstStyle/>
          <a:p>
            <a:r>
              <a:rPr lang="ru-RU" sz="2800" b="1" dirty="0"/>
              <a:t>2. О психологии определения объема выборки</a:t>
            </a:r>
            <a:br>
              <a:rPr lang="ru-RU" sz="2800" b="1" i="1" dirty="0"/>
            </a:br>
            <a:endParaRPr lang="ru-RU" sz="2800" dirty="0"/>
          </a:p>
        </p:txBody>
      </p:sp>
      <p:sp>
        <p:nvSpPr>
          <p:cNvPr id="3" name="Объект 2">
            <a:extLst>
              <a:ext uri="{FF2B5EF4-FFF2-40B4-BE49-F238E27FC236}">
                <a16:creationId xmlns:a16="http://schemas.microsoft.com/office/drawing/2014/main" id="{F5E6F152-A657-0B44-8178-3F1FE9736612}"/>
              </a:ext>
            </a:extLst>
          </p:cNvPr>
          <p:cNvSpPr>
            <a:spLocks noGrp="1"/>
          </p:cNvSpPr>
          <p:nvPr>
            <p:ph idx="1"/>
          </p:nvPr>
        </p:nvSpPr>
        <p:spPr>
          <a:xfrm>
            <a:off x="84221" y="577516"/>
            <a:ext cx="12107779" cy="6188409"/>
          </a:xfrm>
        </p:spPr>
        <p:txBody>
          <a:bodyPr>
            <a:normAutofit fontScale="92500" lnSpcReduction="20000"/>
          </a:bodyPr>
          <a:lstStyle/>
          <a:p>
            <a:r>
              <a:rPr lang="ru-RU" b="1" dirty="0"/>
              <a:t>ЗА МАЛЕНЬКОЙ ВЫБОРКОЙ СТОЯТ  БОЛЬШИЕ ПРОБЛЕМЫ!!!!!</a:t>
            </a:r>
            <a:endParaRPr lang="ru-RU" i="1" dirty="0"/>
          </a:p>
          <a:p>
            <a:r>
              <a:rPr lang="en-US" dirty="0"/>
              <a:t>C</a:t>
            </a:r>
            <a:r>
              <a:rPr lang="ru-RU" dirty="0" err="1"/>
              <a:t>уждения</a:t>
            </a:r>
            <a:r>
              <a:rPr lang="ru-RU" dirty="0"/>
              <a:t> об объеме выборки относятся к одному из фрагментов исследования, отдельному его блоку. </a:t>
            </a:r>
            <a:r>
              <a:rPr lang="ru-RU" b="1" dirty="0"/>
              <a:t>В выпускной работе студента, получающего в университете диплом специалиста, обычно необходима выборка не менее 70 человек</a:t>
            </a:r>
            <a:r>
              <a:rPr lang="ru-RU" dirty="0"/>
              <a:t>. На разных частях выборки используют разные обучающие процедуры, разный набор методик или один набор методик, стараясь затем выделить несколько групп, различающихся по выбранному критерию. Полезно сравнивать </a:t>
            </a:r>
            <a:r>
              <a:rPr lang="ru-RU" dirty="0" err="1"/>
              <a:t>подвыборки</a:t>
            </a:r>
            <a:r>
              <a:rPr lang="ru-RU" dirty="0"/>
              <a:t>, различающиеся  по социально-демографическим и возрастным параметрам. Много различных подходов можно и нужно использовать, но для этого выборка должна быть адекватной. Тогда можно получить достаточно полную и точную картину изучаемого психического феномена.</a:t>
            </a:r>
            <a:endParaRPr lang="ru-RU" i="1" dirty="0"/>
          </a:p>
          <a:p>
            <a:r>
              <a:rPr lang="ru-RU" dirty="0"/>
              <a:t>Примерно такая же выборка </a:t>
            </a:r>
            <a:r>
              <a:rPr lang="ru-RU" b="1" dirty="0"/>
              <a:t>(не менее 70 человек) может оказаться достаточной и для магистерской диссертации. </a:t>
            </a:r>
            <a:r>
              <a:rPr lang="ru-RU" dirty="0"/>
              <a:t>Но магистерская диссертация, с моей точки зрения, должна содержать более широкий и основательный аналитический обзор, включать более разнообразную обработку данных и более развернутые интерпретации полученных данных.</a:t>
            </a:r>
            <a:endParaRPr lang="ru-RU" i="1" dirty="0"/>
          </a:p>
          <a:p>
            <a:r>
              <a:rPr lang="ru-RU" dirty="0"/>
              <a:t>Для кандидатской диссертации часто бывает достаточной выборка в 110-120 человек. Нередко можно встретить диссертации с объемом выборки значительно превосходящим названную. </a:t>
            </a:r>
            <a:r>
              <a:rPr lang="ru-RU" b="1" dirty="0"/>
              <a:t>Определение объема в большой мере зависит от поставленной цели и набора используемых методик</a:t>
            </a:r>
            <a:r>
              <a:rPr lang="ru-RU" dirty="0"/>
              <a:t>.</a:t>
            </a:r>
            <a:endParaRPr lang="ru-RU" i="1" dirty="0"/>
          </a:p>
          <a:p>
            <a:endParaRPr lang="ru-RU" dirty="0"/>
          </a:p>
        </p:txBody>
      </p:sp>
    </p:spTree>
    <p:extLst>
      <p:ext uri="{BB962C8B-B14F-4D97-AF65-F5344CB8AC3E}">
        <p14:creationId xmlns:p14="http://schemas.microsoft.com/office/powerpoint/2010/main" val="4054448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7CDE76-402C-0645-8124-A98CC541EC5A}"/>
              </a:ext>
            </a:extLst>
          </p:cNvPr>
          <p:cNvSpPr>
            <a:spLocks noGrp="1"/>
          </p:cNvSpPr>
          <p:nvPr>
            <p:ph type="title"/>
          </p:nvPr>
        </p:nvSpPr>
        <p:spPr>
          <a:xfrm>
            <a:off x="838200" y="365125"/>
            <a:ext cx="10515600" cy="332707"/>
          </a:xfrm>
        </p:spPr>
        <p:txBody>
          <a:bodyPr>
            <a:normAutofit fontScale="90000"/>
          </a:bodyPr>
          <a:lstStyle/>
          <a:p>
            <a:r>
              <a:rPr lang="ru-RU" sz="2800" b="1" dirty="0"/>
              <a:t>Состав выборки по полу </a:t>
            </a:r>
          </a:p>
        </p:txBody>
      </p:sp>
      <p:graphicFrame>
        <p:nvGraphicFramePr>
          <p:cNvPr id="4" name="Объект 3">
            <a:extLst>
              <a:ext uri="{FF2B5EF4-FFF2-40B4-BE49-F238E27FC236}">
                <a16:creationId xmlns:a16="http://schemas.microsoft.com/office/drawing/2014/main" id="{60B02B2E-F925-414B-B3A8-6300AC31DB9F}"/>
              </a:ext>
            </a:extLst>
          </p:cNvPr>
          <p:cNvGraphicFramePr>
            <a:graphicFrameLocks noGrp="1"/>
          </p:cNvGraphicFramePr>
          <p:nvPr>
            <p:ph idx="1"/>
          </p:nvPr>
        </p:nvGraphicFramePr>
        <p:xfrm>
          <a:off x="216569" y="1937084"/>
          <a:ext cx="10756232" cy="3164310"/>
        </p:xfrm>
        <a:graphic>
          <a:graphicData uri="http://schemas.openxmlformats.org/drawingml/2006/table">
            <a:tbl>
              <a:tblPr firstRow="1" firstCol="1" bandRow="1" bandCol="1">
                <a:tableStyleId>{5C22544A-7EE6-4342-B048-85BDC9FD1C3A}</a:tableStyleId>
              </a:tblPr>
              <a:tblGrid>
                <a:gridCol w="1381386">
                  <a:extLst>
                    <a:ext uri="{9D8B030D-6E8A-4147-A177-3AD203B41FA5}">
                      <a16:colId xmlns:a16="http://schemas.microsoft.com/office/drawing/2014/main" val="585578871"/>
                    </a:ext>
                  </a:extLst>
                </a:gridCol>
                <a:gridCol w="1234849">
                  <a:extLst>
                    <a:ext uri="{9D8B030D-6E8A-4147-A177-3AD203B41FA5}">
                      <a16:colId xmlns:a16="http://schemas.microsoft.com/office/drawing/2014/main" val="1305357508"/>
                    </a:ext>
                  </a:extLst>
                </a:gridCol>
                <a:gridCol w="1061506">
                  <a:extLst>
                    <a:ext uri="{9D8B030D-6E8A-4147-A177-3AD203B41FA5}">
                      <a16:colId xmlns:a16="http://schemas.microsoft.com/office/drawing/2014/main" val="3909656846"/>
                    </a:ext>
                  </a:extLst>
                </a:gridCol>
                <a:gridCol w="1143710">
                  <a:extLst>
                    <a:ext uri="{9D8B030D-6E8A-4147-A177-3AD203B41FA5}">
                      <a16:colId xmlns:a16="http://schemas.microsoft.com/office/drawing/2014/main" val="642701705"/>
                    </a:ext>
                  </a:extLst>
                </a:gridCol>
                <a:gridCol w="1247358">
                  <a:extLst>
                    <a:ext uri="{9D8B030D-6E8A-4147-A177-3AD203B41FA5}">
                      <a16:colId xmlns:a16="http://schemas.microsoft.com/office/drawing/2014/main" val="4171188652"/>
                    </a:ext>
                  </a:extLst>
                </a:gridCol>
                <a:gridCol w="1234849">
                  <a:extLst>
                    <a:ext uri="{9D8B030D-6E8A-4147-A177-3AD203B41FA5}">
                      <a16:colId xmlns:a16="http://schemas.microsoft.com/office/drawing/2014/main" val="3361461357"/>
                    </a:ext>
                  </a:extLst>
                </a:gridCol>
                <a:gridCol w="1061506">
                  <a:extLst>
                    <a:ext uri="{9D8B030D-6E8A-4147-A177-3AD203B41FA5}">
                      <a16:colId xmlns:a16="http://schemas.microsoft.com/office/drawing/2014/main" val="3276719661"/>
                    </a:ext>
                  </a:extLst>
                </a:gridCol>
                <a:gridCol w="1143710">
                  <a:extLst>
                    <a:ext uri="{9D8B030D-6E8A-4147-A177-3AD203B41FA5}">
                      <a16:colId xmlns:a16="http://schemas.microsoft.com/office/drawing/2014/main" val="4256713017"/>
                    </a:ext>
                  </a:extLst>
                </a:gridCol>
                <a:gridCol w="1247358">
                  <a:extLst>
                    <a:ext uri="{9D8B030D-6E8A-4147-A177-3AD203B41FA5}">
                      <a16:colId xmlns:a16="http://schemas.microsoft.com/office/drawing/2014/main" val="3026699829"/>
                    </a:ext>
                  </a:extLst>
                </a:gridCol>
              </a:tblGrid>
              <a:tr h="316431">
                <a:tc>
                  <a:txBody>
                    <a:bodyPr/>
                    <a:lstStyle/>
                    <a:p>
                      <a:pPr indent="288290" algn="just"/>
                      <a:r>
                        <a:rPr lang="ru-RU" sz="2000" kern="1400">
                          <a:effectLst/>
                        </a:rPr>
                        <a:t>Пол:</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gridSpan="4">
                  <a:txBody>
                    <a:bodyPr/>
                    <a:lstStyle/>
                    <a:p>
                      <a:pPr indent="288290" algn="just"/>
                      <a:r>
                        <a:rPr lang="ru-RU" sz="2000" kern="1400">
                          <a:effectLst/>
                        </a:rPr>
                        <a:t>Мужчины</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hMerge="1">
                  <a:txBody>
                    <a:bodyPr/>
                    <a:lstStyle/>
                    <a:p>
                      <a:endParaRPr lang="ru-RU"/>
                    </a:p>
                  </a:txBody>
                  <a:tcPr/>
                </a:tc>
                <a:tc hMerge="1">
                  <a:txBody>
                    <a:bodyPr/>
                    <a:lstStyle/>
                    <a:p>
                      <a:endParaRPr lang="ru-RU"/>
                    </a:p>
                  </a:txBody>
                  <a:tcPr/>
                </a:tc>
                <a:tc hMerge="1">
                  <a:txBody>
                    <a:bodyPr/>
                    <a:lstStyle/>
                    <a:p>
                      <a:endParaRPr lang="ru-RU"/>
                    </a:p>
                  </a:txBody>
                  <a:tcPr/>
                </a:tc>
                <a:tc gridSpan="4">
                  <a:txBody>
                    <a:bodyPr/>
                    <a:lstStyle/>
                    <a:p>
                      <a:pPr indent="288290" algn="just"/>
                      <a:r>
                        <a:rPr lang="ru-RU" sz="2000" kern="1400">
                          <a:effectLst/>
                        </a:rPr>
                        <a:t>Женщины</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179416855"/>
                  </a:ext>
                </a:extLst>
              </a:tr>
              <a:tr h="316431">
                <a:tc>
                  <a:txBody>
                    <a:bodyPr/>
                    <a:lstStyle/>
                    <a:p>
                      <a:pPr indent="288290" algn="just"/>
                      <a:r>
                        <a:rPr lang="ru-RU" sz="2000" kern="1400">
                          <a:effectLst/>
                        </a:rPr>
                        <a:t>Шкала</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Средн</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-95%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+95%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Сигма</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Средн</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-95%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+95%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Сигма</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57886493"/>
                  </a:ext>
                </a:extLst>
              </a:tr>
              <a:tr h="316431">
                <a:tc>
                  <a:txBody>
                    <a:bodyPr/>
                    <a:lstStyle/>
                    <a:p>
                      <a:pPr indent="288290" algn="just"/>
                      <a:r>
                        <a:rPr lang="ru-RU" sz="2000" kern="1400">
                          <a:effectLst/>
                        </a:rPr>
                        <a:t>1</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6,71</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6,13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7,28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3,46</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5,63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5,21</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6,06</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3,09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4009251946"/>
                  </a:ext>
                </a:extLst>
              </a:tr>
              <a:tr h="316431">
                <a:tc>
                  <a:txBody>
                    <a:bodyPr/>
                    <a:lstStyle/>
                    <a:p>
                      <a:pPr indent="288290" algn="just"/>
                      <a:r>
                        <a:rPr lang="ru-RU" sz="2000" kern="1400">
                          <a:effectLst/>
                        </a:rPr>
                        <a:t>2</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6,29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5,90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6,69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2,36</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4,68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4,39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4,97</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2,08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3468350689"/>
                  </a:ext>
                </a:extLst>
              </a:tr>
              <a:tr h="316431">
                <a:tc>
                  <a:txBody>
                    <a:bodyPr/>
                    <a:lstStyle/>
                    <a:p>
                      <a:pPr indent="288290" algn="just"/>
                      <a:r>
                        <a:rPr lang="ru-RU" sz="2000" kern="1400">
                          <a:effectLst/>
                        </a:rPr>
                        <a:t>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dirty="0">
                          <a:effectLst/>
                        </a:rPr>
                        <a:t>6,55</a:t>
                      </a:r>
                      <a:endParaRPr lang="ru-RU" sz="2000" i="1" kern="1400" dirty="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6,08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dirty="0">
                          <a:effectLst/>
                        </a:rPr>
                        <a:t>7,02</a:t>
                      </a:r>
                      <a:endParaRPr lang="ru-RU" sz="2000" i="1" kern="1400" dirty="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2,80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5,32</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4,99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5,64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2,38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3222138181"/>
                  </a:ext>
                </a:extLst>
              </a:tr>
              <a:tr h="316431">
                <a:tc>
                  <a:txBody>
                    <a:bodyPr/>
                    <a:lstStyle/>
                    <a:p>
                      <a:pPr indent="288290" algn="just"/>
                      <a:r>
                        <a:rPr lang="ru-RU" sz="2000" kern="1400">
                          <a:effectLst/>
                        </a:rPr>
                        <a:t>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5,81</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5,29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6,33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3,11</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4,82</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4,45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5,20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2,72</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1552692755"/>
                  </a:ext>
                </a:extLst>
              </a:tr>
              <a:tr h="316431">
                <a:tc>
                  <a:txBody>
                    <a:bodyPr/>
                    <a:lstStyle/>
                    <a:p>
                      <a:pPr indent="288290" algn="just"/>
                      <a:r>
                        <a:rPr lang="ru-RU" sz="2000" kern="1400">
                          <a:effectLst/>
                        </a:rPr>
                        <a:t>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5,27</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4,79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dirty="0">
                          <a:effectLst/>
                        </a:rPr>
                        <a:t>5,74</a:t>
                      </a:r>
                      <a:endParaRPr lang="ru-RU" sz="2000" i="1" kern="1400" dirty="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2,82</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6,30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5,87</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6,73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3,11</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2812917469"/>
                  </a:ext>
                </a:extLst>
              </a:tr>
              <a:tr h="316431">
                <a:tc>
                  <a:txBody>
                    <a:bodyPr/>
                    <a:lstStyle/>
                    <a:p>
                      <a:pPr indent="288290" algn="just"/>
                      <a:r>
                        <a:rPr lang="ru-RU" sz="2000" kern="1400">
                          <a:effectLst/>
                        </a:rPr>
                        <a:t>6</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5,14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4,73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5,55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2,44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5,44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5,03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5,85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2,97</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1475217420"/>
                  </a:ext>
                </a:extLst>
              </a:tr>
              <a:tr h="316431">
                <a:tc>
                  <a:txBody>
                    <a:bodyPr/>
                    <a:lstStyle/>
                    <a:p>
                      <a:pPr indent="288290" algn="just"/>
                      <a:r>
                        <a:rPr lang="ru-RU" sz="2000" kern="1400">
                          <a:effectLst/>
                        </a:rPr>
                        <a:t>7</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6,50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6,02</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6,99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2,88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7,30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6,93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7,67</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2,70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442128355"/>
                  </a:ext>
                </a:extLst>
              </a:tr>
              <a:tr h="316431">
                <a:tc>
                  <a:txBody>
                    <a:bodyPr/>
                    <a:lstStyle/>
                    <a:p>
                      <a:pPr indent="288290" algn="just"/>
                      <a:r>
                        <a:rPr lang="ru-RU" sz="2000" kern="1400">
                          <a:effectLst/>
                        </a:rPr>
                        <a:t>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6,24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5,63</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6,85</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3,64</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7,09</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6,60</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a:effectLst/>
                        </a:rPr>
                        <a:t>7,58</a:t>
                      </a:r>
                      <a:endParaRPr lang="ru-RU" sz="2000" i="1" kern="1400">
                        <a:effectLst/>
                        <a:latin typeface="Times New Roman" panose="02020603050405020304" pitchFamily="18" charset="0"/>
                        <a:ea typeface="Times New Roman" panose="02020603050405020304" pitchFamily="18" charset="0"/>
                      </a:endParaRPr>
                    </a:p>
                  </a:txBody>
                  <a:tcPr marL="19050" marR="19050" marT="0" marB="0"/>
                </a:tc>
                <a:tc>
                  <a:txBody>
                    <a:bodyPr/>
                    <a:lstStyle/>
                    <a:p>
                      <a:pPr indent="288290" algn="just"/>
                      <a:r>
                        <a:rPr lang="ru-RU" sz="2000" kern="1400" dirty="0">
                          <a:effectLst/>
                        </a:rPr>
                        <a:t>3,56</a:t>
                      </a:r>
                      <a:endParaRPr lang="ru-RU" sz="2000" i="1" kern="1400" dirty="0">
                        <a:effectLst/>
                        <a:latin typeface="Times New Roman" panose="02020603050405020304" pitchFamily="18" charset="0"/>
                        <a:ea typeface="Times New Roman" panose="02020603050405020304" pitchFamily="18" charset="0"/>
                      </a:endParaRPr>
                    </a:p>
                  </a:txBody>
                  <a:tcPr marL="19050" marR="19050" marT="0" marB="0"/>
                </a:tc>
                <a:extLst>
                  <a:ext uri="{0D108BD9-81ED-4DB2-BD59-A6C34878D82A}">
                    <a16:rowId xmlns:a16="http://schemas.microsoft.com/office/drawing/2014/main" val="3782833220"/>
                  </a:ext>
                </a:extLst>
              </a:tr>
            </a:tbl>
          </a:graphicData>
        </a:graphic>
      </p:graphicFrame>
      <p:sp>
        <p:nvSpPr>
          <p:cNvPr id="5" name="Rectangle 1">
            <a:extLst>
              <a:ext uri="{FF2B5EF4-FFF2-40B4-BE49-F238E27FC236}">
                <a16:creationId xmlns:a16="http://schemas.microsoft.com/office/drawing/2014/main" id="{BF8D6393-CB9F-924A-976A-8512AC233A62}"/>
              </a:ext>
            </a:extLst>
          </p:cNvPr>
          <p:cNvSpPr>
            <a:spLocks noChangeArrowheads="1"/>
          </p:cNvSpPr>
          <p:nvPr/>
        </p:nvSpPr>
        <p:spPr bwMode="auto">
          <a:xfrm>
            <a:off x="48126" y="482167"/>
            <a:ext cx="11875168"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indent="450850" eaLnBrk="0" fontAlgn="base" hangingPunct="0">
              <a:spcBef>
                <a:spcPct val="0"/>
              </a:spcBef>
              <a:spcAft>
                <a:spcPct val="0"/>
              </a:spcAft>
            </a:pPr>
            <a:r>
              <a:rPr lang="ru-RU" altLang="ru-RU" sz="1600" dirty="0">
                <a:latin typeface="Times New Roman" panose="02020603050405020304" pitchFamily="18" charset="0"/>
              </a:rPr>
              <a:t>Рассмотрим выраженность половых различий на примере числовых показателей популярной методики </a:t>
            </a:r>
            <a:endParaRPr lang="en-US" altLang="ru-RU" sz="1600" dirty="0">
              <a:latin typeface="Times New Roman" panose="02020603050405020304" pitchFamily="18" charset="0"/>
            </a:endParaRPr>
          </a:p>
          <a:p>
            <a:pPr lvl="0" indent="450850" eaLnBrk="0" fontAlgn="base" hangingPunct="0">
              <a:spcBef>
                <a:spcPct val="0"/>
              </a:spcBef>
              <a:spcAft>
                <a:spcPct val="0"/>
              </a:spcAft>
            </a:pPr>
            <a:r>
              <a:rPr lang="ru-RU" altLang="ru-RU" sz="1600" dirty="0">
                <a:latin typeface="Times New Roman" panose="02020603050405020304" pitchFamily="18" charset="0"/>
              </a:rPr>
              <a:t>ДМО — адаптированного </a:t>
            </a:r>
            <a:r>
              <a:rPr lang="ru-RU" altLang="ru-RU" sz="1600" dirty="0" err="1">
                <a:latin typeface="Times New Roman" panose="02020603050405020304" pitchFamily="18" charset="0"/>
              </a:rPr>
              <a:t>Л.Н.Собчик</a:t>
            </a:r>
            <a:r>
              <a:rPr lang="ru-RU" altLang="ru-RU" sz="1600" dirty="0">
                <a:latin typeface="Times New Roman" panose="02020603050405020304" pitchFamily="18" charset="0"/>
              </a:rPr>
              <a:t> (1990) варианта теста </a:t>
            </a:r>
            <a:r>
              <a:rPr lang="ru-RU" altLang="ru-RU" sz="1600" dirty="0" err="1">
                <a:latin typeface="Times New Roman" panose="02020603050405020304" pitchFamily="18" charset="0"/>
              </a:rPr>
              <a:t>интерперсональной</a:t>
            </a:r>
            <a:r>
              <a:rPr lang="ru-RU" altLang="ru-RU" sz="1600" dirty="0">
                <a:latin typeface="Times New Roman" panose="02020603050405020304" pitchFamily="18" charset="0"/>
              </a:rPr>
              <a:t> диагностики </a:t>
            </a:r>
            <a:r>
              <a:rPr lang="ru-RU" altLang="ru-RU" sz="1600" dirty="0" err="1">
                <a:latin typeface="Times New Roman" panose="02020603050405020304" pitchFamily="18" charset="0"/>
              </a:rPr>
              <a:t>Т.Лири</a:t>
            </a:r>
            <a:r>
              <a:rPr lang="ru-RU" altLang="ru-RU" sz="1600" dirty="0">
                <a:latin typeface="Times New Roman" panose="02020603050405020304" pitchFamily="18" charset="0"/>
              </a:rPr>
              <a:t>.  Используем собранные нами данные на выборке 344 человека. </a:t>
            </a:r>
            <a:endParaRPr lang="en-US" altLang="ru-RU" sz="1600" dirty="0">
              <a:latin typeface="Times New Roman" panose="02020603050405020304" pitchFamily="18" charset="0"/>
            </a:endParaRPr>
          </a:p>
          <a:p>
            <a:pPr lvl="0" indent="450850" eaLnBrk="0" fontAlgn="base" hangingPunct="0">
              <a:spcBef>
                <a:spcPct val="0"/>
              </a:spcBef>
              <a:spcAft>
                <a:spcPct val="0"/>
              </a:spcAft>
            </a:pPr>
            <a:r>
              <a:rPr lang="ru-RU" altLang="ru-RU" sz="1600" dirty="0">
                <a:latin typeface="Times New Roman" panose="02020603050405020304" pitchFamily="18" charset="0"/>
              </a:rPr>
              <a:t>В таблице 1 приведены первичные статистики шкальных показателей методики ДМО мужской и женской </a:t>
            </a:r>
            <a:r>
              <a:rPr lang="ru-RU" altLang="ru-RU" sz="1600" dirty="0" err="1">
                <a:latin typeface="Times New Roman" panose="02020603050405020304" pitchFamily="18" charset="0"/>
              </a:rPr>
              <a:t>подвыборки</a:t>
            </a:r>
            <a:r>
              <a:rPr lang="ru-RU" altLang="ru-RU" sz="1600" dirty="0">
                <a:latin typeface="Times New Roman" panose="02020603050405020304" pitchFamily="18" charset="0"/>
              </a:rPr>
              <a:t>. </a:t>
            </a:r>
            <a:endParaRPr lang="ru-RU" altLang="ru-RU" sz="1600" b="1" i="1" dirty="0">
              <a:latin typeface="Times New Roman" panose="02020603050405020304" pitchFamily="18" charset="0"/>
            </a:endParaRPr>
          </a:p>
          <a:p>
            <a:pPr lvl="0" indent="288925" eaLnBrk="0" fontAlgn="base" hangingPunct="0">
              <a:spcBef>
                <a:spcPct val="0"/>
              </a:spcBef>
              <a:spcAft>
                <a:spcPct val="0"/>
              </a:spcAft>
            </a:pPr>
            <a:r>
              <a:rPr lang="ru-RU" altLang="ru-RU" sz="1600" dirty="0">
                <a:latin typeface="Times New Roman" panose="02020603050405020304" pitchFamily="18" charset="0"/>
              </a:rPr>
              <a:t>Табл. 1. Первичные статистики шкальных показателей методики ДМО</a:t>
            </a:r>
            <a:endParaRPr lang="ru-RU" altLang="ru-RU" sz="1600" b="1" i="1" dirty="0">
              <a:latin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endParaRPr lang="en-US" altLang="ru-RU" sz="1000" dirty="0">
              <a:latin typeface="Times New Roman" panose="02020603050405020304" pitchFamily="18" charset="0"/>
            </a:endParaRPr>
          </a:p>
          <a:p>
            <a:pPr marL="0" marR="0" lvl="0" indent="288925" algn="l" defTabSz="914400" rtl="0" eaLnBrk="0" fontAlgn="base" latinLnBrk="0" hangingPunct="0">
              <a:lnSpc>
                <a:spcPct val="100000"/>
              </a:lnSpc>
              <a:spcBef>
                <a:spcPct val="0"/>
              </a:spcBef>
              <a:spcAft>
                <a:spcPct val="0"/>
              </a:spcAft>
              <a:buClrTx/>
              <a:buSzTx/>
              <a:buFontTx/>
              <a:buNone/>
              <a:tabLst/>
            </a:pPr>
            <a:r>
              <a:rPr kumimoji="0" lang="ru-RU" altLang="ru-RU" sz="1000" b="0" i="0" u="none" strike="noStrike" cap="none" normalizeH="0" baseline="0" dirty="0">
                <a:ln>
                  <a:noFill/>
                </a:ln>
                <a:solidFill>
                  <a:schemeClr val="tx1"/>
                </a:solidFill>
                <a:effectLst/>
                <a:ea typeface="Times New Roman" panose="02020603050405020304" pitchFamily="18" charset="0"/>
              </a:rPr>
              <a:t> </a:t>
            </a:r>
            <a:endParaRPr kumimoji="0" lang="en-US" altLang="ru-RU" sz="1800" b="0" i="0" u="none" strike="noStrike" cap="none" normalizeH="0" baseline="0" dirty="0">
              <a:ln>
                <a:noFill/>
              </a:ln>
              <a:solidFill>
                <a:schemeClr val="tx1"/>
              </a:solidFill>
              <a:effectLst/>
              <a:latin typeface="Arial" panose="020B0604020202020204" pitchFamily="34" charset="0"/>
            </a:endParaRPr>
          </a:p>
        </p:txBody>
      </p:sp>
      <p:sp>
        <p:nvSpPr>
          <p:cNvPr id="6" name="TextBox 5">
            <a:extLst>
              <a:ext uri="{FF2B5EF4-FFF2-40B4-BE49-F238E27FC236}">
                <a16:creationId xmlns:a16="http://schemas.microsoft.com/office/drawing/2014/main" id="{EC8FBC28-E5F9-164C-ACE0-C559A26B30C7}"/>
              </a:ext>
            </a:extLst>
          </p:cNvPr>
          <p:cNvSpPr txBox="1"/>
          <p:nvPr/>
        </p:nvSpPr>
        <p:spPr>
          <a:xfrm>
            <a:off x="-96253" y="4920916"/>
            <a:ext cx="14214357" cy="1754326"/>
          </a:xfrm>
          <a:prstGeom prst="rect">
            <a:avLst/>
          </a:prstGeom>
          <a:noFill/>
        </p:spPr>
        <p:txBody>
          <a:bodyPr wrap="square" rtlCol="0">
            <a:spAutoFit/>
          </a:bodyPr>
          <a:lstStyle/>
          <a:p>
            <a:pPr lvl="0" indent="288925" eaLnBrk="0" fontAlgn="base" hangingPunct="0">
              <a:spcBef>
                <a:spcPct val="0"/>
              </a:spcBef>
              <a:spcAft>
                <a:spcPct val="0"/>
              </a:spcAft>
            </a:pPr>
            <a:r>
              <a:rPr lang="ru-RU" altLang="ru-RU" dirty="0">
                <a:latin typeface="Arial" panose="020B0604020202020204" pitchFamily="34" charset="0"/>
                <a:ea typeface="Times New Roman" panose="02020603050405020304" pitchFamily="18" charset="0"/>
              </a:rPr>
              <a:t>Примечание. </a:t>
            </a:r>
            <a:endParaRPr lang="ru-RU" altLang="ru-RU" dirty="0">
              <a:latin typeface="Arial" panose="020B0604020202020204" pitchFamily="34" charset="0"/>
            </a:endParaRPr>
          </a:p>
          <a:p>
            <a:pPr lvl="0" indent="288925" eaLnBrk="0" fontAlgn="base" hangingPunct="0">
              <a:spcBef>
                <a:spcPct val="0"/>
              </a:spcBef>
              <a:spcAft>
                <a:spcPct val="0"/>
              </a:spcAft>
            </a:pPr>
            <a:r>
              <a:rPr lang="ru-RU" altLang="ru-RU" dirty="0" err="1">
                <a:latin typeface="Arial" panose="020B0604020202020204" pitchFamily="34" charset="0"/>
                <a:ea typeface="Times New Roman" panose="02020603050405020304" pitchFamily="18" charset="0"/>
              </a:rPr>
              <a:t>Средн</a:t>
            </a:r>
            <a:r>
              <a:rPr lang="ru-RU" altLang="ru-RU" dirty="0">
                <a:latin typeface="Arial" panose="020B0604020202020204" pitchFamily="34" charset="0"/>
                <a:ea typeface="Times New Roman" panose="02020603050405020304" pitchFamily="18" charset="0"/>
              </a:rPr>
              <a:t>. </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средние</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величины</a:t>
            </a:r>
            <a:r>
              <a:rPr lang="en-US" altLang="ru-RU" dirty="0">
                <a:latin typeface="Arial" panose="020B0604020202020204" pitchFamily="34" charset="0"/>
                <a:ea typeface="Times New Roman" panose="02020603050405020304" pitchFamily="18" charset="0"/>
              </a:rPr>
              <a:t>; </a:t>
            </a:r>
            <a:endParaRPr lang="en-US" altLang="ru-RU" dirty="0">
              <a:latin typeface="Arial" panose="020B0604020202020204" pitchFamily="34" charset="0"/>
            </a:endParaRPr>
          </a:p>
          <a:p>
            <a:pPr lvl="0" indent="288925" eaLnBrk="0" fontAlgn="base" hangingPunct="0">
              <a:spcBef>
                <a:spcPct val="0"/>
              </a:spcBef>
              <a:spcAft>
                <a:spcPct val="0"/>
              </a:spcAft>
            </a:pPr>
            <a:r>
              <a:rPr lang="en-US" altLang="ru-RU" dirty="0">
                <a:latin typeface="Arial" panose="020B0604020202020204" pitchFamily="34" charset="0"/>
                <a:ea typeface="Times New Roman" panose="02020603050405020304" pitchFamily="18" charset="0"/>
              </a:rPr>
              <a:t>-950% </a:t>
            </a:r>
            <a:r>
              <a:rPr lang="en-US" altLang="ru-RU" dirty="0" err="1">
                <a:latin typeface="Arial" panose="020B0604020202020204" pitchFamily="34" charset="0"/>
                <a:ea typeface="Times New Roman" panose="02020603050405020304" pitchFamily="18" charset="0"/>
              </a:rPr>
              <a:t>и</a:t>
            </a:r>
            <a:r>
              <a:rPr lang="en-US" altLang="ru-RU" dirty="0">
                <a:latin typeface="Arial" panose="020B0604020202020204" pitchFamily="34" charset="0"/>
                <a:ea typeface="Times New Roman" panose="02020603050405020304" pitchFamily="18" charset="0"/>
              </a:rPr>
              <a:t> +95.0% — </a:t>
            </a:r>
            <a:r>
              <a:rPr lang="en-US" altLang="ru-RU" dirty="0" err="1">
                <a:latin typeface="Arial" panose="020B0604020202020204" pitchFamily="34" charset="0"/>
                <a:ea typeface="Times New Roman" panose="02020603050405020304" pitchFamily="18" charset="0"/>
              </a:rPr>
              <a:t>доверительные</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интервалы</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средних</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величин</a:t>
            </a:r>
            <a:r>
              <a:rPr lang="en-US" altLang="ru-RU" dirty="0">
                <a:latin typeface="Arial" panose="020B0604020202020204" pitchFamily="34" charset="0"/>
                <a:ea typeface="Times New Roman" panose="02020603050405020304" pitchFamily="18" charset="0"/>
              </a:rPr>
              <a:t>; </a:t>
            </a:r>
            <a:endParaRPr lang="en-US" altLang="ru-RU" dirty="0">
              <a:latin typeface="Arial" panose="020B0604020202020204" pitchFamily="34" charset="0"/>
            </a:endParaRPr>
          </a:p>
          <a:p>
            <a:pPr lvl="0" indent="288925" eaLnBrk="0" fontAlgn="base" hangingPunct="0">
              <a:spcBef>
                <a:spcPct val="0"/>
              </a:spcBef>
              <a:spcAft>
                <a:spcPct val="0"/>
              </a:spcAft>
            </a:pPr>
            <a:r>
              <a:rPr lang="en-US" altLang="ru-RU" dirty="0" err="1">
                <a:latin typeface="Arial" panose="020B0604020202020204" pitchFamily="34" charset="0"/>
                <a:ea typeface="Times New Roman" panose="02020603050405020304" pitchFamily="18" charset="0"/>
              </a:rPr>
              <a:t>Выделены</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средние</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величины</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значимо</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превышающие</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соответствующие</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показатели</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у</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лиц</a:t>
            </a:r>
            <a:r>
              <a:rPr lang="en-US" altLang="ru-RU" dirty="0">
                <a:latin typeface="Arial" panose="020B0604020202020204" pitchFamily="34" charset="0"/>
                <a:ea typeface="Times New Roman" panose="02020603050405020304" pitchFamily="18" charset="0"/>
              </a:rPr>
              <a:t> </a:t>
            </a:r>
          </a:p>
          <a:p>
            <a:pPr lvl="0" indent="288925" eaLnBrk="0" fontAlgn="base" hangingPunct="0">
              <a:spcBef>
                <a:spcPct val="0"/>
              </a:spcBef>
              <a:spcAft>
                <a:spcPct val="0"/>
              </a:spcAft>
            </a:pPr>
            <a:r>
              <a:rPr lang="en-US" altLang="ru-RU" dirty="0" err="1">
                <a:latin typeface="Arial" panose="020B0604020202020204" pitchFamily="34" charset="0"/>
                <a:ea typeface="Times New Roman" panose="02020603050405020304" pitchFamily="18" charset="0"/>
              </a:rPr>
              <a:t>противоположного</a:t>
            </a:r>
            <a:r>
              <a:rPr lang="en-US" altLang="ru-RU" dirty="0">
                <a:latin typeface="Arial" panose="020B0604020202020204" pitchFamily="34" charset="0"/>
                <a:ea typeface="Times New Roman" panose="02020603050405020304" pitchFamily="18" charset="0"/>
              </a:rPr>
              <a:t> </a:t>
            </a:r>
            <a:r>
              <a:rPr lang="en-US" altLang="ru-RU" dirty="0" err="1">
                <a:latin typeface="Arial" panose="020B0604020202020204" pitchFamily="34" charset="0"/>
                <a:ea typeface="Times New Roman" panose="02020603050405020304" pitchFamily="18" charset="0"/>
              </a:rPr>
              <a:t>пола</a:t>
            </a:r>
            <a:r>
              <a:rPr lang="en-US" altLang="ru-RU" dirty="0">
                <a:latin typeface="Arial" panose="020B0604020202020204" pitchFamily="34" charset="0"/>
                <a:ea typeface="Times New Roman" panose="02020603050405020304" pitchFamily="18" charset="0"/>
              </a:rPr>
              <a:t>.</a:t>
            </a:r>
            <a:endParaRPr lang="en-US" altLang="ru-RU" dirty="0">
              <a:latin typeface="Arial" panose="020B0604020202020204" pitchFamily="34" charset="0"/>
            </a:endParaRPr>
          </a:p>
          <a:p>
            <a:endParaRPr lang="ru-RU" dirty="0"/>
          </a:p>
        </p:txBody>
      </p:sp>
    </p:spTree>
    <p:extLst>
      <p:ext uri="{BB962C8B-B14F-4D97-AF65-F5344CB8AC3E}">
        <p14:creationId xmlns:p14="http://schemas.microsoft.com/office/powerpoint/2010/main" val="123538753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1555</Words>
  <Application>Microsoft Macintosh PowerPoint</Application>
  <PresentationFormat>Широкоэкранный</PresentationFormat>
  <Paragraphs>134</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Тема Office</vt:lpstr>
      <vt:lpstr>Лекция 3.Выборка эмпирического исследования</vt:lpstr>
      <vt:lpstr>Лекция 3.Выборка для эмпирического исследования </vt:lpstr>
      <vt:lpstr>Объем выборки</vt:lpstr>
      <vt:lpstr>Примечание к выборке</vt:lpstr>
      <vt:lpstr>Объем выборки при планируемом корреляционном анализе </vt:lpstr>
      <vt:lpstr>Объем выборки при планируемом факторном анализе </vt:lpstr>
      <vt:lpstr>Презентация PowerPoint</vt:lpstr>
      <vt:lpstr>2. О психологии определения объема выборки </vt:lpstr>
      <vt:lpstr>Состав выборки по полу </vt:lpstr>
      <vt:lpstr>Презентация PowerPoint</vt:lpstr>
      <vt:lpstr>Возрастной состав выборки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3.Выборка эмпирического исследования</dc:title>
  <dc:creator>Microsoft Office User</dc:creator>
  <cp:lastModifiedBy>Microsoft Office User</cp:lastModifiedBy>
  <cp:revision>2</cp:revision>
  <dcterms:created xsi:type="dcterms:W3CDTF">2023-11-01T06:46:33Z</dcterms:created>
  <dcterms:modified xsi:type="dcterms:W3CDTF">2023-11-03T05:47:08Z</dcterms:modified>
</cp:coreProperties>
</file>