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46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94"/>
  </p:normalViewPr>
  <p:slideViewPr>
    <p:cSldViewPr snapToGrid="0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6FCD1-A7F2-B343-B838-D6DDC735DC1F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4FAF3-9E0A-E04D-912B-12368954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4FAF3-9E0A-E04D-912B-12368954E7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3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64D2-4789-1B67-093E-F5809573E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CE1FC-F393-2764-2E40-1A8689EF3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242-D77D-CDF6-BA46-CC3D788A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06EB-03AC-A1B1-6FFE-D6436725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A24D7-7CB3-1991-390C-EF1F35B7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7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C653-CD50-F203-B11A-87AABFE9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588A8-5A8E-957E-9C91-86EF4560C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8E7A-8504-331F-FC1F-8434B910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AEE7A-A497-A66E-278B-99B91A62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D523C-6DBC-C8AD-9D58-E658855D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9C1D7-A27F-5491-C0FC-8A9F1865B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5C1A9-EBC2-3AD1-110F-E33A278D6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CC3EF-A972-B4B2-AB6F-89EB7BD2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72FDF-6B32-EEAD-E166-D9AF4394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99C97-7983-46B7-54D0-EEEE8E9E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1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95584" y="476673"/>
            <a:ext cx="9599065" cy="97407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 here (Section divider slide)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5580" y="1412778"/>
            <a:ext cx="9601067" cy="4464495"/>
          </a:xfrm>
        </p:spPr>
        <p:txBody>
          <a:bodyPr/>
          <a:lstStyle>
            <a:lvl1pPr marL="239175" indent="-239175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463534" indent="-222242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717526" indent="-251875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950351" indent="-230710">
              <a:buClr>
                <a:srgbClr val="C9122B"/>
              </a:buClr>
              <a:buFont typeface="Wingdings" panose="05000000000000000000" pitchFamily="2" charset="2"/>
              <a:buChar char="§"/>
              <a:defRPr sz="2400"/>
            </a:lvl4pPr>
            <a:lvl5pPr marL="1199958" indent="-244791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dirty="0"/>
              <a:t>Content or subheading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32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8B48-E54A-3C02-5535-85BE1F1C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C2B1-2F62-EA86-1B89-673C37D77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E4F6E-5AE0-E78C-B5D5-B1FA92FE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A0B9E-EACC-7C16-E300-7990EEAB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871-0458-C919-86C5-74570599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5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D8A48-B268-4D3F-81A9-5838EB64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FDEC2-3FE1-7077-237D-E93FDD8D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F520A-8921-75B8-A2FD-BAE746C6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B669-EC59-9662-E840-F733B603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706A3-AC57-FB56-C004-8390215E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B813-8A5E-20AE-47A7-53275285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B654-4723-97F5-8245-0B714F57F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CD1DC-7A02-167B-8A4C-2725DED0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BFB7A-9E50-3F3C-63D2-4ABF2E60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C972D-7FC3-31BC-C898-65A6E080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4B298-45D6-8F47-3664-6197071E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F7CD-DE02-655D-D7CA-717EC237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D3F47-9F64-D4F2-F9DE-C08CA1FD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4D044-97B2-9684-AE87-5E3967731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8A70C-DC72-7A64-F1CF-80317AB41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A5948-7EA2-CBF4-AA20-1AD55CA96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EDE4A3-53E3-795E-11C2-167E05DD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EDDC2-32E0-36F3-F951-5DBEDA3D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5A0DA-0E99-6B9B-1F4C-867F44E8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3AB5-0F98-C4D0-4388-DBB52957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31B2-2620-44F8-F34E-E2F6F469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1C816-F048-3B04-A24C-A5B2FF2F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534EC-03E4-38AB-214B-662A61E9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9FB61-61C6-0ED9-5C1D-6630CBCC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FFF47-E2AC-CA51-6604-350978D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CC791-8F09-698D-C86E-0BF57E4A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AF30-5E41-B6B3-364A-DD4E39EB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A545F-1F54-A942-CC4D-6DCEA1F0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1B6AC-4340-1591-59E2-CDCCE0C13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F8275-58C8-7A3F-9C7D-B054EE9E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B9BBB-F30E-6795-A62B-02B1A5C1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A0B21-1CE5-9806-5D38-F7ABA79F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5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3486-EF00-F030-F89A-E9456B7B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852DB-D911-EB92-0403-F39F58950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0CA00-D40F-E5E4-E4F7-E1682C3E7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7E7C0-0B34-25CE-C1D8-8C044169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7DD4F-409F-92D4-44E5-FBF4F334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F625A-2AD7-1A1C-AF00-4B081482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44849-2650-EC8A-0B45-5F165276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7AB2E-6C51-A305-2D3B-2BDF6C17E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4EF8-4598-CD9E-30E2-F9ED9FF35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1D86-198F-A112-889C-784A2A3BC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6EBED-6499-4E73-98F8-6CDCF88A8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B32C-C898-9C5F-70CC-8D5565FFD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Hydrogen Energy </a:t>
            </a:r>
            <a:r>
              <a:rPr lang="en-US" dirty="0"/>
              <a:t>S</a:t>
            </a:r>
            <a:r>
              <a:rPr lang="en-US"/>
              <a:t>torage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EE77B-D1E9-3D29-90F4-BDDF12FF1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Abdulnaser Sayma</a:t>
            </a:r>
          </a:p>
          <a:p>
            <a:r>
              <a:rPr lang="en-US" dirty="0"/>
              <a:t>Professor of Energy Engineering</a:t>
            </a:r>
          </a:p>
        </p:txBody>
      </p:sp>
    </p:spTree>
    <p:extLst>
      <p:ext uri="{BB962C8B-B14F-4D97-AF65-F5344CB8AC3E}">
        <p14:creationId xmlns:p14="http://schemas.microsoft.com/office/powerpoint/2010/main" val="38130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375-68D2-393D-52DC-60A3F4E7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E54FD-4DF2-EF82-0B3C-A53B6C09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Hydrogen offers a conceptually different electrical energy storage option compared to other technologies</a:t>
            </a:r>
          </a:p>
          <a:p>
            <a:r>
              <a:rPr lang="en-US" dirty="0"/>
              <a:t>The main path from renewables is electrolysis of water. </a:t>
            </a:r>
          </a:p>
          <a:p>
            <a:r>
              <a:rPr lang="en-US" dirty="0"/>
              <a:t>Hydrogen can be compressed, stored and transported, or it can be combined with other materials for easier storage and transport, but need small amounts of energy to release for use</a:t>
            </a:r>
          </a:p>
          <a:p>
            <a:r>
              <a:rPr lang="en-US" dirty="0"/>
              <a:t>Hydrogen can be converted to electricity in fuel cells or modified combustion engines</a:t>
            </a:r>
          </a:p>
          <a:p>
            <a:r>
              <a:rPr lang="en-US" dirty="0"/>
              <a:t>The economic case for hydrogen as electricity storage vehicle is still not clear</a:t>
            </a:r>
          </a:p>
        </p:txBody>
      </p:sp>
    </p:spTree>
    <p:extLst>
      <p:ext uri="{BB962C8B-B14F-4D97-AF65-F5344CB8AC3E}">
        <p14:creationId xmlns:p14="http://schemas.microsoft.com/office/powerpoint/2010/main" val="3880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B06D-9E94-DE92-3600-A141E420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D2D0F-9682-E293-9D36-A7069FCEB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The Principles of Hydrogen Energy Storage</a:t>
            </a:r>
          </a:p>
          <a:p>
            <a:r>
              <a:rPr lang="en-US" dirty="0"/>
              <a:t>Performance Characteristics</a:t>
            </a:r>
          </a:p>
          <a:p>
            <a:r>
              <a:rPr lang="en-US" dirty="0"/>
              <a:t>Applications</a:t>
            </a:r>
          </a:p>
          <a:p>
            <a:r>
              <a:rPr lang="en-US" dirty="0"/>
              <a:t>Conclusions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3B5A-3C7D-569E-421B-914BE092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733C-F6F6-421D-DB4B-48E21433D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1794094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Most electrical energy storage technologies, other than direct storage of electricity, rely on converting electrical energy to another form of energy and then converting back to electricity.</a:t>
            </a:r>
          </a:p>
          <a:p>
            <a:r>
              <a:rPr lang="en-US" dirty="0"/>
              <a:t>Hydrogen offers a more general means of energy storage covering a wider range than just electricity to X to electricity. Examples: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Hydrogen can by produced using a thermal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Stored hydrogen can be used to generate heat only</a:t>
            </a:r>
          </a:p>
          <a:p>
            <a:r>
              <a:rPr lang="en-US" dirty="0"/>
              <a:t>In this lesson, we will focus on the use of Hydrogen for electricity storage.</a:t>
            </a:r>
          </a:p>
          <a:p>
            <a:r>
              <a:rPr lang="en-US" dirty="0"/>
              <a:t>Hydrogen is attractive because its use does not lead to CO2 emissions</a:t>
            </a:r>
          </a:p>
          <a:p>
            <a:r>
              <a:rPr lang="en-US" dirty="0"/>
              <a:t>Due to many practical and economic factors, the extent to which hydrogen can play a role in the future energy storage scenario is not certain</a:t>
            </a:r>
          </a:p>
          <a:p>
            <a:r>
              <a:rPr lang="en-US" dirty="0"/>
              <a:t>Feasibility requires the development of what is now known as ‘the Hydrogen Economy’, where fossil fuels are replaced by Hydrogen</a:t>
            </a:r>
          </a:p>
        </p:txBody>
      </p:sp>
    </p:spTree>
    <p:extLst>
      <p:ext uri="{BB962C8B-B14F-4D97-AF65-F5344CB8AC3E}">
        <p14:creationId xmlns:p14="http://schemas.microsoft.com/office/powerpoint/2010/main" val="32870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A702-E29A-18FA-D0FF-F59F5896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1C03-49B7-55DA-0888-580DD0014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Hydrogen does not exist naturally in large amounts to make it directly used as a fuel</a:t>
            </a:r>
          </a:p>
          <a:p>
            <a:r>
              <a:rPr lang="en-US" dirty="0"/>
              <a:t>It’s production from other compounds that contain the element require energy. </a:t>
            </a:r>
          </a:p>
          <a:p>
            <a:r>
              <a:rPr lang="en-US" dirty="0"/>
              <a:t>For economic reasons, most hydrogen produced today for various purposes is produced from natural gas. However, a byproduct of that process is carbon dioxide. </a:t>
            </a:r>
          </a:p>
          <a:p>
            <a:r>
              <a:rPr lang="en-US" dirty="0"/>
              <a:t>Hydrogen is produced in relatively small amount, due to high costs, by electrolysis of water to Hydrogen and Oxygen</a:t>
            </a:r>
          </a:p>
        </p:txBody>
      </p:sp>
    </p:spTree>
    <p:extLst>
      <p:ext uri="{BB962C8B-B14F-4D97-AF65-F5344CB8AC3E}">
        <p14:creationId xmlns:p14="http://schemas.microsoft.com/office/powerpoint/2010/main" val="38096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191B-26F5-7805-D736-63BFECD7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 of Hydrogen Energy Storage - 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BCE0A-957D-2965-3687-04577B94F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6473" y="1580292"/>
            <a:ext cx="9319054" cy="7551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start first with explaining how electrolysis works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3B19A-1380-6004-AB30-F3C4CE88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310" y="2210889"/>
            <a:ext cx="4848285" cy="46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5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AA15-0547-F6B4-CDDB-EB66B9A7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 of Hydrogen Energy Storage - II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FEEFD-5AA0-3F30-F238-5F5B987DC6BC}"/>
              </a:ext>
            </a:extLst>
          </p:cNvPr>
          <p:cNvSpPr/>
          <p:nvPr/>
        </p:nvSpPr>
        <p:spPr>
          <a:xfrm>
            <a:off x="2659116" y="3538836"/>
            <a:ext cx="1603961" cy="1169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Electrolysis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38504B-D894-0DD3-AAEF-D740EA26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37" y="1177401"/>
            <a:ext cx="2257917" cy="19885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56247C-AACC-0DF0-E9B4-E9A49B5B3B24}"/>
              </a:ext>
            </a:extLst>
          </p:cNvPr>
          <p:cNvCxnSpPr>
            <a:cxnSpLocks/>
          </p:cNvCxnSpPr>
          <p:nvPr/>
        </p:nvCxnSpPr>
        <p:spPr>
          <a:xfrm>
            <a:off x="827048" y="4046529"/>
            <a:ext cx="1832069" cy="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Electric power to the grid - Energy Education">
            <a:extLst>
              <a:ext uri="{FF2B5EF4-FFF2-40B4-BE49-F238E27FC236}">
                <a16:creationId xmlns:a16="http://schemas.microsoft.com/office/drawing/2014/main" id="{3EDA77DC-1B4F-ADB4-0761-4912D4DF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3" y="4406569"/>
            <a:ext cx="1013716" cy="205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68FAC6-1019-4DA6-C493-63DD3A108EBF}"/>
              </a:ext>
            </a:extLst>
          </p:cNvPr>
          <p:cNvCxnSpPr>
            <a:cxnSpLocks/>
          </p:cNvCxnSpPr>
          <p:nvPr/>
        </p:nvCxnSpPr>
        <p:spPr>
          <a:xfrm>
            <a:off x="827048" y="3049317"/>
            <a:ext cx="0" cy="1330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1BAE20-D902-0AA8-1862-84B7A89A3B33}"/>
              </a:ext>
            </a:extLst>
          </p:cNvPr>
          <p:cNvSpPr txBox="1"/>
          <p:nvPr/>
        </p:nvSpPr>
        <p:spPr>
          <a:xfrm>
            <a:off x="1198180" y="3557371"/>
            <a:ext cx="12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B73F2C-F529-EFE8-35EC-8F7C30976A29}"/>
              </a:ext>
            </a:extLst>
          </p:cNvPr>
          <p:cNvSpPr txBox="1"/>
          <p:nvPr/>
        </p:nvSpPr>
        <p:spPr>
          <a:xfrm>
            <a:off x="1633892" y="4433061"/>
            <a:ext cx="12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4844C4-09A4-F217-9C03-BA03BF284B44}"/>
              </a:ext>
            </a:extLst>
          </p:cNvPr>
          <p:cNvCxnSpPr>
            <a:cxnSpLocks/>
          </p:cNvCxnSpPr>
          <p:nvPr/>
        </p:nvCxnSpPr>
        <p:spPr>
          <a:xfrm>
            <a:off x="1952368" y="4379365"/>
            <a:ext cx="706748" cy="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A57C2B-DE9B-7798-61E8-17F1E1E01904}"/>
              </a:ext>
            </a:extLst>
          </p:cNvPr>
          <p:cNvCxnSpPr>
            <a:cxnSpLocks/>
          </p:cNvCxnSpPr>
          <p:nvPr/>
        </p:nvCxnSpPr>
        <p:spPr>
          <a:xfrm>
            <a:off x="4263077" y="3778003"/>
            <a:ext cx="1275857" cy="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1DB383-DF4D-A459-47B3-8794A306572C}"/>
              </a:ext>
            </a:extLst>
          </p:cNvPr>
          <p:cNvCxnSpPr>
            <a:cxnSpLocks/>
          </p:cNvCxnSpPr>
          <p:nvPr/>
        </p:nvCxnSpPr>
        <p:spPr>
          <a:xfrm>
            <a:off x="4155447" y="4363994"/>
            <a:ext cx="1383487" cy="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86879A2-96E0-D978-FC7C-4FEEAF7483E4}"/>
              </a:ext>
            </a:extLst>
          </p:cNvPr>
          <p:cNvSpPr txBox="1"/>
          <p:nvPr/>
        </p:nvSpPr>
        <p:spPr>
          <a:xfrm>
            <a:off x="4498939" y="3767790"/>
            <a:ext cx="12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Hydrogen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200FA5-907A-581F-92D7-A73E64E9F763}"/>
              </a:ext>
            </a:extLst>
          </p:cNvPr>
          <p:cNvSpPr txBox="1"/>
          <p:nvPr/>
        </p:nvSpPr>
        <p:spPr>
          <a:xfrm>
            <a:off x="4464976" y="4523247"/>
            <a:ext cx="12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Oxygen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924D0B-7733-E365-2701-9F0E24E9117C}"/>
              </a:ext>
            </a:extLst>
          </p:cNvPr>
          <p:cNvSpPr/>
          <p:nvPr/>
        </p:nvSpPr>
        <p:spPr>
          <a:xfrm>
            <a:off x="8922478" y="2839029"/>
            <a:ext cx="1949356" cy="190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Electricity generation:</a:t>
            </a:r>
          </a:p>
          <a:p>
            <a:pPr algn="ctr"/>
            <a:r>
              <a:rPr lang="en-US" dirty="0"/>
              <a:t>Combustion Engines, Fuel cells</a:t>
            </a:r>
          </a:p>
        </p:txBody>
      </p:sp>
      <p:pic>
        <p:nvPicPr>
          <p:cNvPr id="28" name="Picture 2" descr="Electric power to the grid - Energy Education">
            <a:extLst>
              <a:ext uri="{FF2B5EF4-FFF2-40B4-BE49-F238E27FC236}">
                <a16:creationId xmlns:a16="http://schemas.microsoft.com/office/drawing/2014/main" id="{81CE0881-60AB-9E51-88A5-8DD3D26D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558" y="4617727"/>
            <a:ext cx="1013716" cy="205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DEB55A-4BE9-A03C-B8F4-A129764CBAA0}"/>
              </a:ext>
            </a:extLst>
          </p:cNvPr>
          <p:cNvCxnSpPr>
            <a:cxnSpLocks/>
          </p:cNvCxnSpPr>
          <p:nvPr/>
        </p:nvCxnSpPr>
        <p:spPr>
          <a:xfrm>
            <a:off x="10871834" y="3742037"/>
            <a:ext cx="706748" cy="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ACA3EB-A0D8-49B2-15E1-B8D774EEE12C}"/>
              </a:ext>
            </a:extLst>
          </p:cNvPr>
          <p:cNvCxnSpPr>
            <a:cxnSpLocks/>
          </p:cNvCxnSpPr>
          <p:nvPr/>
        </p:nvCxnSpPr>
        <p:spPr>
          <a:xfrm>
            <a:off x="11578582" y="3738131"/>
            <a:ext cx="0" cy="8795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D53689-0C21-C370-6D51-4903CBC54003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9897156" y="4740863"/>
            <a:ext cx="0" cy="461332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47171C6-662F-4B27-B796-4C25DF8890BA}"/>
              </a:ext>
            </a:extLst>
          </p:cNvPr>
          <p:cNvSpPr txBox="1"/>
          <p:nvPr/>
        </p:nvSpPr>
        <p:spPr>
          <a:xfrm>
            <a:off x="8739808" y="4832863"/>
            <a:ext cx="122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Electricity for transport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BCEBFD5-8419-3E05-9CC1-A37CB61F0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997" y="5012926"/>
            <a:ext cx="755143" cy="3520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C482212-CD4F-E185-1D49-0BE4ED8C6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7280" y="5492567"/>
            <a:ext cx="510365" cy="5272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22542D-2ADC-B017-13A5-43217F337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4839" y="6153310"/>
            <a:ext cx="1076995" cy="3645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924639-D8DF-886C-AFA1-D430745E1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0817" y="5858584"/>
            <a:ext cx="1270429" cy="555352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6D737B-CBCC-EEC5-1DAE-95241E8694D2}"/>
              </a:ext>
            </a:extLst>
          </p:cNvPr>
          <p:cNvCxnSpPr>
            <a:cxnSpLocks/>
          </p:cNvCxnSpPr>
          <p:nvPr/>
        </p:nvCxnSpPr>
        <p:spPr>
          <a:xfrm>
            <a:off x="4847190" y="2447955"/>
            <a:ext cx="0" cy="1330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6282CEE-EA2E-97DE-0C12-F22C1917F687}"/>
              </a:ext>
            </a:extLst>
          </p:cNvPr>
          <p:cNvSpPr/>
          <p:nvPr/>
        </p:nvSpPr>
        <p:spPr>
          <a:xfrm>
            <a:off x="5538934" y="3538836"/>
            <a:ext cx="1183142" cy="413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E5F47BA-55CA-6751-AE72-6C4B60574283}"/>
              </a:ext>
            </a:extLst>
          </p:cNvPr>
          <p:cNvSpPr/>
          <p:nvPr/>
        </p:nvSpPr>
        <p:spPr>
          <a:xfrm>
            <a:off x="5548533" y="4157184"/>
            <a:ext cx="1183142" cy="413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FA17E98-0CF7-E6AC-68CD-2149BBA71F75}"/>
              </a:ext>
            </a:extLst>
          </p:cNvPr>
          <p:cNvCxnSpPr>
            <a:cxnSpLocks/>
          </p:cNvCxnSpPr>
          <p:nvPr/>
        </p:nvCxnSpPr>
        <p:spPr>
          <a:xfrm>
            <a:off x="6731675" y="3745646"/>
            <a:ext cx="2190802" cy="14421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336BA1-2C9E-C314-3F80-B5B24042FAB8}"/>
              </a:ext>
            </a:extLst>
          </p:cNvPr>
          <p:cNvCxnSpPr>
            <a:cxnSpLocks/>
          </p:cNvCxnSpPr>
          <p:nvPr/>
        </p:nvCxnSpPr>
        <p:spPr>
          <a:xfrm>
            <a:off x="6741275" y="4392148"/>
            <a:ext cx="2190802" cy="14421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5078827-082A-B4A8-0636-2940863E7E68}"/>
              </a:ext>
            </a:extLst>
          </p:cNvPr>
          <p:cNvSpPr txBox="1"/>
          <p:nvPr/>
        </p:nvSpPr>
        <p:spPr>
          <a:xfrm>
            <a:off x="6731675" y="3880518"/>
            <a:ext cx="243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Transport/distribute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B79BED-3A6D-715B-DAFB-D28665B2C090}"/>
              </a:ext>
            </a:extLst>
          </p:cNvPr>
          <p:cNvSpPr/>
          <p:nvPr/>
        </p:nvSpPr>
        <p:spPr>
          <a:xfrm>
            <a:off x="5199546" y="1710750"/>
            <a:ext cx="1436232" cy="148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 for easy storage and transport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F0D224D-CE0C-77E6-3577-1E44DC7BAEC4}"/>
              </a:ext>
            </a:extLst>
          </p:cNvPr>
          <p:cNvCxnSpPr>
            <a:cxnSpLocks/>
          </p:cNvCxnSpPr>
          <p:nvPr/>
        </p:nvCxnSpPr>
        <p:spPr>
          <a:xfrm>
            <a:off x="4847190" y="2447955"/>
            <a:ext cx="395193" cy="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EBB5C55-A6EA-DB28-ADD6-D763EECD9B24}"/>
              </a:ext>
            </a:extLst>
          </p:cNvPr>
          <p:cNvCxnSpPr>
            <a:cxnSpLocks/>
            <a:stCxn id="61" idx="6"/>
          </p:cNvCxnSpPr>
          <p:nvPr/>
        </p:nvCxnSpPr>
        <p:spPr>
          <a:xfrm flipH="1" flipV="1">
            <a:off x="10181907" y="1977880"/>
            <a:ext cx="283885" cy="32298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62CC3C77-920D-F8AC-075C-DAE3A97EB854}"/>
              </a:ext>
            </a:extLst>
          </p:cNvPr>
          <p:cNvSpPr/>
          <p:nvPr/>
        </p:nvSpPr>
        <p:spPr>
          <a:xfrm>
            <a:off x="8895905" y="1642940"/>
            <a:ext cx="1569887" cy="734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56B6CD6-D391-FC6E-6667-6C64066A26D0}"/>
              </a:ext>
            </a:extLst>
          </p:cNvPr>
          <p:cNvCxnSpPr>
            <a:cxnSpLocks/>
          </p:cNvCxnSpPr>
          <p:nvPr/>
        </p:nvCxnSpPr>
        <p:spPr>
          <a:xfrm>
            <a:off x="9762638" y="2382851"/>
            <a:ext cx="0" cy="456178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C032E73-81B1-137E-721D-F8428B292E09}"/>
              </a:ext>
            </a:extLst>
          </p:cNvPr>
          <p:cNvCxnSpPr>
            <a:cxnSpLocks/>
          </p:cNvCxnSpPr>
          <p:nvPr/>
        </p:nvCxnSpPr>
        <p:spPr>
          <a:xfrm>
            <a:off x="6635778" y="2041758"/>
            <a:ext cx="2260127" cy="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6DBD7E8-88C1-6D3C-3818-489B49228994}"/>
              </a:ext>
            </a:extLst>
          </p:cNvPr>
          <p:cNvSpPr txBox="1"/>
          <p:nvPr/>
        </p:nvSpPr>
        <p:spPr>
          <a:xfrm>
            <a:off x="6676393" y="2080192"/>
            <a:ext cx="243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Transport/distribute</a:t>
            </a:r>
          </a:p>
        </p:txBody>
      </p:sp>
    </p:spTree>
    <p:extLst>
      <p:ext uri="{BB962C8B-B14F-4D97-AF65-F5344CB8AC3E}">
        <p14:creationId xmlns:p14="http://schemas.microsoft.com/office/powerpoint/2010/main" val="166178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3B5A41-AFCB-FDC8-6BDE-A6AF0C32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to electricity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93C7F-B4C4-CDD5-4083-49D6F2A99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4248807" cy="4428031"/>
          </a:xfrm>
        </p:spPr>
        <p:txBody>
          <a:bodyPr>
            <a:normAutofit/>
          </a:bodyPr>
          <a:lstStyle/>
          <a:p>
            <a:r>
              <a:rPr lang="en-US" dirty="0"/>
              <a:t>Fuel Cells: Several types, commercially available, but still expensive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A9AFF-DC3F-0257-6E1A-6B82EF6DF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590393" cy="1443092"/>
          </a:xfrm>
        </p:spPr>
        <p:txBody>
          <a:bodyPr>
            <a:normAutofit/>
          </a:bodyPr>
          <a:lstStyle/>
          <a:p>
            <a:r>
              <a:rPr lang="en-US" dirty="0"/>
              <a:t>Combustion Engines:</a:t>
            </a:r>
          </a:p>
          <a:p>
            <a:pPr lvl="1"/>
            <a:r>
              <a:rPr lang="en-US" dirty="0"/>
              <a:t>Reciprocating Engines</a:t>
            </a:r>
          </a:p>
          <a:p>
            <a:pPr lvl="1"/>
            <a:r>
              <a:rPr lang="en-US" dirty="0"/>
              <a:t>Gas Turbines</a:t>
            </a:r>
          </a:p>
          <a:p>
            <a:endParaRPr lang="en-US" dirty="0"/>
          </a:p>
        </p:txBody>
      </p:sp>
      <p:pic>
        <p:nvPicPr>
          <p:cNvPr id="1028" name="Picture 4" descr="Construction and Working of a Hydrogen Fuel Cell | Definition, Examples,  Diagrams">
            <a:extLst>
              <a:ext uri="{FF2B5EF4-FFF2-40B4-BE49-F238E27FC236}">
                <a16:creationId xmlns:a16="http://schemas.microsoft.com/office/drawing/2014/main" id="{8395F9D3-87AC-70B1-9B88-BF33E321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3" y="3268717"/>
            <a:ext cx="3984745" cy="28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hina French Brand Baudouin 12m26.3 Marine Propulsion Diesel Engines -  China Diesel Engine, Marine Engine">
            <a:extLst>
              <a:ext uri="{FF2B5EF4-FFF2-40B4-BE49-F238E27FC236}">
                <a16:creationId xmlns:a16="http://schemas.microsoft.com/office/drawing/2014/main" id="{CE29772F-3433-DA42-C9FB-90E3999A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34" y="3385704"/>
            <a:ext cx="1664444" cy="12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MAN Energy Solutions gas turbines">
            <a:extLst>
              <a:ext uri="{FF2B5EF4-FFF2-40B4-BE49-F238E27FC236}">
                <a16:creationId xmlns:a16="http://schemas.microsoft.com/office/drawing/2014/main" id="{2766AABD-9FB6-72CF-81FA-9D13B6B9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7" y="3589284"/>
            <a:ext cx="1814507" cy="10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Siemens introduces gas turbine for oil and gas industry | Offshore">
            <a:extLst>
              <a:ext uri="{FF2B5EF4-FFF2-40B4-BE49-F238E27FC236}">
                <a16:creationId xmlns:a16="http://schemas.microsoft.com/office/drawing/2014/main" id="{E3085082-BBF7-3B59-F206-54F292D7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93" y="4797648"/>
            <a:ext cx="1852206" cy="12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3DA1-BB9F-CCB1-74F2-2241396D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3C1B4-2D0A-D16B-C886-2BB0903DD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Electrical energy storage systems are typically characterized by their storage capacity, response time and rate of power delivery to the gird</a:t>
            </a:r>
          </a:p>
          <a:p>
            <a:r>
              <a:rPr lang="en-US" dirty="0"/>
              <a:t>As hydrogen can use multiple types of technologies to deliver electricity to the grid, the performance characteristics will depend on the type of technology used. </a:t>
            </a:r>
          </a:p>
          <a:p>
            <a:r>
              <a:rPr lang="en-US" dirty="0"/>
              <a:t>Fuel cells can provide better performance compared to combustion engines in terms 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 be started quickly and can respond to changes in demand quickly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Offer relatively constant efficiency at a wide operating range.</a:t>
            </a:r>
          </a:p>
          <a:p>
            <a:r>
              <a:rPr lang="en-US" dirty="0"/>
              <a:t>However, they are still expensive and typically much smaller in capacity requiring stacking to achieve grid scale power.</a:t>
            </a:r>
          </a:p>
          <a:p>
            <a:r>
              <a:rPr lang="en-US" dirty="0"/>
              <a:t>Hydrogen offers the opportunity for very large storage capacity and unlike most other energy storage systems, it can be transported to various locations including cross country. </a:t>
            </a:r>
          </a:p>
          <a:p>
            <a:r>
              <a:rPr lang="en-US" dirty="0"/>
              <a:t>Round cycle efficiency is around 54% which is lower than many other large scale energy storage systems</a:t>
            </a:r>
          </a:p>
        </p:txBody>
      </p:sp>
    </p:spTree>
    <p:extLst>
      <p:ext uri="{BB962C8B-B14F-4D97-AF65-F5344CB8AC3E}">
        <p14:creationId xmlns:p14="http://schemas.microsoft.com/office/powerpoint/2010/main" val="34321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65E4-6EB7-F834-62A0-8EF268B5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DE61-2004-E987-0574-ED287D9DD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most viable use of hydrogen currently is in industrial processes, and hydrogen used this way is typically produced by reforming fossil fuels due to cost considerations</a:t>
            </a:r>
          </a:p>
          <a:p>
            <a:r>
              <a:rPr lang="en-US" dirty="0"/>
              <a:t>Other important uses is fuel for vehicles. Fuel cell cars are commercially available, but they are still expensive and face the challenge of the large size storage tank required. </a:t>
            </a:r>
          </a:p>
          <a:p>
            <a:r>
              <a:rPr lang="en-US" dirty="0"/>
              <a:t>For future electricity grid scale storage, the economics are still not clear. A case may be made for storing excess wind energy that otherwise would be shed.</a:t>
            </a:r>
          </a:p>
          <a:p>
            <a:r>
              <a:rPr lang="en-US" dirty="0"/>
              <a:t>Hydrogen energy storage for electricity may become viable if the hydrogen economy comes to existence. </a:t>
            </a:r>
          </a:p>
        </p:txBody>
      </p:sp>
    </p:spTree>
    <p:extLst>
      <p:ext uri="{BB962C8B-B14F-4D97-AF65-F5344CB8AC3E}">
        <p14:creationId xmlns:p14="http://schemas.microsoft.com/office/powerpoint/2010/main" val="11760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671</Words>
  <Application>Microsoft Macintosh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Office Theme</vt:lpstr>
      <vt:lpstr>Hydrogen Energy Storage</vt:lpstr>
      <vt:lpstr>Consents</vt:lpstr>
      <vt:lpstr>Introduction - I</vt:lpstr>
      <vt:lpstr>Introduction - II</vt:lpstr>
      <vt:lpstr>The principles of Hydrogen Energy Storage - I</vt:lpstr>
      <vt:lpstr>The principles of Hydrogen Energy Storage - II</vt:lpstr>
      <vt:lpstr>Conversion to electricity</vt:lpstr>
      <vt:lpstr>Performance Characteristics</vt:lpstr>
      <vt:lpstr>Applications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Energy Storage Technologies</dc:title>
  <dc:creator>Sayma, Abdulnaser</dc:creator>
  <cp:lastModifiedBy>Sayma, Abdulnaser</cp:lastModifiedBy>
  <cp:revision>23</cp:revision>
  <dcterms:created xsi:type="dcterms:W3CDTF">2023-03-24T08:37:53Z</dcterms:created>
  <dcterms:modified xsi:type="dcterms:W3CDTF">2023-04-21T21:26:41Z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2023-03-24T14:57:50Z</vt:lpwstr>
  </property>
  <property fmtid="{D5CDD505-2E9C-101B-9397-08002B2CF9AE}" pid="4" name="MSIP_Label_06c24981-b6df-48f8-949b-0896357b9b03_Method">
    <vt:lpwstr>Standard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85395e73-b105-4a01-b775-9b6d891b54b2</vt:lpwstr>
  </property>
  <property fmtid="{D5CDD505-2E9C-101B-9397-08002B2CF9AE}" pid="8" name="MSIP_Label_06c24981-b6df-48f8-949b-0896357b9b03_ContentBits">
    <vt:lpwstr>0</vt:lpwstr>
  </property>
</Properties>
</file>