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1" r:id="rId2"/>
    <p:sldId id="256" r:id="rId3"/>
    <p:sldId id="257" r:id="rId4"/>
    <p:sldId id="258" r:id="rId5"/>
    <p:sldId id="269" r:id="rId6"/>
    <p:sldId id="270" r:id="rId7"/>
    <p:sldId id="271" r:id="rId8"/>
    <p:sldId id="272" r:id="rId9"/>
    <p:sldId id="273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93225"/>
  </p:normalViewPr>
  <p:slideViewPr>
    <p:cSldViewPr snapToGrid="0">
      <p:cViewPr varScale="1">
        <p:scale>
          <a:sx n="77" d="100"/>
          <a:sy n="77" d="100"/>
        </p:scale>
        <p:origin x="-10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665B2C-E5FB-684F-B9F4-D3E40BDA82AE}" type="doc">
      <dgm:prSet loTypeId="urn:microsoft.com/office/officeart/2005/8/layout/vProcess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5B4BB2-4A2B-DD45-83DF-71EACFEDA0A1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Канавы и лотки, укрепленные плитами, каменными и другими материалами, могут размываться водой в местах стыков плит, разрушений укрепляющих устройств.</a:t>
          </a:r>
          <a:endParaRPr lang="ru-RU" dirty="0"/>
        </a:p>
      </dgm:t>
    </dgm:pt>
    <dgm:pt modelId="{094B0756-7577-4D48-A52B-260E0304C6C9}" type="parTrans" cxnId="{735EA982-51C4-E147-879F-5E3DA95088D7}">
      <dgm:prSet/>
      <dgm:spPr/>
      <dgm:t>
        <a:bodyPr/>
        <a:lstStyle/>
        <a:p>
          <a:endParaRPr lang="ru-RU"/>
        </a:p>
      </dgm:t>
    </dgm:pt>
    <dgm:pt modelId="{A63BECE0-B58B-C443-808B-10825BFBAF9E}" type="sibTrans" cxnId="{735EA982-51C4-E147-879F-5E3DA95088D7}">
      <dgm:prSet/>
      <dgm:spPr/>
      <dgm:t>
        <a:bodyPr/>
        <a:lstStyle/>
        <a:p>
          <a:endParaRPr lang="ru-RU"/>
        </a:p>
      </dgm:t>
    </dgm:pt>
    <dgm:pt modelId="{C33C750B-6B02-A648-BC95-A023335261CB}">
      <dgm:prSet phldrT="[Текст]" phldr="1"/>
      <dgm:spPr/>
      <dgm:t>
        <a:bodyPr/>
        <a:lstStyle/>
        <a:p>
          <a:endParaRPr lang="ru-RU"/>
        </a:p>
      </dgm:t>
    </dgm:pt>
    <dgm:pt modelId="{EF14EF47-A90E-C64E-B317-12A3F6DBE71E}" type="parTrans" cxnId="{20A41661-55DA-2F4B-94E8-E9BBE403B525}">
      <dgm:prSet/>
      <dgm:spPr/>
      <dgm:t>
        <a:bodyPr/>
        <a:lstStyle/>
        <a:p>
          <a:endParaRPr lang="ru-RU"/>
        </a:p>
      </dgm:t>
    </dgm:pt>
    <dgm:pt modelId="{1DDC73F0-30D2-3845-B0BE-50924E0E8112}" type="sibTrans" cxnId="{20A41661-55DA-2F4B-94E8-E9BBE403B525}">
      <dgm:prSet/>
      <dgm:spPr/>
      <dgm:t>
        <a:bodyPr/>
        <a:lstStyle/>
        <a:p>
          <a:endParaRPr lang="ru-RU"/>
        </a:p>
      </dgm:t>
    </dgm:pt>
    <dgm:pt modelId="{28FA1B82-A58C-954F-AD5A-DCB4F5751462}">
      <dgm:prSet/>
      <dgm:spPr/>
      <dgm:t>
        <a:bodyPr/>
        <a:lstStyle/>
        <a:p>
          <a:pPr algn="just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Грунтовые канавы и лотки подвергаются размыву в первую очередь в местах больших продольных уклонов, заиливаются и зарастают при малых уклонах. </a:t>
          </a:r>
          <a:endParaRPr lang="ru-RU" dirty="0"/>
        </a:p>
      </dgm:t>
    </dgm:pt>
    <dgm:pt modelId="{119664D4-9059-1448-95D6-D6251CD10D13}" type="parTrans" cxnId="{2A3FF7AE-C773-1C4F-ACE0-351E8FAF061D}">
      <dgm:prSet/>
      <dgm:spPr/>
      <dgm:t>
        <a:bodyPr/>
        <a:lstStyle/>
        <a:p>
          <a:endParaRPr lang="ru-RU"/>
        </a:p>
      </dgm:t>
    </dgm:pt>
    <dgm:pt modelId="{0CB5AB5B-E5E9-CA4E-AA3B-E2FF4ECED95C}" type="sibTrans" cxnId="{2A3FF7AE-C773-1C4F-ACE0-351E8FAF061D}">
      <dgm:prSet/>
      <dgm:spPr/>
      <dgm:t>
        <a:bodyPr/>
        <a:lstStyle/>
        <a:p>
          <a:endParaRPr lang="ru-RU"/>
        </a:p>
      </dgm:t>
    </dgm:pt>
    <dgm:pt modelId="{977D7DC6-ADBD-B649-94DD-102E7DEDB9D0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Дренажные и подземные водосточные трубы засоряются грунтом и случайно попавшими предметами (соломой, травой, корягами), из-за чего прекращается их работа.</a:t>
          </a:r>
          <a:endParaRPr lang="ru-RU" dirty="0"/>
        </a:p>
      </dgm:t>
    </dgm:pt>
    <dgm:pt modelId="{EC20E2FF-56D8-B746-B755-AFB734071FF3}" type="parTrans" cxnId="{F9036B8B-5372-2348-9152-80F7A17481EF}">
      <dgm:prSet/>
      <dgm:spPr/>
      <dgm:t>
        <a:bodyPr/>
        <a:lstStyle/>
        <a:p>
          <a:endParaRPr lang="ru-RU"/>
        </a:p>
      </dgm:t>
    </dgm:pt>
    <dgm:pt modelId="{91D5E6B1-FE36-D94C-8DED-F2911662EBF0}" type="sibTrans" cxnId="{F9036B8B-5372-2348-9152-80F7A17481EF}">
      <dgm:prSet/>
      <dgm:spPr/>
      <dgm:t>
        <a:bodyPr/>
        <a:lstStyle/>
        <a:p>
          <a:endParaRPr lang="ru-RU"/>
        </a:p>
      </dgm:t>
    </dgm:pt>
    <dgm:pt modelId="{A2053815-8024-6541-9DC6-F0FE38DDC1A7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Раковины и выщелачивание – разрушение материала конструкции вследствие выветривания наружных слоев бетона под действием грунтовой и поверхностной воды, частично растворяющих и вымывающих вяжущие.</a:t>
          </a:r>
          <a:endParaRPr lang="ru-RU" dirty="0"/>
        </a:p>
      </dgm:t>
    </dgm:pt>
    <dgm:pt modelId="{1356F175-E29F-E740-80F0-450BD42F8277}" type="parTrans" cxnId="{3922044E-BC8E-C845-9660-94CD0FB911C7}">
      <dgm:prSet/>
      <dgm:spPr/>
      <dgm:t>
        <a:bodyPr/>
        <a:lstStyle/>
        <a:p>
          <a:endParaRPr lang="ru-RU"/>
        </a:p>
      </dgm:t>
    </dgm:pt>
    <dgm:pt modelId="{DB7D18E8-5836-D44A-84B7-02DD72CE7312}" type="sibTrans" cxnId="{3922044E-BC8E-C845-9660-94CD0FB911C7}">
      <dgm:prSet/>
      <dgm:spPr/>
      <dgm:t>
        <a:bodyPr/>
        <a:lstStyle/>
        <a:p>
          <a:endParaRPr lang="ru-RU"/>
        </a:p>
      </dgm:t>
    </dgm:pt>
    <dgm:pt modelId="{A032CFF6-8A8B-6A4B-AE6C-834897249FDF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Вымывание грунта из насыпи происходит при нарушении изоляции стыков между звеньями. В образовавшиеся щели вода выносит грунт, образуя пустоты за трубой.</a:t>
          </a:r>
          <a:endParaRPr lang="ru-RU" dirty="0"/>
        </a:p>
      </dgm:t>
    </dgm:pt>
    <dgm:pt modelId="{58FC8E34-38BF-754A-8234-F41E578039CB}" type="parTrans" cxnId="{BDED394F-22D9-FC42-945B-B00C270E915B}">
      <dgm:prSet/>
      <dgm:spPr/>
      <dgm:t>
        <a:bodyPr/>
        <a:lstStyle/>
        <a:p>
          <a:endParaRPr lang="ru-RU"/>
        </a:p>
      </dgm:t>
    </dgm:pt>
    <dgm:pt modelId="{2F8F9661-ACF0-C940-B0C6-F967F24CBB08}" type="sibTrans" cxnId="{BDED394F-22D9-FC42-945B-B00C270E915B}">
      <dgm:prSet/>
      <dgm:spPr/>
      <dgm:t>
        <a:bodyPr/>
        <a:lstStyle/>
        <a:p>
          <a:endParaRPr lang="ru-RU"/>
        </a:p>
      </dgm:t>
    </dgm:pt>
    <dgm:pt modelId="{A8843E90-BD27-D541-8B18-7B8569F009C8}">
      <dgm:prSet phldrT="[Текст]"/>
      <dgm:spPr/>
      <dgm:t>
        <a:bodyPr/>
        <a:lstStyle/>
        <a:p>
          <a:endParaRPr lang="en-US"/>
        </a:p>
      </dgm:t>
    </dgm:pt>
    <dgm:pt modelId="{30BEBAA0-7719-2244-B452-1C64A5B8067D}" type="parTrans" cxnId="{32B0D243-F590-5E42-8878-4C2210F9B227}">
      <dgm:prSet/>
      <dgm:spPr/>
      <dgm:t>
        <a:bodyPr/>
        <a:lstStyle/>
        <a:p>
          <a:endParaRPr lang="ru-RU"/>
        </a:p>
      </dgm:t>
    </dgm:pt>
    <dgm:pt modelId="{210175C4-87F5-E04D-A8C5-AF1A5AE9D730}" type="sibTrans" cxnId="{32B0D243-F590-5E42-8878-4C2210F9B227}">
      <dgm:prSet/>
      <dgm:spPr/>
      <dgm:t>
        <a:bodyPr/>
        <a:lstStyle/>
        <a:p>
          <a:endParaRPr lang="ru-RU"/>
        </a:p>
      </dgm:t>
    </dgm:pt>
    <dgm:pt modelId="{DC7A59D3-31C2-BC4F-84C5-393E5E177CFD}" type="pres">
      <dgm:prSet presAssocID="{A4665B2C-E5FB-684F-B9F4-D3E40BDA82A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2BEA82-EB67-0F43-AB6C-3FCD83B6A55B}" type="pres">
      <dgm:prSet presAssocID="{A4665B2C-E5FB-684F-B9F4-D3E40BDA82AE}" presName="dummyMaxCanvas" presStyleCnt="0">
        <dgm:presLayoutVars/>
      </dgm:prSet>
      <dgm:spPr/>
    </dgm:pt>
    <dgm:pt modelId="{61C5FC57-0323-FC40-A697-28FB1DE06918}" type="pres">
      <dgm:prSet presAssocID="{A4665B2C-E5FB-684F-B9F4-D3E40BDA82AE}" presName="FiveNodes_1" presStyleLbl="node1" presStyleIdx="0" presStyleCnt="5" custScaleY="814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B47CDD-BA98-5D4B-9D8B-9C05510109D9}" type="pres">
      <dgm:prSet presAssocID="{A4665B2C-E5FB-684F-B9F4-D3E40BDA82AE}" presName="FiveNodes_2" presStyleLbl="node1" presStyleIdx="1" presStyleCnt="5" custScaleY="81324" custLinFactNeighborX="-3877" custLinFactNeighborY="-305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B2F18B-DE7F-3F4A-931E-D391D9A5F352}" type="pres">
      <dgm:prSet presAssocID="{A4665B2C-E5FB-684F-B9F4-D3E40BDA82AE}" presName="FiveNodes_3" presStyleLbl="node1" presStyleIdx="2" presStyleCnt="5" custLinFactNeighborX="-7157" custLinFactNeighborY="-523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B2B2B5-6126-4044-992F-30EA6155CE44}" type="pres">
      <dgm:prSet presAssocID="{A4665B2C-E5FB-684F-B9F4-D3E40BDA82AE}" presName="FiveNodes_4" presStyleLbl="node1" presStyleIdx="3" presStyleCnt="5" custLinFactNeighborX="-10002" custLinFactNeighborY="-610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FC3CF4-E9B8-E349-B8DA-5696E3D347A0}" type="pres">
      <dgm:prSet presAssocID="{A4665B2C-E5FB-684F-B9F4-D3E40BDA82AE}" presName="FiveNodes_5" presStyleLbl="node1" presStyleIdx="4" presStyleCnt="5" custLinFactNeighborX="-13420" custLinFactNeighborY="-70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997A47-963F-7E49-9C9A-415B52701168}" type="pres">
      <dgm:prSet presAssocID="{A4665B2C-E5FB-684F-B9F4-D3E40BDA82AE}" presName="FiveConn_1-2" presStyleLbl="fgAccFollowNode1" presStyleIdx="0" presStyleCnt="4" custLinFactNeighborX="-57021" custLinFactNeighborY="-274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FB87AB-D032-5B4B-8FD0-3C4E491D24C4}" type="pres">
      <dgm:prSet presAssocID="{A4665B2C-E5FB-684F-B9F4-D3E40BDA82AE}" presName="FiveConn_2-3" presStyleLbl="fgAccFollowNode1" presStyleIdx="1" presStyleCnt="4" custLinFactNeighborX="-72116" custLinFactNeighborY="-77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7F638A-DBB4-8B49-BC85-B73D0F53D7FE}" type="pres">
      <dgm:prSet presAssocID="{A4665B2C-E5FB-684F-B9F4-D3E40BDA82AE}" presName="FiveConn_3-4" presStyleLbl="fgAccFollowNode1" presStyleIdx="2" presStyleCnt="4" custLinFactNeighborX="-87209" custLinFactNeighborY="-922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C4F765-2871-E144-9487-A41C0DFFE424}" type="pres">
      <dgm:prSet presAssocID="{A4665B2C-E5FB-684F-B9F4-D3E40BDA82AE}" presName="FiveConn_4-5" presStyleLbl="fgAccFollowNode1" presStyleIdx="3" presStyleCnt="4" custLinFactX="-15720" custLinFactY="-9011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5CC16C-683B-254F-A34B-B03927EBA99B}" type="pres">
      <dgm:prSet presAssocID="{A4665B2C-E5FB-684F-B9F4-D3E40BDA82AE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7FC730-0213-4B4C-B26F-D26B49D9259D}" type="pres">
      <dgm:prSet presAssocID="{A4665B2C-E5FB-684F-B9F4-D3E40BDA82AE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380C23-23EE-DF45-BED5-3AF0F02A8389}" type="pres">
      <dgm:prSet presAssocID="{A4665B2C-E5FB-684F-B9F4-D3E40BDA82AE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3E848A-37B3-7F46-B431-1C574A4BC9C9}" type="pres">
      <dgm:prSet presAssocID="{A4665B2C-E5FB-684F-B9F4-D3E40BDA82AE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992B99-05E8-684C-AB91-3ECF926403B3}" type="pres">
      <dgm:prSet presAssocID="{A4665B2C-E5FB-684F-B9F4-D3E40BDA82A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BE0174-0911-1A44-979D-093A48BFF375}" type="presOf" srcId="{91D5E6B1-FE36-D94C-8DED-F2911662EBF0}" destId="{F37F638A-DBB4-8B49-BC85-B73D0F53D7FE}" srcOrd="0" destOrd="0" presId="urn:microsoft.com/office/officeart/2005/8/layout/vProcess5"/>
    <dgm:cxn modelId="{3922044E-BC8E-C845-9660-94CD0FB911C7}" srcId="{A4665B2C-E5FB-684F-B9F4-D3E40BDA82AE}" destId="{A2053815-8024-6541-9DC6-F0FE38DDC1A7}" srcOrd="3" destOrd="0" parTransId="{1356F175-E29F-E740-80F0-450BD42F8277}" sibTransId="{DB7D18E8-5836-D44A-84B7-02DD72CE7312}"/>
    <dgm:cxn modelId="{7B86A834-9B85-EB4B-893E-C08380C91B32}" type="presOf" srcId="{A032CFF6-8A8B-6A4B-AE6C-834897249FDF}" destId="{E9992B99-05E8-684C-AB91-3ECF926403B3}" srcOrd="1" destOrd="0" presId="urn:microsoft.com/office/officeart/2005/8/layout/vProcess5"/>
    <dgm:cxn modelId="{FE671EB8-C1B0-8846-A2B5-A3174C535A91}" type="presOf" srcId="{28FA1B82-A58C-954F-AD5A-DCB4F5751462}" destId="{455CC16C-683B-254F-A34B-B03927EBA99B}" srcOrd="1" destOrd="0" presId="urn:microsoft.com/office/officeart/2005/8/layout/vProcess5"/>
    <dgm:cxn modelId="{A858B6BD-46AC-FB4D-8423-B41F5202EFB7}" type="presOf" srcId="{977D7DC6-ADBD-B649-94DD-102E7DEDB9D0}" destId="{B8380C23-23EE-DF45-BED5-3AF0F02A8389}" srcOrd="1" destOrd="0" presId="urn:microsoft.com/office/officeart/2005/8/layout/vProcess5"/>
    <dgm:cxn modelId="{20A41661-55DA-2F4B-94E8-E9BBE403B525}" srcId="{A4665B2C-E5FB-684F-B9F4-D3E40BDA82AE}" destId="{C33C750B-6B02-A648-BC95-A023335261CB}" srcOrd="6" destOrd="0" parTransId="{EF14EF47-A90E-C64E-B317-12A3F6DBE71E}" sibTransId="{1DDC73F0-30D2-3845-B0BE-50924E0E8112}"/>
    <dgm:cxn modelId="{A75773C8-DF33-5D4B-A823-1242A670D567}" type="presOf" srcId="{A63BECE0-B58B-C443-808B-10825BFBAF9E}" destId="{34FB87AB-D032-5B4B-8FD0-3C4E491D24C4}" srcOrd="0" destOrd="0" presId="urn:microsoft.com/office/officeart/2005/8/layout/vProcess5"/>
    <dgm:cxn modelId="{009AA116-E293-5643-A64A-ACD3CCAD888A}" type="presOf" srcId="{A4665B2C-E5FB-684F-B9F4-D3E40BDA82AE}" destId="{DC7A59D3-31C2-BC4F-84C5-393E5E177CFD}" srcOrd="0" destOrd="0" presId="urn:microsoft.com/office/officeart/2005/8/layout/vProcess5"/>
    <dgm:cxn modelId="{5E4E9678-7CA4-C648-864A-2250270A0674}" type="presOf" srcId="{A2053815-8024-6541-9DC6-F0FE38DDC1A7}" destId="{57B2B2B5-6126-4044-992F-30EA6155CE44}" srcOrd="0" destOrd="0" presId="urn:microsoft.com/office/officeart/2005/8/layout/vProcess5"/>
    <dgm:cxn modelId="{735EA982-51C4-E147-879F-5E3DA95088D7}" srcId="{A4665B2C-E5FB-684F-B9F4-D3E40BDA82AE}" destId="{6B5B4BB2-4A2B-DD45-83DF-71EACFEDA0A1}" srcOrd="1" destOrd="0" parTransId="{094B0756-7577-4D48-A52B-260E0304C6C9}" sibTransId="{A63BECE0-B58B-C443-808B-10825BFBAF9E}"/>
    <dgm:cxn modelId="{2A3FF7AE-C773-1C4F-ACE0-351E8FAF061D}" srcId="{A4665B2C-E5FB-684F-B9F4-D3E40BDA82AE}" destId="{28FA1B82-A58C-954F-AD5A-DCB4F5751462}" srcOrd="0" destOrd="0" parTransId="{119664D4-9059-1448-95D6-D6251CD10D13}" sibTransId="{0CB5AB5B-E5E9-CA4E-AA3B-E2FF4ECED95C}"/>
    <dgm:cxn modelId="{B8154BD7-DC9C-8448-85F6-B0B95610415D}" type="presOf" srcId="{0CB5AB5B-E5E9-CA4E-AA3B-E2FF4ECED95C}" destId="{0D997A47-963F-7E49-9C9A-415B52701168}" srcOrd="0" destOrd="0" presId="urn:microsoft.com/office/officeart/2005/8/layout/vProcess5"/>
    <dgm:cxn modelId="{A3E4259E-53BD-0543-B17D-403720175682}" type="presOf" srcId="{6B5B4BB2-4A2B-DD45-83DF-71EACFEDA0A1}" destId="{9B7FC730-0213-4B4C-B26F-D26B49D9259D}" srcOrd="1" destOrd="0" presId="urn:microsoft.com/office/officeart/2005/8/layout/vProcess5"/>
    <dgm:cxn modelId="{0A2DB63F-10B4-F542-9526-CC4CC0DDD986}" type="presOf" srcId="{6B5B4BB2-4A2B-DD45-83DF-71EACFEDA0A1}" destId="{58B47CDD-BA98-5D4B-9D8B-9C05510109D9}" srcOrd="0" destOrd="0" presId="urn:microsoft.com/office/officeart/2005/8/layout/vProcess5"/>
    <dgm:cxn modelId="{D4E8A267-5546-D14D-9E68-4C8B5B8469A5}" type="presOf" srcId="{A2053815-8024-6541-9DC6-F0FE38DDC1A7}" destId="{9E3E848A-37B3-7F46-B431-1C574A4BC9C9}" srcOrd="1" destOrd="0" presId="urn:microsoft.com/office/officeart/2005/8/layout/vProcess5"/>
    <dgm:cxn modelId="{BDED394F-22D9-FC42-945B-B00C270E915B}" srcId="{A4665B2C-E5FB-684F-B9F4-D3E40BDA82AE}" destId="{A032CFF6-8A8B-6A4B-AE6C-834897249FDF}" srcOrd="4" destOrd="0" parTransId="{58FC8E34-38BF-754A-8234-F41E578039CB}" sibTransId="{2F8F9661-ACF0-C940-B0C6-F967F24CBB08}"/>
    <dgm:cxn modelId="{32B0D243-F590-5E42-8878-4C2210F9B227}" srcId="{A4665B2C-E5FB-684F-B9F4-D3E40BDA82AE}" destId="{A8843E90-BD27-D541-8B18-7B8569F009C8}" srcOrd="5" destOrd="0" parTransId="{30BEBAA0-7719-2244-B452-1C64A5B8067D}" sibTransId="{210175C4-87F5-E04D-A8C5-AF1A5AE9D730}"/>
    <dgm:cxn modelId="{E0C77C98-49EB-1945-833B-096E4DC86CCC}" type="presOf" srcId="{28FA1B82-A58C-954F-AD5A-DCB4F5751462}" destId="{61C5FC57-0323-FC40-A697-28FB1DE06918}" srcOrd="0" destOrd="0" presId="urn:microsoft.com/office/officeart/2005/8/layout/vProcess5"/>
    <dgm:cxn modelId="{FB36A3DC-B777-114A-8BA6-F5EA3FD7DF04}" type="presOf" srcId="{977D7DC6-ADBD-B649-94DD-102E7DEDB9D0}" destId="{FFB2F18B-DE7F-3F4A-931E-D391D9A5F352}" srcOrd="0" destOrd="0" presId="urn:microsoft.com/office/officeart/2005/8/layout/vProcess5"/>
    <dgm:cxn modelId="{11A11282-E0DA-0C41-ACC1-7B3311A58430}" type="presOf" srcId="{A032CFF6-8A8B-6A4B-AE6C-834897249FDF}" destId="{2AFC3CF4-E9B8-E349-B8DA-5696E3D347A0}" srcOrd="0" destOrd="0" presId="urn:microsoft.com/office/officeart/2005/8/layout/vProcess5"/>
    <dgm:cxn modelId="{BEAB1944-C2FD-8C4A-B266-E53DABF1F1D8}" type="presOf" srcId="{DB7D18E8-5836-D44A-84B7-02DD72CE7312}" destId="{47C4F765-2871-E144-9487-A41C0DFFE424}" srcOrd="0" destOrd="0" presId="urn:microsoft.com/office/officeart/2005/8/layout/vProcess5"/>
    <dgm:cxn modelId="{F9036B8B-5372-2348-9152-80F7A17481EF}" srcId="{A4665B2C-E5FB-684F-B9F4-D3E40BDA82AE}" destId="{977D7DC6-ADBD-B649-94DD-102E7DEDB9D0}" srcOrd="2" destOrd="0" parTransId="{EC20E2FF-56D8-B746-B755-AFB734071FF3}" sibTransId="{91D5E6B1-FE36-D94C-8DED-F2911662EBF0}"/>
    <dgm:cxn modelId="{AF4D4577-59D2-AC43-888B-B6E1BA349BFF}" type="presParOf" srcId="{DC7A59D3-31C2-BC4F-84C5-393E5E177CFD}" destId="{152BEA82-EB67-0F43-AB6C-3FCD83B6A55B}" srcOrd="0" destOrd="0" presId="urn:microsoft.com/office/officeart/2005/8/layout/vProcess5"/>
    <dgm:cxn modelId="{03930093-C399-394B-B71C-656179425874}" type="presParOf" srcId="{DC7A59D3-31C2-BC4F-84C5-393E5E177CFD}" destId="{61C5FC57-0323-FC40-A697-28FB1DE06918}" srcOrd="1" destOrd="0" presId="urn:microsoft.com/office/officeart/2005/8/layout/vProcess5"/>
    <dgm:cxn modelId="{01ACC640-BF08-8845-8786-2343BB3DB88E}" type="presParOf" srcId="{DC7A59D3-31C2-BC4F-84C5-393E5E177CFD}" destId="{58B47CDD-BA98-5D4B-9D8B-9C05510109D9}" srcOrd="2" destOrd="0" presId="urn:microsoft.com/office/officeart/2005/8/layout/vProcess5"/>
    <dgm:cxn modelId="{707E893F-2C07-C441-AA0E-8C897A0976E4}" type="presParOf" srcId="{DC7A59D3-31C2-BC4F-84C5-393E5E177CFD}" destId="{FFB2F18B-DE7F-3F4A-931E-D391D9A5F352}" srcOrd="3" destOrd="0" presId="urn:microsoft.com/office/officeart/2005/8/layout/vProcess5"/>
    <dgm:cxn modelId="{E548F63C-9741-F542-98BB-FFF6EE58FA5A}" type="presParOf" srcId="{DC7A59D3-31C2-BC4F-84C5-393E5E177CFD}" destId="{57B2B2B5-6126-4044-992F-30EA6155CE44}" srcOrd="4" destOrd="0" presId="urn:microsoft.com/office/officeart/2005/8/layout/vProcess5"/>
    <dgm:cxn modelId="{27B63A9D-8E59-4A4E-B886-C6DD833E3937}" type="presParOf" srcId="{DC7A59D3-31C2-BC4F-84C5-393E5E177CFD}" destId="{2AFC3CF4-E9B8-E349-B8DA-5696E3D347A0}" srcOrd="5" destOrd="0" presId="urn:microsoft.com/office/officeart/2005/8/layout/vProcess5"/>
    <dgm:cxn modelId="{CBFFFC15-D8D8-8E4F-A8DE-D3C2F38704D6}" type="presParOf" srcId="{DC7A59D3-31C2-BC4F-84C5-393E5E177CFD}" destId="{0D997A47-963F-7E49-9C9A-415B52701168}" srcOrd="6" destOrd="0" presId="urn:microsoft.com/office/officeart/2005/8/layout/vProcess5"/>
    <dgm:cxn modelId="{4FDEA1B4-B2D5-134A-AA38-EE34389631C7}" type="presParOf" srcId="{DC7A59D3-31C2-BC4F-84C5-393E5E177CFD}" destId="{34FB87AB-D032-5B4B-8FD0-3C4E491D24C4}" srcOrd="7" destOrd="0" presId="urn:microsoft.com/office/officeart/2005/8/layout/vProcess5"/>
    <dgm:cxn modelId="{4A6A1E63-C3E8-F24D-8C59-D836DDC71997}" type="presParOf" srcId="{DC7A59D3-31C2-BC4F-84C5-393E5E177CFD}" destId="{F37F638A-DBB4-8B49-BC85-B73D0F53D7FE}" srcOrd="8" destOrd="0" presId="urn:microsoft.com/office/officeart/2005/8/layout/vProcess5"/>
    <dgm:cxn modelId="{DF252881-95C2-D74E-8576-23C2E7EA99F0}" type="presParOf" srcId="{DC7A59D3-31C2-BC4F-84C5-393E5E177CFD}" destId="{47C4F765-2871-E144-9487-A41C0DFFE424}" srcOrd="9" destOrd="0" presId="urn:microsoft.com/office/officeart/2005/8/layout/vProcess5"/>
    <dgm:cxn modelId="{235A656D-56C3-7747-AB9E-5A9F33F4BB00}" type="presParOf" srcId="{DC7A59D3-31C2-BC4F-84C5-393E5E177CFD}" destId="{455CC16C-683B-254F-A34B-B03927EBA99B}" srcOrd="10" destOrd="0" presId="urn:microsoft.com/office/officeart/2005/8/layout/vProcess5"/>
    <dgm:cxn modelId="{6BA8104E-C57A-A54A-B09A-7211DE37471B}" type="presParOf" srcId="{DC7A59D3-31C2-BC4F-84C5-393E5E177CFD}" destId="{9B7FC730-0213-4B4C-B26F-D26B49D9259D}" srcOrd="11" destOrd="0" presId="urn:microsoft.com/office/officeart/2005/8/layout/vProcess5"/>
    <dgm:cxn modelId="{C5B4987E-F1C4-8C42-88D3-0C225F287EF4}" type="presParOf" srcId="{DC7A59D3-31C2-BC4F-84C5-393E5E177CFD}" destId="{B8380C23-23EE-DF45-BED5-3AF0F02A8389}" srcOrd="12" destOrd="0" presId="urn:microsoft.com/office/officeart/2005/8/layout/vProcess5"/>
    <dgm:cxn modelId="{38E98ECF-FA75-8A46-AD92-BDCFE36FE274}" type="presParOf" srcId="{DC7A59D3-31C2-BC4F-84C5-393E5E177CFD}" destId="{9E3E848A-37B3-7F46-B431-1C574A4BC9C9}" srcOrd="13" destOrd="0" presId="urn:microsoft.com/office/officeart/2005/8/layout/vProcess5"/>
    <dgm:cxn modelId="{917D7C65-4E11-DF43-832E-FB205C90136A}" type="presParOf" srcId="{DC7A59D3-31C2-BC4F-84C5-393E5E177CFD}" destId="{E9992B99-05E8-684C-AB91-3ECF926403B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C5FC57-0323-FC40-A697-28FB1DE06918}">
      <dsp:nvSpPr>
        <dsp:cNvPr id="0" name=""/>
        <dsp:cNvSpPr/>
      </dsp:nvSpPr>
      <dsp:spPr>
        <a:xfrm>
          <a:off x="0" y="90601"/>
          <a:ext cx="7130937" cy="7941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Грунтовые канавы и лотки подвергаются размыву в первую очередь в местах больших продольных уклонов, заиливаются и зарастают при малых уклонах. </a:t>
          </a:r>
          <a:endParaRPr lang="ru-RU" sz="1500" kern="1200" dirty="0"/>
        </a:p>
      </dsp:txBody>
      <dsp:txXfrm>
        <a:off x="0" y="90601"/>
        <a:ext cx="6021465" cy="794157"/>
      </dsp:txXfrm>
    </dsp:sp>
    <dsp:sp modelId="{58B47CDD-BA98-5D4B-9D8B-9C05510109D9}">
      <dsp:nvSpPr>
        <dsp:cNvPr id="0" name=""/>
        <dsp:cNvSpPr/>
      </dsp:nvSpPr>
      <dsp:spPr>
        <a:xfrm>
          <a:off x="256038" y="904245"/>
          <a:ext cx="7130937" cy="7932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Канавы и лотки, укрепленные плитами, каменными и другими материалами, могут размываться водой в местах стыков плит, разрушений укрепляющих устройств.</a:t>
          </a:r>
          <a:endParaRPr lang="ru-RU" sz="1500" kern="1200" dirty="0"/>
        </a:p>
      </dsp:txBody>
      <dsp:txXfrm>
        <a:off x="256038" y="904245"/>
        <a:ext cx="5964448" cy="793201"/>
      </dsp:txXfrm>
    </dsp:sp>
    <dsp:sp modelId="{FFB2F18B-DE7F-3F4A-931E-D391D9A5F352}">
      <dsp:nvSpPr>
        <dsp:cNvPr id="0" name=""/>
        <dsp:cNvSpPr/>
      </dsp:nvSpPr>
      <dsp:spPr>
        <a:xfrm>
          <a:off x="554648" y="1711296"/>
          <a:ext cx="7130937" cy="975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Дренажные и подземные водосточные трубы засоряются грунтом и случайно попавшими предметами (соломой, травой, корягами), из-за чего прекращается их работа.</a:t>
          </a:r>
          <a:endParaRPr lang="ru-RU" sz="1500" kern="1200" dirty="0"/>
        </a:p>
      </dsp:txBody>
      <dsp:txXfrm>
        <a:off x="554648" y="1711296"/>
        <a:ext cx="5964448" cy="975360"/>
      </dsp:txXfrm>
    </dsp:sp>
    <dsp:sp modelId="{57B2B2B5-6126-4044-992F-30EA6155CE44}">
      <dsp:nvSpPr>
        <dsp:cNvPr id="0" name=""/>
        <dsp:cNvSpPr/>
      </dsp:nvSpPr>
      <dsp:spPr>
        <a:xfrm>
          <a:off x="884278" y="2737052"/>
          <a:ext cx="7130937" cy="975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Раковины и выщелачивание – разрушение материала конструкции вследствие выветривания наружных слоев бетона под действием грунтовой и поверхностной воды, частично растворяющих и вымывающих вяжущие.</a:t>
          </a:r>
          <a:endParaRPr lang="ru-RU" sz="1500" kern="1200" dirty="0"/>
        </a:p>
      </dsp:txBody>
      <dsp:txXfrm>
        <a:off x="884278" y="2737052"/>
        <a:ext cx="5964448" cy="975360"/>
      </dsp:txXfrm>
    </dsp:sp>
    <dsp:sp modelId="{2AFC3CF4-E9B8-E349-B8DA-5696E3D347A0}">
      <dsp:nvSpPr>
        <dsp:cNvPr id="0" name=""/>
        <dsp:cNvSpPr/>
      </dsp:nvSpPr>
      <dsp:spPr>
        <a:xfrm>
          <a:off x="1173048" y="3752196"/>
          <a:ext cx="7130937" cy="975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Вымывание грунта из насыпи происходит при нарушении изоляции стыков между звеньями. В образовавшиеся щели вода выносит грунт, образуя пустоты за трубой.</a:t>
          </a:r>
          <a:endParaRPr lang="ru-RU" sz="1500" kern="1200" dirty="0"/>
        </a:p>
      </dsp:txBody>
      <dsp:txXfrm>
        <a:off x="1173048" y="3752196"/>
        <a:ext cx="5964448" cy="975360"/>
      </dsp:txXfrm>
    </dsp:sp>
    <dsp:sp modelId="{0D997A47-963F-7E49-9C9A-415B52701168}">
      <dsp:nvSpPr>
        <dsp:cNvPr id="0" name=""/>
        <dsp:cNvSpPr/>
      </dsp:nvSpPr>
      <dsp:spPr>
        <a:xfrm>
          <a:off x="6135449" y="538608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6135449" y="538608"/>
        <a:ext cx="633984" cy="633984"/>
      </dsp:txXfrm>
    </dsp:sp>
    <dsp:sp modelId="{34FB87AB-D032-5B4B-8FD0-3C4E491D24C4}">
      <dsp:nvSpPr>
        <dsp:cNvPr id="0" name=""/>
        <dsp:cNvSpPr/>
      </dsp:nvSpPr>
      <dsp:spPr>
        <a:xfrm>
          <a:off x="6572254" y="1334281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6572254" y="1334281"/>
        <a:ext cx="633984" cy="633984"/>
      </dsp:txXfrm>
    </dsp:sp>
    <dsp:sp modelId="{F37F638A-DBB4-8B49-BC85-B73D0F53D7FE}">
      <dsp:nvSpPr>
        <dsp:cNvPr id="0" name=""/>
        <dsp:cNvSpPr/>
      </dsp:nvSpPr>
      <dsp:spPr>
        <a:xfrm>
          <a:off x="7009072" y="2333165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7009072" y="2333165"/>
        <a:ext cx="633984" cy="633984"/>
      </dsp:txXfrm>
    </dsp:sp>
    <dsp:sp modelId="{47C4F765-2871-E144-9487-A41C0DFFE424}">
      <dsp:nvSpPr>
        <dsp:cNvPr id="0" name=""/>
        <dsp:cNvSpPr/>
      </dsp:nvSpPr>
      <dsp:spPr>
        <a:xfrm>
          <a:off x="7360822" y="3348503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7360822" y="3348503"/>
        <a:ext cx="633984" cy="633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7952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7318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603840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6633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900410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3311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7166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0706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1478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351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9150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1052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6610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752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343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pPr/>
              <a:t>11/6/2022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443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551AA-7B3E-4579-8223-B75E9C2346BC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7C72853-F01E-44A5-92BA-64A3CF469C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900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4236" y="773779"/>
            <a:ext cx="2889440" cy="122697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7480" y="2375031"/>
            <a:ext cx="8596668" cy="3880773"/>
          </a:xfrm>
        </p:spPr>
        <p:txBody>
          <a:bodyPr/>
          <a:lstStyle/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Транспортно-энергетический факультет</a:t>
            </a: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«Организация перевозок, движения и эксплуатация транспорта»</a:t>
            </a:r>
          </a:p>
          <a:p>
            <a:pPr marL="0" indent="0" algn="ctr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Бекенов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Тасыбек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Нусупбекович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Профессор, доктор технических наук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3224" y="404447"/>
            <a:ext cx="75514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НАО «Евразийский национальный университет им. Л.Н. Гумилева»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8072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334ABC-0827-48B9-9689-E6A0C2875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265" y="2902998"/>
            <a:ext cx="9246155" cy="2187853"/>
          </a:xfrm>
        </p:spPr>
        <p:txBody>
          <a:bodyPr>
            <a:normAutofit/>
          </a:bodyPr>
          <a:lstStyle/>
          <a:p>
            <a:r>
              <a:rPr lang="ru-RU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 Semibold" panose="02040702050405020303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3767470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верх 3"/>
          <p:cNvSpPr/>
          <p:nvPr/>
        </p:nvSpPr>
        <p:spPr>
          <a:xfrm>
            <a:off x="1164166" y="1903372"/>
            <a:ext cx="7883118" cy="2976360"/>
          </a:xfrm>
          <a:prstGeom prst="ribbon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дисциплине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«Эксплуатация автомобильных дорог»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4686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978270" y="1925516"/>
            <a:ext cx="6726115" cy="2259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№ 8</a:t>
            </a:r>
          </a:p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 о деформации и разрушения автомобильных дорог </a:t>
            </a:r>
          </a:p>
          <a:p>
            <a:pPr algn="ctr"/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1796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1 Процесс деформирования дорожной конструкции под воздействием автомобилей и природных факторов</a:t>
            </a:r>
          </a:p>
          <a:p>
            <a:pPr algn="just"/>
            <a:r>
              <a:rPr lang="ru-RU" dirty="0"/>
              <a:t>2 Напряженно-деформированное состояние дорожных конструкций, процесс их разрушения.</a:t>
            </a:r>
          </a:p>
          <a:p>
            <a:pPr algn="just"/>
            <a:r>
              <a:rPr lang="ru-RU" dirty="0"/>
              <a:t>3 Деформации и разрушения земляного полотна и водоотводных сооружений</a:t>
            </a:r>
          </a:p>
          <a:p>
            <a:pPr algn="just"/>
            <a:r>
              <a:rPr lang="ru-RU" dirty="0"/>
              <a:t>4   Деформации и разрушения дорожных одежд и покрытий</a:t>
            </a:r>
          </a:p>
          <a:p>
            <a:pPr algn="just"/>
            <a:r>
              <a:rPr lang="ru-RU" dirty="0"/>
              <a:t>5   Износ покрытий и его причины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4310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405E791-5F6A-154E-9EEF-1BB58AC3FDA5}"/>
              </a:ext>
            </a:extLst>
          </p:cNvPr>
          <p:cNvSpPr txBox="1"/>
          <p:nvPr/>
        </p:nvSpPr>
        <p:spPr>
          <a:xfrm>
            <a:off x="1557669" y="85060"/>
            <a:ext cx="7357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деформирования дорожной конструкции под воздействием автомобилей и природных факторов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C4094D4-5483-4849-B1DA-97E854FC6677}"/>
              </a:ext>
            </a:extLst>
          </p:cNvPr>
          <p:cNvSpPr txBox="1"/>
          <p:nvPr/>
        </p:nvSpPr>
        <p:spPr>
          <a:xfrm>
            <a:off x="308342" y="1294871"/>
            <a:ext cx="8793126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деформацией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понимают изменение размеров или формы тела без уменьшения его массы и потери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сплошности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разрушение – изменение размеров и формы тела с изменением (уменьшением) его массы или с потерей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сплошности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Под воздействием многократно повторяющихся нагрузок от автомобилей и природных факторов в дорожной конструкции возникают напряжения и деформации, которые накапливаясь, могут привести к разрушению дорожной одежды.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952961F-94A8-504A-9D98-0D07735EB543}"/>
              </a:ext>
            </a:extLst>
          </p:cNvPr>
          <p:cNvSpPr txBox="1"/>
          <p:nvPr/>
        </p:nvSpPr>
        <p:spPr>
          <a:xfrm>
            <a:off x="308342" y="3296093"/>
            <a:ext cx="8793126" cy="28623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напряжения (деформации), вызванного динамическим действием нагрузки, к напряжению, вызванному статическим действием той же нагрузки, называют коэффициентом динамичности нагрузки. При движении по ровному покрытию коэффициент динамичности не выходит за пределы 1,15. На неровной проезжей части с повышением скорости до 80км/час этот коэффициент возрастает до 3,0. Характер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нагружения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дорожной одежды зависит от интервалов действия нагрузки. Особенно большое влияние оказывает на коэффициент динамичности доля тяжелых автомобилей. Установлено, что проезд одного автомобиля МАЗ-500А с осевой нагрузкой 100кН равноценен 5,2 проезда автомобиля ЗИЛ-130 с осевой нагрузкой 70кН.</a:t>
            </a:r>
          </a:p>
        </p:txBody>
      </p:sp>
    </p:spTree>
    <p:extLst>
      <p:ext uri="{BB962C8B-B14F-4D97-AF65-F5344CB8AC3E}">
        <p14:creationId xmlns:p14="http://schemas.microsoft.com/office/powerpoint/2010/main" xmlns="" val="180452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F31B1E-B348-45E6-B3F9-0573EC06A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845" y="258447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Напряженно-деформированное состояние дорожных конструкций, процесс их разрушения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64FB87B-8089-4941-AB28-6943F7F0041C}"/>
              </a:ext>
            </a:extLst>
          </p:cNvPr>
          <p:cNvSpPr txBox="1"/>
          <p:nvPr/>
        </p:nvSpPr>
        <p:spPr>
          <a:xfrm>
            <a:off x="986756" y="1260270"/>
            <a:ext cx="8048846" cy="1200329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нагрузкой от колес автомобиля дорожная одежда прогибается, затем постепенно восстанавливается. Прогиб от колеса тяжелого грузового автомобиля распространяется во все стороны, образуя чашу прогиба радиусом до 3-4м, которая перемещается по ходу движения автомобиля.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4EEFFD2-5553-B743-8192-DAB8867AB2EF}"/>
              </a:ext>
            </a:extLst>
          </p:cNvPr>
          <p:cNvSpPr txBox="1"/>
          <p:nvPr/>
        </p:nvSpPr>
        <p:spPr>
          <a:xfrm>
            <a:off x="1743739" y="5288340"/>
            <a:ext cx="61775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1. Схема образования чаши прогиба и разрушения нежестких дорожных одежд под колесом автомобиля:</a:t>
            </a:r>
          </a:p>
          <a:p>
            <a:pPr algn="ctr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колесо; 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прогиб дорожной одежды; 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сжатие шины; 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–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одежда; 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земляное полотно; 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чаша прогиба; 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зоны растяжения и трещины в одежде; 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-выпирание грунта; 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-направление сжатия грунта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03C6B22D-8B25-D443-A557-53937CFCB5C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7552" y="2766702"/>
            <a:ext cx="8767253" cy="252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0955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BE62ED-82C1-4993-AF0C-E4F66B61E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595" y="95211"/>
            <a:ext cx="7034211" cy="13208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Деформации и разрушения земляного полотна и водоотводных сооружений</a:t>
            </a:r>
            <a:endParaRPr lang="ru-RU" sz="1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17784BE-7672-8F4B-8DA6-870911E76C75}"/>
              </a:ext>
            </a:extLst>
          </p:cNvPr>
          <p:cNvSpPr txBox="1"/>
          <p:nvPr/>
        </p:nvSpPr>
        <p:spPr>
          <a:xfrm>
            <a:off x="265813" y="1073888"/>
            <a:ext cx="8899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Деформации и разрушения водоотводных сооружений различны по характеру и причинам возникновения: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B27696CB-42D6-9F4E-BBA8-38A30F5FE3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33805960"/>
              </p:ext>
            </p:extLst>
          </p:nvPr>
        </p:nvGraphicFramePr>
        <p:xfrm>
          <a:off x="265813" y="1720219"/>
          <a:ext cx="926095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943033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D190538-1721-6A45-9B01-66018EA7407A}"/>
              </a:ext>
            </a:extLst>
          </p:cNvPr>
          <p:cNvSpPr txBox="1"/>
          <p:nvPr/>
        </p:nvSpPr>
        <p:spPr>
          <a:xfrm>
            <a:off x="1584249" y="467833"/>
            <a:ext cx="7145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Деформации и разрушения дорожных одежд и покрытий</a:t>
            </a:r>
            <a:endParaRPr lang="ru-RU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D886021-E2FD-0541-BEA7-29BCBCCEE945}"/>
              </a:ext>
            </a:extLst>
          </p:cNvPr>
          <p:cNvSpPr txBox="1"/>
          <p:nvPr/>
        </p:nvSpPr>
        <p:spPr>
          <a:xfrm>
            <a:off x="685799" y="1468950"/>
            <a:ext cx="894198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Деформации и разрушения могут быть покрытий и всей дорожной одежды в целом. К первым относят: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износ;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шелушение;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выкрашивание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выбоины;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сдвиги;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волны;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гребенки;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трещины покрытия.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 вторым: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пучины;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просадки;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проломы колеи;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разрушения кромок дорожных одежд. 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114F778-6269-3048-99D6-5BB962D94B2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74289" y="2541180"/>
            <a:ext cx="5234849" cy="268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2289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62C82C2B-3655-8047-A8AF-A21BB14A2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95" y="56707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Износ покрытий и его причины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419520E-6C90-3945-89D9-813D450FBB43}"/>
              </a:ext>
            </a:extLst>
          </p:cNvPr>
          <p:cNvSpPr txBox="1"/>
          <p:nvPr/>
        </p:nvSpPr>
        <p:spPr>
          <a:xfrm>
            <a:off x="440879" y="1391706"/>
            <a:ext cx="91121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износ покрытий наибольшее влияние оказывает движущиеся автомобили. Под нагрузкой шина деформируется, в зоне контакта с покрытием сжимается, а вне контакта растягивается. При прохождении шины по поверхности покрытия происходит одновременно качение и проскальзывание. Под воздействием усиленных касательных напряжений в плоскости следа истираются покрытие и шина. Износ покрытия от грузовых автомобилей примерно в 2 раза больше в сравнении с легковыми автомобилями. Чем больше прочность, тем меньше и равномернее износ покрытия по ширине. Средний износ по всей площади покрытия определяется по формуле </a:t>
            </a:r>
          </a:p>
        </p:txBody>
      </p:sp>
      <p:pic>
        <p:nvPicPr>
          <p:cNvPr id="16" name="Рисунок 15" descr="http://lib.kstu.kz:8300/tb/books/@Ekspluatatciya_avtomobil@mn@ih_dorog/teory/lec6.files/image001.gif">
            <a:extLst>
              <a:ext uri="{FF2B5EF4-FFF2-40B4-BE49-F238E27FC236}">
                <a16:creationId xmlns:a16="http://schemas.microsoft.com/office/drawing/2014/main" xmlns="" id="{41C1E62D-095D-994D-8A26-71D4411BC5B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2395" y="4192764"/>
            <a:ext cx="1329069" cy="59542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D045F62-7B65-5045-A70D-38E819963D3B}"/>
              </a:ext>
            </a:extLst>
          </p:cNvPr>
          <p:cNvSpPr txBox="1"/>
          <p:nvPr/>
        </p:nvSpPr>
        <p:spPr>
          <a:xfrm>
            <a:off x="440881" y="5280921"/>
            <a:ext cx="4763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- коэффициент неравномерности износа, в среднем К=0,6-0,7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износ в полосе наката,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5229275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186</TotalTime>
  <Words>516</Words>
  <Application>Microsoft Office PowerPoint</Application>
  <PresentationFormat>Произвольный</PresentationFormat>
  <Paragraphs>52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Слайд 1</vt:lpstr>
      <vt:lpstr>Слайд 2</vt:lpstr>
      <vt:lpstr>Слайд 3</vt:lpstr>
      <vt:lpstr>План:</vt:lpstr>
      <vt:lpstr>Слайд 5</vt:lpstr>
      <vt:lpstr>Напряженно-деформированное состояние дорожных конструкций, процесс их разрушения </vt:lpstr>
      <vt:lpstr>Деформации и разрушения земляного полотна и водоотводных сооружений</vt:lpstr>
      <vt:lpstr>Слайд 8</vt:lpstr>
      <vt:lpstr>Износ покрытий и его причины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Бек</cp:lastModifiedBy>
  <cp:revision>30</cp:revision>
  <dcterms:created xsi:type="dcterms:W3CDTF">2022-11-03T08:56:28Z</dcterms:created>
  <dcterms:modified xsi:type="dcterms:W3CDTF">2022-11-06T09:48:56Z</dcterms:modified>
</cp:coreProperties>
</file>