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41" r:id="rId4"/>
    <p:sldId id="342" r:id="rId5"/>
    <p:sldId id="348" r:id="rId6"/>
    <p:sldId id="343" r:id="rId7"/>
    <p:sldId id="345" r:id="rId8"/>
    <p:sldId id="346" r:id="rId9"/>
    <p:sldId id="349" r:id="rId10"/>
    <p:sldId id="344" r:id="rId11"/>
    <p:sldId id="347" r:id="rId12"/>
    <p:sldId id="330" r:id="rId13"/>
    <p:sldId id="317" r:id="rId14"/>
    <p:sldId id="308" r:id="rId15"/>
    <p:sldId id="257"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43"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63AAFD-ECB7-4B49-87AC-3F2A6516E000}"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9E11F6A9-E8C2-4ADD-BB70-91B092FA2028}">
      <dgm:prSet phldrT="[Текст]" custT="1"/>
      <dgm:spPr/>
      <dgm:t>
        <a:bodyPr/>
        <a:lstStyle/>
        <a:p>
          <a:r>
            <a:rPr lang="ru-RU" sz="2200" b="1" i="1" dirty="0" smtClean="0">
              <a:solidFill>
                <a:schemeClr val="bg1"/>
              </a:solidFill>
              <a:latin typeface="Times New Roman" panose="02020603050405020304" pitchFamily="18" charset="0"/>
              <a:cs typeface="Times New Roman" panose="02020603050405020304" pitchFamily="18" charset="0"/>
            </a:rPr>
            <a:t>допустимое - 0</a:t>
          </a:r>
          <a:endParaRPr lang="LID4096" sz="2200" dirty="0">
            <a:solidFill>
              <a:schemeClr val="bg1"/>
            </a:solidFill>
          </a:endParaRPr>
        </a:p>
      </dgm:t>
    </dgm:pt>
    <dgm:pt modelId="{35CC538A-5B4F-4DEE-B321-5F4D9F690802}" type="parTrans" cxnId="{D81F3E52-B4B9-4554-ADCA-2D1410C2A06F}">
      <dgm:prSet/>
      <dgm:spPr/>
      <dgm:t>
        <a:bodyPr/>
        <a:lstStyle/>
        <a:p>
          <a:endParaRPr lang="LID4096"/>
        </a:p>
      </dgm:t>
    </dgm:pt>
    <dgm:pt modelId="{F265A6D5-8690-40A7-AE3C-76E4C64EC263}" type="sibTrans" cxnId="{D81F3E52-B4B9-4554-ADCA-2D1410C2A06F}">
      <dgm:prSet/>
      <dgm:spPr/>
      <dgm:t>
        <a:bodyPr/>
        <a:lstStyle/>
        <a:p>
          <a:endParaRPr lang="LID4096"/>
        </a:p>
      </dgm:t>
    </dgm:pt>
    <dgm:pt modelId="{DCC56F1D-B977-48D6-B825-60D68ACB7A97}">
      <dgm:prSet phldrT="[Текст]" custT="1"/>
      <dgm:spPr/>
      <dgm:t>
        <a:bodyPr/>
        <a:lstStyle/>
        <a:p>
          <a:r>
            <a:rPr lang="ru-RU" sz="2200" b="1" i="1" dirty="0" smtClean="0">
              <a:solidFill>
                <a:schemeClr val="bg1"/>
              </a:solidFill>
              <a:latin typeface="Times New Roman" panose="02020603050405020304" pitchFamily="18" charset="0"/>
              <a:cs typeface="Times New Roman" panose="02020603050405020304" pitchFamily="18" charset="0"/>
            </a:rPr>
            <a:t>умеренно- опасное - 1</a:t>
          </a:r>
          <a:endParaRPr lang="LID4096" sz="2200" dirty="0"/>
        </a:p>
      </dgm:t>
    </dgm:pt>
    <dgm:pt modelId="{EC8ADD01-71A8-4545-BFF9-62B85AF8D891}" type="parTrans" cxnId="{B481F8C6-FEB7-44DF-9B36-726482479AE4}">
      <dgm:prSet/>
      <dgm:spPr/>
      <dgm:t>
        <a:bodyPr/>
        <a:lstStyle/>
        <a:p>
          <a:endParaRPr lang="LID4096"/>
        </a:p>
      </dgm:t>
    </dgm:pt>
    <dgm:pt modelId="{AFD65A5F-4DEB-413E-ADF4-83DC4C714F71}" type="sibTrans" cxnId="{B481F8C6-FEB7-44DF-9B36-726482479AE4}">
      <dgm:prSet/>
      <dgm:spPr/>
      <dgm:t>
        <a:bodyPr/>
        <a:lstStyle/>
        <a:p>
          <a:endParaRPr lang="LID4096"/>
        </a:p>
      </dgm:t>
    </dgm:pt>
    <dgm:pt modelId="{402B77F8-44E5-4CCA-812C-D90D84D714A3}">
      <dgm:prSet phldrT="[Текст]" custT="1"/>
      <dgm:spPr/>
      <dgm:t>
        <a:bodyPr/>
        <a:lstStyle/>
        <a:p>
          <a:r>
            <a:rPr lang="ru-RU" sz="2200" b="1" i="1" dirty="0" smtClean="0">
              <a:solidFill>
                <a:schemeClr val="bg1"/>
              </a:solidFill>
              <a:latin typeface="Times New Roman" panose="02020603050405020304" pitchFamily="18" charset="0"/>
              <a:cs typeface="Times New Roman" panose="02020603050405020304" pitchFamily="18" charset="0"/>
            </a:rPr>
            <a:t>опасное - 2</a:t>
          </a:r>
          <a:endParaRPr lang="LID4096" sz="2200" dirty="0">
            <a:solidFill>
              <a:schemeClr val="bg1"/>
            </a:solidFill>
          </a:endParaRPr>
        </a:p>
      </dgm:t>
    </dgm:pt>
    <dgm:pt modelId="{1FC8A80E-15A0-448E-BC51-A012415825FF}" type="parTrans" cxnId="{CA8ADA2A-A967-4260-9FA7-03F649F1E497}">
      <dgm:prSet/>
      <dgm:spPr/>
      <dgm:t>
        <a:bodyPr/>
        <a:lstStyle/>
        <a:p>
          <a:endParaRPr lang="LID4096"/>
        </a:p>
      </dgm:t>
    </dgm:pt>
    <dgm:pt modelId="{8F6E7EB8-C3D9-4ACC-B46B-DA5418604764}" type="sibTrans" cxnId="{CA8ADA2A-A967-4260-9FA7-03F649F1E497}">
      <dgm:prSet/>
      <dgm:spPr/>
      <dgm:t>
        <a:bodyPr/>
        <a:lstStyle/>
        <a:p>
          <a:endParaRPr lang="LID4096"/>
        </a:p>
      </dgm:t>
    </dgm:pt>
    <dgm:pt modelId="{1CD33099-D799-4EEF-87D3-03027252EBC8}">
      <dgm:prSet phldrT="[Текст]"/>
      <dgm:spPr/>
      <dgm:t>
        <a:bodyPr/>
        <a:lstStyle/>
        <a:p>
          <a:r>
            <a:rPr lang="ru-RU" b="1" i="1" dirty="0" smtClean="0">
              <a:solidFill>
                <a:schemeClr val="bg1"/>
              </a:solidFill>
              <a:latin typeface="Times New Roman" panose="02020603050405020304" pitchFamily="18" charset="0"/>
              <a:cs typeface="Times New Roman" panose="02020603050405020304" pitchFamily="18" charset="0"/>
            </a:rPr>
            <a:t>очень опасное - 3</a:t>
          </a:r>
          <a:endParaRPr lang="LID4096" dirty="0">
            <a:solidFill>
              <a:schemeClr val="bg1"/>
            </a:solidFill>
          </a:endParaRPr>
        </a:p>
      </dgm:t>
    </dgm:pt>
    <dgm:pt modelId="{0B723CA1-464D-4BCB-BC62-59F80B911738}" type="parTrans" cxnId="{E1EC2AD0-CFA0-4DA2-A06F-FF50EB092C67}">
      <dgm:prSet/>
      <dgm:spPr/>
      <dgm:t>
        <a:bodyPr/>
        <a:lstStyle/>
        <a:p>
          <a:endParaRPr lang="ru-RU"/>
        </a:p>
      </dgm:t>
    </dgm:pt>
    <dgm:pt modelId="{72B2AC61-B691-43F9-8F85-F052C129A44D}" type="sibTrans" cxnId="{E1EC2AD0-CFA0-4DA2-A06F-FF50EB092C67}">
      <dgm:prSet/>
      <dgm:spPr/>
      <dgm:t>
        <a:bodyPr/>
        <a:lstStyle/>
        <a:p>
          <a:endParaRPr lang="ru-RU"/>
        </a:p>
      </dgm:t>
    </dgm:pt>
    <dgm:pt modelId="{8F4E349A-C835-4264-AA98-BE719EF8C17C}">
      <dgm:prSet phldrT="[Текст]"/>
      <dgm:spPr/>
      <dgm:t>
        <a:bodyPr/>
        <a:lstStyle/>
        <a:p>
          <a:r>
            <a:rPr lang="ru-RU" b="1" i="1" dirty="0" smtClean="0">
              <a:solidFill>
                <a:schemeClr val="bg1"/>
              </a:solidFill>
              <a:latin typeface="Times New Roman" panose="02020603050405020304" pitchFamily="18" charset="0"/>
              <a:cs typeface="Times New Roman" panose="02020603050405020304" pitchFamily="18" charset="0"/>
            </a:rPr>
            <a:t>чрезвычайно опасное - 4</a:t>
          </a:r>
          <a:endParaRPr lang="LID4096" dirty="0">
            <a:solidFill>
              <a:schemeClr val="bg1"/>
            </a:solidFill>
          </a:endParaRPr>
        </a:p>
      </dgm:t>
    </dgm:pt>
    <dgm:pt modelId="{98470AD4-6B57-4884-A774-53BF626F3687}" type="parTrans" cxnId="{6E2CE406-85EA-4C4C-816E-E37DF1DF7827}">
      <dgm:prSet/>
      <dgm:spPr/>
      <dgm:t>
        <a:bodyPr/>
        <a:lstStyle/>
        <a:p>
          <a:endParaRPr lang="ru-RU"/>
        </a:p>
      </dgm:t>
    </dgm:pt>
    <dgm:pt modelId="{14484583-B2BE-4E49-B2D2-AE2BE2458EB3}" type="sibTrans" cxnId="{6E2CE406-85EA-4C4C-816E-E37DF1DF7827}">
      <dgm:prSet/>
      <dgm:spPr/>
      <dgm:t>
        <a:bodyPr/>
        <a:lstStyle/>
        <a:p>
          <a:endParaRPr lang="ru-RU"/>
        </a:p>
      </dgm:t>
    </dgm:pt>
    <dgm:pt modelId="{C6FB1700-D2A6-4EA7-8E59-ACA20C34A31A}" type="pres">
      <dgm:prSet presAssocID="{B363AAFD-ECB7-4B49-87AC-3F2A6516E000}" presName="linearFlow" presStyleCnt="0">
        <dgm:presLayoutVars>
          <dgm:dir/>
          <dgm:resizeHandles val="exact"/>
        </dgm:presLayoutVars>
      </dgm:prSet>
      <dgm:spPr/>
      <dgm:t>
        <a:bodyPr/>
        <a:lstStyle/>
        <a:p>
          <a:endParaRPr lang="ru-RU"/>
        </a:p>
      </dgm:t>
    </dgm:pt>
    <dgm:pt modelId="{2DCFCE71-6454-440D-B013-B0D90008715A}" type="pres">
      <dgm:prSet presAssocID="{9E11F6A9-E8C2-4ADD-BB70-91B092FA2028}" presName="composite" presStyleCnt="0"/>
      <dgm:spPr/>
    </dgm:pt>
    <dgm:pt modelId="{3E004273-0E5D-47ED-87D9-6950C6CFCA86}" type="pres">
      <dgm:prSet presAssocID="{9E11F6A9-E8C2-4ADD-BB70-91B092FA2028}" presName="imgShp" presStyleLbl="fgImgPlace1" presStyleIdx="0"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dgm:spPr>
      <dgm:extLst>
        <a:ext uri="{E40237B7-FDA0-4F09-8148-C483321AD2D9}">
          <dgm14:cNvPr xmlns:dgm14="http://schemas.microsoft.com/office/drawing/2010/diagram" id="0" name="" descr="Головоломка"/>
        </a:ext>
      </dgm:extLst>
    </dgm:pt>
    <dgm:pt modelId="{BB892993-1F3B-400E-B85D-61287F39491F}" type="pres">
      <dgm:prSet presAssocID="{9E11F6A9-E8C2-4ADD-BB70-91B092FA2028}" presName="txShp" presStyleLbl="node1" presStyleIdx="0" presStyleCnt="5">
        <dgm:presLayoutVars>
          <dgm:bulletEnabled val="1"/>
        </dgm:presLayoutVars>
      </dgm:prSet>
      <dgm:spPr/>
      <dgm:t>
        <a:bodyPr/>
        <a:lstStyle/>
        <a:p>
          <a:endParaRPr lang="ru-RU"/>
        </a:p>
      </dgm:t>
    </dgm:pt>
    <dgm:pt modelId="{770B694F-0F21-401F-B668-F04268A13952}" type="pres">
      <dgm:prSet presAssocID="{F265A6D5-8690-40A7-AE3C-76E4C64EC263}" presName="spacing" presStyleCnt="0"/>
      <dgm:spPr/>
    </dgm:pt>
    <dgm:pt modelId="{4E4B47FE-E4A3-46BB-B712-E7994FF28DF4}" type="pres">
      <dgm:prSet presAssocID="{DCC56F1D-B977-48D6-B825-60D68ACB7A97}" presName="composite" presStyleCnt="0"/>
      <dgm:spPr/>
    </dgm:pt>
    <dgm:pt modelId="{BD925F9C-BA6D-4A1E-8E79-B1B960536D2E}" type="pres">
      <dgm:prSet presAssocID="{DCC56F1D-B977-48D6-B825-60D68ACB7A97}" presName="imgShp" presStyleLbl="fgImgPlace1" presStyleIdx="1"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dgm:spPr>
      <dgm:extLst>
        <a:ext uri="{E40237B7-FDA0-4F09-8148-C483321AD2D9}">
          <dgm14:cNvPr xmlns:dgm14="http://schemas.microsoft.com/office/drawing/2010/diagram" id="0" name="" descr="Головоломка"/>
        </a:ext>
      </dgm:extLst>
    </dgm:pt>
    <dgm:pt modelId="{4CC874CE-43DF-4826-A864-C65A3B979CD6}" type="pres">
      <dgm:prSet presAssocID="{DCC56F1D-B977-48D6-B825-60D68ACB7A97}" presName="txShp" presStyleLbl="node1" presStyleIdx="1" presStyleCnt="5">
        <dgm:presLayoutVars>
          <dgm:bulletEnabled val="1"/>
        </dgm:presLayoutVars>
      </dgm:prSet>
      <dgm:spPr/>
      <dgm:t>
        <a:bodyPr/>
        <a:lstStyle/>
        <a:p>
          <a:endParaRPr lang="ru-RU"/>
        </a:p>
      </dgm:t>
    </dgm:pt>
    <dgm:pt modelId="{B2E72422-A38A-4E87-8B9A-BC4C0B357371}" type="pres">
      <dgm:prSet presAssocID="{AFD65A5F-4DEB-413E-ADF4-83DC4C714F71}" presName="spacing" presStyleCnt="0"/>
      <dgm:spPr/>
    </dgm:pt>
    <dgm:pt modelId="{4DCA67AD-611B-4FE3-AAD4-A3F50A622F61}" type="pres">
      <dgm:prSet presAssocID="{402B77F8-44E5-4CCA-812C-D90D84D714A3}" presName="composite" presStyleCnt="0"/>
      <dgm:spPr/>
    </dgm:pt>
    <dgm:pt modelId="{F98B6DB8-D94A-4D04-BDDF-AF8E85246872}" type="pres">
      <dgm:prSet presAssocID="{402B77F8-44E5-4CCA-812C-D90D84D714A3}" presName="imgShp" presStyleLbl="fgImgPlace1" presStyleIdx="2"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dgm:spPr>
      <dgm:extLst>
        <a:ext uri="{E40237B7-FDA0-4F09-8148-C483321AD2D9}">
          <dgm14:cNvPr xmlns:dgm14="http://schemas.microsoft.com/office/drawing/2010/diagram" id="0" name="" descr="Головоломка"/>
        </a:ext>
      </dgm:extLst>
    </dgm:pt>
    <dgm:pt modelId="{6A430905-DE94-43B3-A8EF-155D88FE08A8}" type="pres">
      <dgm:prSet presAssocID="{402B77F8-44E5-4CCA-812C-D90D84D714A3}" presName="txShp" presStyleLbl="node1" presStyleIdx="2" presStyleCnt="5">
        <dgm:presLayoutVars>
          <dgm:bulletEnabled val="1"/>
        </dgm:presLayoutVars>
      </dgm:prSet>
      <dgm:spPr/>
      <dgm:t>
        <a:bodyPr/>
        <a:lstStyle/>
        <a:p>
          <a:endParaRPr lang="ru-RU"/>
        </a:p>
      </dgm:t>
    </dgm:pt>
    <dgm:pt modelId="{74F3E49B-544E-4F4C-BE76-AB0B1175B6FC}" type="pres">
      <dgm:prSet presAssocID="{8F6E7EB8-C3D9-4ACC-B46B-DA5418604764}" presName="spacing" presStyleCnt="0"/>
      <dgm:spPr/>
    </dgm:pt>
    <dgm:pt modelId="{EEF96712-1996-48AF-BDF8-A66BAD6CA67A}" type="pres">
      <dgm:prSet presAssocID="{1CD33099-D799-4EEF-87D3-03027252EBC8}" presName="composite" presStyleCnt="0"/>
      <dgm:spPr/>
    </dgm:pt>
    <dgm:pt modelId="{E2450752-F731-492E-9B26-D309AB84321D}" type="pres">
      <dgm:prSet presAssocID="{1CD33099-D799-4EEF-87D3-03027252EBC8}" presName="imgShp" presStyleLbl="fgImgPlace1" presStyleIdx="3"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dgm:spPr>
      <dgm:extLst>
        <a:ext uri="{E40237B7-FDA0-4F09-8148-C483321AD2D9}">
          <dgm14:cNvPr xmlns:dgm14="http://schemas.microsoft.com/office/drawing/2010/diagram" id="0" name="" descr="Головоломка"/>
        </a:ext>
      </dgm:extLst>
    </dgm:pt>
    <dgm:pt modelId="{A66B8D0F-A6E0-4B5E-95FE-CAEEA4EDB2CC}" type="pres">
      <dgm:prSet presAssocID="{1CD33099-D799-4EEF-87D3-03027252EBC8}" presName="txShp" presStyleLbl="node1" presStyleIdx="3" presStyleCnt="5">
        <dgm:presLayoutVars>
          <dgm:bulletEnabled val="1"/>
        </dgm:presLayoutVars>
      </dgm:prSet>
      <dgm:spPr/>
      <dgm:t>
        <a:bodyPr/>
        <a:lstStyle/>
        <a:p>
          <a:endParaRPr lang="ru-RU"/>
        </a:p>
      </dgm:t>
    </dgm:pt>
    <dgm:pt modelId="{F28891CB-88B4-46D9-8CAE-395754A433E0}" type="pres">
      <dgm:prSet presAssocID="{72B2AC61-B691-43F9-8F85-F052C129A44D}" presName="spacing" presStyleCnt="0"/>
      <dgm:spPr/>
    </dgm:pt>
    <dgm:pt modelId="{5E698085-94DE-4423-811B-432D82157537}" type="pres">
      <dgm:prSet presAssocID="{8F4E349A-C835-4264-AA98-BE719EF8C17C}" presName="composite" presStyleCnt="0"/>
      <dgm:spPr/>
    </dgm:pt>
    <dgm:pt modelId="{46A26285-24D7-4FAB-BA7D-8813EBAD0CA4}" type="pres">
      <dgm:prSet presAssocID="{8F4E349A-C835-4264-AA98-BE719EF8C17C}" presName="imgShp" presStyleLbl="fgImgPlace1" presStyleIdx="4"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dgm:spPr>
      <dgm:extLst>
        <a:ext uri="{E40237B7-FDA0-4F09-8148-C483321AD2D9}">
          <dgm14:cNvPr xmlns:dgm14="http://schemas.microsoft.com/office/drawing/2010/diagram" id="0" name="" descr="Головоломка"/>
        </a:ext>
      </dgm:extLst>
    </dgm:pt>
    <dgm:pt modelId="{858F8092-1B1D-4A32-A497-EAE7EEC3DA64}" type="pres">
      <dgm:prSet presAssocID="{8F4E349A-C835-4264-AA98-BE719EF8C17C}" presName="txShp" presStyleLbl="node1" presStyleIdx="4" presStyleCnt="5">
        <dgm:presLayoutVars>
          <dgm:bulletEnabled val="1"/>
        </dgm:presLayoutVars>
      </dgm:prSet>
      <dgm:spPr/>
      <dgm:t>
        <a:bodyPr/>
        <a:lstStyle/>
        <a:p>
          <a:endParaRPr lang="ru-RU"/>
        </a:p>
      </dgm:t>
    </dgm:pt>
  </dgm:ptLst>
  <dgm:cxnLst>
    <dgm:cxn modelId="{CA8ADA2A-A967-4260-9FA7-03F649F1E497}" srcId="{B363AAFD-ECB7-4B49-87AC-3F2A6516E000}" destId="{402B77F8-44E5-4CCA-812C-D90D84D714A3}" srcOrd="2" destOrd="0" parTransId="{1FC8A80E-15A0-448E-BC51-A012415825FF}" sibTransId="{8F6E7EB8-C3D9-4ACC-B46B-DA5418604764}"/>
    <dgm:cxn modelId="{A796E6DF-79CA-4F5C-9B5A-CE03BFB9EF7B}" type="presOf" srcId="{DCC56F1D-B977-48D6-B825-60D68ACB7A97}" destId="{4CC874CE-43DF-4826-A864-C65A3B979CD6}" srcOrd="0" destOrd="0" presId="urn:microsoft.com/office/officeart/2005/8/layout/vList3"/>
    <dgm:cxn modelId="{D81F3E52-B4B9-4554-ADCA-2D1410C2A06F}" srcId="{B363AAFD-ECB7-4B49-87AC-3F2A6516E000}" destId="{9E11F6A9-E8C2-4ADD-BB70-91B092FA2028}" srcOrd="0" destOrd="0" parTransId="{35CC538A-5B4F-4DEE-B321-5F4D9F690802}" sibTransId="{F265A6D5-8690-40A7-AE3C-76E4C64EC263}"/>
    <dgm:cxn modelId="{0D8C1CD9-9B4A-4D4B-B506-30C67856A5AF}" type="presOf" srcId="{1CD33099-D799-4EEF-87D3-03027252EBC8}" destId="{A66B8D0F-A6E0-4B5E-95FE-CAEEA4EDB2CC}" srcOrd="0" destOrd="0" presId="urn:microsoft.com/office/officeart/2005/8/layout/vList3"/>
    <dgm:cxn modelId="{6E2CE406-85EA-4C4C-816E-E37DF1DF7827}" srcId="{B363AAFD-ECB7-4B49-87AC-3F2A6516E000}" destId="{8F4E349A-C835-4264-AA98-BE719EF8C17C}" srcOrd="4" destOrd="0" parTransId="{98470AD4-6B57-4884-A774-53BF626F3687}" sibTransId="{14484583-B2BE-4E49-B2D2-AE2BE2458EB3}"/>
    <dgm:cxn modelId="{E1EC2AD0-CFA0-4DA2-A06F-FF50EB092C67}" srcId="{B363AAFD-ECB7-4B49-87AC-3F2A6516E000}" destId="{1CD33099-D799-4EEF-87D3-03027252EBC8}" srcOrd="3" destOrd="0" parTransId="{0B723CA1-464D-4BCB-BC62-59F80B911738}" sibTransId="{72B2AC61-B691-43F9-8F85-F052C129A44D}"/>
    <dgm:cxn modelId="{1889315D-297C-4ADC-98E2-817907E2FCC9}" type="presOf" srcId="{8F4E349A-C835-4264-AA98-BE719EF8C17C}" destId="{858F8092-1B1D-4A32-A497-EAE7EEC3DA64}" srcOrd="0" destOrd="0" presId="urn:microsoft.com/office/officeart/2005/8/layout/vList3"/>
    <dgm:cxn modelId="{124A6337-F804-4BC0-92D4-7E3EB5330428}" type="presOf" srcId="{9E11F6A9-E8C2-4ADD-BB70-91B092FA2028}" destId="{BB892993-1F3B-400E-B85D-61287F39491F}" srcOrd="0" destOrd="0" presId="urn:microsoft.com/office/officeart/2005/8/layout/vList3"/>
    <dgm:cxn modelId="{B082632A-77BE-4306-8961-577D1605EEFE}" type="presOf" srcId="{402B77F8-44E5-4CCA-812C-D90D84D714A3}" destId="{6A430905-DE94-43B3-A8EF-155D88FE08A8}" srcOrd="0" destOrd="0" presId="urn:microsoft.com/office/officeart/2005/8/layout/vList3"/>
    <dgm:cxn modelId="{B481F8C6-FEB7-44DF-9B36-726482479AE4}" srcId="{B363AAFD-ECB7-4B49-87AC-3F2A6516E000}" destId="{DCC56F1D-B977-48D6-B825-60D68ACB7A97}" srcOrd="1" destOrd="0" parTransId="{EC8ADD01-71A8-4545-BFF9-62B85AF8D891}" sibTransId="{AFD65A5F-4DEB-413E-ADF4-83DC4C714F71}"/>
    <dgm:cxn modelId="{E6E0CC98-DAA8-41C9-8ADF-DD83A1DECEC3}" type="presOf" srcId="{B363AAFD-ECB7-4B49-87AC-3F2A6516E000}" destId="{C6FB1700-D2A6-4EA7-8E59-ACA20C34A31A}" srcOrd="0" destOrd="0" presId="urn:microsoft.com/office/officeart/2005/8/layout/vList3"/>
    <dgm:cxn modelId="{3ABACC83-B48A-4A47-B17D-4D660985BB41}" type="presParOf" srcId="{C6FB1700-D2A6-4EA7-8E59-ACA20C34A31A}" destId="{2DCFCE71-6454-440D-B013-B0D90008715A}" srcOrd="0" destOrd="0" presId="urn:microsoft.com/office/officeart/2005/8/layout/vList3"/>
    <dgm:cxn modelId="{00D6D1DF-E51F-47D5-9D9E-D9A97F4E3271}" type="presParOf" srcId="{2DCFCE71-6454-440D-B013-B0D90008715A}" destId="{3E004273-0E5D-47ED-87D9-6950C6CFCA86}" srcOrd="0" destOrd="0" presId="urn:microsoft.com/office/officeart/2005/8/layout/vList3"/>
    <dgm:cxn modelId="{6394F393-C3A6-478D-8397-9C6197DEFF5D}" type="presParOf" srcId="{2DCFCE71-6454-440D-B013-B0D90008715A}" destId="{BB892993-1F3B-400E-B85D-61287F39491F}" srcOrd="1" destOrd="0" presId="urn:microsoft.com/office/officeart/2005/8/layout/vList3"/>
    <dgm:cxn modelId="{E487427B-EF4D-4967-9F56-68DA92FB8B4C}" type="presParOf" srcId="{C6FB1700-D2A6-4EA7-8E59-ACA20C34A31A}" destId="{770B694F-0F21-401F-B668-F04268A13952}" srcOrd="1" destOrd="0" presId="urn:microsoft.com/office/officeart/2005/8/layout/vList3"/>
    <dgm:cxn modelId="{2D8538E5-6F06-485D-9344-365BF6998FB8}" type="presParOf" srcId="{C6FB1700-D2A6-4EA7-8E59-ACA20C34A31A}" destId="{4E4B47FE-E4A3-46BB-B712-E7994FF28DF4}" srcOrd="2" destOrd="0" presId="urn:microsoft.com/office/officeart/2005/8/layout/vList3"/>
    <dgm:cxn modelId="{FB04D94C-C580-414E-B6B6-9FC2FF752294}" type="presParOf" srcId="{4E4B47FE-E4A3-46BB-B712-E7994FF28DF4}" destId="{BD925F9C-BA6D-4A1E-8E79-B1B960536D2E}" srcOrd="0" destOrd="0" presId="urn:microsoft.com/office/officeart/2005/8/layout/vList3"/>
    <dgm:cxn modelId="{6A799A9C-8BA6-4145-AD77-66F98200BA43}" type="presParOf" srcId="{4E4B47FE-E4A3-46BB-B712-E7994FF28DF4}" destId="{4CC874CE-43DF-4826-A864-C65A3B979CD6}" srcOrd="1" destOrd="0" presId="urn:microsoft.com/office/officeart/2005/8/layout/vList3"/>
    <dgm:cxn modelId="{86464347-3E9C-4654-A34B-559A0ACA8C14}" type="presParOf" srcId="{C6FB1700-D2A6-4EA7-8E59-ACA20C34A31A}" destId="{B2E72422-A38A-4E87-8B9A-BC4C0B357371}" srcOrd="3" destOrd="0" presId="urn:microsoft.com/office/officeart/2005/8/layout/vList3"/>
    <dgm:cxn modelId="{DE958B37-D51A-4DE9-94AA-E96112F6C893}" type="presParOf" srcId="{C6FB1700-D2A6-4EA7-8E59-ACA20C34A31A}" destId="{4DCA67AD-611B-4FE3-AAD4-A3F50A622F61}" srcOrd="4" destOrd="0" presId="urn:microsoft.com/office/officeart/2005/8/layout/vList3"/>
    <dgm:cxn modelId="{C62D11F4-F3C2-4A54-BA09-5CB4DBB2E6FF}" type="presParOf" srcId="{4DCA67AD-611B-4FE3-AAD4-A3F50A622F61}" destId="{F98B6DB8-D94A-4D04-BDDF-AF8E85246872}" srcOrd="0" destOrd="0" presId="urn:microsoft.com/office/officeart/2005/8/layout/vList3"/>
    <dgm:cxn modelId="{D8AF7CA7-F0E9-4246-AD36-28A122358C58}" type="presParOf" srcId="{4DCA67AD-611B-4FE3-AAD4-A3F50A622F61}" destId="{6A430905-DE94-43B3-A8EF-155D88FE08A8}" srcOrd="1" destOrd="0" presId="urn:microsoft.com/office/officeart/2005/8/layout/vList3"/>
    <dgm:cxn modelId="{A8EC631A-0BFD-4774-9012-3D05619F13C6}" type="presParOf" srcId="{C6FB1700-D2A6-4EA7-8E59-ACA20C34A31A}" destId="{74F3E49B-544E-4F4C-BE76-AB0B1175B6FC}" srcOrd="5" destOrd="0" presId="urn:microsoft.com/office/officeart/2005/8/layout/vList3"/>
    <dgm:cxn modelId="{8FF91AF9-16AD-48C9-907C-CF00A7E59CA7}" type="presParOf" srcId="{C6FB1700-D2A6-4EA7-8E59-ACA20C34A31A}" destId="{EEF96712-1996-48AF-BDF8-A66BAD6CA67A}" srcOrd="6" destOrd="0" presId="urn:microsoft.com/office/officeart/2005/8/layout/vList3"/>
    <dgm:cxn modelId="{1C236006-A5C5-4783-AEE7-61D8A3B823A7}" type="presParOf" srcId="{EEF96712-1996-48AF-BDF8-A66BAD6CA67A}" destId="{E2450752-F731-492E-9B26-D309AB84321D}" srcOrd="0" destOrd="0" presId="urn:microsoft.com/office/officeart/2005/8/layout/vList3"/>
    <dgm:cxn modelId="{CC40631C-766B-483B-9BAF-98A92502B092}" type="presParOf" srcId="{EEF96712-1996-48AF-BDF8-A66BAD6CA67A}" destId="{A66B8D0F-A6E0-4B5E-95FE-CAEEA4EDB2CC}" srcOrd="1" destOrd="0" presId="urn:microsoft.com/office/officeart/2005/8/layout/vList3"/>
    <dgm:cxn modelId="{9EDD5B6A-82F0-4CF9-BE49-5C7042DABF83}" type="presParOf" srcId="{C6FB1700-D2A6-4EA7-8E59-ACA20C34A31A}" destId="{F28891CB-88B4-46D9-8CAE-395754A433E0}" srcOrd="7" destOrd="0" presId="urn:microsoft.com/office/officeart/2005/8/layout/vList3"/>
    <dgm:cxn modelId="{0698BB8A-6381-42BE-88B6-44C7982EFB4F}" type="presParOf" srcId="{C6FB1700-D2A6-4EA7-8E59-ACA20C34A31A}" destId="{5E698085-94DE-4423-811B-432D82157537}" srcOrd="8" destOrd="0" presId="urn:microsoft.com/office/officeart/2005/8/layout/vList3"/>
    <dgm:cxn modelId="{3F9F401D-3737-42F4-A10E-D45DCF7776A8}" type="presParOf" srcId="{5E698085-94DE-4423-811B-432D82157537}" destId="{46A26285-24D7-4FAB-BA7D-8813EBAD0CA4}" srcOrd="0" destOrd="0" presId="urn:microsoft.com/office/officeart/2005/8/layout/vList3"/>
    <dgm:cxn modelId="{804C72C9-35EC-4F0B-81B4-C707AFA7ACC8}" type="presParOf" srcId="{5E698085-94DE-4423-811B-432D82157537}" destId="{858F8092-1B1D-4A32-A497-EAE7EEC3DA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892993-1F3B-400E-B85D-61287F39491F}">
      <dsp:nvSpPr>
        <dsp:cNvPr id="0" name=""/>
        <dsp:cNvSpPr/>
      </dsp:nvSpPr>
      <dsp:spPr>
        <a:xfrm rot="10800000">
          <a:off x="1085150" y="1779"/>
          <a:ext cx="3730744" cy="58180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560" tIns="83820" rIns="156464" bIns="83820" numCol="1" spcCol="1270" anchor="ctr" anchorCtr="0">
          <a:noAutofit/>
        </a:bodyPr>
        <a:lstStyle/>
        <a:p>
          <a:pPr lvl="0" algn="ctr" defTabSz="977900">
            <a:lnSpc>
              <a:spcPct val="90000"/>
            </a:lnSpc>
            <a:spcBef>
              <a:spcPct val="0"/>
            </a:spcBef>
            <a:spcAft>
              <a:spcPct val="35000"/>
            </a:spcAft>
          </a:pPr>
          <a:r>
            <a:rPr lang="ru-RU" sz="2200" b="1" i="1" kern="1200" dirty="0" smtClean="0">
              <a:solidFill>
                <a:schemeClr val="bg1"/>
              </a:solidFill>
              <a:latin typeface="Times New Roman" panose="02020603050405020304" pitchFamily="18" charset="0"/>
              <a:cs typeface="Times New Roman" panose="02020603050405020304" pitchFamily="18" charset="0"/>
            </a:rPr>
            <a:t>допустимое - 0</a:t>
          </a:r>
          <a:endParaRPr lang="LID4096" sz="2200" kern="1200" dirty="0">
            <a:solidFill>
              <a:schemeClr val="bg1"/>
            </a:solidFill>
          </a:endParaRPr>
        </a:p>
      </dsp:txBody>
      <dsp:txXfrm rot="10800000">
        <a:off x="1230601" y="1779"/>
        <a:ext cx="3585293" cy="581805"/>
      </dsp:txXfrm>
    </dsp:sp>
    <dsp:sp modelId="{3E004273-0E5D-47ED-87D9-6950C6CFCA86}">
      <dsp:nvSpPr>
        <dsp:cNvPr id="0" name=""/>
        <dsp:cNvSpPr/>
      </dsp:nvSpPr>
      <dsp:spPr>
        <a:xfrm>
          <a:off x="794247" y="1779"/>
          <a:ext cx="581805" cy="581805"/>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C874CE-43DF-4826-A864-C65A3B979CD6}">
      <dsp:nvSpPr>
        <dsp:cNvPr id="0" name=""/>
        <dsp:cNvSpPr/>
      </dsp:nvSpPr>
      <dsp:spPr>
        <a:xfrm rot="10800000">
          <a:off x="1085150" y="757258"/>
          <a:ext cx="3730744" cy="58180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560" tIns="83820" rIns="156464" bIns="83820" numCol="1" spcCol="1270" anchor="ctr" anchorCtr="0">
          <a:noAutofit/>
        </a:bodyPr>
        <a:lstStyle/>
        <a:p>
          <a:pPr lvl="0" algn="ctr" defTabSz="977900">
            <a:lnSpc>
              <a:spcPct val="90000"/>
            </a:lnSpc>
            <a:spcBef>
              <a:spcPct val="0"/>
            </a:spcBef>
            <a:spcAft>
              <a:spcPct val="35000"/>
            </a:spcAft>
          </a:pPr>
          <a:r>
            <a:rPr lang="ru-RU" sz="2200" b="1" i="1" kern="1200" dirty="0" smtClean="0">
              <a:solidFill>
                <a:schemeClr val="bg1"/>
              </a:solidFill>
              <a:latin typeface="Times New Roman" panose="02020603050405020304" pitchFamily="18" charset="0"/>
              <a:cs typeface="Times New Roman" panose="02020603050405020304" pitchFamily="18" charset="0"/>
            </a:rPr>
            <a:t>умеренно- опасное - 1</a:t>
          </a:r>
          <a:endParaRPr lang="LID4096" sz="2200" kern="1200" dirty="0"/>
        </a:p>
      </dsp:txBody>
      <dsp:txXfrm rot="10800000">
        <a:off x="1230601" y="757258"/>
        <a:ext cx="3585293" cy="581805"/>
      </dsp:txXfrm>
    </dsp:sp>
    <dsp:sp modelId="{BD925F9C-BA6D-4A1E-8E79-B1B960536D2E}">
      <dsp:nvSpPr>
        <dsp:cNvPr id="0" name=""/>
        <dsp:cNvSpPr/>
      </dsp:nvSpPr>
      <dsp:spPr>
        <a:xfrm>
          <a:off x="794247" y="757258"/>
          <a:ext cx="581805" cy="581805"/>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430905-DE94-43B3-A8EF-155D88FE08A8}">
      <dsp:nvSpPr>
        <dsp:cNvPr id="0" name=""/>
        <dsp:cNvSpPr/>
      </dsp:nvSpPr>
      <dsp:spPr>
        <a:xfrm rot="10800000">
          <a:off x="1085150" y="1512737"/>
          <a:ext cx="3730744" cy="58180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560" tIns="83820" rIns="156464" bIns="83820" numCol="1" spcCol="1270" anchor="ctr" anchorCtr="0">
          <a:noAutofit/>
        </a:bodyPr>
        <a:lstStyle/>
        <a:p>
          <a:pPr lvl="0" algn="ctr" defTabSz="977900">
            <a:lnSpc>
              <a:spcPct val="90000"/>
            </a:lnSpc>
            <a:spcBef>
              <a:spcPct val="0"/>
            </a:spcBef>
            <a:spcAft>
              <a:spcPct val="35000"/>
            </a:spcAft>
          </a:pPr>
          <a:r>
            <a:rPr lang="ru-RU" sz="2200" b="1" i="1" kern="1200" dirty="0" smtClean="0">
              <a:solidFill>
                <a:schemeClr val="bg1"/>
              </a:solidFill>
              <a:latin typeface="Times New Roman" panose="02020603050405020304" pitchFamily="18" charset="0"/>
              <a:cs typeface="Times New Roman" panose="02020603050405020304" pitchFamily="18" charset="0"/>
            </a:rPr>
            <a:t>опасное - 2</a:t>
          </a:r>
          <a:endParaRPr lang="LID4096" sz="2200" kern="1200" dirty="0">
            <a:solidFill>
              <a:schemeClr val="bg1"/>
            </a:solidFill>
          </a:endParaRPr>
        </a:p>
      </dsp:txBody>
      <dsp:txXfrm rot="10800000">
        <a:off x="1230601" y="1512737"/>
        <a:ext cx="3585293" cy="581805"/>
      </dsp:txXfrm>
    </dsp:sp>
    <dsp:sp modelId="{F98B6DB8-D94A-4D04-BDDF-AF8E85246872}">
      <dsp:nvSpPr>
        <dsp:cNvPr id="0" name=""/>
        <dsp:cNvSpPr/>
      </dsp:nvSpPr>
      <dsp:spPr>
        <a:xfrm>
          <a:off x="794247" y="1512737"/>
          <a:ext cx="581805" cy="581805"/>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6B8D0F-A6E0-4B5E-95FE-CAEEA4EDB2CC}">
      <dsp:nvSpPr>
        <dsp:cNvPr id="0" name=""/>
        <dsp:cNvSpPr/>
      </dsp:nvSpPr>
      <dsp:spPr>
        <a:xfrm rot="10800000">
          <a:off x="1085150" y="2268216"/>
          <a:ext cx="3730744" cy="58180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560" tIns="87630" rIns="163576" bIns="87630" numCol="1" spcCol="1270" anchor="ctr" anchorCtr="0">
          <a:noAutofit/>
        </a:bodyPr>
        <a:lstStyle/>
        <a:p>
          <a:pPr lvl="0" algn="ctr" defTabSz="1022350">
            <a:lnSpc>
              <a:spcPct val="90000"/>
            </a:lnSpc>
            <a:spcBef>
              <a:spcPct val="0"/>
            </a:spcBef>
            <a:spcAft>
              <a:spcPct val="35000"/>
            </a:spcAft>
          </a:pPr>
          <a:r>
            <a:rPr lang="ru-RU" sz="2300" b="1" i="1" kern="1200" dirty="0" smtClean="0">
              <a:solidFill>
                <a:schemeClr val="bg1"/>
              </a:solidFill>
              <a:latin typeface="Times New Roman" panose="02020603050405020304" pitchFamily="18" charset="0"/>
              <a:cs typeface="Times New Roman" panose="02020603050405020304" pitchFamily="18" charset="0"/>
            </a:rPr>
            <a:t>очень опасное - 3</a:t>
          </a:r>
          <a:endParaRPr lang="LID4096" sz="2300" kern="1200" dirty="0">
            <a:solidFill>
              <a:schemeClr val="bg1"/>
            </a:solidFill>
          </a:endParaRPr>
        </a:p>
      </dsp:txBody>
      <dsp:txXfrm rot="10800000">
        <a:off x="1230601" y="2268216"/>
        <a:ext cx="3585293" cy="581805"/>
      </dsp:txXfrm>
    </dsp:sp>
    <dsp:sp modelId="{E2450752-F731-492E-9B26-D309AB84321D}">
      <dsp:nvSpPr>
        <dsp:cNvPr id="0" name=""/>
        <dsp:cNvSpPr/>
      </dsp:nvSpPr>
      <dsp:spPr>
        <a:xfrm>
          <a:off x="794247" y="2268216"/>
          <a:ext cx="581805" cy="581805"/>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8F8092-1B1D-4A32-A497-EAE7EEC3DA64}">
      <dsp:nvSpPr>
        <dsp:cNvPr id="0" name=""/>
        <dsp:cNvSpPr/>
      </dsp:nvSpPr>
      <dsp:spPr>
        <a:xfrm rot="10800000">
          <a:off x="1085150" y="3023695"/>
          <a:ext cx="3730744" cy="58180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560" tIns="87630" rIns="163576" bIns="87630" numCol="1" spcCol="1270" anchor="ctr" anchorCtr="0">
          <a:noAutofit/>
        </a:bodyPr>
        <a:lstStyle/>
        <a:p>
          <a:pPr lvl="0" algn="ctr" defTabSz="1022350">
            <a:lnSpc>
              <a:spcPct val="90000"/>
            </a:lnSpc>
            <a:spcBef>
              <a:spcPct val="0"/>
            </a:spcBef>
            <a:spcAft>
              <a:spcPct val="35000"/>
            </a:spcAft>
          </a:pPr>
          <a:r>
            <a:rPr lang="ru-RU" sz="2300" b="1" i="1" kern="1200" dirty="0" smtClean="0">
              <a:solidFill>
                <a:schemeClr val="bg1"/>
              </a:solidFill>
              <a:latin typeface="Times New Roman" panose="02020603050405020304" pitchFamily="18" charset="0"/>
              <a:cs typeface="Times New Roman" panose="02020603050405020304" pitchFamily="18" charset="0"/>
            </a:rPr>
            <a:t>чрезвычайно опасное - 4</a:t>
          </a:r>
          <a:endParaRPr lang="LID4096" sz="2300" kern="1200" dirty="0">
            <a:solidFill>
              <a:schemeClr val="bg1"/>
            </a:solidFill>
          </a:endParaRPr>
        </a:p>
      </dsp:txBody>
      <dsp:txXfrm rot="10800000">
        <a:off x="1230601" y="3023695"/>
        <a:ext cx="3585293" cy="581805"/>
      </dsp:txXfrm>
    </dsp:sp>
    <dsp:sp modelId="{46A26285-24D7-4FAB-BA7D-8813EBAD0CA4}">
      <dsp:nvSpPr>
        <dsp:cNvPr id="0" name=""/>
        <dsp:cNvSpPr/>
      </dsp:nvSpPr>
      <dsp:spPr>
        <a:xfrm>
          <a:off x="794247" y="3023695"/>
          <a:ext cx="581805" cy="581805"/>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05.11.2023</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600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05.11.2023</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534368" y="2657815"/>
            <a:ext cx="9123263"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3200" dirty="0">
                <a:solidFill>
                  <a:schemeClr val="bg1"/>
                </a:solidFill>
                <a:latin typeface="Times New Roman" panose="02020603050405020304" pitchFamily="18" charset="0"/>
                <a:cs typeface="Times New Roman" panose="02020603050405020304" pitchFamily="18" charset="0"/>
              </a:rPr>
              <a:t>Лекция </a:t>
            </a:r>
            <a:r>
              <a:rPr lang="ru-RU" sz="3200" dirty="0" smtClean="0">
                <a:solidFill>
                  <a:schemeClr val="bg1"/>
                </a:solidFill>
                <a:latin typeface="Times New Roman" panose="02020603050405020304" pitchFamily="18" charset="0"/>
                <a:cs typeface="Times New Roman" panose="02020603050405020304" pitchFamily="18" charset="0"/>
              </a:rPr>
              <a:t>9</a:t>
            </a:r>
            <a:r>
              <a:rPr lang="ru-RU" sz="4800" dirty="0">
                <a:solidFill>
                  <a:schemeClr val="bg1"/>
                </a:solidFill>
                <a:latin typeface="Arial" panose="020B0604020202020204" pitchFamily="34" charset="0"/>
                <a:cs typeface="Arial" panose="020B0604020202020204" pitchFamily="34" charset="0"/>
              </a:rPr>
              <a:t/>
            </a:r>
            <a:br>
              <a:rPr lang="ru-RU" sz="4800" dirty="0">
                <a:solidFill>
                  <a:schemeClr val="bg1"/>
                </a:solidFill>
                <a:latin typeface="Arial" panose="020B0604020202020204" pitchFamily="34" charset="0"/>
                <a:cs typeface="Arial" panose="020B0604020202020204" pitchFamily="34" charset="0"/>
              </a:rPr>
            </a:br>
            <a:r>
              <a:rPr lang="ru-RU" sz="2800" dirty="0">
                <a:solidFill>
                  <a:schemeClr val="bg1"/>
                </a:solidFill>
                <a:latin typeface="Arial" panose="020B0604020202020204" pitchFamily="34" charset="0"/>
                <a:cs typeface="Arial" panose="020B0604020202020204" pitchFamily="34" charset="0"/>
              </a:rPr>
              <a:t/>
            </a:r>
            <a:br>
              <a:rPr lang="ru-RU" sz="2800" dirty="0">
                <a:solidFill>
                  <a:schemeClr val="bg1"/>
                </a:solidFill>
                <a:latin typeface="Arial" panose="020B0604020202020204" pitchFamily="34" charset="0"/>
                <a:cs typeface="Arial" panose="020B0604020202020204" pitchFamily="34" charset="0"/>
              </a:rPr>
            </a:br>
            <a: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p>
          <a:p>
            <a:r>
              <a:rPr lang="ru-RU" sz="3000" b="1" dirty="0">
                <a:solidFill>
                  <a:schemeClr val="bg1"/>
                </a:solidFill>
                <a:latin typeface="Times New Roman" panose="02020603050405020304" pitchFamily="18" charset="0"/>
                <a:cs typeface="Times New Roman" panose="02020603050405020304" pitchFamily="18" charset="0"/>
              </a:rPr>
              <a:t>Методы оценки степени антропогенных воздействий на </a:t>
            </a:r>
            <a:r>
              <a:rPr lang="ru-RU" sz="3000" b="1" dirty="0" err="1">
                <a:solidFill>
                  <a:schemeClr val="bg1"/>
                </a:solidFill>
                <a:latin typeface="Times New Roman" panose="02020603050405020304" pitchFamily="18" charset="0"/>
                <a:cs typeface="Times New Roman" panose="02020603050405020304" pitchFamily="18" charset="0"/>
              </a:rPr>
              <a:t>геосистемы</a:t>
            </a:r>
            <a:r>
              <a:rPr lang="ru-RU" sz="3000" b="1" dirty="0">
                <a:solidFill>
                  <a:schemeClr val="bg1"/>
                </a:solidFill>
                <a:latin typeface="Times New Roman" panose="02020603050405020304" pitchFamily="18" charset="0"/>
                <a:cs typeface="Times New Roman" panose="02020603050405020304" pitchFamily="18" charset="0"/>
              </a:rPr>
              <a:t>. Основные показатели оценки степени антропогенных воздействий на </a:t>
            </a:r>
            <a:r>
              <a:rPr lang="ru-RU" sz="3000" b="1" dirty="0" err="1">
                <a:solidFill>
                  <a:schemeClr val="bg1"/>
                </a:solidFill>
                <a:latin typeface="Times New Roman" panose="02020603050405020304" pitchFamily="18" charset="0"/>
                <a:cs typeface="Times New Roman" panose="02020603050405020304" pitchFamily="18" charset="0"/>
              </a:rPr>
              <a:t>геосистемы</a:t>
            </a:r>
            <a:endParaRPr lang="ru-RU" sz="3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360740" y="239990"/>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000" b="1" dirty="0">
                <a:latin typeface="Times New Roman" panose="02020603050405020304" pitchFamily="18" charset="0"/>
                <a:cs typeface="Times New Roman" panose="02020603050405020304" pitchFamily="18" charset="0"/>
              </a:rPr>
              <a:t>Евразийский национальный университет имени Л.Н. Гумилева</a:t>
            </a:r>
            <a:r>
              <a:rPr lang="ru-RU" sz="1200" b="1" dirty="0">
                <a:latin typeface="Arial" panose="020B0604020202020204" pitchFamily="34" charset="0"/>
                <a:cs typeface="Arial" panose="020B0604020202020204" pitchFamily="34" charset="0"/>
              </a:rPr>
              <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a:extLst>
              <a:ext uri="{FF2B5EF4-FFF2-40B4-BE49-F238E27FC236}">
                <a16:creationId xmlns:a16="http://schemas.microsoft.com/office/drawing/2014/main" id="{875D76EF-5FAE-4978-AB28-C494BF591443}"/>
              </a:ext>
            </a:extLst>
          </p:cNvPr>
          <p:cNvSpPr/>
          <p:nvPr/>
        </p:nvSpPr>
        <p:spPr>
          <a:xfrm>
            <a:off x="1539551" y="1821819"/>
            <a:ext cx="10220466" cy="390684"/>
          </a:xfrm>
          <a:prstGeom prst="rect">
            <a:avLst/>
          </a:prstGeom>
        </p:spPr>
        <p:txBody>
          <a:bodyPr wrap="square">
            <a:spAutoFit/>
          </a:bodyPr>
          <a:lstStyle/>
          <a:p>
            <a:pPr algn="just">
              <a:lnSpc>
                <a:spcPct val="115000"/>
              </a:lnSpc>
              <a:spcAft>
                <a:spcPts val="0"/>
              </a:spcAf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8" name="Прямоугольник 67">
            <a:extLst>
              <a:ext uri="{FF2B5EF4-FFF2-40B4-BE49-F238E27FC236}">
                <a16:creationId xmlns:a16="http://schemas.microsoft.com/office/drawing/2014/main" id="{A9719CF8-91D2-45B7-A206-8A4AC0A8BDBE}"/>
              </a:ext>
            </a:extLst>
          </p:cNvPr>
          <p:cNvSpPr/>
          <p:nvPr/>
        </p:nvSpPr>
        <p:spPr>
          <a:xfrm>
            <a:off x="642355" y="359961"/>
            <a:ext cx="4953647" cy="5454314"/>
          </a:xfrm>
          <a:prstGeom prst="rect">
            <a:avLst/>
          </a:prstGeom>
        </p:spPr>
        <p:txBody>
          <a:bodyPr wrap="square">
            <a:spAutoFit/>
          </a:bodyPr>
          <a:lstStyle/>
          <a:p>
            <a:pPr algn="just">
              <a:lnSpc>
                <a:spcPct val="115000"/>
              </a:lnSpc>
              <a:spcAft>
                <a:spcPts val="0"/>
              </a:spcAft>
            </a:pPr>
            <a:r>
              <a:rPr lang="ru-RU" sz="1600" b="1" dirty="0">
                <a:latin typeface="Times New Roman" panose="02020603050405020304" pitchFamily="18" charset="0"/>
                <a:ea typeface="Calibri" panose="020F0502020204030204" pitchFamily="34" charset="0"/>
                <a:cs typeface="Times New Roman" panose="02020603050405020304" pitchFamily="18" charset="0"/>
              </a:rPr>
              <a:t>Для оценки геохимических изменений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геосистем</a:t>
            </a:r>
            <a:r>
              <a:rPr lang="ru-RU" sz="1600" b="1" dirty="0">
                <a:latin typeface="Times New Roman" panose="02020603050405020304" pitchFamily="18" charset="0"/>
                <a:ea typeface="Calibri" panose="020F0502020204030204" pitchFamily="34" charset="0"/>
                <a:cs typeface="Times New Roman" panose="02020603050405020304" pitchFamily="18" charset="0"/>
              </a:rPr>
              <a:t> нами был принят показатель уровня загрязнения компонентов окружающей среды. Многочисленными исследованиями было установлено, что почвенный покров, в целом, отражает загрязнение окружающей среды. Почвенный покров, благодаря своей способности накапливать и сохранять вещества, поступившие на поверхность почвы с сухими и влажными выпадениями из атмосферы, является оптимальным объектом для изучения и оценки загрязнения окружающей среды. Поскольку техногенные аномалии (ареолы техногенного загрязнителя) всегда имеют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полиэлементный</a:t>
            </a:r>
            <a:r>
              <a:rPr lang="ru-RU" sz="1600" b="1" dirty="0">
                <a:latin typeface="Times New Roman" panose="02020603050405020304" pitchFamily="18" charset="0"/>
                <a:ea typeface="Calibri" panose="020F0502020204030204" pitchFamily="34" charset="0"/>
                <a:cs typeface="Times New Roman" panose="02020603050405020304" pitchFamily="18" charset="0"/>
              </a:rPr>
              <a:t> состав, в работе мы использовали суммарный показатель загрязнения почвенного покрова (горизонт A1) -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Zc</a:t>
            </a:r>
            <a:r>
              <a:rPr lang="ru-RU" sz="1600" b="1" dirty="0">
                <a:latin typeface="Times New Roman" panose="02020603050405020304" pitchFamily="18" charset="0"/>
                <a:ea typeface="Calibri" panose="020F0502020204030204" pitchFamily="34" charset="0"/>
                <a:cs typeface="Times New Roman" panose="02020603050405020304" pitchFamily="18" charset="0"/>
              </a:rPr>
              <a:t>, который характеризует превышение фоновых значений концентраций микроэлементов, формула (4):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6454839" y="255727"/>
            <a:ext cx="12178932" cy="3737784"/>
          </a:xfrm>
          <a:prstGeom prst="rect">
            <a:avLst/>
          </a:prstGeom>
        </p:spPr>
      </p:pic>
      <p:sp>
        <p:nvSpPr>
          <p:cNvPr id="7" name="Прямоугольник 6"/>
          <p:cNvSpPr/>
          <p:nvPr/>
        </p:nvSpPr>
        <p:spPr>
          <a:xfrm>
            <a:off x="5749814" y="3674789"/>
            <a:ext cx="6096000" cy="1477328"/>
          </a:xfrm>
          <a:prstGeom prst="rect">
            <a:avLst/>
          </a:prstGeom>
        </p:spPr>
        <p:txBody>
          <a:bodyPr>
            <a:spAutoFit/>
          </a:bodyPr>
          <a:lstStyle/>
          <a:p>
            <a:r>
              <a:rPr lang="ru-RU" dirty="0">
                <a:latin typeface="Times New Roman" panose="02020603050405020304" pitchFamily="18" charset="0"/>
                <a:cs typeface="Times New Roman" panose="02020603050405020304" pitchFamily="18" charset="0"/>
              </a:rPr>
              <a:t>где </a:t>
            </a:r>
            <a:r>
              <a:rPr lang="ru-RU" b="1" dirty="0" err="1">
                <a:latin typeface="Times New Roman" panose="02020603050405020304" pitchFamily="18" charset="0"/>
                <a:cs typeface="Times New Roman" panose="02020603050405020304" pitchFamily="18" charset="0"/>
              </a:rPr>
              <a:t>Zc</a:t>
            </a:r>
            <a:r>
              <a:rPr lang="ru-RU" dirty="0">
                <a:latin typeface="Times New Roman" panose="02020603050405020304" pitchFamily="18" charset="0"/>
                <a:cs typeface="Times New Roman" panose="02020603050405020304" pitchFamily="18" charset="0"/>
              </a:rPr>
              <a:t> - суммарный показатель загрязнения почвенного покрова; </a:t>
            </a:r>
          </a:p>
          <a:p>
            <a:r>
              <a:rPr lang="ru-RU" b="1" dirty="0" err="1">
                <a:latin typeface="Times New Roman" panose="02020603050405020304" pitchFamily="18" charset="0"/>
                <a:cs typeface="Times New Roman" panose="02020603050405020304" pitchFamily="18" charset="0"/>
              </a:rPr>
              <a:t>Сi</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концентрация i-того элемента в почве; </a:t>
            </a:r>
          </a:p>
          <a:p>
            <a:r>
              <a:rPr lang="ru-RU" b="1" dirty="0" err="1">
                <a:latin typeface="Times New Roman" panose="02020603050405020304" pitchFamily="18" charset="0"/>
                <a:cs typeface="Times New Roman" panose="02020603050405020304" pitchFamily="18" charset="0"/>
              </a:rPr>
              <a:t>Сф</a:t>
            </a:r>
            <a:r>
              <a:rPr lang="ru-RU" dirty="0">
                <a:latin typeface="Times New Roman" panose="02020603050405020304" pitchFamily="18" charset="0"/>
                <a:cs typeface="Times New Roman" panose="02020603050405020304" pitchFamily="18" charset="0"/>
              </a:rPr>
              <a:t> - фоновая концентрация i-того элемента; </a:t>
            </a:r>
          </a:p>
          <a:p>
            <a:r>
              <a:rPr lang="en-US" b="1" dirty="0" smtClean="0">
                <a:latin typeface="Times New Roman" panose="02020603050405020304" pitchFamily="18" charset="0"/>
                <a:cs typeface="Times New Roman" panose="02020603050405020304" pitchFamily="18" charset="0"/>
              </a:rPr>
              <a:t>n</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количество элементов.</a:t>
            </a:r>
          </a:p>
        </p:txBody>
      </p:sp>
    </p:spTree>
    <p:extLst>
      <p:ext uri="{BB962C8B-B14F-4D97-AF65-F5344CB8AC3E}">
        <p14:creationId xmlns:p14="http://schemas.microsoft.com/office/powerpoint/2010/main" val="3830710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88CFE865-6A87-4C89-AD15-BB320BABAD0B}"/>
              </a:ext>
            </a:extLst>
          </p:cNvPr>
          <p:cNvSpPr/>
          <p:nvPr/>
        </p:nvSpPr>
        <p:spPr>
          <a:xfrm>
            <a:off x="400926" y="121777"/>
            <a:ext cx="10837817" cy="1635128"/>
          </a:xfrm>
          <a:prstGeom prst="rect">
            <a:avLst/>
          </a:prstGeom>
        </p:spPr>
        <p:txBody>
          <a:bodyPr wrap="square">
            <a:spAutoFit/>
          </a:bodyPr>
          <a:lstStyle/>
          <a:p>
            <a:pPr algn="just">
              <a:lnSpc>
                <a:spcPct val="115000"/>
              </a:lnSpc>
              <a:spcAft>
                <a:spcPts val="0"/>
              </a:spcAft>
            </a:pPr>
            <a:r>
              <a:rPr lang="ru-RU"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rPr>
              <a:t>Степень загрязнения почв тяжелыми металлами предлагается ранжировать по четырем градациям:</a:t>
            </a:r>
          </a:p>
          <a:p>
            <a:pPr algn="just">
              <a:lnSpc>
                <a:spcPct val="115000"/>
              </a:lnSpc>
              <a:spcAft>
                <a:spcPts val="0"/>
              </a:spcAft>
            </a:pPr>
            <a:endParaRPr lang="ru-RU" sz="1400" b="1" dirty="0">
              <a:solidFill>
                <a:schemeClr val="accent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4" name="矩形 3">
            <a:extLst>
              <a:ext uri="{FF2B5EF4-FFF2-40B4-BE49-F238E27FC236}">
                <a16:creationId xmlns:a16="http://schemas.microsoft.com/office/drawing/2014/main" id="{2B150CCA-08B6-4421-B5E3-CF9ACA1326C2}"/>
              </a:ext>
            </a:extLst>
          </p:cNvPr>
          <p:cNvSpPr/>
          <p:nvPr/>
        </p:nvSpPr>
        <p:spPr>
          <a:xfrm>
            <a:off x="2513928" y="520008"/>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3" name="Прямоугольник 2">
            <a:extLst>
              <a:ext uri="{FF2B5EF4-FFF2-40B4-BE49-F238E27FC236}">
                <a16:creationId xmlns:a16="http://schemas.microsoft.com/office/drawing/2014/main" id="{A22AEE9F-A433-4057-A823-0EDA021F0591}"/>
              </a:ext>
            </a:extLst>
          </p:cNvPr>
          <p:cNvSpPr/>
          <p:nvPr/>
        </p:nvSpPr>
        <p:spPr>
          <a:xfrm>
            <a:off x="3582072" y="529140"/>
            <a:ext cx="6096000" cy="461665"/>
          </a:xfrm>
          <a:prstGeom prst="rect">
            <a:avLst/>
          </a:prstGeom>
        </p:spPr>
        <p:txBody>
          <a:bodyPr>
            <a:spAutoFit/>
          </a:bodyPr>
          <a:lstStyle/>
          <a:p>
            <a:pPr lvl="0" algn="ctr">
              <a:spcBef>
                <a:spcPts val="140"/>
              </a:spcBef>
              <a:spcAft>
                <a:spcPts val="140"/>
              </a:spcAft>
            </a:pPr>
            <a:r>
              <a:rPr lang="ru-RU" sz="2400" dirty="0">
                <a:solidFill>
                  <a:srgbClr val="000000"/>
                </a:solidFill>
                <a:latin typeface="Times New Roman" panose="02020603050405020304" pitchFamily="18" charset="0"/>
                <a:ea typeface="Times New Roman" panose="02020603050405020304" pitchFamily="18" charset="0"/>
              </a:rPr>
              <a:t>допустимое – менее 16</a:t>
            </a:r>
          </a:p>
        </p:txBody>
      </p:sp>
      <p:sp>
        <p:nvSpPr>
          <p:cNvPr id="55" name="矩形 3">
            <a:extLst>
              <a:ext uri="{FF2B5EF4-FFF2-40B4-BE49-F238E27FC236}">
                <a16:creationId xmlns:a16="http://schemas.microsoft.com/office/drawing/2014/main" id="{E26F9060-2C10-4890-AB8E-0DAF02E214F6}"/>
              </a:ext>
            </a:extLst>
          </p:cNvPr>
          <p:cNvSpPr/>
          <p:nvPr/>
        </p:nvSpPr>
        <p:spPr>
          <a:xfrm>
            <a:off x="2529480" y="1442677"/>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Прямоугольник 4">
            <a:extLst>
              <a:ext uri="{FF2B5EF4-FFF2-40B4-BE49-F238E27FC236}">
                <a16:creationId xmlns:a16="http://schemas.microsoft.com/office/drawing/2014/main" id="{1C7A059E-252F-41A9-A3C2-711D0B79B0B4}"/>
              </a:ext>
            </a:extLst>
          </p:cNvPr>
          <p:cNvSpPr/>
          <p:nvPr/>
        </p:nvSpPr>
        <p:spPr>
          <a:xfrm>
            <a:off x="3667391" y="1498073"/>
            <a:ext cx="6096000" cy="461665"/>
          </a:xfrm>
          <a:prstGeom prst="rect">
            <a:avLst/>
          </a:prstGeom>
        </p:spPr>
        <p:txBody>
          <a:bodyPr>
            <a:spAutoFit/>
          </a:bodyPr>
          <a:lstStyle/>
          <a:p>
            <a:pPr lvl="0" algn="ctr">
              <a:spcBef>
                <a:spcPts val="140"/>
              </a:spcBef>
              <a:spcAft>
                <a:spcPts val="140"/>
              </a:spcAft>
            </a:pPr>
            <a:r>
              <a:rPr lang="ru-RU" sz="2400" dirty="0">
                <a:solidFill>
                  <a:srgbClr val="000000"/>
                </a:solidFill>
                <a:latin typeface="Times New Roman" panose="02020603050405020304" pitchFamily="18" charset="0"/>
                <a:ea typeface="Times New Roman" panose="02020603050405020304" pitchFamily="18" charset="0"/>
              </a:rPr>
              <a:t>умеренно-опасное - 16-32</a:t>
            </a:r>
          </a:p>
        </p:txBody>
      </p:sp>
      <p:sp>
        <p:nvSpPr>
          <p:cNvPr id="56" name="Freeform 5">
            <a:extLst>
              <a:ext uri="{FF2B5EF4-FFF2-40B4-BE49-F238E27FC236}">
                <a16:creationId xmlns:a16="http://schemas.microsoft.com/office/drawing/2014/main" id="{D4EBE17D-3F5F-4642-90B9-6A97A8BBFD6F}"/>
              </a:ext>
            </a:extLst>
          </p:cNvPr>
          <p:cNvSpPr/>
          <p:nvPr/>
        </p:nvSpPr>
        <p:spPr>
          <a:xfrm>
            <a:off x="952331" y="568072"/>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7" name="Freeform 5">
            <a:extLst>
              <a:ext uri="{FF2B5EF4-FFF2-40B4-BE49-F238E27FC236}">
                <a16:creationId xmlns:a16="http://schemas.microsoft.com/office/drawing/2014/main" id="{D8312634-857C-4C80-B4F3-4F20E0E7CE7B}"/>
              </a:ext>
            </a:extLst>
          </p:cNvPr>
          <p:cNvSpPr/>
          <p:nvPr/>
        </p:nvSpPr>
        <p:spPr>
          <a:xfrm>
            <a:off x="978276" y="1479337"/>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8" name="矩形 3">
            <a:extLst>
              <a:ext uri="{FF2B5EF4-FFF2-40B4-BE49-F238E27FC236}">
                <a16:creationId xmlns:a16="http://schemas.microsoft.com/office/drawing/2014/main" id="{154A159B-F02E-4BAF-885E-7EC96ECFEDC9}"/>
              </a:ext>
            </a:extLst>
          </p:cNvPr>
          <p:cNvSpPr/>
          <p:nvPr/>
        </p:nvSpPr>
        <p:spPr>
          <a:xfrm>
            <a:off x="2513928" y="2403345"/>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Прямоугольник 6">
            <a:extLst>
              <a:ext uri="{FF2B5EF4-FFF2-40B4-BE49-F238E27FC236}">
                <a16:creationId xmlns:a16="http://schemas.microsoft.com/office/drawing/2014/main" id="{2D11D5A9-EFC3-4272-88AA-459198237B4A}"/>
              </a:ext>
            </a:extLst>
          </p:cNvPr>
          <p:cNvSpPr/>
          <p:nvPr/>
        </p:nvSpPr>
        <p:spPr>
          <a:xfrm>
            <a:off x="3802957" y="2489572"/>
            <a:ext cx="6096000" cy="461665"/>
          </a:xfrm>
          <a:prstGeom prst="rect">
            <a:avLst/>
          </a:prstGeom>
        </p:spPr>
        <p:txBody>
          <a:bodyPr>
            <a:spAutoFit/>
          </a:bodyPr>
          <a:lstStyle/>
          <a:p>
            <a:pPr lvl="0" algn="ctr">
              <a:spcBef>
                <a:spcPts val="140"/>
              </a:spcBef>
              <a:spcAft>
                <a:spcPts val="140"/>
              </a:spcAft>
            </a:pPr>
            <a:r>
              <a:rPr lang="ru-RU" sz="2400" dirty="0">
                <a:solidFill>
                  <a:srgbClr val="000000"/>
                </a:solidFill>
                <a:latin typeface="Times New Roman" panose="02020603050405020304" pitchFamily="18" charset="0"/>
                <a:ea typeface="Times New Roman" panose="02020603050405020304" pitchFamily="18" charset="0"/>
              </a:rPr>
              <a:t>опасное - 32-64</a:t>
            </a:r>
          </a:p>
        </p:txBody>
      </p:sp>
      <p:sp>
        <p:nvSpPr>
          <p:cNvPr id="59" name="矩形 3">
            <a:extLst>
              <a:ext uri="{FF2B5EF4-FFF2-40B4-BE49-F238E27FC236}">
                <a16:creationId xmlns:a16="http://schemas.microsoft.com/office/drawing/2014/main" id="{E5D1592D-AE00-4176-9FC4-F49EA339390E}"/>
              </a:ext>
            </a:extLst>
          </p:cNvPr>
          <p:cNvSpPr/>
          <p:nvPr/>
        </p:nvSpPr>
        <p:spPr>
          <a:xfrm>
            <a:off x="2576897" y="3509883"/>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Freeform 5">
            <a:extLst>
              <a:ext uri="{FF2B5EF4-FFF2-40B4-BE49-F238E27FC236}">
                <a16:creationId xmlns:a16="http://schemas.microsoft.com/office/drawing/2014/main" id="{C1D66ED7-73A3-4B9E-87B2-E58BA41E63E6}"/>
              </a:ext>
            </a:extLst>
          </p:cNvPr>
          <p:cNvSpPr/>
          <p:nvPr/>
        </p:nvSpPr>
        <p:spPr>
          <a:xfrm>
            <a:off x="987893" y="2439425"/>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1" name="Freeform 5">
            <a:extLst>
              <a:ext uri="{FF2B5EF4-FFF2-40B4-BE49-F238E27FC236}">
                <a16:creationId xmlns:a16="http://schemas.microsoft.com/office/drawing/2014/main" id="{743FF76E-0D49-45A8-BE15-2B7AF89EAE9D}"/>
              </a:ext>
            </a:extLst>
          </p:cNvPr>
          <p:cNvSpPr/>
          <p:nvPr/>
        </p:nvSpPr>
        <p:spPr>
          <a:xfrm>
            <a:off x="961264" y="3393272"/>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9" name="Прямоугольник 8">
            <a:extLst>
              <a:ext uri="{FF2B5EF4-FFF2-40B4-BE49-F238E27FC236}">
                <a16:creationId xmlns:a16="http://schemas.microsoft.com/office/drawing/2014/main" id="{E81C4466-FDA5-427E-B81C-050B5D5EAF64}"/>
              </a:ext>
            </a:extLst>
          </p:cNvPr>
          <p:cNvSpPr/>
          <p:nvPr/>
        </p:nvSpPr>
        <p:spPr>
          <a:xfrm>
            <a:off x="3802957" y="3697663"/>
            <a:ext cx="6096000" cy="461665"/>
          </a:xfrm>
          <a:prstGeom prst="rect">
            <a:avLst/>
          </a:prstGeom>
        </p:spPr>
        <p:txBody>
          <a:bodyPr>
            <a:spAutoFit/>
          </a:bodyPr>
          <a:lstStyle/>
          <a:p>
            <a:pPr lvl="0" algn="ctr">
              <a:spcBef>
                <a:spcPts val="140"/>
              </a:spcBef>
              <a:spcAft>
                <a:spcPts val="140"/>
              </a:spcAft>
            </a:pPr>
            <a:r>
              <a:rPr lang="ru-RU" sz="2400" dirty="0">
                <a:solidFill>
                  <a:srgbClr val="000000"/>
                </a:solidFill>
                <a:latin typeface="Times New Roman" panose="02020603050405020304" pitchFamily="18" charset="0"/>
                <a:ea typeface="Times New Roman" panose="02020603050405020304" pitchFamily="18" charset="0"/>
              </a:rPr>
              <a:t>очень опасное - 64-128</a:t>
            </a:r>
          </a:p>
        </p:txBody>
      </p:sp>
      <p:sp>
        <p:nvSpPr>
          <p:cNvPr id="65" name="Freeform 5">
            <a:extLst>
              <a:ext uri="{FF2B5EF4-FFF2-40B4-BE49-F238E27FC236}">
                <a16:creationId xmlns:a16="http://schemas.microsoft.com/office/drawing/2014/main" id="{8E112DDD-E6BE-4293-B86E-AF303CA286FB}"/>
              </a:ext>
            </a:extLst>
          </p:cNvPr>
          <p:cNvSpPr/>
          <p:nvPr/>
        </p:nvSpPr>
        <p:spPr>
          <a:xfrm>
            <a:off x="1001387" y="4361913"/>
            <a:ext cx="1010193" cy="840951"/>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9" name="矩形 3">
            <a:extLst>
              <a:ext uri="{FF2B5EF4-FFF2-40B4-BE49-F238E27FC236}">
                <a16:creationId xmlns:a16="http://schemas.microsoft.com/office/drawing/2014/main" id="{E5D1592D-AE00-4176-9FC4-F49EA339390E}"/>
              </a:ext>
            </a:extLst>
          </p:cNvPr>
          <p:cNvSpPr/>
          <p:nvPr/>
        </p:nvSpPr>
        <p:spPr>
          <a:xfrm>
            <a:off x="2540916" y="4501604"/>
            <a:ext cx="8264436" cy="851278"/>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Прямоугольник 3"/>
          <p:cNvSpPr/>
          <p:nvPr/>
        </p:nvSpPr>
        <p:spPr>
          <a:xfrm>
            <a:off x="4747465" y="4653218"/>
            <a:ext cx="4540345"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чрезвычайно опасное - более 128</a:t>
            </a:r>
          </a:p>
        </p:txBody>
      </p:sp>
    </p:spTree>
    <p:extLst>
      <p:ext uri="{BB962C8B-B14F-4D97-AF65-F5344CB8AC3E}">
        <p14:creationId xmlns:p14="http://schemas.microsoft.com/office/powerpoint/2010/main" val="2978548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a:extLst>
              <a:ext uri="{FF2B5EF4-FFF2-40B4-BE49-F238E27FC236}">
                <a16:creationId xmlns:a16="http://schemas.microsoft.com/office/drawing/2014/main" id="{875D76EF-5FAE-4978-AB28-C494BF591443}"/>
              </a:ext>
            </a:extLst>
          </p:cNvPr>
          <p:cNvSpPr/>
          <p:nvPr/>
        </p:nvSpPr>
        <p:spPr>
          <a:xfrm>
            <a:off x="1263326" y="578063"/>
            <a:ext cx="10220466" cy="1685077"/>
          </a:xfrm>
          <a:prstGeom prst="rect">
            <a:avLst/>
          </a:prstGeom>
        </p:spPr>
        <p:txBody>
          <a:bodyPr wrap="square">
            <a:spAutoFit/>
          </a:bodyPr>
          <a:lstStyle/>
          <a:p>
            <a:pPr algn="just">
              <a:lnSpc>
                <a:spcPct val="115000"/>
              </a:lnSpc>
              <a:spcAft>
                <a:spcPts val="0"/>
              </a:spcAf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При оценке степени загрязнения тяжелыми металлами почвенного покрова необходимо ввести коэффициент геохимической </a:t>
            </a:r>
            <a:r>
              <a:rPr lang="ru-RU"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измененности</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почвенного покрова (К), предложенный К.М. Петровым и целесообразно присвоить вес каждому показателю ранжирования, так как показатели различных градаций могут встречаться в пределах одной </a:t>
            </a:r>
            <a:r>
              <a:rPr lang="ru-RU"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геосистемы</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Для этого всем категориям градации присваивается балл: </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Схема 1">
            <a:extLst>
              <a:ext uri="{FF2B5EF4-FFF2-40B4-BE49-F238E27FC236}">
                <a16:creationId xmlns:a16="http://schemas.microsoft.com/office/drawing/2014/main" id="{1694DF6B-F2E7-42A3-873F-2AC8509B763D}"/>
              </a:ext>
            </a:extLst>
          </p:cNvPr>
          <p:cNvGraphicFramePr/>
          <p:nvPr>
            <p:extLst>
              <p:ext uri="{D42A27DB-BD31-4B8C-83A1-F6EECF244321}">
                <p14:modId xmlns:p14="http://schemas.microsoft.com/office/powerpoint/2010/main" val="634210039"/>
              </p:ext>
            </p:extLst>
          </p:nvPr>
        </p:nvGraphicFramePr>
        <p:xfrm>
          <a:off x="2971137" y="2590644"/>
          <a:ext cx="5610142" cy="3607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7164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Обзорные вопросы</a:t>
            </a:r>
          </a:p>
        </p:txBody>
      </p:sp>
      <p:sp>
        <p:nvSpPr>
          <p:cNvPr id="46" name="Прямоугольник 45">
            <a:extLst>
              <a:ext uri="{FF2B5EF4-FFF2-40B4-BE49-F238E27FC236}">
                <a16:creationId xmlns:a16="http://schemas.microsoft.com/office/drawing/2014/main" id="{771EF76B-1D00-459D-879C-636C3876B6CE}"/>
              </a:ext>
            </a:extLst>
          </p:cNvPr>
          <p:cNvSpPr/>
          <p:nvPr/>
        </p:nvSpPr>
        <p:spPr>
          <a:xfrm>
            <a:off x="780855" y="1247820"/>
            <a:ext cx="7395634" cy="2555380"/>
          </a:xfrm>
          <a:prstGeom prst="rect">
            <a:avLst/>
          </a:prstGeom>
        </p:spPr>
        <p:txBody>
          <a:bodyPr wrap="square">
            <a:spAutoFit/>
          </a:bodyPr>
          <a:lstStyle/>
          <a:p>
            <a:pPr marL="342900" lvl="0" indent="-342900" algn="just">
              <a:lnSpc>
                <a:spcPct val="115000"/>
              </a:lnSpc>
              <a:spcAft>
                <a:spcPts val="0"/>
              </a:spcAft>
              <a:buFont typeface="+mj-lt"/>
              <a:buAutoNum type="arabicPeriod"/>
            </a:pPr>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Основной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принцип отбора основных показателей </a:t>
            </a:r>
            <a:r>
              <a:rPr lang="ru-RU"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геосистем</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для зонирования территории по степени антропогенной нагрузки?</a:t>
            </a:r>
          </a:p>
          <a:p>
            <a:pPr marL="342900" lvl="0" indent="-342900" algn="just">
              <a:lnSpc>
                <a:spcPct val="115000"/>
              </a:lnSpc>
              <a:spcAft>
                <a:spcPts val="0"/>
              </a:spcAft>
              <a:buFont typeface="+mj-lt"/>
              <a:buAutoNum type="arabicPeriod"/>
            </a:pPr>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Основные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показатели для оценки сельскохозяйственного воздействия на </a:t>
            </a:r>
            <a:r>
              <a:rPr lang="ru-RU"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геосистемы</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15000"/>
              </a:lnSpc>
              <a:spcAft>
                <a:spcPts val="0"/>
              </a:spcAft>
              <a:buFont typeface="+mj-lt"/>
              <a:buAutoNum type="arabicPeriod"/>
            </a:pPr>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Основные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показатели для оценки техногенного воздействия на </a:t>
            </a:r>
            <a:r>
              <a:rPr lang="ru-RU"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геосистемы</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15000"/>
              </a:lnSpc>
              <a:spcAft>
                <a:spcPts val="0"/>
              </a:spcAft>
              <a:buFont typeface="+mj-lt"/>
              <a:buAutoNum type="arabicPeriod"/>
            </a:pPr>
            <a:endParaRPr lang="ru-RU" dirty="0">
              <a:solidFill>
                <a:srgbClr val="00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4232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15091" y="1225845"/>
            <a:ext cx="10258425" cy="4351338"/>
          </a:xfrm>
        </p:spPr>
        <p:txBody>
          <a:bodyPr>
            <a:normAutofit fontScale="55000" lnSpcReduction="20000"/>
          </a:bodyPr>
          <a:lstStyle/>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1	</a:t>
            </a:r>
            <a:r>
              <a:rPr lang="ru-RU" dirty="0" err="1">
                <a:latin typeface="Times New Roman" panose="02020603050405020304" pitchFamily="18" charset="0"/>
                <a:cs typeface="Times New Roman" panose="02020603050405020304" pitchFamily="18" charset="0"/>
              </a:rPr>
              <a:t>Кочуров</a:t>
            </a:r>
            <a:r>
              <a:rPr lang="ru-RU" dirty="0">
                <a:latin typeface="Times New Roman" panose="02020603050405020304" pitchFamily="18" charset="0"/>
                <a:cs typeface="Times New Roman" panose="02020603050405020304" pitchFamily="18" charset="0"/>
              </a:rPr>
              <a:t> Б.И. Геоэкология: </a:t>
            </a:r>
            <a:r>
              <a:rPr lang="ru-RU" dirty="0" err="1">
                <a:latin typeface="Times New Roman" panose="02020603050405020304" pitchFamily="18" charset="0"/>
                <a:cs typeface="Times New Roman" panose="02020603050405020304" pitchFamily="18" charset="0"/>
              </a:rPr>
              <a:t>экодиагностика</a:t>
            </a:r>
            <a:r>
              <a:rPr lang="ru-RU" dirty="0">
                <a:latin typeface="Times New Roman" panose="02020603050405020304" pitchFamily="18" charset="0"/>
                <a:cs typeface="Times New Roman" panose="02020603050405020304" pitchFamily="18" charset="0"/>
              </a:rPr>
              <a:t> и эколого-хозяйственный баланс территории. – Смоленск: СГУ, 1999. – 154 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2	</a:t>
            </a:r>
            <a:r>
              <a:rPr lang="ru-RU" dirty="0" err="1">
                <a:latin typeface="Times New Roman" panose="02020603050405020304" pitchFamily="18" charset="0"/>
                <a:cs typeface="Times New Roman" panose="02020603050405020304" pitchFamily="18" charset="0"/>
              </a:rPr>
              <a:t>Климина</a:t>
            </a:r>
            <a:r>
              <a:rPr lang="ru-RU" dirty="0">
                <a:latin typeface="Times New Roman" panose="02020603050405020304" pitchFamily="18" charset="0"/>
                <a:cs typeface="Times New Roman" panose="02020603050405020304" pitchFamily="18" charset="0"/>
              </a:rPr>
              <a:t> Е.М. Методические аспекты оценки и картографирования экологического состояния ландшафтов административного района // География и природные ресурсы. – 2003. – №2. – С. 129-131.</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3	</a:t>
            </a:r>
            <a:r>
              <a:rPr lang="ru-RU" dirty="0" err="1">
                <a:latin typeface="Times New Roman" panose="02020603050405020304" pitchFamily="18" charset="0"/>
                <a:cs typeface="Times New Roman" panose="02020603050405020304" pitchFamily="18" charset="0"/>
              </a:rPr>
              <a:t>Макевнин</a:t>
            </a:r>
            <a:r>
              <a:rPr lang="ru-RU" dirty="0">
                <a:latin typeface="Times New Roman" panose="02020603050405020304" pitchFamily="18" charset="0"/>
                <a:cs typeface="Times New Roman" panose="02020603050405020304" pitchFamily="18" charset="0"/>
              </a:rPr>
              <a:t> С.Г., Вакулин А.А. Охрана природы. – М.: </a:t>
            </a:r>
            <a:r>
              <a:rPr lang="ru-RU" dirty="0" err="1">
                <a:latin typeface="Times New Roman" panose="02020603050405020304" pitchFamily="18" charset="0"/>
                <a:cs typeface="Times New Roman" panose="02020603050405020304" pitchFamily="18" charset="0"/>
              </a:rPr>
              <a:t>Агропромиздат</a:t>
            </a:r>
            <a:r>
              <a:rPr lang="ru-RU" dirty="0">
                <a:latin typeface="Times New Roman" panose="02020603050405020304" pitchFamily="18" charset="0"/>
                <a:cs typeface="Times New Roman" panose="02020603050405020304" pitchFamily="18" charset="0"/>
              </a:rPr>
              <a:t>, 1991. – 127 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4	</a:t>
            </a:r>
            <a:r>
              <a:rPr lang="ru-RU" dirty="0" err="1">
                <a:latin typeface="Times New Roman" panose="02020603050405020304" pitchFamily="18" charset="0"/>
                <a:cs typeface="Times New Roman" panose="02020603050405020304" pitchFamily="18" charset="0"/>
              </a:rPr>
              <a:t>Реймерс</a:t>
            </a:r>
            <a:r>
              <a:rPr lang="ru-RU" dirty="0">
                <a:latin typeface="Times New Roman" panose="02020603050405020304" pitchFamily="18" charset="0"/>
                <a:cs typeface="Times New Roman" panose="02020603050405020304" pitchFamily="18" charset="0"/>
              </a:rPr>
              <a:t> Н.Ф. Экология (теории, законы, правила, принципы и гипотезы). – М.: Россия молодая, 1994. – 366 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5	Борисенко И.Л. Анализ динамики накопления металлов в почвах урбанизированной территории // Эколого-геохимический анализ технического загрязнения: сб. статей. – М.: ИМГРЭ, 1991. – С. 104-115. </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6	Критерии оценки экологической обстановки территорий для выявления зон чрезвычайной экологической ситуации и зон экологического бедствия: утв. Приказом Минприроды РФ 30 ноября 1992 года. – 51 с. </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7	ГН 2.1.7.2041–06 Предельно допустимые концентрации (ПДК) химических веществ в почве. – </a:t>
            </a:r>
            <a:r>
              <a:rPr lang="ru-RU" dirty="0" err="1">
                <a:latin typeface="Times New Roman" panose="02020603050405020304" pitchFamily="18" charset="0"/>
                <a:cs typeface="Times New Roman" panose="02020603050405020304" pitchFamily="18" charset="0"/>
              </a:rPr>
              <a:t>Введ</a:t>
            </a:r>
            <a:r>
              <a:rPr lang="ru-RU" dirty="0">
                <a:latin typeface="Times New Roman" panose="02020603050405020304" pitchFamily="18" charset="0"/>
                <a:cs typeface="Times New Roman" panose="02020603050405020304" pitchFamily="18" charset="0"/>
              </a:rPr>
              <a:t>. 01.04.2006. – М.: </a:t>
            </a:r>
            <a:r>
              <a:rPr lang="ru-RU" dirty="0" err="1">
                <a:latin typeface="Times New Roman" panose="02020603050405020304" pitchFamily="18" charset="0"/>
                <a:cs typeface="Times New Roman" panose="02020603050405020304" pitchFamily="18" charset="0"/>
              </a:rPr>
              <a:t>Федеральн</a:t>
            </a:r>
            <a:r>
              <a:rPr lang="ru-RU" dirty="0">
                <a:latin typeface="Times New Roman" panose="02020603050405020304" pitchFamily="18" charset="0"/>
                <a:cs typeface="Times New Roman" panose="02020603050405020304" pitchFamily="18" charset="0"/>
              </a:rPr>
              <a:t>. центр гигиены и эпидемиологии </a:t>
            </a:r>
            <a:r>
              <a:rPr lang="ru-RU" dirty="0" err="1">
                <a:latin typeface="Times New Roman" panose="02020603050405020304" pitchFamily="18" charset="0"/>
                <a:cs typeface="Times New Roman" panose="02020603050405020304" pitchFamily="18" charset="0"/>
              </a:rPr>
              <a:t>Роспотребнадзора</a:t>
            </a:r>
            <a:r>
              <a:rPr lang="ru-RU" dirty="0">
                <a:latin typeface="Times New Roman" panose="02020603050405020304" pitchFamily="18" charset="0"/>
                <a:cs typeface="Times New Roman" panose="02020603050405020304" pitchFamily="18" charset="0"/>
              </a:rPr>
              <a:t>, 2006. – 3 с.</a:t>
            </a:r>
          </a:p>
          <a:p>
            <a:pPr marL="514350" lvl="0" indent="-514350" algn="just">
              <a:buFont typeface="+mj-lt"/>
              <a:buAutoNum type="arabicPeriod"/>
            </a:pPr>
            <a:r>
              <a:rPr lang="ru-RU" dirty="0">
                <a:latin typeface="Times New Roman" panose="02020603050405020304" pitchFamily="18" charset="0"/>
                <a:cs typeface="Times New Roman" panose="02020603050405020304" pitchFamily="18" charset="0"/>
              </a:rPr>
              <a:t>8	Петров К.М. Общая экология: взаимодействие общества и природы: уч. пособие для вузов. – СПб: Химия, 1998. – 352 с.</a:t>
            </a:r>
          </a:p>
          <a:p>
            <a:pPr marL="0" indent="0">
              <a:buNone/>
            </a:pPr>
            <a:r>
              <a:rPr lang="ru-RU" sz="2000" dirty="0">
                <a:latin typeface="Arial" panose="020B0604020202020204" pitchFamily="34" charset="0"/>
                <a:cs typeface="Arial" panose="020B0604020202020204" pitchFamily="34" charset="0"/>
              </a:rPr>
              <a:t/>
            </a:r>
            <a:br>
              <a:rPr lang="ru-RU" sz="2000" dirty="0">
                <a:latin typeface="Arial" panose="020B0604020202020204" pitchFamily="34" charset="0"/>
                <a:cs typeface="Arial" panose="020B0604020202020204" pitchFamily="34" charset="0"/>
              </a:rPr>
            </a:br>
            <a:endParaRPr lang="ru-RU" sz="2000" dirty="0">
              <a:latin typeface="Arial" panose="020B0604020202020204" pitchFamily="34" charset="0"/>
              <a:cs typeface="Arial" panose="020B0604020202020204" pitchFamily="34"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Список использованных источников</a:t>
            </a:r>
          </a:p>
        </p:txBody>
      </p:sp>
    </p:spTree>
    <p:extLst>
      <p:ext uri="{BB962C8B-B14F-4D97-AF65-F5344CB8AC3E}">
        <p14:creationId xmlns:p14="http://schemas.microsoft.com/office/powerpoint/2010/main" val="824872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Благодарю за внимание!</a:t>
            </a:r>
          </a:p>
        </p:txBody>
      </p:sp>
    </p:spTree>
    <p:extLst>
      <p:ext uri="{BB962C8B-B14F-4D97-AF65-F5344CB8AC3E}">
        <p14:creationId xmlns:p14="http://schemas.microsoft.com/office/powerpoint/2010/main" val="2217103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21862" y="1719618"/>
            <a:ext cx="5948831" cy="4334629"/>
          </a:xfrm>
        </p:spPr>
        <p:txBody>
          <a:bodyPr anchor="t">
            <a:normAutofit fontScale="92500"/>
          </a:bodyPr>
          <a:lstStyle/>
          <a:p>
            <a:pPr marL="0" indent="0">
              <a:buNone/>
            </a:pPr>
            <a:endParaRPr lang="ru-RU" sz="3200" dirty="0">
              <a:solidFill>
                <a:srgbClr val="FEFFFF"/>
              </a:solidFill>
              <a:latin typeface="Arial" panose="020B0604020202020204" pitchFamily="34" charset="0"/>
              <a:cs typeface="Arial" panose="020B0604020202020204" pitchFamily="34" charset="0"/>
            </a:endParaRPr>
          </a:p>
          <a:p>
            <a:pPr marL="0" indent="0">
              <a:buNone/>
            </a:pPr>
            <a:endParaRPr lang="ru-RU" sz="3200" dirty="0">
              <a:solidFill>
                <a:srgbClr val="FEFFFF"/>
              </a:solidFill>
              <a:latin typeface="Arial" panose="020B0604020202020204" pitchFamily="34" charset="0"/>
              <a:cs typeface="Arial" panose="020B0604020202020204" pitchFamily="34" charset="0"/>
            </a:endParaRPr>
          </a:p>
          <a:p>
            <a:pPr marL="514350" indent="-514350" algn="just">
              <a:spcBef>
                <a:spcPts val="0"/>
              </a:spcBef>
              <a:buFont typeface="+mj-lt"/>
              <a:buAutoNum type="arabicPeriod"/>
            </a:pPr>
            <a:r>
              <a:rPr lang="ru-RU" sz="3200" b="1" dirty="0" smtClean="0">
                <a:solidFill>
                  <a:schemeClr val="bg1"/>
                </a:solidFill>
                <a:latin typeface="Times New Roman" panose="02020603050405020304" pitchFamily="18" charset="0"/>
                <a:cs typeface="Times New Roman" panose="02020603050405020304" pitchFamily="18" charset="0"/>
              </a:rPr>
              <a:t>Основные </a:t>
            </a:r>
            <a:r>
              <a:rPr lang="ru-RU" sz="3200" b="1" dirty="0">
                <a:solidFill>
                  <a:schemeClr val="bg1"/>
                </a:solidFill>
                <a:latin typeface="Times New Roman" panose="02020603050405020304" pitchFamily="18" charset="0"/>
                <a:cs typeface="Times New Roman" panose="02020603050405020304" pitchFamily="18" charset="0"/>
              </a:rPr>
              <a:t>показатели оценки степени антропогенных воздействий на </a:t>
            </a:r>
            <a:r>
              <a:rPr lang="ru-RU" sz="3200" b="1" dirty="0" err="1">
                <a:solidFill>
                  <a:schemeClr val="bg1"/>
                </a:solidFill>
                <a:latin typeface="Times New Roman" panose="02020603050405020304" pitchFamily="18" charset="0"/>
                <a:cs typeface="Times New Roman" panose="02020603050405020304" pitchFamily="18" charset="0"/>
              </a:rPr>
              <a:t>геосистемы</a:t>
            </a:r>
            <a:endParaRPr lang="ru-RU" sz="3200" b="1" dirty="0">
              <a:solidFill>
                <a:schemeClr val="bg1"/>
              </a:solidFill>
              <a:latin typeface="Times New Roman" panose="02020603050405020304" pitchFamily="18" charset="0"/>
              <a:cs typeface="Times New Roman" panose="02020603050405020304" pitchFamily="18" charset="0"/>
            </a:endParaRPr>
          </a:p>
          <a:p>
            <a:pPr marL="514350" indent="-514350" algn="just">
              <a:spcBef>
                <a:spcPts val="0"/>
              </a:spcBef>
              <a:buFont typeface="+mj-lt"/>
              <a:buAutoNum type="arabicPeriod"/>
            </a:pPr>
            <a:r>
              <a:rPr lang="ru-RU" sz="3200" b="1" dirty="0" smtClean="0">
                <a:solidFill>
                  <a:schemeClr val="bg1"/>
                </a:solidFill>
                <a:latin typeface="Times New Roman" panose="02020603050405020304" pitchFamily="18" charset="0"/>
                <a:cs typeface="Times New Roman" panose="02020603050405020304" pitchFamily="18" charset="0"/>
              </a:rPr>
              <a:t>Шкала </a:t>
            </a:r>
            <a:r>
              <a:rPr lang="ru-RU" sz="3200" b="1" dirty="0">
                <a:solidFill>
                  <a:schemeClr val="bg1"/>
                </a:solidFill>
                <a:latin typeface="Times New Roman" panose="02020603050405020304" pitchFamily="18" charset="0"/>
                <a:cs typeface="Times New Roman" panose="02020603050405020304" pitchFamily="18" charset="0"/>
              </a:rPr>
              <a:t>основных показателей для зонирования территории по степени антропогенной нагрузки. </a:t>
            </a:r>
          </a:p>
        </p:txBody>
      </p:sp>
      <p:sp>
        <p:nvSpPr>
          <p:cNvPr id="9" name="TextBox 8">
            <a:extLst>
              <a:ext uri="{FF2B5EF4-FFF2-40B4-BE49-F238E27FC236}">
                <a16:creationId xmlns:a16="http://schemas.microsoft.com/office/drawing/2014/main" id="{CA7134B2-3F4C-4032-91C7-EE8B2626C099}"/>
              </a:ext>
            </a:extLst>
          </p:cNvPr>
          <p:cNvSpPr txBox="1"/>
          <p:nvPr/>
        </p:nvSpPr>
        <p:spPr>
          <a:xfrm>
            <a:off x="847946" y="1798306"/>
            <a:ext cx="6097772" cy="707886"/>
          </a:xfrm>
          <a:prstGeom prst="rect">
            <a:avLst/>
          </a:prstGeom>
          <a:noFill/>
        </p:spPr>
        <p:txBody>
          <a:bodyPr wrap="square">
            <a:spAutoFit/>
          </a:bodyPr>
          <a:lstStyle/>
          <a:p>
            <a:pPr marL="0" indent="0">
              <a:buNone/>
            </a:pPr>
            <a:r>
              <a:rPr lang="ru-RU" sz="4000" b="1" dirty="0">
                <a:solidFill>
                  <a:srgbClr val="FE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План лекции:</a:t>
            </a:r>
          </a:p>
        </p:txBody>
      </p:sp>
    </p:spTree>
    <p:extLst>
      <p:ext uri="{BB962C8B-B14F-4D97-AF65-F5344CB8AC3E}">
        <p14:creationId xmlns:p14="http://schemas.microsoft.com/office/powerpoint/2010/main" val="1186548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Прямоугольник 1">
            <a:extLst>
              <a:ext uri="{FF2B5EF4-FFF2-40B4-BE49-F238E27FC236}">
                <a16:creationId xmlns:a16="http://schemas.microsoft.com/office/drawing/2014/main" id="{0872F0A5-2CD6-4FD3-99E4-F21961D59FD4}"/>
              </a:ext>
            </a:extLst>
          </p:cNvPr>
          <p:cNvSpPr/>
          <p:nvPr/>
        </p:nvSpPr>
        <p:spPr>
          <a:xfrm>
            <a:off x="1038201" y="626344"/>
            <a:ext cx="10112549" cy="523220"/>
          </a:xfrm>
          <a:prstGeom prst="rect">
            <a:avLst/>
          </a:prstGeom>
        </p:spPr>
        <p:txBody>
          <a:bodyPr wrap="square">
            <a:spAutoFit/>
          </a:bodyPr>
          <a:lstStyle/>
          <a:p>
            <a:r>
              <a:rPr lang="ru-RU" sz="2800" b="1"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Основные предпосылки возникновения ЭСПГ, как науки:</a:t>
            </a:r>
          </a:p>
        </p:txBody>
      </p:sp>
      <p:grpSp>
        <p:nvGrpSpPr>
          <p:cNvPr id="60" name="Group 5">
            <a:extLst>
              <a:ext uri="{FF2B5EF4-FFF2-40B4-BE49-F238E27FC236}">
                <a16:creationId xmlns:a16="http://schemas.microsoft.com/office/drawing/2014/main" id="{6ADC0001-9913-4587-BA8E-807FD1C59BE9}"/>
              </a:ext>
            </a:extLst>
          </p:cNvPr>
          <p:cNvGrpSpPr/>
          <p:nvPr/>
        </p:nvGrpSpPr>
        <p:grpSpPr>
          <a:xfrm>
            <a:off x="5255650" y="1345474"/>
            <a:ext cx="1731437" cy="4524311"/>
            <a:chOff x="5700156" y="1781299"/>
            <a:chExt cx="1828800" cy="3586347"/>
          </a:xfrm>
        </p:grpSpPr>
        <p:sp>
          <p:nvSpPr>
            <p:cNvPr id="61" name="Donut 4">
              <a:extLst>
                <a:ext uri="{FF2B5EF4-FFF2-40B4-BE49-F238E27FC236}">
                  <a16:creationId xmlns:a16="http://schemas.microsoft.com/office/drawing/2014/main" id="{F5820786-8CE0-44E1-A388-AF40CB447A6E}"/>
                </a:ext>
              </a:extLst>
            </p:cNvPr>
            <p:cNvSpPr/>
            <p:nvPr/>
          </p:nvSpPr>
          <p:spPr>
            <a:xfrm>
              <a:off x="5700156" y="3538846"/>
              <a:ext cx="1828800" cy="1828800"/>
            </a:xfrm>
            <a:prstGeom prst="round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5400000" scaled="1"/>
              <a:tileRect/>
            </a:gradFill>
            <a:ln>
              <a:noFill/>
            </a:ln>
            <a:effectLst>
              <a:outerShdw blurRad="444500" dist="38100" dir="12600000" sx="108000" sy="108000" algn="t" rotWithShape="0">
                <a:prstClr val="black">
                  <a:alpha val="13000"/>
                </a:prstClr>
              </a:outerShdw>
            </a:effectLst>
            <a:scene3d>
              <a:camera prst="isometricTopUp"/>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onut 3">
              <a:extLst>
                <a:ext uri="{FF2B5EF4-FFF2-40B4-BE49-F238E27FC236}">
                  <a16:creationId xmlns:a16="http://schemas.microsoft.com/office/drawing/2014/main" id="{25A75341-B140-451A-8823-60F9B3E15032}"/>
                </a:ext>
              </a:extLst>
            </p:cNvPr>
            <p:cNvSpPr/>
            <p:nvPr/>
          </p:nvSpPr>
          <p:spPr>
            <a:xfrm>
              <a:off x="5700156" y="2952997"/>
              <a:ext cx="1828800" cy="1828800"/>
            </a:xfrm>
            <a:prstGeom prst="roundRect">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5400000" scaled="1"/>
              <a:tileRect/>
            </a:gradFill>
            <a:ln>
              <a:noFill/>
            </a:ln>
            <a:effectLst>
              <a:outerShdw blurRad="444500" dist="38100" dir="12600000" sx="108000" sy="108000" algn="t" rotWithShape="0">
                <a:prstClr val="black">
                  <a:alpha val="13000"/>
                </a:prstClr>
              </a:outerShdw>
            </a:effectLst>
            <a:scene3d>
              <a:camera prst="isometricTopUp"/>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onut 2">
              <a:extLst>
                <a:ext uri="{FF2B5EF4-FFF2-40B4-BE49-F238E27FC236}">
                  <a16:creationId xmlns:a16="http://schemas.microsoft.com/office/drawing/2014/main" id="{151A00F1-2368-4085-B4B7-EA0265254A99}"/>
                </a:ext>
              </a:extLst>
            </p:cNvPr>
            <p:cNvSpPr/>
            <p:nvPr/>
          </p:nvSpPr>
          <p:spPr>
            <a:xfrm>
              <a:off x="5700156" y="2367148"/>
              <a:ext cx="1828800" cy="1828800"/>
            </a:xfrm>
            <a:prstGeom prst="roundRect">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5400000" scaled="1"/>
              <a:tileRect/>
            </a:gradFill>
            <a:ln>
              <a:noFill/>
            </a:ln>
            <a:effectLst>
              <a:outerShdw blurRad="444500" dist="38100" dir="12600000" sx="108000" sy="108000" algn="t" rotWithShape="0">
                <a:prstClr val="black">
                  <a:alpha val="13000"/>
                </a:prstClr>
              </a:outerShdw>
            </a:effectLst>
            <a:scene3d>
              <a:camera prst="isometricTopUp"/>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Donut 1">
              <a:extLst>
                <a:ext uri="{FF2B5EF4-FFF2-40B4-BE49-F238E27FC236}">
                  <a16:creationId xmlns:a16="http://schemas.microsoft.com/office/drawing/2014/main" id="{77D18A6E-EF02-476D-86ED-CAB86DD77E77}"/>
                </a:ext>
              </a:extLst>
            </p:cNvPr>
            <p:cNvSpPr/>
            <p:nvPr/>
          </p:nvSpPr>
          <p:spPr>
            <a:xfrm>
              <a:off x="5700156" y="1781299"/>
              <a:ext cx="1828800" cy="1828800"/>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444500" dist="38100" dir="12600000" sx="108000" sy="108000" algn="t" rotWithShape="0">
                <a:prstClr val="black">
                  <a:alpha val="13000"/>
                </a:prstClr>
              </a:outerShdw>
            </a:effectLst>
            <a:scene3d>
              <a:camera prst="isometricTopUp"/>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Oval 7">
            <a:extLst>
              <a:ext uri="{FF2B5EF4-FFF2-40B4-BE49-F238E27FC236}">
                <a16:creationId xmlns:a16="http://schemas.microsoft.com/office/drawing/2014/main" id="{58D19721-2A93-49FC-8350-84A541D8FAA0}"/>
              </a:ext>
            </a:extLst>
          </p:cNvPr>
          <p:cNvSpPr/>
          <p:nvPr/>
        </p:nvSpPr>
        <p:spPr>
          <a:xfrm>
            <a:off x="4426173" y="1469717"/>
            <a:ext cx="635726" cy="635726"/>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66" name="Oval 8">
            <a:extLst>
              <a:ext uri="{FF2B5EF4-FFF2-40B4-BE49-F238E27FC236}">
                <a16:creationId xmlns:a16="http://schemas.microsoft.com/office/drawing/2014/main" id="{061D340B-89A1-443D-B352-632EEED1F353}"/>
              </a:ext>
            </a:extLst>
          </p:cNvPr>
          <p:cNvSpPr/>
          <p:nvPr/>
        </p:nvSpPr>
        <p:spPr>
          <a:xfrm>
            <a:off x="7191881" y="5559378"/>
            <a:ext cx="652567" cy="652567"/>
          </a:xfrm>
          <a:prstGeom prst="ellipse">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67" name="Oval 9">
            <a:extLst>
              <a:ext uri="{FF2B5EF4-FFF2-40B4-BE49-F238E27FC236}">
                <a16:creationId xmlns:a16="http://schemas.microsoft.com/office/drawing/2014/main" id="{CF042C1B-0F24-4D5E-A235-6A139EE218C4}"/>
              </a:ext>
            </a:extLst>
          </p:cNvPr>
          <p:cNvSpPr/>
          <p:nvPr/>
        </p:nvSpPr>
        <p:spPr>
          <a:xfrm>
            <a:off x="7025369" y="1450402"/>
            <a:ext cx="634142" cy="634142"/>
          </a:xfrm>
          <a:prstGeom prst="ellipse">
            <a:avLst/>
          </a:prstGeom>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68" name="Oval 17">
            <a:extLst>
              <a:ext uri="{FF2B5EF4-FFF2-40B4-BE49-F238E27FC236}">
                <a16:creationId xmlns:a16="http://schemas.microsoft.com/office/drawing/2014/main" id="{06291A84-37A6-418D-8CAB-D6D5CF3B31B4}"/>
              </a:ext>
            </a:extLst>
          </p:cNvPr>
          <p:cNvSpPr/>
          <p:nvPr/>
        </p:nvSpPr>
        <p:spPr>
          <a:xfrm>
            <a:off x="4691757" y="5618843"/>
            <a:ext cx="616725" cy="616725"/>
          </a:xfrm>
          <a:prstGeom prst="ellipse">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 name="Прямоугольник 5">
            <a:extLst>
              <a:ext uri="{FF2B5EF4-FFF2-40B4-BE49-F238E27FC236}">
                <a16:creationId xmlns:a16="http://schemas.microsoft.com/office/drawing/2014/main" id="{2BB2EF00-EF44-4139-8550-EDB8A00BE839}"/>
              </a:ext>
            </a:extLst>
          </p:cNvPr>
          <p:cNvSpPr/>
          <p:nvPr/>
        </p:nvSpPr>
        <p:spPr>
          <a:xfrm>
            <a:off x="7736007" y="1799035"/>
            <a:ext cx="3520068" cy="3139321"/>
          </a:xfrm>
          <a:prstGeom prst="rect">
            <a:avLst/>
          </a:prstGeom>
        </p:spPr>
        <p:txBody>
          <a:bodyPr wrap="square">
            <a:spAutoFit/>
          </a:bodyPr>
          <a:lstStyle/>
          <a:p>
            <a:pPr algn="just"/>
            <a:r>
              <a:rPr lang="ru-RU" dirty="0">
                <a:solidFill>
                  <a:srgbClr val="000000"/>
                </a:solidFill>
                <a:latin typeface="Times New Roman" panose="02020603050405020304" pitchFamily="18" charset="0"/>
              </a:rPr>
              <a:t>Для более достоверной картины антропогенной </a:t>
            </a:r>
            <a:r>
              <a:rPr lang="ru-RU" dirty="0" err="1">
                <a:solidFill>
                  <a:srgbClr val="000000"/>
                </a:solidFill>
                <a:latin typeface="Times New Roman" panose="02020603050405020304" pitchFamily="18" charset="0"/>
              </a:rPr>
              <a:t>измененности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геосистем</a:t>
            </a:r>
            <a:r>
              <a:rPr lang="ru-RU" dirty="0">
                <a:solidFill>
                  <a:srgbClr val="000000"/>
                </a:solidFill>
                <a:latin typeface="Times New Roman" panose="02020603050405020304" pitchFamily="18" charset="0"/>
              </a:rPr>
              <a:t>, по мнению М.А. </a:t>
            </a:r>
            <a:r>
              <a:rPr lang="ru-RU" dirty="0" err="1">
                <a:solidFill>
                  <a:srgbClr val="000000"/>
                </a:solidFill>
                <a:latin typeface="Times New Roman" panose="02020603050405020304" pitchFamily="18" charset="0"/>
              </a:rPr>
              <a:t>Глазовской</a:t>
            </a:r>
            <a:r>
              <a:rPr lang="ru-RU" dirty="0">
                <a:solidFill>
                  <a:srgbClr val="000000"/>
                </a:solidFill>
                <a:latin typeface="Times New Roman" panose="02020603050405020304" pitchFamily="18" charset="0"/>
              </a:rPr>
              <a:t>, необходимо учитывать геохимические изменения, происходящие в результате антропогенного воздействия, особенно, если исследования проводятся в районах, где активны процессы </a:t>
            </a:r>
            <a:r>
              <a:rPr lang="ru-RU" dirty="0" err="1">
                <a:solidFill>
                  <a:srgbClr val="000000"/>
                </a:solidFill>
                <a:latin typeface="Times New Roman" panose="02020603050405020304" pitchFamily="18" charset="0"/>
              </a:rPr>
              <a:t>техногенеза</a:t>
            </a:r>
            <a:r>
              <a:rPr lang="ru-RU" dirty="0">
                <a:solidFill>
                  <a:srgbClr val="000000"/>
                </a:solidFill>
                <a:latin typeface="Times New Roman" panose="02020603050405020304" pitchFamily="18" charset="0"/>
              </a:rPr>
              <a:t>.</a:t>
            </a:r>
          </a:p>
        </p:txBody>
      </p:sp>
      <p:sp>
        <p:nvSpPr>
          <p:cNvPr id="7" name="Прямоугольник 6">
            <a:extLst>
              <a:ext uri="{FF2B5EF4-FFF2-40B4-BE49-F238E27FC236}">
                <a16:creationId xmlns:a16="http://schemas.microsoft.com/office/drawing/2014/main" id="{8245920D-8204-45F8-88A2-CDAE9155B6F0}"/>
              </a:ext>
            </a:extLst>
          </p:cNvPr>
          <p:cNvSpPr/>
          <p:nvPr/>
        </p:nvSpPr>
        <p:spPr>
          <a:xfrm>
            <a:off x="498368" y="1562841"/>
            <a:ext cx="4075536" cy="4801314"/>
          </a:xfrm>
          <a:prstGeom prst="rect">
            <a:avLst/>
          </a:prstGeom>
        </p:spPr>
        <p:txBody>
          <a:bodyPr wrap="square">
            <a:spAutoFit/>
          </a:bodyPr>
          <a:lstStyle/>
          <a:p>
            <a:pPr algn="just"/>
            <a:r>
              <a:rPr lang="ru-RU" dirty="0">
                <a:solidFill>
                  <a:srgbClr val="000000"/>
                </a:solidFill>
                <a:latin typeface="Times New Roman" panose="02020603050405020304" pitchFamily="18" charset="0"/>
              </a:rPr>
              <a:t>Методика оценки характера и глубины антропогенной трансформации </a:t>
            </a:r>
            <a:r>
              <a:rPr lang="ru-RU" dirty="0" err="1">
                <a:solidFill>
                  <a:srgbClr val="000000"/>
                </a:solidFill>
                <a:latin typeface="Times New Roman" panose="02020603050405020304" pitchFamily="18" charset="0"/>
              </a:rPr>
              <a:t>геосистем</a:t>
            </a:r>
            <a:r>
              <a:rPr lang="ru-RU" dirty="0">
                <a:solidFill>
                  <a:srgbClr val="000000"/>
                </a:solidFill>
                <a:latin typeface="Times New Roman" panose="02020603050405020304" pitchFamily="18" charset="0"/>
              </a:rPr>
              <a:t> разрабатывалась многими учеными (Исаченко А.Г., Булатов В.И., Арманд Д.Л., Мамай И.И. и др. Чаще всего в качестве критерия такой оценки принимается современное использование земель (</a:t>
            </a:r>
            <a:r>
              <a:rPr lang="ru-RU" dirty="0" err="1">
                <a:solidFill>
                  <a:srgbClr val="000000"/>
                </a:solidFill>
                <a:latin typeface="Times New Roman" panose="02020603050405020304" pitchFamily="18" charset="0"/>
              </a:rPr>
              <a:t>Кочуров</a:t>
            </a:r>
            <a:r>
              <a:rPr lang="ru-RU" dirty="0">
                <a:solidFill>
                  <a:srgbClr val="000000"/>
                </a:solidFill>
                <a:latin typeface="Times New Roman" panose="02020603050405020304" pitchFamily="18" charset="0"/>
              </a:rPr>
              <a:t> Б.И., Мамай И.И. и др.), но необходимо учитывать, как считают B.C. </a:t>
            </a:r>
            <a:r>
              <a:rPr lang="ru-RU" dirty="0" err="1">
                <a:solidFill>
                  <a:srgbClr val="000000"/>
                </a:solidFill>
                <a:latin typeface="Times New Roman" panose="02020603050405020304" pitchFamily="18" charset="0"/>
              </a:rPr>
              <a:t>Жекулин</a:t>
            </a:r>
            <a:r>
              <a:rPr lang="ru-RU" dirty="0">
                <a:solidFill>
                  <a:srgbClr val="000000"/>
                </a:solidFill>
                <a:latin typeface="Times New Roman" panose="02020603050405020304" pitchFamily="18" charset="0"/>
              </a:rPr>
              <a:t>, В.А. Низовцев то, что настоящее состояние всякой </a:t>
            </a:r>
            <a:r>
              <a:rPr lang="ru-RU" dirty="0" err="1">
                <a:solidFill>
                  <a:srgbClr val="000000"/>
                </a:solidFill>
                <a:latin typeface="Times New Roman" panose="02020603050405020304" pitchFamily="18" charset="0"/>
              </a:rPr>
              <a:t>геосистемы</a:t>
            </a:r>
            <a:r>
              <a:rPr lang="ru-RU" dirty="0">
                <a:solidFill>
                  <a:srgbClr val="000000"/>
                </a:solidFill>
                <a:latin typeface="Times New Roman" panose="02020603050405020304" pitchFamily="18" charset="0"/>
              </a:rPr>
              <a:t> может оказаться результатом «наслоения» последствий исторически сменявшихся, различных по направленности и интенсивности воздействий. </a:t>
            </a:r>
          </a:p>
        </p:txBody>
      </p:sp>
    </p:spTree>
    <p:extLst>
      <p:ext uri="{BB962C8B-B14F-4D97-AF65-F5344CB8AC3E}">
        <p14:creationId xmlns:p14="http://schemas.microsoft.com/office/powerpoint/2010/main" val="2870574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488950"/>
            <a:ext cx="10515600" cy="1482725"/>
          </a:xfrm>
        </p:spPr>
        <p:txBody>
          <a:bodyPr>
            <a:noAutofit/>
          </a:bodyPr>
          <a:lstStyle/>
          <a:p>
            <a:pPr algn="just"/>
            <a:r>
              <a:rPr lang="ru-RU" sz="1400" b="1" dirty="0">
                <a:latin typeface="Times New Roman" panose="02020603050405020304" pitchFamily="18" charset="0"/>
                <a:cs typeface="Times New Roman" panose="02020603050405020304" pitchFamily="18" charset="0"/>
              </a:rPr>
              <a:t>Для оценки степени антропогенной нагрузки на </a:t>
            </a:r>
            <a:r>
              <a:rPr lang="ru-RU" sz="1400" b="1" dirty="0" err="1">
                <a:latin typeface="Times New Roman" panose="02020603050405020304" pitchFamily="18" charset="0"/>
                <a:cs typeface="Times New Roman" panose="02020603050405020304" pitchFamily="18" charset="0"/>
              </a:rPr>
              <a:t>геосистемы</a:t>
            </a:r>
            <a:r>
              <a:rPr lang="ru-RU" sz="1400" b="1" dirty="0">
                <a:latin typeface="Times New Roman" panose="02020603050405020304" pitchFamily="18" charset="0"/>
                <a:cs typeface="Times New Roman" panose="02020603050405020304" pitchFamily="18" charset="0"/>
              </a:rPr>
              <a:t> учитывались параметры нарушения компонентов среды, оценивались геохимические изменения. В итоге получились классификационные модели, параметры которых связаны с определенной антропогенной нагрузкой, различающейся как по виду, так и по степени воздействия (таблица 1). Для определения степени антропогенной нагрузки и трансформации всех категорий вводились экспертные бальные оценки, показывающие относительную степень антропогенной трансформации. Для этого использовались нормированные показатели антропогенных нагрузок на </a:t>
            </a:r>
            <a:r>
              <a:rPr lang="ru-RU" sz="1400" b="1" dirty="0" err="1">
                <a:latin typeface="Times New Roman" panose="02020603050405020304" pitchFamily="18" charset="0"/>
                <a:cs typeface="Times New Roman" panose="02020603050405020304" pitchFamily="18" charset="0"/>
              </a:rPr>
              <a:t>геосистемы</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Макевнин</a:t>
            </a:r>
            <a:r>
              <a:rPr lang="ru-RU" sz="1400" b="1" dirty="0">
                <a:latin typeface="Times New Roman" panose="02020603050405020304" pitchFamily="18" charset="0"/>
                <a:cs typeface="Times New Roman" panose="02020603050405020304" pitchFamily="18" charset="0"/>
              </a:rPr>
              <a:t> С.Г. и др., </a:t>
            </a:r>
            <a:r>
              <a:rPr lang="ru-RU" sz="1400" b="1" dirty="0" err="1">
                <a:latin typeface="Times New Roman" panose="02020603050405020304" pitchFamily="18" charset="0"/>
                <a:cs typeface="Times New Roman" panose="02020603050405020304" pitchFamily="18" charset="0"/>
              </a:rPr>
              <a:t>Реймерс</a:t>
            </a:r>
            <a:r>
              <a:rPr lang="ru-RU" sz="1400" b="1" dirty="0">
                <a:latin typeface="Times New Roman" panose="02020603050405020304" pitchFamily="18" charset="0"/>
                <a:cs typeface="Times New Roman" panose="02020603050405020304" pitchFamily="18" charset="0"/>
              </a:rPr>
              <a:t> Н.Ф., Рюмин В.В.). Приведенные ниже нормы экологических пределов использования </a:t>
            </a:r>
            <a:r>
              <a:rPr lang="ru-RU" sz="1400" b="1" dirty="0" err="1">
                <a:latin typeface="Times New Roman" panose="02020603050405020304" pitchFamily="18" charset="0"/>
                <a:cs typeface="Times New Roman" panose="02020603050405020304" pitchFamily="18" charset="0"/>
              </a:rPr>
              <a:t>геосистем</a:t>
            </a:r>
            <a:r>
              <a:rPr lang="ru-RU" sz="1400" b="1" dirty="0">
                <a:latin typeface="Times New Roman" panose="02020603050405020304" pitchFamily="18" charset="0"/>
                <a:cs typeface="Times New Roman" panose="02020603050405020304" pitchFamily="18" charset="0"/>
              </a:rPr>
              <a:t> позволяют нам ранжировать территорию по степени антропогенной нагрузки на </a:t>
            </a:r>
            <a:r>
              <a:rPr lang="ru-RU" sz="1400" b="1" dirty="0" err="1">
                <a:latin typeface="Times New Roman" panose="02020603050405020304" pitchFamily="18" charset="0"/>
                <a:cs typeface="Times New Roman" panose="02020603050405020304" pitchFamily="18" charset="0"/>
              </a:rPr>
              <a:t>геосистемы</a:t>
            </a:r>
            <a:r>
              <a:rPr lang="ru-RU" sz="1400" b="1" dirty="0">
                <a:latin typeface="Times New Roman" panose="02020603050405020304" pitchFamily="18" charset="0"/>
                <a:cs typeface="Times New Roman" panose="02020603050405020304" pitchFamily="18" charset="0"/>
              </a:rPr>
              <a:t>, и, кроме того, обоснованно применить их результаты для оптимизации структуры природопользования.</a:t>
            </a:r>
          </a:p>
        </p:txBody>
      </p:sp>
      <p:graphicFrame>
        <p:nvGraphicFramePr>
          <p:cNvPr id="5" name="Объект 4"/>
          <p:cNvGraphicFramePr>
            <a:graphicFrameLocks noGrp="1"/>
          </p:cNvGraphicFramePr>
          <p:nvPr>
            <p:ph idx="1"/>
            <p:extLst>
              <p:ext uri="{D42A27DB-BD31-4B8C-83A1-F6EECF244321}">
                <p14:modId xmlns:p14="http://schemas.microsoft.com/office/powerpoint/2010/main" val="1044704912"/>
              </p:ext>
            </p:extLst>
          </p:nvPr>
        </p:nvGraphicFramePr>
        <p:xfrm>
          <a:off x="838199" y="2200274"/>
          <a:ext cx="10429878" cy="3943351"/>
        </p:xfrm>
        <a:graphic>
          <a:graphicData uri="http://schemas.openxmlformats.org/drawingml/2006/table">
            <a:tbl>
              <a:tblPr firstRow="1" bandRow="1">
                <a:tableStyleId>{5C22544A-7EE6-4342-B048-85BDC9FD1C3A}</a:tableStyleId>
              </a:tblPr>
              <a:tblGrid>
                <a:gridCol w="1738313">
                  <a:extLst>
                    <a:ext uri="{9D8B030D-6E8A-4147-A177-3AD203B41FA5}">
                      <a16:colId xmlns:a16="http://schemas.microsoft.com/office/drawing/2014/main" val="872238821"/>
                    </a:ext>
                  </a:extLst>
                </a:gridCol>
                <a:gridCol w="1738313">
                  <a:extLst>
                    <a:ext uri="{9D8B030D-6E8A-4147-A177-3AD203B41FA5}">
                      <a16:colId xmlns:a16="http://schemas.microsoft.com/office/drawing/2014/main" val="3409595792"/>
                    </a:ext>
                  </a:extLst>
                </a:gridCol>
                <a:gridCol w="1738313">
                  <a:extLst>
                    <a:ext uri="{9D8B030D-6E8A-4147-A177-3AD203B41FA5}">
                      <a16:colId xmlns:a16="http://schemas.microsoft.com/office/drawing/2014/main" val="681566610"/>
                    </a:ext>
                  </a:extLst>
                </a:gridCol>
                <a:gridCol w="1738313">
                  <a:extLst>
                    <a:ext uri="{9D8B030D-6E8A-4147-A177-3AD203B41FA5}">
                      <a16:colId xmlns:a16="http://schemas.microsoft.com/office/drawing/2014/main" val="3643398294"/>
                    </a:ext>
                  </a:extLst>
                </a:gridCol>
                <a:gridCol w="1738313">
                  <a:extLst>
                    <a:ext uri="{9D8B030D-6E8A-4147-A177-3AD203B41FA5}">
                      <a16:colId xmlns:a16="http://schemas.microsoft.com/office/drawing/2014/main" val="2120588550"/>
                    </a:ext>
                  </a:extLst>
                </a:gridCol>
                <a:gridCol w="1738313">
                  <a:extLst>
                    <a:ext uri="{9D8B030D-6E8A-4147-A177-3AD203B41FA5}">
                      <a16:colId xmlns:a16="http://schemas.microsoft.com/office/drawing/2014/main" val="1615603993"/>
                    </a:ext>
                  </a:extLst>
                </a:gridCol>
              </a:tblGrid>
              <a:tr h="801901">
                <a:tc>
                  <a:txBody>
                    <a:bodyPr/>
                    <a:lstStyle/>
                    <a:p>
                      <a:r>
                        <a:rPr lang="ru-RU" sz="18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Показатель</a:t>
                      </a:r>
                      <a:endParaRPr lang="ru-RU" dirty="0">
                        <a:latin typeface="Times New Roman" panose="02020603050405020304" pitchFamily="18" charset="0"/>
                        <a:cs typeface="Times New Roman" panose="02020603050405020304" pitchFamily="18" charset="0"/>
                      </a:endParaRPr>
                    </a:p>
                  </a:txBody>
                  <a:tcP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0 баллов</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1 балл</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2 балла</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3 балла</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4 балла</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9412311"/>
                  </a:ext>
                </a:extLst>
              </a:tr>
              <a:tr h="1346336">
                <a:tc>
                  <a:txBody>
                    <a:bodyPr/>
                    <a:lstStyle/>
                    <a:p>
                      <a:pPr indent="-215900">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Площадь населенных пунктов, %</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отсутствует</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менее 1</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1-2</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2-3</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более 3</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13289540"/>
                  </a:ext>
                </a:extLst>
              </a:tr>
              <a:tr h="897557">
                <a:tc>
                  <a:txBody>
                    <a:bodyPr/>
                    <a:lstStyle/>
                    <a:p>
                      <a:pPr indent="-215900">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Плотность населения, чел/км</a:t>
                      </a:r>
                      <a:r>
                        <a:rPr lang="ru-RU" sz="1400" b="0" i="0" u="none" strike="noStrike" spc="0" baseline="3000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2</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отсутствует</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менее 10</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10-20</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20-30</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более 30</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39087710"/>
                  </a:ext>
                </a:extLst>
              </a:tr>
              <a:tr h="897557">
                <a:tc>
                  <a:txBody>
                    <a:bodyPr/>
                    <a:lstStyle/>
                    <a:p>
                      <a:pPr indent="-215900">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Транспортная нагрузка, </a:t>
                      </a: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км/км</a:t>
                      </a:r>
                      <a:r>
                        <a:rPr lang="ru-RU" sz="1400" baseline="30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отсутствует</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менее 0,1</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0,1-0,2</a:t>
                      </a:r>
                    </a:p>
                  </a:txBody>
                  <a:tcPr marL="68580" marR="68580" marT="0" marB="0" anchor="ctr"/>
                </a:tc>
                <a:tc>
                  <a:txBody>
                    <a:bodyPr/>
                    <a:lstStyle/>
                    <a:p>
                      <a:pPr indent="-215900" algn="ctr">
                        <a:lnSpc>
                          <a:spcPct val="115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0,2</a:t>
                      </a:r>
                      <a:r>
                        <a:rPr lang="kk-KZ"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a:t>
                      </a: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более </a:t>
                      </a: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0,3</a:t>
                      </a:r>
                    </a:p>
                  </a:txBody>
                  <a:tcPr marL="68580" marR="68580" marT="0" marB="0" anchor="ctr"/>
                </a:tc>
                <a:extLst>
                  <a:ext uri="{0D108BD9-81ED-4DB2-BD59-A6C34878D82A}">
                    <a16:rowId xmlns:a16="http://schemas.microsoft.com/office/drawing/2014/main" val="3489517248"/>
                  </a:ext>
                </a:extLst>
              </a:tr>
            </a:tbl>
          </a:graphicData>
        </a:graphic>
      </p:graphicFrame>
    </p:spTree>
    <p:extLst>
      <p:ext uri="{BB962C8B-B14F-4D97-AF65-F5344CB8AC3E}">
        <p14:creationId xmlns:p14="http://schemas.microsoft.com/office/powerpoint/2010/main" val="109642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199" y="488950"/>
            <a:ext cx="10515600" cy="1482725"/>
          </a:xfrm>
        </p:spPr>
        <p:txBody>
          <a:bodyPr>
            <a:noAutofit/>
          </a:bodyPr>
          <a:lstStyle/>
          <a:p>
            <a:pPr algn="just"/>
            <a:r>
              <a:rPr lang="ru-RU" sz="1400" b="1" dirty="0" smtClean="0">
                <a:latin typeface="Times New Roman" panose="02020603050405020304" pitchFamily="18" charset="0"/>
                <a:cs typeface="Times New Roman" panose="02020603050405020304" pitchFamily="18" charset="0"/>
              </a:rPr>
              <a:t>Продолжение таблицы</a:t>
            </a:r>
            <a:endParaRPr lang="ru-RU" sz="1400" b="1"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682236808"/>
              </p:ext>
            </p:extLst>
          </p:nvPr>
        </p:nvGraphicFramePr>
        <p:xfrm>
          <a:off x="838199" y="1733550"/>
          <a:ext cx="10429878" cy="3646830"/>
        </p:xfrm>
        <a:graphic>
          <a:graphicData uri="http://schemas.openxmlformats.org/drawingml/2006/table">
            <a:tbl>
              <a:tblPr firstRow="1" bandRow="1">
                <a:tableStyleId>{5C22544A-7EE6-4342-B048-85BDC9FD1C3A}</a:tableStyleId>
              </a:tblPr>
              <a:tblGrid>
                <a:gridCol w="1738313">
                  <a:extLst>
                    <a:ext uri="{9D8B030D-6E8A-4147-A177-3AD203B41FA5}">
                      <a16:colId xmlns:a16="http://schemas.microsoft.com/office/drawing/2014/main" val="872238821"/>
                    </a:ext>
                  </a:extLst>
                </a:gridCol>
                <a:gridCol w="1738313">
                  <a:extLst>
                    <a:ext uri="{9D8B030D-6E8A-4147-A177-3AD203B41FA5}">
                      <a16:colId xmlns:a16="http://schemas.microsoft.com/office/drawing/2014/main" val="3409595792"/>
                    </a:ext>
                  </a:extLst>
                </a:gridCol>
                <a:gridCol w="1738313">
                  <a:extLst>
                    <a:ext uri="{9D8B030D-6E8A-4147-A177-3AD203B41FA5}">
                      <a16:colId xmlns:a16="http://schemas.microsoft.com/office/drawing/2014/main" val="681566610"/>
                    </a:ext>
                  </a:extLst>
                </a:gridCol>
                <a:gridCol w="1738313">
                  <a:extLst>
                    <a:ext uri="{9D8B030D-6E8A-4147-A177-3AD203B41FA5}">
                      <a16:colId xmlns:a16="http://schemas.microsoft.com/office/drawing/2014/main" val="3643398294"/>
                    </a:ext>
                  </a:extLst>
                </a:gridCol>
                <a:gridCol w="1738313">
                  <a:extLst>
                    <a:ext uri="{9D8B030D-6E8A-4147-A177-3AD203B41FA5}">
                      <a16:colId xmlns:a16="http://schemas.microsoft.com/office/drawing/2014/main" val="2120588550"/>
                    </a:ext>
                  </a:extLst>
                </a:gridCol>
                <a:gridCol w="1738313">
                  <a:extLst>
                    <a:ext uri="{9D8B030D-6E8A-4147-A177-3AD203B41FA5}">
                      <a16:colId xmlns:a16="http://schemas.microsoft.com/office/drawing/2014/main" val="1615603993"/>
                    </a:ext>
                  </a:extLst>
                </a:gridCol>
              </a:tblGrid>
              <a:tr h="611685">
                <a:tc>
                  <a:txBody>
                    <a:bodyPr/>
                    <a:lstStyle/>
                    <a:p>
                      <a:r>
                        <a:rPr lang="ru-RU" sz="1800" b="1" kern="1200" dirty="0" smtClean="0">
                          <a:solidFill>
                            <a:schemeClr val="lt1"/>
                          </a:solidFill>
                          <a:effectLst/>
                          <a:latin typeface="Times New Roman" panose="02020603050405020304" pitchFamily="18" charset="0"/>
                          <a:ea typeface="+mn-ea"/>
                          <a:cs typeface="Times New Roman" panose="02020603050405020304" pitchFamily="18" charset="0"/>
                        </a:rPr>
                        <a:t>Показатель</a:t>
                      </a:r>
                      <a:endParaRPr lang="ru-RU" dirty="0">
                        <a:latin typeface="Times New Roman" panose="02020603050405020304" pitchFamily="18" charset="0"/>
                        <a:cs typeface="Times New Roman" panose="02020603050405020304" pitchFamily="18" charset="0"/>
                      </a:endParaRPr>
                    </a:p>
                  </a:txBody>
                  <a:tcP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0 баллов</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1 балл</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2 балла</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3 балла</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smtClean="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4 балла</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9412311"/>
                  </a:ext>
                </a:extLst>
              </a:tr>
              <a:tr h="844124">
                <a:tc>
                  <a:txBody>
                    <a:bodyPr/>
                    <a:lstStyle/>
                    <a:p>
                      <a:pPr indent="-215900">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Площадь техногенных образований, %</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отсутствует</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менее 0,5</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0,5-1</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1-3</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более 3</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8811258"/>
                  </a:ext>
                </a:extLst>
              </a:tr>
              <a:tr h="502774">
                <a:tc>
                  <a:txBody>
                    <a:bodyPr/>
                    <a:lstStyle/>
                    <a:p>
                      <a:pPr indent="-215900">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Площадь пашни, %</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отсутствует</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менее 10</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10-40</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40-60</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более 60</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71405768"/>
                  </a:ext>
                </a:extLst>
              </a:tr>
              <a:tr h="562749">
                <a:tc>
                  <a:txBody>
                    <a:bodyPr/>
                    <a:lstStyle/>
                    <a:p>
                      <a:pPr>
                        <a:lnSpc>
                          <a:spcPct val="115000"/>
                        </a:lnSpc>
                        <a:spcAft>
                          <a:spcPts val="0"/>
                        </a:spcAft>
                      </a:pPr>
                      <a:r>
                        <a:rPr lang="ru-RU" sz="1400" b="0" i="0" u="none" strike="noStrike" spc="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Выпас скота голов/ км</a:t>
                      </a:r>
                      <a:r>
                        <a:rPr lang="ru-RU" sz="1400" b="0" i="0" u="none" strike="noStrike" spc="0" baseline="300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ru-RU"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отсутствует</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менее 10</a:t>
                      </a:r>
                    </a:p>
                  </a:txBody>
                  <a:tcPr marL="68580" marR="68580" marT="0" marB="0" anchor="ctr"/>
                </a:tc>
                <a:tc>
                  <a:txBody>
                    <a:bodyPr/>
                    <a:lstStyle/>
                    <a:p>
                      <a:pPr indent="-215900" algn="ctr">
                        <a:lnSpc>
                          <a:spcPct val="115000"/>
                        </a:lnSpc>
                        <a:spcAft>
                          <a:spcPts val="0"/>
                        </a:spcAft>
                      </a:pPr>
                      <a:r>
                        <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10-20</a:t>
                      </a: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20-30</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более 30</a:t>
                      </a:r>
                    </a:p>
                  </a:txBody>
                  <a:tcPr marL="68580" marR="68580" marT="0" marB="0" anchor="ctr"/>
                </a:tc>
                <a:extLst>
                  <a:ext uri="{0D108BD9-81ED-4DB2-BD59-A6C34878D82A}">
                    <a16:rowId xmlns:a16="http://schemas.microsoft.com/office/drawing/2014/main" val="2340675828"/>
                  </a:ext>
                </a:extLst>
              </a:tr>
              <a:tr h="1125498">
                <a:tc>
                  <a:txBody>
                    <a:bodyPr/>
                    <a:lstStyle/>
                    <a:p>
                      <a:pPr indent="-215900">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Показатель геохимической </a:t>
                      </a:r>
                      <a:r>
                        <a:rPr lang="ru-RU" sz="1400" b="0" i="0" u="none" strike="noStrike" spc="0" dirty="0" err="1">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измененности</a:t>
                      </a: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 почвенного покрова</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отсутствует</a:t>
                      </a:r>
                      <a:endParaRPr lang="ru-RU" sz="1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1</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2</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3</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15900" algn="ctr">
                        <a:lnSpc>
                          <a:spcPct val="115000"/>
                        </a:lnSpc>
                        <a:spcAft>
                          <a:spcPts val="0"/>
                        </a:spcAft>
                      </a:pPr>
                      <a:r>
                        <a:rPr lang="ru-RU" sz="1400" b="0" i="0" u="none" strike="noStrike" spc="0" dirty="0">
                          <a:solidFill>
                            <a:srgbClr val="000000"/>
                          </a:solidFill>
                          <a:effectLst/>
                          <a:latin typeface="Times New Roman" panose="02020603050405020304" pitchFamily="18" charset="0"/>
                          <a:ea typeface="Impact" panose="020B0806030902050204" pitchFamily="34" charset="0"/>
                          <a:cs typeface="Times New Roman" panose="02020603050405020304" pitchFamily="18" charset="0"/>
                        </a:rPr>
                        <a:t>4</a:t>
                      </a:r>
                      <a:endParaRPr lang="ru-RU"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31976384"/>
                  </a:ext>
                </a:extLst>
              </a:tr>
            </a:tbl>
          </a:graphicData>
        </a:graphic>
      </p:graphicFrame>
    </p:spTree>
    <p:extLst>
      <p:ext uri="{BB962C8B-B14F-4D97-AF65-F5344CB8AC3E}">
        <p14:creationId xmlns:p14="http://schemas.microsoft.com/office/powerpoint/2010/main" val="1469621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Прямоугольник 5">
            <a:extLst>
              <a:ext uri="{FF2B5EF4-FFF2-40B4-BE49-F238E27FC236}">
                <a16:creationId xmlns:a16="http://schemas.microsoft.com/office/drawing/2014/main" id="{875D76EF-5FAE-4978-AB28-C494BF591443}"/>
              </a:ext>
            </a:extLst>
          </p:cNvPr>
          <p:cNvSpPr/>
          <p:nvPr/>
        </p:nvSpPr>
        <p:spPr>
          <a:xfrm>
            <a:off x="1539551" y="1821819"/>
            <a:ext cx="10220466" cy="390684"/>
          </a:xfrm>
          <a:prstGeom prst="rect">
            <a:avLst/>
          </a:prstGeom>
        </p:spPr>
        <p:txBody>
          <a:bodyPr wrap="square">
            <a:spAutoFit/>
          </a:bodyPr>
          <a:lstStyle/>
          <a:p>
            <a:pPr algn="just">
              <a:lnSpc>
                <a:spcPct val="115000"/>
              </a:lnSpc>
              <a:spcAft>
                <a:spcPts val="0"/>
              </a:spcAf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8" name="Прямоугольник 67">
            <a:extLst>
              <a:ext uri="{FF2B5EF4-FFF2-40B4-BE49-F238E27FC236}">
                <a16:creationId xmlns:a16="http://schemas.microsoft.com/office/drawing/2014/main" id="{A9719CF8-91D2-45B7-A206-8A4AC0A8BDBE}"/>
              </a:ext>
            </a:extLst>
          </p:cNvPr>
          <p:cNvSpPr/>
          <p:nvPr/>
        </p:nvSpPr>
        <p:spPr>
          <a:xfrm>
            <a:off x="765432" y="1045874"/>
            <a:ext cx="4953647" cy="2959272"/>
          </a:xfrm>
          <a:prstGeom prst="rect">
            <a:avLst/>
          </a:prstGeom>
        </p:spPr>
        <p:txBody>
          <a:bodyPr wrap="square">
            <a:spAutoFit/>
          </a:bodyPr>
          <a:lstStyle/>
          <a:p>
            <a:pPr algn="just">
              <a:lnSpc>
                <a:spcPct val="115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Плотность населения (чел/км2) - число жителей на единицу площади (</a:t>
            </a:r>
            <a:r>
              <a:rPr lang="ru-RU" b="1" dirty="0" err="1">
                <a:latin typeface="Times New Roman" panose="02020603050405020304" pitchFamily="18" charset="0"/>
                <a:ea typeface="Calibri" panose="020F0502020204030204" pitchFamily="34" charset="0"/>
                <a:cs typeface="Times New Roman" panose="02020603050405020304" pitchFamily="18" charset="0"/>
              </a:rPr>
              <a:t>геосистема</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С </a:t>
            </a:r>
            <a:r>
              <a:rPr lang="ru-RU" b="1" dirty="0">
                <a:latin typeface="Times New Roman" panose="02020603050405020304" pitchFamily="18" charset="0"/>
                <a:ea typeface="Calibri" panose="020F0502020204030204" pitchFamily="34" charset="0"/>
                <a:cs typeface="Times New Roman" panose="02020603050405020304" pitchFamily="18" charset="0"/>
              </a:rPr>
              <a:t>учетом уже существующих классификаций, с некоторыми изменениями, в зависимости от локальных особенностей расселения населения, составлена шкала плотности населения для оценки антропогенной нагрузки, где предлагается характеризовать пятью уровнями</a:t>
            </a:r>
            <a:r>
              <a:rPr lang="ru-RU" b="1"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Скругленный прямоугольник 2"/>
          <p:cNvSpPr/>
          <p:nvPr/>
        </p:nvSpPr>
        <p:spPr>
          <a:xfrm>
            <a:off x="595559" y="4509347"/>
            <a:ext cx="2054802" cy="14458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latin typeface="Times New Roman" panose="02020603050405020304" pitchFamily="18" charset="0"/>
                <a:ea typeface="Calibri" panose="020F0502020204030204" pitchFamily="34" charset="0"/>
                <a:cs typeface="Times New Roman" panose="02020603050405020304" pitchFamily="18" charset="0"/>
              </a:rPr>
              <a:t>население отсутствует - 0 баллов</a:t>
            </a:r>
            <a:endParaRPr lang="ru-RU" sz="1400" dirty="0"/>
          </a:p>
        </p:txBody>
      </p:sp>
      <p:sp>
        <p:nvSpPr>
          <p:cNvPr id="58" name="Скругленный прямоугольник 57"/>
          <p:cNvSpPr/>
          <p:nvPr/>
        </p:nvSpPr>
        <p:spPr>
          <a:xfrm>
            <a:off x="2863600" y="4499389"/>
            <a:ext cx="1954873" cy="14458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latin typeface="Times New Roman" panose="02020603050405020304" pitchFamily="18" charset="0"/>
                <a:ea typeface="Calibri" panose="020F0502020204030204" pitchFamily="34" charset="0"/>
                <a:cs typeface="Times New Roman" panose="02020603050405020304" pitchFamily="18" charset="0"/>
              </a:rPr>
              <a:t>менее 10 чел./км2 - 1балл</a:t>
            </a:r>
            <a:endParaRPr lang="ru-RU" sz="1400" dirty="0"/>
          </a:p>
        </p:txBody>
      </p:sp>
      <p:sp>
        <p:nvSpPr>
          <p:cNvPr id="59" name="Скругленный прямоугольник 58"/>
          <p:cNvSpPr/>
          <p:nvPr/>
        </p:nvSpPr>
        <p:spPr>
          <a:xfrm>
            <a:off x="5075980" y="4499389"/>
            <a:ext cx="2031726" cy="14458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latin typeface="Times New Roman" panose="02020603050405020304" pitchFamily="18" charset="0"/>
                <a:ea typeface="Calibri" panose="020F0502020204030204" pitchFamily="34" charset="0"/>
                <a:cs typeface="Times New Roman" panose="02020603050405020304" pitchFamily="18" charset="0"/>
              </a:rPr>
              <a:t>10-20 чел./км2 - 2 балла</a:t>
            </a:r>
            <a:endParaRPr lang="ru-RU" sz="1400" dirty="0"/>
          </a:p>
        </p:txBody>
      </p:sp>
      <p:sp>
        <p:nvSpPr>
          <p:cNvPr id="60" name="Скругленный прямоугольник 59"/>
          <p:cNvSpPr/>
          <p:nvPr/>
        </p:nvSpPr>
        <p:spPr>
          <a:xfrm>
            <a:off x="7320945" y="4472953"/>
            <a:ext cx="2032605" cy="14458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latin typeface="Times New Roman" panose="02020603050405020304" pitchFamily="18" charset="0"/>
                <a:ea typeface="Calibri" panose="020F0502020204030204" pitchFamily="34" charset="0"/>
                <a:cs typeface="Times New Roman" panose="02020603050405020304" pitchFamily="18" charset="0"/>
              </a:rPr>
              <a:t>20-30 чел./км2 - 3 балла</a:t>
            </a:r>
            <a:endParaRPr lang="ru-RU" sz="1400" dirty="0"/>
          </a:p>
        </p:txBody>
      </p:sp>
      <p:sp>
        <p:nvSpPr>
          <p:cNvPr id="61" name="Скругленный прямоугольник 60"/>
          <p:cNvSpPr/>
          <p:nvPr/>
        </p:nvSpPr>
        <p:spPr>
          <a:xfrm>
            <a:off x="9499255" y="4472952"/>
            <a:ext cx="2032605" cy="14458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latin typeface="Times New Roman" panose="02020603050405020304" pitchFamily="18" charset="0"/>
                <a:ea typeface="Calibri" panose="020F0502020204030204" pitchFamily="34" charset="0"/>
                <a:cs typeface="Times New Roman" panose="02020603050405020304" pitchFamily="18" charset="0"/>
              </a:rPr>
              <a:t>более 30 чел./км2 - 4 балла</a:t>
            </a:r>
            <a:endParaRPr lang="ru-RU" sz="1400" dirty="0"/>
          </a:p>
        </p:txBody>
      </p:sp>
    </p:spTree>
    <p:extLst>
      <p:ext uri="{BB962C8B-B14F-4D97-AF65-F5344CB8AC3E}">
        <p14:creationId xmlns:p14="http://schemas.microsoft.com/office/powerpoint/2010/main" val="1200574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Прямоугольник 3">
            <a:extLst>
              <a:ext uri="{FF2B5EF4-FFF2-40B4-BE49-F238E27FC236}">
                <a16:creationId xmlns:a16="http://schemas.microsoft.com/office/drawing/2014/main" id="{20ED5165-5F52-44A8-AD73-152470AACB3F}"/>
              </a:ext>
            </a:extLst>
          </p:cNvPr>
          <p:cNvSpPr/>
          <p:nvPr/>
        </p:nvSpPr>
        <p:spPr>
          <a:xfrm>
            <a:off x="685154" y="1488893"/>
            <a:ext cx="4622918" cy="3755387"/>
          </a:xfrm>
          <a:prstGeom prst="rect">
            <a:avLst/>
          </a:prstGeom>
        </p:spPr>
        <p:txBody>
          <a:bodyPr wrap="square">
            <a:spAutoFit/>
          </a:bodyPr>
          <a:lstStyle/>
          <a:p>
            <a:pPr algn="just">
              <a:lnSpc>
                <a:spcPct val="115000"/>
              </a:lnSpc>
              <a:spcAft>
                <a:spcPts val="0"/>
              </a:spcAft>
            </a:pPr>
            <a:r>
              <a:rPr lang="ru-RU" sz="1600" b="1" dirty="0">
                <a:latin typeface="Times New Roman" panose="02020603050405020304" pitchFamily="18" charset="0"/>
                <a:ea typeface="Calibri" panose="020F0502020204030204" pitchFamily="34" charset="0"/>
                <a:cs typeface="Times New Roman" panose="02020603050405020304" pitchFamily="18" charset="0"/>
              </a:rPr>
              <a:t>Транспортная нагрузка (км/км2) - длина дорог на единицу площади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геосистема</a:t>
            </a:r>
            <a:r>
              <a:rPr lang="ru-RU" sz="1600" b="1" dirty="0">
                <a:latin typeface="Times New Roman" panose="02020603050405020304" pitchFamily="18" charset="0"/>
                <a:ea typeface="Calibri" panose="020F0502020204030204" pitchFamily="34" charset="0"/>
                <a:cs typeface="Times New Roman" panose="02020603050405020304" pitchFamily="18" charset="0"/>
              </a:rPr>
              <a:t>). Транспортная нагрузка на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геосистемы</a:t>
            </a:r>
            <a:r>
              <a:rPr lang="ru-RU" sz="1600" b="1" dirty="0">
                <a:latin typeface="Times New Roman" panose="02020603050405020304" pitchFamily="18" charset="0"/>
                <a:ea typeface="Calibri" panose="020F0502020204030204" pitchFamily="34" charset="0"/>
                <a:cs typeface="Times New Roman" panose="02020603050405020304" pitchFamily="18" charset="0"/>
              </a:rPr>
              <a:t> определялась с помощью программного обеспечения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ArcGIS</a:t>
            </a:r>
            <a:r>
              <a:rPr lang="ru-RU" sz="1600" b="1" dirty="0">
                <a:latin typeface="Times New Roman" panose="02020603050405020304" pitchFamily="18" charset="0"/>
                <a:ea typeface="Calibri" panose="020F0502020204030204" pitchFamily="34" charset="0"/>
                <a:cs typeface="Times New Roman" panose="02020603050405020304" pitchFamily="18" charset="0"/>
              </a:rPr>
              <a:t>, накладывая на карту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геосистем</a:t>
            </a:r>
            <a:r>
              <a:rPr lang="ru-RU" sz="1600" b="1" dirty="0">
                <a:latin typeface="Times New Roman" panose="02020603050405020304" pitchFamily="18" charset="0"/>
                <a:ea typeface="Calibri" panose="020F0502020204030204" pitchFamily="34" charset="0"/>
                <a:cs typeface="Times New Roman" panose="02020603050405020304" pitchFamily="18" charset="0"/>
              </a:rPr>
              <a:t> карты транспортной сети (автомобильного, железнодорожного, трубопроводного) и с использованием стандартных инструментов была подсчитана плотность транспортной нагрузки на каждую </a:t>
            </a:r>
            <a:r>
              <a:rPr lang="ru-RU" sz="1600" b="1" dirty="0" err="1">
                <a:latin typeface="Times New Roman" panose="02020603050405020304" pitchFamily="18" charset="0"/>
                <a:ea typeface="Calibri" panose="020F0502020204030204" pitchFamily="34" charset="0"/>
                <a:cs typeface="Times New Roman" panose="02020603050405020304" pitchFamily="18" charset="0"/>
              </a:rPr>
              <a:t>геосистему</a:t>
            </a:r>
            <a:r>
              <a:rPr lang="ru-RU" sz="1600" b="1" dirty="0">
                <a:latin typeface="Times New Roman" panose="02020603050405020304" pitchFamily="18" charset="0"/>
                <a:ea typeface="Calibri" panose="020F0502020204030204" pitchFamily="34" charset="0"/>
                <a:cs typeface="Times New Roman" panose="02020603050405020304" pitchFamily="18" charset="0"/>
              </a:rPr>
              <a:t>. В зависимости от региональных особенностей транспортная нагрузка ранжирована по следующим значениям: </a:t>
            </a:r>
            <a:endParaRPr lang="ru-RU"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Правильный пятиугольник 10"/>
          <p:cNvSpPr/>
          <p:nvPr/>
        </p:nvSpPr>
        <p:spPr>
          <a:xfrm>
            <a:off x="5461884" y="-43332"/>
            <a:ext cx="1953381" cy="1532225"/>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отсутствует - 0 баллов</a:t>
            </a:r>
          </a:p>
        </p:txBody>
      </p:sp>
      <p:sp>
        <p:nvSpPr>
          <p:cNvPr id="60" name="Правильный пятиугольник 59"/>
          <p:cNvSpPr/>
          <p:nvPr/>
        </p:nvSpPr>
        <p:spPr>
          <a:xfrm>
            <a:off x="7152690" y="1143412"/>
            <a:ext cx="1953381" cy="1532225"/>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менее 0,1 км/км2 - 1 балл</a:t>
            </a:r>
          </a:p>
        </p:txBody>
      </p:sp>
      <p:sp>
        <p:nvSpPr>
          <p:cNvPr id="61" name="Правильный пятиугольник 60"/>
          <p:cNvSpPr/>
          <p:nvPr/>
        </p:nvSpPr>
        <p:spPr>
          <a:xfrm>
            <a:off x="9306565" y="2549537"/>
            <a:ext cx="1953381" cy="1532225"/>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0,1-0,2 км/км2 – 2 балла</a:t>
            </a:r>
          </a:p>
        </p:txBody>
      </p:sp>
      <p:sp>
        <p:nvSpPr>
          <p:cNvPr id="63" name="Правильный пятиугольник 62"/>
          <p:cNvSpPr/>
          <p:nvPr/>
        </p:nvSpPr>
        <p:spPr>
          <a:xfrm>
            <a:off x="7469596" y="3991005"/>
            <a:ext cx="1953381" cy="1532225"/>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0,2 – 0,3 км/км2 - 3 балла</a:t>
            </a:r>
          </a:p>
        </p:txBody>
      </p:sp>
      <p:sp>
        <p:nvSpPr>
          <p:cNvPr id="64" name="Правильный пятиугольник 63"/>
          <p:cNvSpPr/>
          <p:nvPr/>
        </p:nvSpPr>
        <p:spPr>
          <a:xfrm>
            <a:off x="5203719" y="4722818"/>
            <a:ext cx="1953381" cy="1532225"/>
          </a:xfrm>
          <a:prstGeom prst="pen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latin typeface="Times New Roman" panose="02020603050405020304" pitchFamily="18" charset="0"/>
                <a:cs typeface="Times New Roman" panose="02020603050405020304" pitchFamily="18" charset="0"/>
              </a:rPr>
              <a:t>более 0,3 км/км2 - 4 балла</a:t>
            </a:r>
          </a:p>
        </p:txBody>
      </p:sp>
    </p:spTree>
    <p:extLst>
      <p:ext uri="{BB962C8B-B14F-4D97-AF65-F5344CB8AC3E}">
        <p14:creationId xmlns:p14="http://schemas.microsoft.com/office/powerpoint/2010/main" val="1308485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72052" y="4015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Arrow: Pentagon 19">
            <a:extLst>
              <a:ext uri="{FF2B5EF4-FFF2-40B4-BE49-F238E27FC236}">
                <a16:creationId xmlns:a16="http://schemas.microsoft.com/office/drawing/2014/main" id="{609E93C5-F2F3-4106-9434-76C451F35637}"/>
              </a:ext>
            </a:extLst>
          </p:cNvPr>
          <p:cNvSpPr/>
          <p:nvPr/>
        </p:nvSpPr>
        <p:spPr>
          <a:xfrm>
            <a:off x="859321" y="1767141"/>
            <a:ext cx="1037394" cy="616287"/>
          </a:xfrm>
          <a:prstGeom prst="homePlat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7" name="Arrow: Pentagon 19">
            <a:extLst>
              <a:ext uri="{FF2B5EF4-FFF2-40B4-BE49-F238E27FC236}">
                <a16:creationId xmlns:a16="http://schemas.microsoft.com/office/drawing/2014/main" id="{0CF90246-C6AA-4B6C-A94F-C734BB55074A}"/>
              </a:ext>
            </a:extLst>
          </p:cNvPr>
          <p:cNvSpPr/>
          <p:nvPr/>
        </p:nvSpPr>
        <p:spPr>
          <a:xfrm>
            <a:off x="916182" y="3101693"/>
            <a:ext cx="1037394" cy="616287"/>
          </a:xfrm>
          <a:prstGeom prst="homePlat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7" name="Прямоугольник 56">
            <a:extLst>
              <a:ext uri="{FF2B5EF4-FFF2-40B4-BE49-F238E27FC236}">
                <a16:creationId xmlns:a16="http://schemas.microsoft.com/office/drawing/2014/main" id="{1ED400C0-D96C-4157-94B6-3962300FB96F}"/>
              </a:ext>
            </a:extLst>
          </p:cNvPr>
          <p:cNvSpPr/>
          <p:nvPr/>
        </p:nvSpPr>
        <p:spPr>
          <a:xfrm>
            <a:off x="2003334" y="1442075"/>
            <a:ext cx="9899698" cy="3139321"/>
          </a:xfrm>
          <a:prstGeom prst="rect">
            <a:avLst/>
          </a:prstGeom>
        </p:spPr>
        <p:txBody>
          <a:bodyPr wrap="square">
            <a:spAutoFit/>
          </a:bodyPr>
          <a:lstStyle/>
          <a:p>
            <a:pPr algn="just">
              <a:spcAft>
                <a:spcPts val="0"/>
              </a:spcAft>
            </a:pPr>
            <a:r>
              <a:rPr lang="ru-RU" dirty="0">
                <a:solidFill>
                  <a:srgbClr val="000000"/>
                </a:solidFill>
                <a:latin typeface="Times New Roman" panose="02020603050405020304" pitchFamily="18" charset="0"/>
                <a:ea typeface="Calibri" panose="020F0502020204030204" pitchFamily="34" charset="0"/>
              </a:rPr>
              <a:t>	</a:t>
            </a:r>
            <a:r>
              <a:rPr lang="ru-RU" b="1" dirty="0">
                <a:latin typeface="Times New Roman" panose="02020603050405020304" pitchFamily="18" charset="0"/>
                <a:ea typeface="Calibri" panose="020F0502020204030204" pitchFamily="34" charset="0"/>
              </a:rPr>
              <a:t>Для определения степени антропогенной нагрузки на </a:t>
            </a:r>
            <a:r>
              <a:rPr lang="ru-RU" b="1" dirty="0" err="1">
                <a:latin typeface="Times New Roman" panose="02020603050405020304" pitchFamily="18" charset="0"/>
                <a:ea typeface="Calibri" panose="020F0502020204030204" pitchFamily="34" charset="0"/>
              </a:rPr>
              <a:t>геосистемы</a:t>
            </a:r>
            <a:r>
              <a:rPr lang="ru-RU" b="1" dirty="0">
                <a:latin typeface="Times New Roman" panose="02020603050405020304" pitchFamily="18" charset="0"/>
                <a:ea typeface="Calibri" panose="020F0502020204030204" pitchFamily="34" charset="0"/>
              </a:rPr>
              <a:t> нами учитывались площадные показатели нарушенных земель. Верхний экологический предел техногенных образований (карьеров, рудников, отвалов и т.д.), по данным В.В. Рюмина, не должен превышать 3% от площади природного комплекса</a:t>
            </a:r>
            <a:r>
              <a:rPr lang="ru-RU" b="1" dirty="0" smtClean="0">
                <a:latin typeface="Times New Roman" panose="02020603050405020304" pitchFamily="18" charset="0"/>
                <a:ea typeface="Calibri" panose="020F0502020204030204" pitchFamily="34" charset="0"/>
              </a:rPr>
              <a:t>.</a:t>
            </a:r>
          </a:p>
          <a:p>
            <a:pPr algn="just">
              <a:spcAft>
                <a:spcPts val="0"/>
              </a:spcAft>
            </a:pPr>
            <a:r>
              <a:rPr lang="ru-RU" dirty="0">
                <a:latin typeface="Times New Roman" panose="02020603050405020304" pitchFamily="18" charset="0"/>
                <a:ea typeface="Calibri" panose="020F0502020204030204" pitchFamily="34" charset="0"/>
              </a:rPr>
              <a:t>	</a:t>
            </a:r>
            <a:endParaRPr lang="ru-RU" dirty="0" smtClean="0">
              <a:latin typeface="Times New Roman" panose="02020603050405020304" pitchFamily="18" charset="0"/>
              <a:ea typeface="Calibri" panose="020F0502020204030204" pitchFamily="34" charset="0"/>
            </a:endParaRPr>
          </a:p>
          <a:p>
            <a:pPr algn="just">
              <a:spcAft>
                <a:spcPts val="0"/>
              </a:spcAft>
            </a:pPr>
            <a:r>
              <a:rPr lang="ru-RU" b="1" dirty="0" smtClean="0">
                <a:latin typeface="Times New Roman" panose="02020603050405020304" pitchFamily="18" charset="0"/>
                <a:ea typeface="Calibri" panose="020F0502020204030204" pitchFamily="34" charset="0"/>
              </a:rPr>
              <a:t>Разработка </a:t>
            </a:r>
            <a:r>
              <a:rPr lang="ru-RU" b="1" dirty="0">
                <a:latin typeface="Times New Roman" panose="02020603050405020304" pitchFamily="18" charset="0"/>
                <a:ea typeface="Calibri" panose="020F0502020204030204" pitchFamily="34" charset="0"/>
              </a:rPr>
              <a:t>карьеров обычно рассматривается как экологически неблагоприятная форма деятельности, так как влечет за собой отчуждение ценных земель и сложность их рекультивации. Площадь населенных пунктов в пределах типа местности по Н.Ф. </a:t>
            </a:r>
            <a:r>
              <a:rPr lang="ru-RU" b="1" dirty="0" err="1">
                <a:latin typeface="Times New Roman" panose="02020603050405020304" pitchFamily="18" charset="0"/>
                <a:ea typeface="Calibri" panose="020F0502020204030204" pitchFamily="34" charset="0"/>
              </a:rPr>
              <a:t>Реймерсу</a:t>
            </a:r>
            <a:r>
              <a:rPr lang="ru-RU" b="1" dirty="0">
                <a:latin typeface="Times New Roman" panose="02020603050405020304" pitchFamily="18" charset="0"/>
                <a:ea typeface="Calibri" panose="020F0502020204030204" pitchFamily="34" charset="0"/>
              </a:rPr>
              <a:t> не должна превышать 10%. Этот показатель является верхним экологическим пределом воздействия на </a:t>
            </a:r>
            <a:r>
              <a:rPr lang="ru-RU" b="1" dirty="0" err="1">
                <a:latin typeface="Times New Roman" panose="02020603050405020304" pitchFamily="18" charset="0"/>
                <a:ea typeface="Calibri" panose="020F0502020204030204" pitchFamily="34" charset="0"/>
              </a:rPr>
              <a:t>геосистему</a:t>
            </a:r>
            <a:r>
              <a:rPr lang="ru-RU" b="1" dirty="0">
                <a:latin typeface="Times New Roman" panose="02020603050405020304" pitchFamily="18" charset="0"/>
                <a:ea typeface="Calibri" panose="020F0502020204030204" pitchFamily="34" charset="0"/>
              </a:rPr>
              <a:t>. </a:t>
            </a:r>
            <a:endParaRPr lang="ru-RU" b="1" dirty="0" smtClean="0">
              <a:latin typeface="Times New Roman" panose="02020603050405020304" pitchFamily="18" charset="0"/>
              <a:ea typeface="Calibri" panose="020F0502020204030204" pitchFamily="34"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3503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Скругленный прямоугольник 4">
            <a:extLst>
              <a:ext uri="{FF2B5EF4-FFF2-40B4-BE49-F238E27FC236}">
                <a16:creationId xmlns:a16="http://schemas.microsoft.com/office/drawing/2014/main" id="{0A4BBE80-208C-4177-ACF4-5238F76F7F19}"/>
              </a:ext>
            </a:extLst>
          </p:cNvPr>
          <p:cNvSpPr/>
          <p:nvPr/>
        </p:nvSpPr>
        <p:spPr>
          <a:xfrm>
            <a:off x="2109741" y="568072"/>
            <a:ext cx="8181975"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0" name="Скругленный прямоугольник 4">
            <a:extLst>
              <a:ext uri="{FF2B5EF4-FFF2-40B4-BE49-F238E27FC236}">
                <a16:creationId xmlns:a16="http://schemas.microsoft.com/office/drawing/2014/main" id="{06CB4EFE-D685-4A6E-9495-18DF9A180BDC}"/>
              </a:ext>
            </a:extLst>
          </p:cNvPr>
          <p:cNvSpPr/>
          <p:nvPr/>
        </p:nvSpPr>
        <p:spPr>
          <a:xfrm>
            <a:off x="472052" y="40151"/>
            <a:ext cx="11247894" cy="816713"/>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Arrow: Pentagon 19">
            <a:extLst>
              <a:ext uri="{FF2B5EF4-FFF2-40B4-BE49-F238E27FC236}">
                <a16:creationId xmlns:a16="http://schemas.microsoft.com/office/drawing/2014/main" id="{542CF319-244E-4426-A859-6F7500F9BB14}"/>
              </a:ext>
            </a:extLst>
          </p:cNvPr>
          <p:cNvSpPr/>
          <p:nvPr/>
        </p:nvSpPr>
        <p:spPr>
          <a:xfrm>
            <a:off x="772897" y="2432219"/>
            <a:ext cx="1037394" cy="616287"/>
          </a:xfrm>
          <a:prstGeom prst="homePlat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7" name="Прямоугольник 56">
            <a:extLst>
              <a:ext uri="{FF2B5EF4-FFF2-40B4-BE49-F238E27FC236}">
                <a16:creationId xmlns:a16="http://schemas.microsoft.com/office/drawing/2014/main" id="{1ED400C0-D96C-4157-94B6-3962300FB96F}"/>
              </a:ext>
            </a:extLst>
          </p:cNvPr>
          <p:cNvSpPr/>
          <p:nvPr/>
        </p:nvSpPr>
        <p:spPr>
          <a:xfrm>
            <a:off x="1906823" y="2019565"/>
            <a:ext cx="9899698" cy="2862322"/>
          </a:xfrm>
          <a:prstGeom prst="rect">
            <a:avLst/>
          </a:prstGeom>
        </p:spPr>
        <p:txBody>
          <a:bodyPr wrap="square">
            <a:spAutoFit/>
          </a:bodyPr>
          <a:lstStyle/>
          <a:p>
            <a:pPr algn="just">
              <a:spcAft>
                <a:spcPts val="0"/>
              </a:spcAft>
            </a:pPr>
            <a:r>
              <a:rPr lang="ru-RU" dirty="0">
                <a:solidFill>
                  <a:srgbClr val="000000"/>
                </a:solidFill>
                <a:latin typeface="Times New Roman" panose="02020603050405020304" pitchFamily="18" charset="0"/>
                <a:ea typeface="Calibri" panose="020F0502020204030204" pitchFamily="34" charset="0"/>
              </a:rPr>
              <a:t>	</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b="1" dirty="0">
                <a:latin typeface="Times New Roman" panose="02020603050405020304" pitchFamily="18" charset="0"/>
                <a:ea typeface="Calibri" panose="020F0502020204030204" pitchFamily="34" charset="0"/>
                <a:cs typeface="Times New Roman" panose="02020603050405020304" pitchFamily="18" charset="0"/>
              </a:rPr>
              <a:t>Показатель площади пашни в структуре ландшафта характеризует процент земель, систематически обрабатываемых и используемых для посева сельскохозяйственных культур. Оптимальной нагрузкой пашенных угодий на ландшафт считается 30-50%, верхний экологический предел таких воздействий - не более 60%. </a:t>
            </a:r>
            <a:endParaRPr lang="ru-RU" b="1"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sz="1400" b="1" dirty="0">
                <a:latin typeface="Calibri" panose="020F0502020204030204" pitchFamily="34" charset="0"/>
                <a:ea typeface="Calibri" panose="020F0502020204030204" pitchFamily="34" charset="0"/>
                <a:cs typeface="Times New Roman" panose="02020603050405020304" pitchFamily="18" charset="0"/>
              </a:rPr>
              <a:t>	</a:t>
            </a:r>
            <a:r>
              <a:rPr lang="ru-RU" b="1" dirty="0">
                <a:latin typeface="Times New Roman" panose="02020603050405020304" pitchFamily="18" charset="0"/>
                <a:ea typeface="Calibri" panose="020F0502020204030204" pitchFamily="34" charset="0"/>
                <a:cs typeface="Times New Roman" panose="02020603050405020304" pitchFamily="18" charset="0"/>
              </a:rPr>
              <a:t>Причем в ландшафтных зонах, где почвенно-климатические условия допускают земледельческое освоение территории, наиболее информативной в этом отношении является доля пашен, т.к. распашка земель есть прямое уничтожения растительного компонента </a:t>
            </a:r>
            <a:r>
              <a:rPr lang="ru-RU" b="1" dirty="0" err="1">
                <a:latin typeface="Times New Roman" panose="02020603050405020304" pitchFamily="18" charset="0"/>
                <a:ea typeface="Calibri" panose="020F0502020204030204" pitchFamily="34" charset="0"/>
                <a:cs typeface="Times New Roman" panose="02020603050405020304" pitchFamily="18" charset="0"/>
              </a:rPr>
              <a:t>геосистемы</a:t>
            </a:r>
            <a:r>
              <a:rPr lang="ru-RU" b="1" dirty="0">
                <a:latin typeface="Times New Roman" panose="02020603050405020304" pitchFamily="18" charset="0"/>
                <a:ea typeface="Calibri" panose="020F0502020204030204" pitchFamily="34" charset="0"/>
                <a:cs typeface="Times New Roman" panose="02020603050405020304" pitchFamily="18" charset="0"/>
              </a:rPr>
              <a:t>. В качестве единицы измерения животноводческой нагрузки на </a:t>
            </a:r>
            <a:r>
              <a:rPr lang="ru-RU" b="1" dirty="0" err="1">
                <a:latin typeface="Times New Roman" panose="02020603050405020304" pitchFamily="18" charset="0"/>
                <a:ea typeface="Calibri" panose="020F0502020204030204" pitchFamily="34" charset="0"/>
                <a:cs typeface="Times New Roman" panose="02020603050405020304" pitchFamily="18" charset="0"/>
              </a:rPr>
              <a:t>геосистему</a:t>
            </a:r>
            <a:r>
              <a:rPr lang="ru-RU" b="1" dirty="0">
                <a:latin typeface="Times New Roman" panose="02020603050405020304" pitchFamily="18" charset="0"/>
                <a:ea typeface="Calibri" panose="020F0502020204030204" pitchFamily="34" charset="0"/>
                <a:cs typeface="Times New Roman" panose="02020603050405020304" pitchFamily="18" charset="0"/>
              </a:rPr>
              <a:t> выступает поголовье скота на км2 сельскохозяйственных угодий (в пересчете на условную голову).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8" name="Arrow: Pentagon 19">
            <a:extLst>
              <a:ext uri="{FF2B5EF4-FFF2-40B4-BE49-F238E27FC236}">
                <a16:creationId xmlns:a16="http://schemas.microsoft.com/office/drawing/2014/main" id="{E707C413-D7ED-4D99-AC37-AFBFE43D6AE5}"/>
              </a:ext>
            </a:extLst>
          </p:cNvPr>
          <p:cNvSpPr/>
          <p:nvPr/>
        </p:nvSpPr>
        <p:spPr>
          <a:xfrm>
            <a:off x="798304" y="3761038"/>
            <a:ext cx="1037394" cy="616287"/>
          </a:xfrm>
          <a:prstGeom prst="homePlate">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791901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3173</TotalTime>
  <Words>786</Words>
  <Application>Microsoft Office PowerPoint</Application>
  <PresentationFormat>Широкоэкранный</PresentationFormat>
  <Paragraphs>122</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微软雅黑</vt:lpstr>
      <vt:lpstr>Arial</vt:lpstr>
      <vt:lpstr>Calibri</vt:lpstr>
      <vt:lpstr>Calibri Light</vt:lpstr>
      <vt:lpstr>Impact</vt:lpstr>
      <vt:lpstr>Times New Roman</vt:lpstr>
      <vt:lpstr>Тема Office</vt:lpstr>
      <vt:lpstr>Презентация PowerPoint</vt:lpstr>
      <vt:lpstr>Презентация PowerPoint</vt:lpstr>
      <vt:lpstr>Презентация PowerPoint</vt:lpstr>
      <vt:lpstr>Для оценки степени антропогенной нагрузки на геосистемы учитывались параметры нарушения компонентов среды, оценивались геохимические изменения. В итоге получились классификационные модели, параметры которых связаны с определенной антропогенной нагрузкой, различающейся как по виду, так и по степени воздействия (таблица 1). Для определения степени антропогенной нагрузки и трансформации всех категорий вводились экспертные бальные оценки, показывающие относительную степень антропогенной трансформации. Для этого использовались нормированные показатели антропогенных нагрузок на геосистемы (Макевнин С.Г. и др., Реймерс Н.Ф., Рюмин В.В.). Приведенные ниже нормы экологических пределов использования геосистем позволяют нам ранжировать территорию по степени антропогенной нагрузки на геосистемы, и, кроме того, обоснованно применить их результаты для оптимизации структуры природопользования.</vt:lpstr>
      <vt:lpstr>Продолжение таблицы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Обзорные вопросы</vt:lpstr>
      <vt:lpstr>Список использованных источников</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Anuar</cp:lastModifiedBy>
  <cp:revision>76</cp:revision>
  <dcterms:created xsi:type="dcterms:W3CDTF">2021-11-16T03:16:23Z</dcterms:created>
  <dcterms:modified xsi:type="dcterms:W3CDTF">2023-11-05T16:33:48Z</dcterms:modified>
</cp:coreProperties>
</file>