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63"/>
  </p:normalViewPr>
  <p:slideViewPr>
    <p:cSldViewPr snapToGrid="0">
      <p:cViewPr varScale="1">
        <p:scale>
          <a:sx n="117" d="100"/>
          <a:sy n="117" d="100"/>
        </p:scale>
        <p:origin x="4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ru-RU"/>
              <a:t>Образец заголовка</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8D54A29-69E4-4B63-B786-3F80BC66529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2028829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D54A29-69E4-4B63-B786-3F80BC66529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209706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78D54A29-69E4-4B63-B786-3F80BC665296}" type="datetimeFigureOut">
              <a:rPr lang="ru-KZ" smtClean="0"/>
              <a:t>24.11.2022</a:t>
            </a:fld>
            <a:endParaRPr lang="ru-KZ"/>
          </a:p>
        </p:txBody>
      </p:sp>
      <p:sp>
        <p:nvSpPr>
          <p:cNvPr id="5" name="Footer Placeholder 4"/>
          <p:cNvSpPr>
            <a:spLocks noGrp="1"/>
          </p:cNvSpPr>
          <p:nvPr>
            <p:ph type="ftr" sz="quarter" idx="11"/>
          </p:nvPr>
        </p:nvSpPr>
        <p:spPr>
          <a:xfrm>
            <a:off x="3776135" y="6422854"/>
            <a:ext cx="4279669" cy="365125"/>
          </a:xfrm>
        </p:spPr>
        <p:txBody>
          <a:bodyPr/>
          <a:lstStyle/>
          <a:p>
            <a:endParaRPr lang="ru-KZ"/>
          </a:p>
        </p:txBody>
      </p:sp>
      <p:sp>
        <p:nvSpPr>
          <p:cNvPr id="6" name="Slide Number Placeholder 5"/>
          <p:cNvSpPr>
            <a:spLocks noGrp="1"/>
          </p:cNvSpPr>
          <p:nvPr>
            <p:ph type="sldNum" sz="quarter" idx="12"/>
          </p:nvPr>
        </p:nvSpPr>
        <p:spPr>
          <a:xfrm>
            <a:off x="8073048" y="6422854"/>
            <a:ext cx="879759" cy="365125"/>
          </a:xfrm>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329415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D54A29-69E4-4B63-B786-3F80BC66529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117410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78D54A29-69E4-4B63-B786-3F80BC665296}" type="datetimeFigureOut">
              <a:rPr lang="ru-KZ" smtClean="0"/>
              <a:t>24.11.2022</a:t>
            </a:fld>
            <a:endParaRPr lang="ru-KZ"/>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9DDDF0B-C882-46E8-96D2-34A61414B2DE}" type="slidenum">
              <a:rPr lang="ru-KZ" smtClean="0"/>
              <a:t>‹#›</a:t>
            </a:fld>
            <a:endParaRPr lang="ru-KZ"/>
          </a:p>
        </p:txBody>
      </p:sp>
    </p:spTree>
    <p:extLst>
      <p:ext uri="{BB962C8B-B14F-4D97-AF65-F5344CB8AC3E}">
        <p14:creationId xmlns:p14="http://schemas.microsoft.com/office/powerpoint/2010/main" val="248042170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8D54A29-69E4-4B63-B786-3F80BC66529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451983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8D54A29-69E4-4B63-B786-3F80BC665296}" type="datetimeFigureOut">
              <a:rPr lang="ru-KZ" smtClean="0"/>
              <a:t>24.11.2022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186813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8D54A29-69E4-4B63-B786-3F80BC665296}" type="datetimeFigureOut">
              <a:rPr lang="ru-KZ" smtClean="0"/>
              <a:t>24.11.2022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420503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54A29-69E4-4B63-B786-3F80BC665296}" type="datetimeFigureOut">
              <a:rPr lang="ru-KZ" smtClean="0"/>
              <a:t>24.11.2022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231798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8D54A29-69E4-4B63-B786-3F80BC66529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1742237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8D54A29-69E4-4B63-B786-3F80BC66529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09DDDF0B-C882-46E8-96D2-34A61414B2DE}" type="slidenum">
              <a:rPr lang="ru-KZ" smtClean="0"/>
              <a:t>‹#›</a:t>
            </a:fld>
            <a:endParaRPr lang="ru-KZ"/>
          </a:p>
        </p:txBody>
      </p:sp>
    </p:spTree>
    <p:extLst>
      <p:ext uri="{BB962C8B-B14F-4D97-AF65-F5344CB8AC3E}">
        <p14:creationId xmlns:p14="http://schemas.microsoft.com/office/powerpoint/2010/main" val="3124316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78D54A29-69E4-4B63-B786-3F80BC665296}" type="datetimeFigureOut">
              <a:rPr lang="ru-KZ" smtClean="0"/>
              <a:t>24.11.2022</a:t>
            </a:fld>
            <a:endParaRPr lang="ru-KZ"/>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KZ"/>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09DDDF0B-C882-46E8-96D2-34A61414B2DE}" type="slidenum">
              <a:rPr lang="ru-KZ" smtClean="0"/>
              <a:t>‹#›</a:t>
            </a:fld>
            <a:endParaRPr lang="ru-KZ"/>
          </a:p>
        </p:txBody>
      </p:sp>
    </p:spTree>
    <p:extLst>
      <p:ext uri="{BB962C8B-B14F-4D97-AF65-F5344CB8AC3E}">
        <p14:creationId xmlns:p14="http://schemas.microsoft.com/office/powerpoint/2010/main" val="36602824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A95C90-D986-4580-AAB2-5B251D145742}"/>
              </a:ext>
            </a:extLst>
          </p:cNvPr>
          <p:cNvSpPr>
            <a:spLocks noGrp="1"/>
          </p:cNvSpPr>
          <p:nvPr>
            <p:ph type="ctrTitle"/>
          </p:nvPr>
        </p:nvSpPr>
        <p:spPr/>
        <p:txBody>
          <a:bodyPr/>
          <a:lstStyle/>
          <a:p>
            <a:r>
              <a:rPr lang="en-GB" sz="1800" b="1" dirty="0">
                <a:effectLst/>
                <a:latin typeface="Times New Roman" panose="02020603050405020304" pitchFamily="18" charset="0"/>
                <a:ea typeface="Times New Roman" panose="02020603050405020304" pitchFamily="18" charset="0"/>
              </a:rPr>
              <a:t>Reporting phase of performance audit </a:t>
            </a:r>
            <a:endParaRPr lang="ru-KZ" dirty="0"/>
          </a:p>
        </p:txBody>
      </p:sp>
      <p:sp>
        <p:nvSpPr>
          <p:cNvPr id="3" name="Подзаголовок 2">
            <a:extLst>
              <a:ext uri="{FF2B5EF4-FFF2-40B4-BE49-F238E27FC236}">
                <a16:creationId xmlns:a16="http://schemas.microsoft.com/office/drawing/2014/main" id="{9CDB3C3E-CC45-4A99-A22D-4B1D752E58F2}"/>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228029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283129-98E4-4CDB-879C-50FD581B19FF}"/>
              </a:ext>
            </a:extLst>
          </p:cNvPr>
          <p:cNvSpPr>
            <a:spLocks noGrp="1"/>
          </p:cNvSpPr>
          <p:nvPr>
            <p:ph type="title"/>
          </p:nvPr>
        </p:nvSpPr>
        <p:spPr/>
        <p:txBody>
          <a:bodyPr>
            <a:normAutofit fontScale="90000"/>
          </a:bodyPr>
          <a:lstStyle/>
          <a:p>
            <a:r>
              <a:rPr lang="en-US" dirty="0"/>
              <a:t> In order to be constructive, recommendations will typically:</a:t>
            </a:r>
            <a:br>
              <a:rPr lang="en-US" dirty="0"/>
            </a:br>
            <a:endParaRPr lang="ru-KZ" dirty="0"/>
          </a:p>
        </p:txBody>
      </p:sp>
      <p:sp>
        <p:nvSpPr>
          <p:cNvPr id="3" name="Объект 2">
            <a:extLst>
              <a:ext uri="{FF2B5EF4-FFF2-40B4-BE49-F238E27FC236}">
                <a16:creationId xmlns:a16="http://schemas.microsoft.com/office/drawing/2014/main" id="{1B416E9C-43C3-45D0-A8CE-B48E42B1519F}"/>
              </a:ext>
            </a:extLst>
          </p:cNvPr>
          <p:cNvSpPr>
            <a:spLocks noGrp="1"/>
          </p:cNvSpPr>
          <p:nvPr>
            <p:ph idx="1"/>
          </p:nvPr>
        </p:nvSpPr>
        <p:spPr>
          <a:solidFill>
            <a:schemeClr val="accent2"/>
          </a:solidFill>
        </p:spPr>
        <p:txBody>
          <a:bodyPr>
            <a:noAutofit/>
          </a:bodyPr>
          <a:lstStyle/>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a) be directed at resolving the causes of weaknesses or problems identified;</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b) be practical and add value;</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c) be well-founded and flow logically from the findings and conclusions;</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d) be phrased to avoid truisms or simply inverting the audit conclusions;</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e) be neither too general nor too detailed. Recommendations that are general will typically risk not adding value, while recommendations that are too detailed would restrict the freedom of the audited entity;</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f) be possible to implement without additional resources;</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g) clearly state the actions recommended and who is responsible for taking the actions;</a:t>
            </a:r>
          </a:p>
          <a:p>
            <a:pPr>
              <a:lnSpc>
                <a:spcPct val="100000"/>
              </a:lnSpc>
              <a:spcBef>
                <a:spcPts val="0"/>
              </a:spcBef>
              <a:spcAft>
                <a:spcPts val="0"/>
              </a:spcAft>
            </a:pPr>
            <a:r>
              <a:rPr lang="en-US" sz="2000" dirty="0">
                <a:solidFill>
                  <a:schemeClr val="bg1"/>
                </a:solidFill>
                <a:latin typeface="Times New Roman" panose="02020603050405020304" pitchFamily="18" charset="0"/>
                <a:cs typeface="Times New Roman" panose="02020603050405020304" pitchFamily="18" charset="0"/>
              </a:rPr>
              <a:t>h) be addressed to the entities with the responsibility and competence for implementing them</a:t>
            </a:r>
            <a:endParaRPr lang="ru-KZ"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008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8A7D45-53A8-4E43-8C92-020887FEDB46}"/>
              </a:ext>
            </a:extLst>
          </p:cNvPr>
          <p:cNvSpPr>
            <a:spLocks noGrp="1"/>
          </p:cNvSpPr>
          <p:nvPr>
            <p:ph type="title"/>
          </p:nvPr>
        </p:nvSpPr>
        <p:spPr/>
        <p:txBody>
          <a:bodyPr/>
          <a:lstStyle/>
          <a:p>
            <a:r>
              <a:rPr lang="en-US" dirty="0"/>
              <a:t>Agenda </a:t>
            </a:r>
            <a:endParaRPr lang="ru-KZ" dirty="0"/>
          </a:p>
        </p:txBody>
      </p:sp>
      <p:sp>
        <p:nvSpPr>
          <p:cNvPr id="3" name="Объект 2">
            <a:extLst>
              <a:ext uri="{FF2B5EF4-FFF2-40B4-BE49-F238E27FC236}">
                <a16:creationId xmlns:a16="http://schemas.microsoft.com/office/drawing/2014/main" id="{82C30345-E98D-4730-A00A-4EB6D1554B43}"/>
              </a:ext>
            </a:extLst>
          </p:cNvPr>
          <p:cNvSpPr>
            <a:spLocks noGrp="1"/>
          </p:cNvSpPr>
          <p:nvPr>
            <p:ph idx="1"/>
          </p:nvPr>
        </p:nvSpPr>
        <p:spPr/>
        <p:txBody>
          <a:bodyPr/>
          <a:lstStyle/>
          <a:p>
            <a:endParaRPr lang="en-US" dirty="0"/>
          </a:p>
          <a:p>
            <a:r>
              <a:rPr lang="en-US" dirty="0"/>
              <a:t>Requirements according to ISSAI 3000 </a:t>
            </a:r>
            <a:r>
              <a:rPr lang="en-US"/>
              <a:t>for reporting </a:t>
            </a:r>
            <a:endParaRPr lang="en-US" dirty="0"/>
          </a:p>
          <a:p>
            <a:endParaRPr lang="ru-KZ" dirty="0"/>
          </a:p>
        </p:txBody>
      </p:sp>
    </p:spTree>
    <p:extLst>
      <p:ext uri="{BB962C8B-B14F-4D97-AF65-F5344CB8AC3E}">
        <p14:creationId xmlns:p14="http://schemas.microsoft.com/office/powerpoint/2010/main" val="403260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CA1864-9F09-47E9-934D-D4D1E45AA7B6}"/>
              </a:ext>
            </a:extLst>
          </p:cNvPr>
          <p:cNvSpPr>
            <a:spLocks noGrp="1"/>
          </p:cNvSpPr>
          <p:nvPr>
            <p:ph type="title"/>
          </p:nvPr>
        </p:nvSpPr>
        <p:spPr/>
        <p:txBody>
          <a:bodyPr/>
          <a:lstStyle/>
          <a:p>
            <a:r>
              <a:rPr lang="en-US" dirty="0"/>
              <a:t>Reporting </a:t>
            </a:r>
            <a:endParaRPr lang="ru-KZ" dirty="0"/>
          </a:p>
        </p:txBody>
      </p:sp>
      <p:pic>
        <p:nvPicPr>
          <p:cNvPr id="4" name="Объект 3">
            <a:extLst>
              <a:ext uri="{FF2B5EF4-FFF2-40B4-BE49-F238E27FC236}">
                <a16:creationId xmlns:a16="http://schemas.microsoft.com/office/drawing/2014/main" id="{853EBDD2-903F-4F0E-B19D-72353DFB55A4}"/>
              </a:ext>
            </a:extLst>
          </p:cNvPr>
          <p:cNvPicPr>
            <a:picLocks noGrp="1"/>
          </p:cNvPicPr>
          <p:nvPr>
            <p:ph idx="1"/>
          </p:nvPr>
        </p:nvPicPr>
        <p:blipFill rotWithShape="1">
          <a:blip r:embed="rId2"/>
          <a:srcRect l="21485" t="32116" r="21433" b="26074"/>
          <a:stretch/>
        </p:blipFill>
        <p:spPr bwMode="auto">
          <a:xfrm>
            <a:off x="1203325" y="2099316"/>
            <a:ext cx="9783763" cy="403096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1729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A011B6-5509-4537-B65F-134159224776}"/>
              </a:ext>
            </a:extLst>
          </p:cNvPr>
          <p:cNvSpPr>
            <a:spLocks noGrp="1"/>
          </p:cNvSpPr>
          <p:nvPr>
            <p:ph type="title"/>
          </p:nvPr>
        </p:nvSpPr>
        <p:spPr/>
        <p:txBody>
          <a:bodyPr/>
          <a:lstStyle/>
          <a:p>
            <a:r>
              <a:rPr lang="en-US" dirty="0"/>
              <a:t>The purpose of an audit report is </a:t>
            </a:r>
            <a:endParaRPr lang="ru-KZ" dirty="0"/>
          </a:p>
        </p:txBody>
      </p:sp>
      <p:sp>
        <p:nvSpPr>
          <p:cNvPr id="3" name="Объект 2">
            <a:extLst>
              <a:ext uri="{FF2B5EF4-FFF2-40B4-BE49-F238E27FC236}">
                <a16:creationId xmlns:a16="http://schemas.microsoft.com/office/drawing/2014/main" id="{5CD0B09E-1746-4E48-9BD1-E4288B3C0F5B}"/>
              </a:ext>
            </a:extLst>
          </p:cNvPr>
          <p:cNvSpPr>
            <a:spLocks noGrp="1"/>
          </p:cNvSpPr>
          <p:nvPr>
            <p:ph idx="1"/>
          </p:nvPr>
        </p:nvSpPr>
        <p:spPr/>
        <p:txBody>
          <a:bodyPr>
            <a:normAutofit/>
          </a:bodyPr>
          <a:lstStyle/>
          <a:p>
            <a:pPr algn="just"/>
            <a:r>
              <a:rPr lang="en-US" sz="3200" dirty="0">
                <a:solidFill>
                  <a:schemeClr val="bg1"/>
                </a:solidFill>
                <a:latin typeface="Times New Roman" panose="02020603050405020304" pitchFamily="18" charset="0"/>
                <a:cs typeface="Times New Roman" panose="02020603050405020304" pitchFamily="18" charset="0"/>
              </a:rPr>
              <a:t>to (1) communicate the results of audits to the intended user(s); </a:t>
            </a:r>
          </a:p>
          <a:p>
            <a:pPr algn="just"/>
            <a:r>
              <a:rPr lang="en-US" sz="3200" dirty="0">
                <a:solidFill>
                  <a:schemeClr val="bg1"/>
                </a:solidFill>
                <a:latin typeface="Times New Roman" panose="02020603050405020304" pitchFamily="18" charset="0"/>
                <a:cs typeface="Times New Roman" panose="02020603050405020304" pitchFamily="18" charset="0"/>
              </a:rPr>
              <a:t>(2) make the results less susceptible to misunderstanding; </a:t>
            </a:r>
          </a:p>
          <a:p>
            <a:pPr algn="just"/>
            <a:r>
              <a:rPr lang="en-US" sz="3200" dirty="0">
                <a:solidFill>
                  <a:schemeClr val="bg1"/>
                </a:solidFill>
                <a:latin typeface="Times New Roman" panose="02020603050405020304" pitchFamily="18" charset="0"/>
                <a:cs typeface="Times New Roman" panose="02020603050405020304" pitchFamily="18" charset="0"/>
              </a:rPr>
              <a:t>(3) make the results available to the public in order to create transparency, unless specifically restricted by legislation; </a:t>
            </a:r>
          </a:p>
          <a:p>
            <a:pPr algn="just"/>
            <a:r>
              <a:rPr lang="en-US" sz="3200" dirty="0">
                <a:solidFill>
                  <a:schemeClr val="bg1"/>
                </a:solidFill>
                <a:latin typeface="Times New Roman" panose="02020603050405020304" pitchFamily="18" charset="0"/>
                <a:cs typeface="Times New Roman" panose="02020603050405020304" pitchFamily="18" charset="0"/>
              </a:rPr>
              <a:t>and (4) facilitate follow-up to determine whether appropriate corrective actions have been taken.</a:t>
            </a:r>
            <a:endParaRPr lang="ru-KZ" sz="3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918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209FD0-76CA-4B5D-B280-360405D5F422}"/>
              </a:ext>
            </a:extLst>
          </p:cNvPr>
          <p:cNvSpPr>
            <a:spLocks noGrp="1"/>
          </p:cNvSpPr>
          <p:nvPr>
            <p:ph type="title"/>
          </p:nvPr>
        </p:nvSpPr>
        <p:spPr/>
        <p:txBody>
          <a:bodyPr/>
          <a:lstStyle/>
          <a:p>
            <a:r>
              <a:rPr lang="en-US" dirty="0"/>
              <a:t>Requirements according to ISSAI 3000:</a:t>
            </a:r>
            <a:endParaRPr lang="ru-KZ" dirty="0"/>
          </a:p>
        </p:txBody>
      </p:sp>
      <p:sp>
        <p:nvSpPr>
          <p:cNvPr id="3" name="Объект 2">
            <a:extLst>
              <a:ext uri="{FF2B5EF4-FFF2-40B4-BE49-F238E27FC236}">
                <a16:creationId xmlns:a16="http://schemas.microsoft.com/office/drawing/2014/main" id="{31726B72-8169-45B7-8E0E-C31A0FDB54EF}"/>
              </a:ext>
            </a:extLst>
          </p:cNvPr>
          <p:cNvSpPr>
            <a:spLocks noGrp="1"/>
          </p:cNvSpPr>
          <p:nvPr>
            <p:ph idx="1"/>
          </p:nvPr>
        </p:nvSpPr>
        <p:spPr>
          <a:solidFill>
            <a:schemeClr val="accent2"/>
          </a:solidFill>
        </p:spPr>
        <p:txBody>
          <a:bodyPr>
            <a:normAutofit fontScale="92500" lnSpcReduction="10000"/>
          </a:bodyPr>
          <a:lstStyle/>
          <a:p>
            <a:r>
              <a:rPr lang="en-US" dirty="0">
                <a:solidFill>
                  <a:schemeClr val="bg1"/>
                </a:solidFill>
              </a:rPr>
              <a:t>The auditor shall provide audit reports, which are</a:t>
            </a:r>
          </a:p>
          <a:p>
            <a:r>
              <a:rPr lang="en-US" dirty="0">
                <a:solidFill>
                  <a:schemeClr val="bg1"/>
                </a:solidFill>
              </a:rPr>
              <a:t> a) comprehensive, </a:t>
            </a:r>
          </a:p>
          <a:p>
            <a:r>
              <a:rPr lang="en-US" dirty="0">
                <a:solidFill>
                  <a:schemeClr val="bg1"/>
                </a:solidFill>
              </a:rPr>
              <a:t>b) convincing, </a:t>
            </a:r>
          </a:p>
          <a:p>
            <a:r>
              <a:rPr lang="en-US" dirty="0">
                <a:solidFill>
                  <a:schemeClr val="bg1"/>
                </a:solidFill>
              </a:rPr>
              <a:t>c) timely, </a:t>
            </a:r>
          </a:p>
          <a:p>
            <a:r>
              <a:rPr lang="en-US" dirty="0">
                <a:solidFill>
                  <a:schemeClr val="bg1"/>
                </a:solidFill>
              </a:rPr>
              <a:t>d) reader friendly, </a:t>
            </a:r>
          </a:p>
          <a:p>
            <a:r>
              <a:rPr lang="en-US" dirty="0">
                <a:solidFill>
                  <a:schemeClr val="bg1"/>
                </a:solidFill>
              </a:rPr>
              <a:t>and e) balanced. (ISSAI 3000/116) </a:t>
            </a:r>
          </a:p>
          <a:p>
            <a:r>
              <a:rPr lang="en-US" dirty="0">
                <a:solidFill>
                  <a:schemeClr val="bg1"/>
                </a:solidFill>
              </a:rPr>
              <a:t>The auditor shall identify the audit criteria and their sources in the audit report.</a:t>
            </a:r>
          </a:p>
          <a:p>
            <a:r>
              <a:rPr lang="en-US" dirty="0">
                <a:solidFill>
                  <a:schemeClr val="bg1"/>
                </a:solidFill>
              </a:rPr>
              <a:t> (ISSAI 3000/122) </a:t>
            </a:r>
          </a:p>
          <a:p>
            <a:r>
              <a:rPr lang="en-US" dirty="0">
                <a:solidFill>
                  <a:schemeClr val="bg1"/>
                </a:solidFill>
              </a:rPr>
              <a:t>The auditor shall ensure that the findings clearly conclude against the audit objective(s) and/or questions, or explain why this was not possible. (ISSAI 3000/124) </a:t>
            </a:r>
            <a:endParaRPr lang="ru-KZ" dirty="0">
              <a:solidFill>
                <a:schemeClr val="bg1"/>
              </a:solidFill>
            </a:endParaRPr>
          </a:p>
        </p:txBody>
      </p:sp>
    </p:spTree>
    <p:extLst>
      <p:ext uri="{BB962C8B-B14F-4D97-AF65-F5344CB8AC3E}">
        <p14:creationId xmlns:p14="http://schemas.microsoft.com/office/powerpoint/2010/main" val="559550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4AC953-D90D-478B-8862-E05C7285DC23}"/>
              </a:ext>
            </a:extLst>
          </p:cNvPr>
          <p:cNvSpPr>
            <a:spLocks noGrp="1"/>
          </p:cNvSpPr>
          <p:nvPr>
            <p:ph type="title"/>
          </p:nvPr>
        </p:nvSpPr>
        <p:spPr/>
        <p:txBody>
          <a:bodyPr/>
          <a:lstStyle/>
          <a:p>
            <a:r>
              <a:rPr lang="en-US" dirty="0"/>
              <a:t>Writing comprehensive reports</a:t>
            </a:r>
            <a:endParaRPr lang="ru-KZ" dirty="0"/>
          </a:p>
        </p:txBody>
      </p:sp>
      <p:sp>
        <p:nvSpPr>
          <p:cNvPr id="3" name="Объект 2">
            <a:extLst>
              <a:ext uri="{FF2B5EF4-FFF2-40B4-BE49-F238E27FC236}">
                <a16:creationId xmlns:a16="http://schemas.microsoft.com/office/drawing/2014/main" id="{442FB05C-2FEA-4D8D-8187-F2DFA153CD89}"/>
              </a:ext>
            </a:extLst>
          </p:cNvPr>
          <p:cNvSpPr>
            <a:spLocks noGrp="1"/>
          </p:cNvSpPr>
          <p:nvPr>
            <p:ph idx="1"/>
          </p:nvPr>
        </p:nvSpPr>
        <p:spPr>
          <a:solidFill>
            <a:schemeClr val="accent2"/>
          </a:solidFill>
        </p:spPr>
        <p:txBody>
          <a:bodyPr/>
          <a:lstStyle/>
          <a:p>
            <a:r>
              <a:rPr lang="en-US" dirty="0"/>
              <a:t>In the report, the auditor will typically identify significant assumptions made in conducting the audit, and describe the methods and criteria used, including their sources. The auditor has ultimate responsibility for defining and explaining the criteria used in the audit report. </a:t>
            </a:r>
          </a:p>
          <a:p>
            <a:r>
              <a:rPr lang="en-US" dirty="0"/>
              <a:t>Most importantly, in order to write a comprehensive report, the auditor needs to present sufficient and appropriate evidence to support the findings and conclusions in relation to the audit objective(s).</a:t>
            </a:r>
            <a:endParaRPr lang="ru-KZ" dirty="0"/>
          </a:p>
        </p:txBody>
      </p:sp>
    </p:spTree>
    <p:extLst>
      <p:ext uri="{BB962C8B-B14F-4D97-AF65-F5344CB8AC3E}">
        <p14:creationId xmlns:p14="http://schemas.microsoft.com/office/powerpoint/2010/main" val="2816604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48AAEF-585F-4702-B306-FA97B1413341}"/>
              </a:ext>
            </a:extLst>
          </p:cNvPr>
          <p:cNvSpPr>
            <a:spLocks noGrp="1"/>
          </p:cNvSpPr>
          <p:nvPr>
            <p:ph type="title"/>
          </p:nvPr>
        </p:nvSpPr>
        <p:spPr/>
        <p:txBody>
          <a:bodyPr/>
          <a:lstStyle/>
          <a:p>
            <a:r>
              <a:rPr lang="en-US" dirty="0"/>
              <a:t>Writing convincing reports</a:t>
            </a:r>
            <a:endParaRPr lang="ru-KZ" dirty="0"/>
          </a:p>
        </p:txBody>
      </p:sp>
      <p:sp>
        <p:nvSpPr>
          <p:cNvPr id="3" name="Объект 2">
            <a:extLst>
              <a:ext uri="{FF2B5EF4-FFF2-40B4-BE49-F238E27FC236}">
                <a16:creationId xmlns:a16="http://schemas.microsoft.com/office/drawing/2014/main" id="{08B1BB92-F152-4817-9824-B2AD4C110D74}"/>
              </a:ext>
            </a:extLst>
          </p:cNvPr>
          <p:cNvSpPr>
            <a:spLocks noGrp="1"/>
          </p:cNvSpPr>
          <p:nvPr>
            <p:ph idx="1"/>
          </p:nvPr>
        </p:nvSpPr>
        <p:spPr>
          <a:xfrm>
            <a:off x="1202919" y="1792936"/>
            <a:ext cx="9784080" cy="4607864"/>
          </a:xfrm>
          <a:solidFill>
            <a:schemeClr val="accent2"/>
          </a:solidFill>
        </p:spPr>
        <p:txBody>
          <a:bodyPr>
            <a:normAutofit fontScale="92500" lnSpcReduction="20000"/>
          </a:bodyPr>
          <a:lstStyle/>
          <a:p>
            <a:r>
              <a:rPr lang="en-US" dirty="0">
                <a:solidFill>
                  <a:schemeClr val="bg1"/>
                </a:solidFill>
                <a:latin typeface="Times New Roman" panose="02020603050405020304" pitchFamily="18" charset="0"/>
                <a:cs typeface="Times New Roman" panose="02020603050405020304" pitchFamily="18" charset="0"/>
              </a:rPr>
              <a:t>The report has a logical flow, with findings, conclusions and recommendations clearly linked to the audit objective(s), audit questions, and audit criteria. Furthermore, the conclusions and recommendations follow logically from the audit findings and the facts and arguments presented. </a:t>
            </a:r>
          </a:p>
          <a:p>
            <a:r>
              <a:rPr lang="en-US" dirty="0">
                <a:solidFill>
                  <a:schemeClr val="bg1"/>
                </a:solidFill>
                <a:latin typeface="Times New Roman" panose="02020603050405020304" pitchFamily="18" charset="0"/>
                <a:cs typeface="Times New Roman" panose="02020603050405020304" pitchFamily="18" charset="0"/>
              </a:rPr>
              <a:t>A convincing report also needs to be accurate. An accurate report is fact-based, with a clear statement of sources, methods and assumptions so that report users can judge how much weight to give the evidence and conclusions reported. </a:t>
            </a:r>
          </a:p>
          <a:p>
            <a:r>
              <a:rPr lang="en-US" dirty="0">
                <a:solidFill>
                  <a:schemeClr val="bg1"/>
                </a:solidFill>
                <a:latin typeface="Times New Roman" panose="02020603050405020304" pitchFamily="18" charset="0"/>
                <a:cs typeface="Times New Roman" panose="02020603050405020304" pitchFamily="18" charset="0"/>
              </a:rPr>
              <a:t>The language and tone used is neutral, and the information presented is sufficient to convince the readers as to the validity of the findings, the reasonableness of the conclusions, and the benefits of implementing the recommendations. </a:t>
            </a:r>
          </a:p>
          <a:p>
            <a:r>
              <a:rPr lang="en-US" dirty="0">
                <a:solidFill>
                  <a:schemeClr val="bg1"/>
                </a:solidFill>
                <a:latin typeface="Times New Roman" panose="02020603050405020304" pitchFamily="18" charset="0"/>
                <a:cs typeface="Times New Roman" panose="02020603050405020304" pitchFamily="18" charset="0"/>
              </a:rPr>
              <a:t>Different perspectives, opinions and arguments are presented.</a:t>
            </a:r>
          </a:p>
          <a:p>
            <a:r>
              <a:rPr lang="en-US" dirty="0">
                <a:solidFill>
                  <a:schemeClr val="bg1"/>
                </a:solidFill>
                <a:latin typeface="Times New Roman" panose="02020603050405020304" pitchFamily="18" charset="0"/>
                <a:cs typeface="Times New Roman" panose="02020603050405020304" pitchFamily="18" charset="0"/>
              </a:rPr>
              <a:t>One way to help the auditor prepare convincing and accurate audit reports is to use an engagement quality control reviewer. This is an experienced auditor who is independent of the audit and checks that statements of facts, figures, and dates are correctly reported, that the findings are adequately supported by the evidence in the audit documentation, and that the conclusions and recommendations flow logically from the evidence.</a:t>
            </a:r>
            <a:endParaRPr lang="ru-KZ"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798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95692E-3019-4BD0-8A2C-BF1ACF0178EC}"/>
              </a:ext>
            </a:extLst>
          </p:cNvPr>
          <p:cNvSpPr>
            <a:spLocks noGrp="1"/>
          </p:cNvSpPr>
          <p:nvPr>
            <p:ph type="title"/>
          </p:nvPr>
        </p:nvSpPr>
        <p:spPr/>
        <p:txBody>
          <a:bodyPr/>
          <a:lstStyle/>
          <a:p>
            <a:r>
              <a:rPr lang="en-US" dirty="0"/>
              <a:t>Writing timely reports</a:t>
            </a:r>
            <a:endParaRPr lang="ru-KZ" dirty="0"/>
          </a:p>
        </p:txBody>
      </p:sp>
      <p:sp>
        <p:nvSpPr>
          <p:cNvPr id="3" name="Объект 2">
            <a:extLst>
              <a:ext uri="{FF2B5EF4-FFF2-40B4-BE49-F238E27FC236}">
                <a16:creationId xmlns:a16="http://schemas.microsoft.com/office/drawing/2014/main" id="{56EBECD6-B640-499E-B111-0D0779369550}"/>
              </a:ext>
            </a:extLst>
          </p:cNvPr>
          <p:cNvSpPr>
            <a:spLocks noGrp="1"/>
          </p:cNvSpPr>
          <p:nvPr>
            <p:ph idx="1"/>
          </p:nvPr>
        </p:nvSpPr>
        <p:spPr>
          <a:solidFill>
            <a:schemeClr val="accent2"/>
          </a:solidFill>
        </p:spPr>
        <p:txBody>
          <a:bodyPr>
            <a:normAutofit/>
          </a:bodyPr>
          <a:lstStyle/>
          <a:p>
            <a:r>
              <a:rPr lang="en-US" sz="2800" dirty="0">
                <a:solidFill>
                  <a:schemeClr val="bg1"/>
                </a:solidFill>
                <a:latin typeface="Times New Roman" panose="02020603050405020304" pitchFamily="18" charset="0"/>
                <a:cs typeface="Times New Roman" panose="02020603050405020304" pitchFamily="18" charset="0"/>
              </a:rPr>
              <a:t>Some SAI’s control the timing of their work by setting specific tabling dates to coincide with the sitting of the legislature. Therefore the tabling date of an audit report is set in advance. </a:t>
            </a:r>
          </a:p>
          <a:p>
            <a:r>
              <a:rPr lang="en-US" sz="2800" dirty="0">
                <a:solidFill>
                  <a:schemeClr val="bg1"/>
                </a:solidFill>
                <a:latin typeface="Times New Roman" panose="02020603050405020304" pitchFamily="18" charset="0"/>
                <a:cs typeface="Times New Roman" panose="02020603050405020304" pitchFamily="18" charset="0"/>
              </a:rPr>
              <a:t>In other cases, SAIs may have more flexibility to determine deadlines, while considering the needs of intended users, and the best timing for issuing the audit report.</a:t>
            </a:r>
            <a:endParaRPr lang="ru-K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346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4588A1-96D8-4498-8FFC-D127EADF56B8}"/>
              </a:ext>
            </a:extLst>
          </p:cNvPr>
          <p:cNvSpPr>
            <a:spLocks noGrp="1"/>
          </p:cNvSpPr>
          <p:nvPr>
            <p:ph type="title"/>
          </p:nvPr>
        </p:nvSpPr>
        <p:spPr/>
        <p:txBody>
          <a:bodyPr/>
          <a:lstStyle/>
          <a:p>
            <a:r>
              <a:rPr lang="en-US" dirty="0"/>
              <a:t>Writing balanced reports </a:t>
            </a:r>
            <a:endParaRPr lang="ru-KZ" dirty="0"/>
          </a:p>
        </p:txBody>
      </p:sp>
      <p:sp>
        <p:nvSpPr>
          <p:cNvPr id="3" name="Объект 2">
            <a:extLst>
              <a:ext uri="{FF2B5EF4-FFF2-40B4-BE49-F238E27FC236}">
                <a16:creationId xmlns:a16="http://schemas.microsoft.com/office/drawing/2014/main" id="{87EB91DF-DC83-470E-82DE-5C14DDD3A215}"/>
              </a:ext>
            </a:extLst>
          </p:cNvPr>
          <p:cNvSpPr>
            <a:spLocks noGrp="1"/>
          </p:cNvSpPr>
          <p:nvPr>
            <p:ph idx="1"/>
          </p:nvPr>
        </p:nvSpPr>
        <p:spPr>
          <a:solidFill>
            <a:schemeClr val="accent2"/>
          </a:solidFill>
        </p:spPr>
        <p:txBody>
          <a:bodyPr>
            <a:normAutofit/>
          </a:bodyPr>
          <a:lstStyle/>
          <a:p>
            <a:pPr algn="just"/>
            <a:r>
              <a:rPr lang="en-US" sz="2000" dirty="0">
                <a:solidFill>
                  <a:schemeClr val="bg1"/>
                </a:solidFill>
                <a:latin typeface="Times New Roman" panose="02020603050405020304" pitchFamily="18" charset="0"/>
                <a:cs typeface="Times New Roman" panose="02020603050405020304" pitchFamily="18" charset="0"/>
              </a:rPr>
              <a:t>. In preparing a balanced and constructive report it is useful to:</a:t>
            </a:r>
          </a:p>
          <a:p>
            <a:pPr algn="just"/>
            <a:r>
              <a:rPr lang="en-US" sz="2000" dirty="0">
                <a:solidFill>
                  <a:schemeClr val="bg1"/>
                </a:solidFill>
                <a:latin typeface="Times New Roman" panose="02020603050405020304" pitchFamily="18" charset="0"/>
                <a:cs typeface="Times New Roman" panose="02020603050405020304" pitchFamily="18" charset="0"/>
              </a:rPr>
              <a:t> a) Present findings objectively and fairly. Present and interpret facts in neutral terms, avoiding biased information or language that can generate defensiveness and opposition. </a:t>
            </a:r>
          </a:p>
          <a:p>
            <a:pPr algn="just"/>
            <a:r>
              <a:rPr lang="en-US" sz="2000" dirty="0">
                <a:solidFill>
                  <a:schemeClr val="bg1"/>
                </a:solidFill>
                <a:latin typeface="Times New Roman" panose="02020603050405020304" pitchFamily="18" charset="0"/>
                <a:cs typeface="Times New Roman" panose="02020603050405020304" pitchFamily="18" charset="0"/>
              </a:rPr>
              <a:t>b) Present different perspectives and viewpoints. Where different interpretations of the evidence can legitimately be made, these need to be presented to ensure fairness and balance. By following the underlying arguments, the reader will be able to understand the final conclusions and recommendations better. </a:t>
            </a:r>
          </a:p>
          <a:p>
            <a:pPr algn="just"/>
            <a:r>
              <a:rPr lang="en-US" sz="2000" dirty="0">
                <a:solidFill>
                  <a:schemeClr val="bg1"/>
                </a:solidFill>
                <a:latin typeface="Times New Roman" panose="02020603050405020304" pitchFamily="18" charset="0"/>
                <a:cs typeface="Times New Roman" panose="02020603050405020304" pitchFamily="18" charset="0"/>
              </a:rPr>
              <a:t>c) Be complete. A complete report includes both good and bad points and gives credit where it is due. Including positive aspects may lead to improved performance by other government </a:t>
            </a:r>
            <a:r>
              <a:rPr lang="en-US" sz="2000" dirty="0" err="1">
                <a:solidFill>
                  <a:schemeClr val="bg1"/>
                </a:solidFill>
                <a:latin typeface="Times New Roman" panose="02020603050405020304" pitchFamily="18" charset="0"/>
                <a:cs typeface="Times New Roman" panose="02020603050405020304" pitchFamily="18" charset="0"/>
              </a:rPr>
              <a:t>organisations</a:t>
            </a:r>
            <a:r>
              <a:rPr lang="en-US" sz="2000" dirty="0">
                <a:solidFill>
                  <a:schemeClr val="bg1"/>
                </a:solidFill>
                <a:latin typeface="Times New Roman" panose="02020603050405020304" pitchFamily="18" charset="0"/>
                <a:cs typeface="Times New Roman" panose="02020603050405020304" pitchFamily="18" charset="0"/>
              </a:rPr>
              <a:t> that read the report. It is important that the report contains all the information and arguments needed to satisfy the audit objective(s), and promote adequate and correct understanding of the matters and conditions reported.</a:t>
            </a:r>
            <a:endParaRPr lang="ru-KZ"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2832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Окаймление">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À bandes</Template>
  <TotalTime>302</TotalTime>
  <Words>855</Words>
  <Application>Microsoft Macintosh PowerPoint</Application>
  <PresentationFormat>Широкоэкранный</PresentationFormat>
  <Paragraphs>46</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Corbel</vt:lpstr>
      <vt:lpstr>Times New Roman</vt:lpstr>
      <vt:lpstr>Wingdings</vt:lpstr>
      <vt:lpstr>Окаймление</vt:lpstr>
      <vt:lpstr>Reporting phase of performance audit </vt:lpstr>
      <vt:lpstr>Agenda </vt:lpstr>
      <vt:lpstr>Reporting </vt:lpstr>
      <vt:lpstr>The purpose of an audit report is </vt:lpstr>
      <vt:lpstr>Requirements according to ISSAI 3000:</vt:lpstr>
      <vt:lpstr>Writing comprehensive reports</vt:lpstr>
      <vt:lpstr>Writing convincing reports</vt:lpstr>
      <vt:lpstr>Writing timely reports</vt:lpstr>
      <vt:lpstr>Writing balanced reports </vt:lpstr>
      <vt:lpstr> In order to be constructive, recommendations will typically: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Microsoft Office User</cp:lastModifiedBy>
  <cp:revision>21</cp:revision>
  <dcterms:created xsi:type="dcterms:W3CDTF">2020-11-23T04:20:16Z</dcterms:created>
  <dcterms:modified xsi:type="dcterms:W3CDTF">2022-11-24T09:00:27Z</dcterms:modified>
</cp:coreProperties>
</file>