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1" r:id="rId3"/>
    <p:sldId id="358" r:id="rId4"/>
    <p:sldId id="365" r:id="rId5"/>
    <p:sldId id="363" r:id="rId6"/>
    <p:sldId id="364" r:id="rId7"/>
    <p:sldId id="369" r:id="rId8"/>
    <p:sldId id="367" r:id="rId9"/>
    <p:sldId id="371" r:id="rId10"/>
    <p:sldId id="378" r:id="rId11"/>
    <p:sldId id="366" r:id="rId12"/>
    <p:sldId id="376" r:id="rId13"/>
    <p:sldId id="377" r:id="rId14"/>
    <p:sldId id="352" r:id="rId15"/>
    <p:sldId id="353" r:id="rId16"/>
    <p:sldId id="354" r:id="rId17"/>
    <p:sldId id="3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FE699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8" y="4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8C290A-C905-4415-BC46-6A258F08224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EB0EE766-5724-4AA0-868F-6AF1F738DA87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/>
            <a:t>
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тығыздағыш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беттердің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зақымдану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ықтималдығының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төмендеуі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олардың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ойықта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болуына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байланысты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r>
            <a: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
</a:t>
          </a:r>
          <a:r>
            <a:rPr lang="ru-RU" dirty="0"/>
            <a:t>
</a:t>
          </a:r>
          <a:endParaRPr lang="ru-KZ" dirty="0"/>
        </a:p>
      </dgm:t>
    </dgm:pt>
    <dgm:pt modelId="{E1DFCE00-1AC4-4B47-804C-EA57A60D9EDD}" type="parTrans" cxnId="{77F508B8-DD47-4BE9-8BFB-DC3F2A133AC7}">
      <dgm:prSet/>
      <dgm:spPr/>
      <dgm:t>
        <a:bodyPr/>
        <a:lstStyle/>
        <a:p>
          <a:endParaRPr lang="ru-KZ"/>
        </a:p>
      </dgm:t>
    </dgm:pt>
    <dgm:pt modelId="{5E89CCA9-BEA7-4A74-A145-3FA4F8E4F916}" type="sibTrans" cxnId="{77F508B8-DD47-4BE9-8BFB-DC3F2A133AC7}">
      <dgm:prSet/>
      <dgm:spPr/>
      <dgm:t>
        <a:bodyPr/>
        <a:lstStyle/>
        <a:p>
          <a:endParaRPr lang="ru-KZ"/>
        </a:p>
      </dgm:t>
    </dgm:pt>
    <dgm:pt modelId="{4F84A580-C2DB-4F1A-94F3-8436E34D0C14}">
      <dgm:prSet phldrT="[Текст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екі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фланецтің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де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геометриясы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бірдей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бұл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олардың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құнын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төмендетеді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өзара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алмастыруды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етеді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KZ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F4B18F-B849-4FB3-8F45-C329713FEAB1}" type="parTrans" cxnId="{B826387B-F854-4D8A-8AF9-F0D7C9E81F34}">
      <dgm:prSet/>
      <dgm:spPr/>
      <dgm:t>
        <a:bodyPr/>
        <a:lstStyle/>
        <a:p>
          <a:endParaRPr lang="ru-KZ"/>
        </a:p>
      </dgm:t>
    </dgm:pt>
    <dgm:pt modelId="{CE73AE20-043A-4232-880E-C0581DBF7034}" type="sibTrans" cxnId="{B826387B-F854-4D8A-8AF9-F0D7C9E81F34}">
      <dgm:prSet/>
      <dgm:spPr/>
      <dgm:t>
        <a:bodyPr/>
        <a:lstStyle/>
        <a:p>
          <a:endParaRPr lang="ru-KZ"/>
        </a:p>
      </dgm:t>
    </dgm:pt>
    <dgm:pt modelId="{B5125548-FDC9-427D-A389-FFB3CE1B2AC0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тығыздауды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ету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мыс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тығыздағыштың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кішкене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деформациясы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жеткілікті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сондықтан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тығыздағышты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бірнеше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рет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қолдануға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болады</a:t>
          </a:r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KZ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F8AFEB-DCC3-45A5-BFC5-249321746DD5}" type="parTrans" cxnId="{67B50A7B-5C3C-4033-9C76-2CDA056A3F60}">
      <dgm:prSet/>
      <dgm:spPr/>
      <dgm:t>
        <a:bodyPr/>
        <a:lstStyle/>
        <a:p>
          <a:endParaRPr lang="ru-KZ"/>
        </a:p>
      </dgm:t>
    </dgm:pt>
    <dgm:pt modelId="{86CFA93B-7E4A-41E9-BC96-C23ACB4EA96E}" type="sibTrans" cxnId="{67B50A7B-5C3C-4033-9C76-2CDA056A3F60}">
      <dgm:prSet/>
      <dgm:spPr/>
      <dgm:t>
        <a:bodyPr/>
        <a:lstStyle/>
        <a:p>
          <a:endParaRPr lang="ru-KZ"/>
        </a:p>
      </dgm:t>
    </dgm:pt>
    <dgm:pt modelId="{28994463-6F72-43A3-8D00-03E81232544D}" type="pres">
      <dgm:prSet presAssocID="{368C290A-C905-4415-BC46-6A258F082243}" presName="Name0" presStyleCnt="0">
        <dgm:presLayoutVars>
          <dgm:dir/>
          <dgm:resizeHandles val="exact"/>
        </dgm:presLayoutVars>
      </dgm:prSet>
      <dgm:spPr/>
    </dgm:pt>
    <dgm:pt modelId="{8E8DB32C-287B-4CDC-A4B1-1374D41B0D1C}" type="pres">
      <dgm:prSet presAssocID="{EB0EE766-5724-4AA0-868F-6AF1F738DA87}" presName="node" presStyleLbl="node1" presStyleIdx="0" presStyleCnt="3">
        <dgm:presLayoutVars>
          <dgm:bulletEnabled val="1"/>
        </dgm:presLayoutVars>
      </dgm:prSet>
      <dgm:spPr/>
    </dgm:pt>
    <dgm:pt modelId="{61B700DB-16A5-44FC-A4E2-A4B2DCE7BB3A}" type="pres">
      <dgm:prSet presAssocID="{5E89CCA9-BEA7-4A74-A145-3FA4F8E4F916}" presName="sibTrans" presStyleLbl="sibTrans2D1" presStyleIdx="0" presStyleCnt="2"/>
      <dgm:spPr/>
    </dgm:pt>
    <dgm:pt modelId="{192ED238-7561-4960-A878-7EF2C0491BB8}" type="pres">
      <dgm:prSet presAssocID="{5E89CCA9-BEA7-4A74-A145-3FA4F8E4F916}" presName="connectorText" presStyleLbl="sibTrans2D1" presStyleIdx="0" presStyleCnt="2"/>
      <dgm:spPr/>
    </dgm:pt>
    <dgm:pt modelId="{08294E2F-899D-4D27-8154-D7C34A389833}" type="pres">
      <dgm:prSet presAssocID="{4F84A580-C2DB-4F1A-94F3-8436E34D0C14}" presName="node" presStyleLbl="node1" presStyleIdx="1" presStyleCnt="3">
        <dgm:presLayoutVars>
          <dgm:bulletEnabled val="1"/>
        </dgm:presLayoutVars>
      </dgm:prSet>
      <dgm:spPr/>
    </dgm:pt>
    <dgm:pt modelId="{701F6B55-0B7E-4001-A802-9381801B6807}" type="pres">
      <dgm:prSet presAssocID="{CE73AE20-043A-4232-880E-C0581DBF7034}" presName="sibTrans" presStyleLbl="sibTrans2D1" presStyleIdx="1" presStyleCnt="2"/>
      <dgm:spPr/>
    </dgm:pt>
    <dgm:pt modelId="{41A16372-956D-41DD-9D88-EBECD70F1D7A}" type="pres">
      <dgm:prSet presAssocID="{CE73AE20-043A-4232-880E-C0581DBF7034}" presName="connectorText" presStyleLbl="sibTrans2D1" presStyleIdx="1" presStyleCnt="2"/>
      <dgm:spPr/>
    </dgm:pt>
    <dgm:pt modelId="{71005603-31E9-42F8-97CD-4D906C2A4DB2}" type="pres">
      <dgm:prSet presAssocID="{B5125548-FDC9-427D-A389-FFB3CE1B2AC0}" presName="node" presStyleLbl="node1" presStyleIdx="2" presStyleCnt="3">
        <dgm:presLayoutVars>
          <dgm:bulletEnabled val="1"/>
        </dgm:presLayoutVars>
      </dgm:prSet>
      <dgm:spPr/>
    </dgm:pt>
  </dgm:ptLst>
  <dgm:cxnLst>
    <dgm:cxn modelId="{FF163F0D-5F49-440D-8B7F-128388307447}" type="presOf" srcId="{B5125548-FDC9-427D-A389-FFB3CE1B2AC0}" destId="{71005603-31E9-42F8-97CD-4D906C2A4DB2}" srcOrd="0" destOrd="0" presId="urn:microsoft.com/office/officeart/2005/8/layout/process1"/>
    <dgm:cxn modelId="{F98EB63A-CCC0-446E-B24B-94A04E945E8E}" type="presOf" srcId="{5E89CCA9-BEA7-4A74-A145-3FA4F8E4F916}" destId="{192ED238-7561-4960-A878-7EF2C0491BB8}" srcOrd="1" destOrd="0" presId="urn:microsoft.com/office/officeart/2005/8/layout/process1"/>
    <dgm:cxn modelId="{69B88B5B-F479-496C-91BE-6169819D7611}" type="presOf" srcId="{CE73AE20-043A-4232-880E-C0581DBF7034}" destId="{701F6B55-0B7E-4001-A802-9381801B6807}" srcOrd="0" destOrd="0" presId="urn:microsoft.com/office/officeart/2005/8/layout/process1"/>
    <dgm:cxn modelId="{E704C444-F8C2-4F44-9996-302B8532803F}" type="presOf" srcId="{EB0EE766-5724-4AA0-868F-6AF1F738DA87}" destId="{8E8DB32C-287B-4CDC-A4B1-1374D41B0D1C}" srcOrd="0" destOrd="0" presId="urn:microsoft.com/office/officeart/2005/8/layout/process1"/>
    <dgm:cxn modelId="{67B50A7B-5C3C-4033-9C76-2CDA056A3F60}" srcId="{368C290A-C905-4415-BC46-6A258F082243}" destId="{B5125548-FDC9-427D-A389-FFB3CE1B2AC0}" srcOrd="2" destOrd="0" parTransId="{82F8AFEB-DCC3-45A5-BFC5-249321746DD5}" sibTransId="{86CFA93B-7E4A-41E9-BC96-C23ACB4EA96E}"/>
    <dgm:cxn modelId="{B826387B-F854-4D8A-8AF9-F0D7C9E81F34}" srcId="{368C290A-C905-4415-BC46-6A258F082243}" destId="{4F84A580-C2DB-4F1A-94F3-8436E34D0C14}" srcOrd="1" destOrd="0" parTransId="{B1F4B18F-B849-4FB3-8F45-C329713FEAB1}" sibTransId="{CE73AE20-043A-4232-880E-C0581DBF7034}"/>
    <dgm:cxn modelId="{B31BC08A-20C1-4AAB-BC7F-1DD4B30F135F}" type="presOf" srcId="{CE73AE20-043A-4232-880E-C0581DBF7034}" destId="{41A16372-956D-41DD-9D88-EBECD70F1D7A}" srcOrd="1" destOrd="0" presId="urn:microsoft.com/office/officeart/2005/8/layout/process1"/>
    <dgm:cxn modelId="{0D2216B6-BF61-420A-B9ED-9AA730B3E230}" type="presOf" srcId="{368C290A-C905-4415-BC46-6A258F082243}" destId="{28994463-6F72-43A3-8D00-03E81232544D}" srcOrd="0" destOrd="0" presId="urn:microsoft.com/office/officeart/2005/8/layout/process1"/>
    <dgm:cxn modelId="{77F508B8-DD47-4BE9-8BFB-DC3F2A133AC7}" srcId="{368C290A-C905-4415-BC46-6A258F082243}" destId="{EB0EE766-5724-4AA0-868F-6AF1F738DA87}" srcOrd="0" destOrd="0" parTransId="{E1DFCE00-1AC4-4B47-804C-EA57A60D9EDD}" sibTransId="{5E89CCA9-BEA7-4A74-A145-3FA4F8E4F916}"/>
    <dgm:cxn modelId="{D15E5DBE-B3AE-4751-B6F9-E3516226ECE3}" type="presOf" srcId="{5E89CCA9-BEA7-4A74-A145-3FA4F8E4F916}" destId="{61B700DB-16A5-44FC-A4E2-A4B2DCE7BB3A}" srcOrd="0" destOrd="0" presId="urn:microsoft.com/office/officeart/2005/8/layout/process1"/>
    <dgm:cxn modelId="{3373D8D0-92D9-4DD4-B27A-EF1E7A8D3580}" type="presOf" srcId="{4F84A580-C2DB-4F1A-94F3-8436E34D0C14}" destId="{08294E2F-899D-4D27-8154-D7C34A389833}" srcOrd="0" destOrd="0" presId="urn:microsoft.com/office/officeart/2005/8/layout/process1"/>
    <dgm:cxn modelId="{16F2DB22-7EA8-4CF0-9E31-60D7B5F52581}" type="presParOf" srcId="{28994463-6F72-43A3-8D00-03E81232544D}" destId="{8E8DB32C-287B-4CDC-A4B1-1374D41B0D1C}" srcOrd="0" destOrd="0" presId="urn:microsoft.com/office/officeart/2005/8/layout/process1"/>
    <dgm:cxn modelId="{E13A8E88-186B-40C6-921A-EF94C046641B}" type="presParOf" srcId="{28994463-6F72-43A3-8D00-03E81232544D}" destId="{61B700DB-16A5-44FC-A4E2-A4B2DCE7BB3A}" srcOrd="1" destOrd="0" presId="urn:microsoft.com/office/officeart/2005/8/layout/process1"/>
    <dgm:cxn modelId="{08DE8920-6A25-4764-B748-1A88B675D03F}" type="presParOf" srcId="{61B700DB-16A5-44FC-A4E2-A4B2DCE7BB3A}" destId="{192ED238-7561-4960-A878-7EF2C0491BB8}" srcOrd="0" destOrd="0" presId="urn:microsoft.com/office/officeart/2005/8/layout/process1"/>
    <dgm:cxn modelId="{24DEE6E2-5E2C-44B1-BA67-D86423992EB3}" type="presParOf" srcId="{28994463-6F72-43A3-8D00-03E81232544D}" destId="{08294E2F-899D-4D27-8154-D7C34A389833}" srcOrd="2" destOrd="0" presId="urn:microsoft.com/office/officeart/2005/8/layout/process1"/>
    <dgm:cxn modelId="{81AD8AE2-D307-4973-8627-2CC1565990BB}" type="presParOf" srcId="{28994463-6F72-43A3-8D00-03E81232544D}" destId="{701F6B55-0B7E-4001-A802-9381801B6807}" srcOrd="3" destOrd="0" presId="urn:microsoft.com/office/officeart/2005/8/layout/process1"/>
    <dgm:cxn modelId="{0E8FC696-61C8-4157-A9B9-99ABC95EF4F9}" type="presParOf" srcId="{701F6B55-0B7E-4001-A802-9381801B6807}" destId="{41A16372-956D-41DD-9D88-EBECD70F1D7A}" srcOrd="0" destOrd="0" presId="urn:microsoft.com/office/officeart/2005/8/layout/process1"/>
    <dgm:cxn modelId="{F49EB144-AB9E-43AB-9425-0FBBDE2A81B7}" type="presParOf" srcId="{28994463-6F72-43A3-8D00-03E81232544D}" destId="{71005603-31E9-42F8-97CD-4D906C2A4DB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DB32C-287B-4CDC-A4B1-1374D41B0D1C}">
      <dsp:nvSpPr>
        <dsp:cNvPr id="0" name=""/>
        <dsp:cNvSpPr/>
      </dsp:nvSpPr>
      <dsp:spPr>
        <a:xfrm>
          <a:off x="7976" y="921185"/>
          <a:ext cx="2384197" cy="3576296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
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тығыздағыш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беттердің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зақымдану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ықтималдығының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төмендеуі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олардың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ойықта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болуына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байланысты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r>
            <a:rPr lang="ru-RU" sz="1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
</a:t>
          </a:r>
          <a:r>
            <a:rPr lang="ru-RU" sz="1800" kern="1200" dirty="0"/>
            <a:t>
</a:t>
          </a:r>
          <a:endParaRPr lang="ru-KZ" sz="1800" kern="1200" dirty="0"/>
        </a:p>
      </dsp:txBody>
      <dsp:txXfrm>
        <a:off x="77807" y="991016"/>
        <a:ext cx="2244535" cy="3436634"/>
      </dsp:txXfrm>
    </dsp:sp>
    <dsp:sp modelId="{61B700DB-16A5-44FC-A4E2-A4B2DCE7BB3A}">
      <dsp:nvSpPr>
        <dsp:cNvPr id="0" name=""/>
        <dsp:cNvSpPr/>
      </dsp:nvSpPr>
      <dsp:spPr>
        <a:xfrm>
          <a:off x="2630594" y="2413693"/>
          <a:ext cx="505449" cy="5912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1400" kern="1200"/>
        </a:p>
      </dsp:txBody>
      <dsp:txXfrm>
        <a:off x="2630594" y="2531949"/>
        <a:ext cx="353814" cy="354768"/>
      </dsp:txXfrm>
    </dsp:sp>
    <dsp:sp modelId="{08294E2F-899D-4D27-8154-D7C34A389833}">
      <dsp:nvSpPr>
        <dsp:cNvPr id="0" name=""/>
        <dsp:cNvSpPr/>
      </dsp:nvSpPr>
      <dsp:spPr>
        <a:xfrm>
          <a:off x="3345853" y="921185"/>
          <a:ext cx="2384197" cy="3576296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екі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фланецтің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де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геометриясы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бірдей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бұл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олардың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құнын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төмендетеді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өзара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алмастыруды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етеді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KZ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15684" y="991016"/>
        <a:ext cx="2244535" cy="3436634"/>
      </dsp:txXfrm>
    </dsp:sp>
    <dsp:sp modelId="{701F6B55-0B7E-4001-A802-9381801B6807}">
      <dsp:nvSpPr>
        <dsp:cNvPr id="0" name=""/>
        <dsp:cNvSpPr/>
      </dsp:nvSpPr>
      <dsp:spPr>
        <a:xfrm>
          <a:off x="5968470" y="2413693"/>
          <a:ext cx="505449" cy="5912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1400" kern="1200"/>
        </a:p>
      </dsp:txBody>
      <dsp:txXfrm>
        <a:off x="5968470" y="2531949"/>
        <a:ext cx="353814" cy="354768"/>
      </dsp:txXfrm>
    </dsp:sp>
    <dsp:sp modelId="{71005603-31E9-42F8-97CD-4D906C2A4DB2}">
      <dsp:nvSpPr>
        <dsp:cNvPr id="0" name=""/>
        <dsp:cNvSpPr/>
      </dsp:nvSpPr>
      <dsp:spPr>
        <a:xfrm>
          <a:off x="6683729" y="921185"/>
          <a:ext cx="2384197" cy="357629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тығыздауды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ету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үшін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мыс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тығыздағыштың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кішкене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деформациясы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жеткілікті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сондықтан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тығыздағышты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бірнеше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рет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қолдануға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болады</a:t>
          </a:r>
          <a:r>
            <a:rPr lang="ru-RU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KZ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53560" y="991016"/>
        <a:ext cx="2244535" cy="3436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09589-5A73-44CF-94ED-99F3E41D03B6}" type="datetimeFigureOut">
              <a:rPr lang="kk-KZ" smtClean="0"/>
              <a:t>30.10.2024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3FC37-4277-4369-BB55-018E87662CE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560864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3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634195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12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19311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13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5083387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14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92970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15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335016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16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958062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17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342460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4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14700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5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189987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6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32516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7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807836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8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863571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9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202139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10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533926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3FC37-4277-4369-BB55-018E87662CE6}" type="slidenum">
              <a:rPr lang="kk-KZ" smtClean="0"/>
              <a:t>11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415571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77851" y="2112375"/>
            <a:ext cx="9123263" cy="19550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k-K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kk-KZ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АКУУМДЫҚ ЖҮЙЕЛЕРДІҢ ЭЛЕМЕНТТЕРІ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280321" y="13914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Л.Н. ГУМИЛЕВ АТЫНДАҒЫ ЕУРАЗИЯ ҰЛТТЫҚ УНИВЕРСИТЕТІ</a:t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579A8-031C-06E2-BAD4-E05FAE200EC4}"/>
              </a:ext>
            </a:extLst>
          </p:cNvPr>
          <p:cNvSpPr txBox="1"/>
          <p:nvPr/>
        </p:nvSpPr>
        <p:spPr>
          <a:xfrm>
            <a:off x="4061470" y="110432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KZ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кірістер</a:t>
            </a:r>
            <a:endParaRPr lang="ru-KZ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3520D7C1-1D07-C9CF-773A-DAA160544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78" y="3111339"/>
            <a:ext cx="2824117" cy="31785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E2C784-F95E-B1CC-B252-4FBB01C90C4D}"/>
              </a:ext>
            </a:extLst>
          </p:cNvPr>
          <p:cNvSpPr txBox="1"/>
          <p:nvPr/>
        </p:nvSpPr>
        <p:spPr>
          <a:xfrm>
            <a:off x="3666021" y="5089599"/>
            <a:ext cx="79026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9 - с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урет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 Электр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кірісінің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принципиалды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схемасы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1 - ток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өткізгіші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оқшаулағыш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3 – корпус.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981459-2E6C-5EF4-6DB9-2774AAD81AFD}"/>
              </a:ext>
            </a:extLst>
          </p:cNvPr>
          <p:cNvSpPr txBox="1"/>
          <p:nvPr/>
        </p:nvSpPr>
        <p:spPr>
          <a:xfrm>
            <a:off x="730863" y="1454234"/>
            <a:ext cx="1083781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Вакуумдық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камераның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істейтін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құрылғыларды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тогымен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камераның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корпусынан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оқшауланған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герметикалық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кірістері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Мақсатына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кірістері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вольтты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вольтты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K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317537F-44EC-42AD-B83C-C62E88823AC9}"/>
              </a:ext>
            </a:extLst>
          </p:cNvPr>
          <p:cNvSpPr txBox="1"/>
          <p:nvPr/>
        </p:nvSpPr>
        <p:spPr>
          <a:xfrm>
            <a:off x="3651520" y="3048506"/>
            <a:ext cx="787399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Негізінде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кез-келген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бөліктен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тұрады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 ): 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ток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өткізгіш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(1),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оқшаулағыш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(2),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ток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өткізгішті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камераның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корпусынан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оқшаулайды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K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Шыны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металл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керамикалық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құрылғыларда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оқшаулағыш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пен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корпустың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рөлі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келеді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31950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579A8-031C-06E2-BAD4-E05FAE200EC4}"/>
              </a:ext>
            </a:extLst>
          </p:cNvPr>
          <p:cNvSpPr txBox="1"/>
          <p:nvPr/>
        </p:nvSpPr>
        <p:spPr>
          <a:xfrm>
            <a:off x="4061470" y="110432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KZ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кірістер</a:t>
            </a:r>
            <a:endParaRPr lang="ru-KZ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0EB121A8-3F06-A638-E059-1A89969D4B4C}"/>
              </a:ext>
            </a:extLst>
          </p:cNvPr>
          <p:cNvGrpSpPr/>
          <p:nvPr/>
        </p:nvGrpSpPr>
        <p:grpSpPr>
          <a:xfrm>
            <a:off x="869958" y="2841980"/>
            <a:ext cx="5705693" cy="1356313"/>
            <a:chOff x="3205163" y="3171825"/>
            <a:chExt cx="3867150" cy="514350"/>
          </a:xfrm>
        </p:grpSpPr>
        <p:pic>
          <p:nvPicPr>
            <p:cNvPr id="11266" name="Picture 2">
              <a:extLst>
                <a:ext uri="{FF2B5EF4-FFF2-40B4-BE49-F238E27FC236}">
                  <a16:creationId xmlns:a16="http://schemas.microsoft.com/office/drawing/2014/main" id="{7FA621ED-A4DA-A05C-6AE1-33911575B5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9688" y="3171825"/>
              <a:ext cx="1952625" cy="51435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68" name="Picture 4">
              <a:extLst>
                <a:ext uri="{FF2B5EF4-FFF2-40B4-BE49-F238E27FC236}">
                  <a16:creationId xmlns:a16="http://schemas.microsoft.com/office/drawing/2014/main" id="{CA3084DB-764C-B4F3-E1D3-60C2E2D568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5163" y="3186112"/>
              <a:ext cx="1914525" cy="48577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94DFF96-68FC-A149-B950-AECBEF023713}"/>
              </a:ext>
            </a:extLst>
          </p:cNvPr>
          <p:cNvSpPr txBox="1"/>
          <p:nvPr/>
        </p:nvSpPr>
        <p:spPr>
          <a:xfrm>
            <a:off x="6818490" y="2990022"/>
            <a:ext cx="47292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урет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дизайны: 1 - тот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баспайтын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болаттан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жасалған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штанга; 2,4 -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ковар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втулкалары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3 -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керамикалық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оқшаулағыш</a:t>
            </a:r>
            <a:endParaRPr lang="ru-K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937DCFB-289F-EB9D-69F2-FC930CDE8B0D}"/>
              </a:ext>
            </a:extLst>
          </p:cNvPr>
          <p:cNvSpPr txBox="1"/>
          <p:nvPr/>
        </p:nvSpPr>
        <p:spPr>
          <a:xfrm>
            <a:off x="798969" y="1557326"/>
            <a:ext cx="1076971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Өнеркәсіп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кірістердің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кең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спектрін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шығарады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олар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оқшаулағыш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кірістердің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саны мен дизайны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ерекшеленеді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ультра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жүйелерде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зертханада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жиі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қолданылатын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керамикалық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кірістердің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дизайны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KZ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2C7546D-B631-8E77-F861-234F54F55DFA}"/>
              </a:ext>
            </a:extLst>
          </p:cNvPr>
          <p:cNvSpPr txBox="1"/>
          <p:nvPr/>
        </p:nvSpPr>
        <p:spPr>
          <a:xfrm>
            <a:off x="778018" y="4402979"/>
            <a:ext cx="1076971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Мұндай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кірістің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кернеуі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керамикалық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оқшаулағыштың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диаметрі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биіктігіне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тікелей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вольтты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10-сурет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төменгі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втулкамен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негізге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әнекерленген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(4).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Керамикалық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оқшаулағыш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(3)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втулкаларға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(4)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қатты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дәнекерлеуге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қосылады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Шланга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втулк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(2) аргон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доғасы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лазерлік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дәнекерлеу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дәнекерленген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вольтты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кірістердің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электрлік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ағуы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аз,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кейде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өлшеу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тізбектерінде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K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719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579A8-031C-06E2-BAD4-E05FAE200EC4}"/>
              </a:ext>
            </a:extLst>
          </p:cNvPr>
          <p:cNvSpPr txBox="1"/>
          <p:nvPr/>
        </p:nvSpPr>
        <p:spPr>
          <a:xfrm>
            <a:off x="4773739" y="109389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 ТЕРЕЗЕЛЕРІ</a:t>
            </a:r>
            <a:endParaRPr lang="ru-KZ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937DCFB-289F-EB9D-69F2-FC930CDE8B0D}"/>
              </a:ext>
            </a:extLst>
          </p:cNvPr>
          <p:cNvSpPr txBox="1"/>
          <p:nvPr/>
        </p:nvSpPr>
        <p:spPr>
          <a:xfrm>
            <a:off x="3342454" y="1560916"/>
            <a:ext cx="831409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терезелері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қондырғының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ішіне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орнатылған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құрылғыларды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бақылауға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орнату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құрылғыларын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жарықтандыруға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сәулелендіруге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терезелері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спектрдің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тиісті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учаскелерінде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оптикалық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мөлдір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материалдардан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жасалады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5·10</a:t>
            </a:r>
            <a:r>
              <a:rPr lang="ru-RU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-7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мм.сын.бағ-нан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қысымда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резеңке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терезелері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кеңінен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Мұндай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терезесінің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дизайны 11 -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Жылтыратылған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шыны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диск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  <a:r>
              <a:rPr lang="ru-RU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қысым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сақинасымен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(3)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резеңке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тығыздағышқа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басылады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көлемде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сәулелерімен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термиялық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операцияларды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шыны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диск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отқа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төзімді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шыныдан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жасалады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K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A4D92D5F-E812-A5BC-9625-4680AD7A1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06" y="1537951"/>
            <a:ext cx="2861248" cy="391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1667E3-2AFB-951B-BE3C-1F6BC7DB12F7}"/>
              </a:ext>
            </a:extLst>
          </p:cNvPr>
          <p:cNvSpPr txBox="1"/>
          <p:nvPr/>
        </p:nvSpPr>
        <p:spPr>
          <a:xfrm>
            <a:off x="623319" y="5453471"/>
            <a:ext cx="23093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11 –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. Резеңке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тығыздағышпен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терезесі</a:t>
            </a:r>
            <a:endParaRPr lang="ru-K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289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C92BC21A-8A6E-A6C2-1BE7-7EDB6A751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34" y="2903490"/>
            <a:ext cx="4663440" cy="2331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230DD0-0452-758F-3CAA-554D24C07555}"/>
              </a:ext>
            </a:extLst>
          </p:cNvPr>
          <p:cNvSpPr txBox="1"/>
          <p:nvPr/>
        </p:nvSpPr>
        <p:spPr>
          <a:xfrm>
            <a:off x="5572259" y="2876353"/>
            <a:ext cx="609760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Металл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тығыздағышты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қатайту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әйнектің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металмен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байланысының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бұзылуын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болдырмау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түсіру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ойықтарын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Мұндай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дизайндағы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терезелері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300-450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ºC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жылытуға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KZ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7FAF81-EE1E-257C-4E62-A71E1C186192}"/>
              </a:ext>
            </a:extLst>
          </p:cNvPr>
          <p:cNvSpPr txBox="1"/>
          <p:nvPr/>
        </p:nvSpPr>
        <p:spPr>
          <a:xfrm>
            <a:off x="457854" y="5294398"/>
            <a:ext cx="60976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12 - с</a:t>
            </a:r>
            <a:r>
              <a:rPr lang="ru-KZ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урет</a:t>
            </a:r>
            <a:r>
              <a:rPr lang="ru-KZ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Ультра </a:t>
            </a:r>
            <a:r>
              <a:rPr lang="ru-KZ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KZ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</a:t>
            </a:r>
            <a:r>
              <a:rPr lang="ru-KZ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KZ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терезесі</a:t>
            </a:r>
            <a:endParaRPr lang="ru-KZ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6830F7E-BF01-4C14-9999-AFE946CB5EBD}"/>
              </a:ext>
            </a:extLst>
          </p:cNvPr>
          <p:cNvSpPr txBox="1"/>
          <p:nvPr/>
        </p:nvSpPr>
        <p:spPr>
          <a:xfrm>
            <a:off x="481206" y="1164920"/>
            <a:ext cx="1123874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Ультра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қондырғыларда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KZ" sz="20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KZ" sz="2000" b="1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KZ" sz="20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көрсетілгендей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резеңке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тығыздағыштары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терезелері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u="sng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шыны</a:t>
            </a:r>
            <a:r>
              <a:rPr lang="ru-RU" sz="2000" b="1" u="sng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шайба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u="sng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кілем</a:t>
            </a:r>
            <a:r>
              <a:rPr lang="ru-RU" sz="2000" b="1" u="sng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u="sng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шыныаяқына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дәнекерленген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кезегінде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баспайтын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болаттан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жасалған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u="sng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фланецпен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дәнекерленген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Фланец металл тығыздағыш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көлеммен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тығыздалады</a:t>
            </a:r>
            <a:r>
              <a:rPr lang="ru-RU" sz="20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18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58299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587" y="73722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жүйелердегі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элементтердің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endParaRPr lang="ru-RU" sz="2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1D10B-2D30-0FB7-55B0-A0D8CE097917}"/>
              </a:ext>
            </a:extLst>
          </p:cNvPr>
          <p:cNvSpPr txBox="1"/>
          <p:nvPr/>
        </p:nvSpPr>
        <p:spPr>
          <a:xfrm>
            <a:off x="819752" y="728383"/>
            <a:ext cx="10576677" cy="517064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Вакуумдық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ғылымның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технологияның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өнеркәсіптің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салаларында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кеңінен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жүйелердің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қолданылуын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қарастырайық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 СОРҒЫЛАР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14700" indent="-444500" algn="just">
              <a:lnSpc>
                <a:spcPct val="100000"/>
              </a:lnSpc>
              <a:spcBef>
                <a:spcPts val="0"/>
              </a:spcBef>
            </a:pPr>
            <a:r>
              <a:rPr 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314700" indent="-444500" algn="just">
              <a:lnSpc>
                <a:spcPct val="100000"/>
              </a:lnSpc>
              <a:spcBef>
                <a:spcPts val="0"/>
              </a:spcBef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14700" algn="just">
              <a:lnSpc>
                <a:spcPct val="100000"/>
              </a:lnSpc>
              <a:spcBef>
                <a:spcPts val="0"/>
              </a:spcBef>
            </a:pP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өнеркәсіп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CVD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PVD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процестері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сияқты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жартылай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өткізгіштерді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аймақтарынан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газдарды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айдау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14700" algn="just">
              <a:lnSpc>
                <a:spcPct val="100000"/>
              </a:lnSpc>
              <a:spcBef>
                <a:spcPts val="0"/>
              </a:spcBef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14700" algn="just">
              <a:lnSpc>
                <a:spcPct val="100000"/>
              </a:lnSpc>
              <a:spcBef>
                <a:spcPts val="0"/>
              </a:spcBef>
            </a:pPr>
            <a:r>
              <a:rPr lang="ru-RU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 </a:t>
            </a: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материалдарды</a:t>
            </a:r>
            <a:r>
              <a:rPr lang="ru-RU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эксперименттік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камералар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бөлшектердің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үдеткіштерінде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14700" algn="just">
              <a:lnSpc>
                <a:spcPct val="100000"/>
              </a:lnSpc>
              <a:spcBef>
                <a:spcPts val="0"/>
              </a:spcBef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14700" algn="just">
              <a:lnSpc>
                <a:spcPct val="100000"/>
              </a:lnSpc>
              <a:spcBef>
                <a:spcPts val="0"/>
              </a:spcBef>
            </a:pPr>
            <a:r>
              <a:rPr lang="ru-RU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Медициналық</a:t>
            </a:r>
            <a:r>
              <a:rPr lang="ru-RU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техника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газ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құрамын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материалдарды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жабдықта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88874BD-1910-4D4C-AEF5-0D153010CD69}"/>
              </a:ext>
            </a:extLst>
          </p:cNvPr>
          <p:cNvSpPr txBox="1"/>
          <p:nvPr/>
        </p:nvSpPr>
        <p:spPr>
          <a:xfrm>
            <a:off x="400926" y="5850799"/>
            <a:ext cx="11130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-CVD-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газ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фазасынан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химиялық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тұндыру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PVD-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газ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фазасынан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тұндыру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әдісі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K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Вакуумные насосы">
            <a:extLst>
              <a:ext uri="{FF2B5EF4-FFF2-40B4-BE49-F238E27FC236}">
                <a16:creationId xmlns:a16="http://schemas.microsoft.com/office/drawing/2014/main" id="{2F77D19E-112A-4085-B4A0-E0E65641F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977" y="2571553"/>
            <a:ext cx="3272784" cy="32727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695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9"/>
            <a:ext cx="8181975" cy="64678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64927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жүйелердегі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элементтердің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1D10B-2D30-0FB7-55B0-A0D8CE097917}"/>
              </a:ext>
            </a:extLst>
          </p:cNvPr>
          <p:cNvSpPr txBox="1"/>
          <p:nvPr/>
        </p:nvSpPr>
        <p:spPr>
          <a:xfrm>
            <a:off x="3734244" y="971944"/>
            <a:ext cx="7504681" cy="470898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 КАМЕРАЛАР МЕН РЕЗЕРВУАРЛАР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2"/>
            </a:pP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23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2000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r>
              <a:rPr lang="ru-RU" sz="2000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223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06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Авиация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аэроғарыш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өнеркәсібі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вакуум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жағдайында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ғарыш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аппараттарын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сынау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сынау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906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06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Металлургия: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металдарды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балқыту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күйдіру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монокристалдарды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өсіру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пештерде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906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06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зерттеулер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материалдардың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химиялық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қасиеттерін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зерттеуде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бақыланатын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6E2E7CB-5776-4769-93DA-939F70A72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182" y="1196767"/>
            <a:ext cx="2381250" cy="23812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E89F13DA-F178-4041-AB8F-FC416AC14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32" y="3537658"/>
            <a:ext cx="2804592" cy="28045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4312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9"/>
            <a:ext cx="8181975" cy="632852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53593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жүйелердегі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элементтердің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1D10B-2D30-0FB7-55B0-A0D8CE097917}"/>
              </a:ext>
            </a:extLst>
          </p:cNvPr>
          <p:cNvSpPr txBox="1"/>
          <p:nvPr/>
        </p:nvSpPr>
        <p:spPr>
          <a:xfrm>
            <a:off x="4691095" y="1491087"/>
            <a:ext cx="6882381" cy="31700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СҮЗГІЛЕР МЕН ЗАТВОРЛАР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3900" indent="-723900" algn="just">
              <a:lnSpc>
                <a:spcPct val="100000"/>
              </a:lnSpc>
              <a:spcBef>
                <a:spcPts val="0"/>
              </a:spcBef>
            </a:pP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23900" indent="-723900" algn="just">
              <a:lnSpc>
                <a:spcPct val="100000"/>
              </a:lnSpc>
              <a:spcBef>
                <a:spcPts val="0"/>
              </a:spcBef>
            </a:pPr>
            <a:endParaRPr lang="ru-RU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3900" algn="just">
              <a:lnSpc>
                <a:spcPct val="100000"/>
              </a:lnSpc>
              <a:spcBef>
                <a:spcPts val="0"/>
              </a:spcBef>
            </a:pPr>
            <a:r>
              <a:rPr lang="ru-RU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Жартылай</a:t>
            </a:r>
            <a:r>
              <a:rPr 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өткізгіштер</a:t>
            </a:r>
            <a:r>
              <a:rPr 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өндірісі</a:t>
            </a:r>
            <a:r>
              <a:rPr 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сорғыларды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процестерін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зақымдауы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бөлшектерден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23900" algn="just">
              <a:lnSpc>
                <a:spcPct val="100000"/>
              </a:lnSpc>
              <a:spcBef>
                <a:spcPts val="0"/>
              </a:spcBef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3900" algn="just">
              <a:lnSpc>
                <a:spcPct val="100000"/>
              </a:lnSpc>
              <a:spcBef>
                <a:spcPts val="0"/>
              </a:spcBef>
            </a:pPr>
            <a:r>
              <a:rPr 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Биотехнология: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биологиялық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үлгілер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медициналық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препараттарды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тазарту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шоғырландыру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122" name="Picture 2" descr="Picture background">
            <a:extLst>
              <a:ext uri="{FF2B5EF4-FFF2-40B4-BE49-F238E27FC236}">
                <a16:creationId xmlns:a16="http://schemas.microsoft.com/office/drawing/2014/main" id="{92F27670-0574-B8FD-9BBA-4D5430FA7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623" y="2188688"/>
            <a:ext cx="2037837" cy="16981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Какие существуют фильтры для очистки воды в домашних условиях">
            <a:extLst>
              <a:ext uri="{FF2B5EF4-FFF2-40B4-BE49-F238E27FC236}">
                <a16:creationId xmlns:a16="http://schemas.microsoft.com/office/drawing/2014/main" id="{02968D99-4385-47A3-AC29-AAE297C4F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06" y="3861296"/>
            <a:ext cx="4543485" cy="23889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Затворы вакуумные в Екатеринбурге по выгодной цене - купить на Пульсе цен">
            <a:extLst>
              <a:ext uri="{FF2B5EF4-FFF2-40B4-BE49-F238E27FC236}">
                <a16:creationId xmlns:a16="http://schemas.microsoft.com/office/drawing/2014/main" id="{60FF4C98-1B83-4314-97FD-DC9718F9D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19" y="1913474"/>
            <a:ext cx="1968368" cy="19733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841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9"/>
            <a:ext cx="8181975" cy="632852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53593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жүйелердегі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элементтердің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5B3452E-4BAF-3D46-68DA-EB89C5CE8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522644"/>
              </p:ext>
            </p:extLst>
          </p:nvPr>
        </p:nvGraphicFramePr>
        <p:xfrm>
          <a:off x="481206" y="1161103"/>
          <a:ext cx="11229588" cy="4866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07397">
                  <a:extLst>
                    <a:ext uri="{9D8B030D-6E8A-4147-A177-3AD203B41FA5}">
                      <a16:colId xmlns:a16="http://schemas.microsoft.com/office/drawing/2014/main" val="42622297"/>
                    </a:ext>
                  </a:extLst>
                </a:gridCol>
                <a:gridCol w="2807397">
                  <a:extLst>
                    <a:ext uri="{9D8B030D-6E8A-4147-A177-3AD203B41FA5}">
                      <a16:colId xmlns:a16="http://schemas.microsoft.com/office/drawing/2014/main" val="1624660987"/>
                    </a:ext>
                  </a:extLst>
                </a:gridCol>
                <a:gridCol w="2807397">
                  <a:extLst>
                    <a:ext uri="{9D8B030D-6E8A-4147-A177-3AD203B41FA5}">
                      <a16:colId xmlns:a16="http://schemas.microsoft.com/office/drawing/2014/main" val="4058616934"/>
                    </a:ext>
                  </a:extLst>
                </a:gridCol>
                <a:gridCol w="2807397">
                  <a:extLst>
                    <a:ext uri="{9D8B030D-6E8A-4147-A177-3AD203B41FA5}">
                      <a16:colId xmlns:a16="http://schemas.microsoft.com/office/drawing/2014/main" val="4112997882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Вакуумдық 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элементтерін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қолдану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мысалдары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221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Турбомолекулалық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сорғылар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Вакуумдық </a:t>
                      </a:r>
                      <a:r>
                        <a:rPr lang="ru-RU" sz="18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камералар</a:t>
                      </a:r>
                      <a:endParaRPr lang="ru-K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Вакуумдық </a:t>
                      </a:r>
                      <a:r>
                        <a:rPr lang="ru-RU" sz="18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клапандар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Сүзгілер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8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тұзақтар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252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Вакуумның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жоғары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деңгейін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жасау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эксперименттік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физи-калық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қондырғыларда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қолданылады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algn="ctr"/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Өнеркәсіпте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газдардың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тазалығы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жетіс-пеушілігін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қажет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ететін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процестер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қол-данылады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мысалы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жартылай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өткізгіштер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өндірісі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algn="ctr"/>
                      <a:endParaRPr lang="ru-KZ" sz="1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Авиация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өнеркәсібінде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вакуум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жағдайында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ға-рыш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аппараттарын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сы-нау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сынау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қолданылады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/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Металлургияда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метал-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дарды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балқыту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монокристалдарды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өсіру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қолданыла-ды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/>
                      <a:endParaRPr lang="ru-KZ" sz="1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Өнеркәсіпте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газдарды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басқару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өндіріс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жүйелерінде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вакуум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жасау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қолданыла-ды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/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Зертханаларда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тәжіри-белік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қондырғылардағы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газ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ағынын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басқару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қолданылады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/>
                      <a:endParaRPr lang="ru-KZ" sz="1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Вакуумдық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сорғыларды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бөлшектерден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қорғау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жартылай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өткіз-гіштер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өндірісінде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қол-данылады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/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Биологиялық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үлгілерді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тазарту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шоғыр-ландыру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биотех-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нологияларда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9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-лады.</a:t>
                      </a:r>
                    </a:p>
                    <a:p>
                      <a:pPr algn="ctr"/>
                      <a:endParaRPr lang="ru-KZ" sz="1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267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008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2357" y="1810810"/>
            <a:ext cx="5948831" cy="4334629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Вакуумдық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жүйелердегі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элементтердің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endParaRPr lang="kk-KZ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634621" y="2942456"/>
            <a:ext cx="43215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 жоспары</a:t>
            </a:r>
            <a:r>
              <a:rPr lang="ru-RU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1D10B-2D30-0FB7-55B0-A0D8CE097917}"/>
              </a:ext>
            </a:extLst>
          </p:cNvPr>
          <p:cNvSpPr txBox="1"/>
          <p:nvPr/>
        </p:nvSpPr>
        <p:spPr>
          <a:xfrm>
            <a:off x="4987635" y="2542426"/>
            <a:ext cx="6536294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Егер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тұтқырлығы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жанасу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кернеулеріндегі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кедір-бұдырларды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толтыру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жеткілікті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байланыстырылған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саңылауға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байланыстырылған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серпімділік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шегінен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едәуір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орналастырса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тығыздыққа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айтарлықтай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оңай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жеткізуге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2-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суретте мысал ретінде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3D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моделі көрсетілген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майлағыштар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резеңкелер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фторопласт,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металдар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қолданылуы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хомут">
            <a:extLst>
              <a:ext uri="{FF2B5EF4-FFF2-40B4-BE49-F238E27FC236}">
                <a16:creationId xmlns:a16="http://schemas.microsoft.com/office/drawing/2014/main" id="{CF17DE14-8A5C-540E-390C-F88FA44F24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20"/>
          <a:stretch/>
        </p:blipFill>
        <p:spPr bwMode="auto">
          <a:xfrm>
            <a:off x="685153" y="2665708"/>
            <a:ext cx="4186641" cy="35468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A10F0D-F34A-37FC-8F02-FC07D648EF87}"/>
              </a:ext>
            </a:extLst>
          </p:cNvPr>
          <p:cNvSpPr txBox="1"/>
          <p:nvPr/>
        </p:nvSpPr>
        <p:spPr>
          <a:xfrm>
            <a:off x="4921278" y="5965782"/>
            <a:ext cx="51698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 – 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Типтік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жылдам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қосқыш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тың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3D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 моделі.</a:t>
            </a:r>
            <a:endParaRPr lang="ru-K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7577CE-B6D1-4323-B663-C81514F1FF03}"/>
              </a:ext>
            </a:extLst>
          </p:cNvPr>
          <p:cNvSpPr txBox="1"/>
          <p:nvPr/>
        </p:nvSpPr>
        <p:spPr>
          <a:xfrm>
            <a:off x="665018" y="1264899"/>
            <a:ext cx="108589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Жиналмалы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қосылатын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бөліктің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түйіскен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жерінің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герметикалығын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Механикалық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нәтижесінде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бөліктің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түйіскен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жерінде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әрқашан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вакуумды-герметикалық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алуды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қиындататын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микро-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кедір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бұдырлар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136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FE49D4F-071D-9096-BF78-D382D62A7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53" y="3792693"/>
            <a:ext cx="4649342" cy="20007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DC2B81-9AE2-CFCE-4628-6DE6A5D225A1}"/>
              </a:ext>
            </a:extLst>
          </p:cNvPr>
          <p:cNvSpPr txBox="1"/>
          <p:nvPr/>
        </p:nvSpPr>
        <p:spPr>
          <a:xfrm>
            <a:off x="429437" y="5824093"/>
            <a:ext cx="52760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KZ" sz="12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K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KZ" sz="1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Жалпақ</a:t>
            </a:r>
            <a:r>
              <a:rPr lang="ru-K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фланецтермен</a:t>
            </a:r>
            <a:r>
              <a:rPr lang="ru-K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фланецті</a:t>
            </a:r>
            <a:r>
              <a:rPr lang="ru-K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</a:t>
            </a:r>
            <a:r>
              <a:rPr lang="ru-KZ" sz="1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b="1" dirty="0">
                <a:latin typeface="Arial" panose="020B0604020202020204" pitchFamily="34" charset="0"/>
                <a:cs typeface="Arial" panose="020B0604020202020204" pitchFamily="34" charset="0"/>
              </a:rPr>
              <a:t>1-фланецтер; 2-тығыздағыш; 3-орталықтандыру </a:t>
            </a:r>
            <a:r>
              <a:rPr lang="ru-KZ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сақинасы</a:t>
            </a:r>
            <a:endParaRPr lang="ru-K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D417E18-6203-4424-8AA0-229DEEA530B5}"/>
              </a:ext>
            </a:extLst>
          </p:cNvPr>
          <p:cNvSpPr txBox="1"/>
          <p:nvPr/>
        </p:nvSpPr>
        <p:spPr>
          <a:xfrm>
            <a:off x="623319" y="1121449"/>
            <a:ext cx="1094536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Вакуумдық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техникада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қыздыру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температурасы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300ºC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жүйелерде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резеңке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кеңінен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 Резеңке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жақсы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серпімді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қасиеттерге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жылтыратылған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болат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бетімен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герметикалық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аз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күш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Резеңке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бөлшектеу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құрастырудың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шексіз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санына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оңай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сирек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жөндеуді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етеді. </a:t>
            </a:r>
            <a:endParaRPr lang="kk-K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Резеңке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тығыздағыштардың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кемшілігі</a:t>
            </a:r>
            <a:r>
              <a:rPr lang="kk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kk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тығыздалған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бөлшектердің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материалымен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салыстырғанда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газдың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жоғарылауы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газ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өткізгіштігі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k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Фланецтердің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пішіні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эластомерлі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тығыздағышпен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фланецті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қосылыстардағы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тығыздағыштың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орналасуы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суреттерде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KZ" b="1" dirty="0"/>
          </a:p>
        </p:txBody>
      </p:sp>
      <p:pic>
        <p:nvPicPr>
          <p:cNvPr id="56" name="Picture 2">
            <a:extLst>
              <a:ext uri="{FF2B5EF4-FFF2-40B4-BE49-F238E27FC236}">
                <a16:creationId xmlns:a16="http://schemas.microsoft.com/office/drawing/2014/main" id="{06417032-A4CB-4B25-8CD8-C75E57805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045" y="3698243"/>
            <a:ext cx="5728057" cy="2164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7C552C5E-B514-407F-AC2F-399BB511C81D}"/>
              </a:ext>
            </a:extLst>
          </p:cNvPr>
          <p:cNvSpPr txBox="1"/>
          <p:nvPr/>
        </p:nvSpPr>
        <p:spPr>
          <a:xfrm>
            <a:off x="5643304" y="5810040"/>
            <a:ext cx="60983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 –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Эластомерлік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тығыздағыштары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фланецтердің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элементтерінің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профильдері</a:t>
            </a:r>
            <a:endParaRPr lang="ru-K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49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579E34-62BA-28FD-4605-2B00D5CE4936}"/>
              </a:ext>
            </a:extLst>
          </p:cNvPr>
          <p:cNvSpPr txBox="1"/>
          <p:nvPr/>
        </p:nvSpPr>
        <p:spPr>
          <a:xfrm>
            <a:off x="995046" y="1328474"/>
            <a:ext cx="66033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Эластомерлі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бірнеше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рет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жинауға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Фланецтердің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жабылуы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шектеулі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ығылған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үлкен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ресурсқа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4 –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в, г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1E957E62-A07A-5F07-CF98-A317E67D5528}"/>
              </a:ext>
            </a:extLst>
          </p:cNvPr>
          <p:cNvGrpSpPr/>
          <p:nvPr/>
        </p:nvGrpSpPr>
        <p:grpSpPr>
          <a:xfrm>
            <a:off x="7752166" y="1202885"/>
            <a:ext cx="3822398" cy="1274899"/>
            <a:chOff x="7278636" y="1444487"/>
            <a:chExt cx="2796595" cy="875672"/>
          </a:xfrm>
        </p:grpSpPr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0C009684-ECA6-6097-CF2C-50C2326F964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320" t="-1542" r="5566" b="50059"/>
            <a:stretch/>
          </p:blipFill>
          <p:spPr bwMode="auto">
            <a:xfrm>
              <a:off x="7278636" y="1444487"/>
              <a:ext cx="1382337" cy="87567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1C0A2B67-6280-2D8C-3B12-EE9E488979A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8836" r="71237"/>
            <a:stretch/>
          </p:blipFill>
          <p:spPr bwMode="auto">
            <a:xfrm>
              <a:off x="8660973" y="1444487"/>
              <a:ext cx="1414258" cy="87025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5836CEA7-BD48-E3E1-08ED-B8A42B697447}"/>
              </a:ext>
            </a:extLst>
          </p:cNvPr>
          <p:cNvSpPr txBox="1"/>
          <p:nvPr/>
        </p:nvSpPr>
        <p:spPr>
          <a:xfrm>
            <a:off x="5181442" y="2728199"/>
            <a:ext cx="63517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Керісінше,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(4 –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(а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,б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аз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ресурсқа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4" name="Picture 2">
            <a:extLst>
              <a:ext uri="{FF2B5EF4-FFF2-40B4-BE49-F238E27FC236}">
                <a16:creationId xmlns:a16="http://schemas.microsoft.com/office/drawing/2014/main" id="{5338E8E1-2214-7BCA-F8C9-BC97394798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552" b="50311"/>
          <a:stretch/>
        </p:blipFill>
        <p:spPr bwMode="auto">
          <a:xfrm>
            <a:off x="1086215" y="2548036"/>
            <a:ext cx="3953113" cy="10709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61ACAD22-6262-0C82-6C43-4DB9166F1951}"/>
              </a:ext>
            </a:extLst>
          </p:cNvPr>
          <p:cNvSpPr txBox="1"/>
          <p:nvPr/>
        </p:nvSpPr>
        <p:spPr>
          <a:xfrm>
            <a:off x="995046" y="3784134"/>
            <a:ext cx="72186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Ең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үлкен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тығыздық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көлемді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ығылған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тығыздағышпен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қосылыстармен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етіледі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4 (д) -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Тығыздағыштың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көлемді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қысылуын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4 (в) -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асыруға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60" name="Группа 59">
            <a:extLst>
              <a:ext uri="{FF2B5EF4-FFF2-40B4-BE49-F238E27FC236}">
                <a16:creationId xmlns:a16="http://schemas.microsoft.com/office/drawing/2014/main" id="{EFD83791-6A26-C42A-2AE3-FE434B7758B6}"/>
              </a:ext>
            </a:extLst>
          </p:cNvPr>
          <p:cNvGrpSpPr/>
          <p:nvPr/>
        </p:nvGrpSpPr>
        <p:grpSpPr>
          <a:xfrm>
            <a:off x="8417618" y="3737402"/>
            <a:ext cx="3039232" cy="924841"/>
            <a:chOff x="8019533" y="3495787"/>
            <a:chExt cx="3039232" cy="924841"/>
          </a:xfrm>
        </p:grpSpPr>
        <p:pic>
          <p:nvPicPr>
            <p:cNvPr id="57" name="Picture 2">
              <a:extLst>
                <a:ext uri="{FF2B5EF4-FFF2-40B4-BE49-F238E27FC236}">
                  <a16:creationId xmlns:a16="http://schemas.microsoft.com/office/drawing/2014/main" id="{4FB5E2C8-3404-880B-359A-2E3BF2DA335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739" t="46941" r="34706" b="-1314"/>
            <a:stretch/>
          </p:blipFill>
          <p:spPr bwMode="auto">
            <a:xfrm>
              <a:off x="9408854" y="3495787"/>
              <a:ext cx="1649911" cy="92484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2">
              <a:extLst>
                <a:ext uri="{FF2B5EF4-FFF2-40B4-BE49-F238E27FC236}">
                  <a16:creationId xmlns:a16="http://schemas.microsoft.com/office/drawing/2014/main" id="{A0C6DDD6-D3CB-1C39-3F46-45288FDA054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295" t="196" r="6449" b="51399"/>
            <a:stretch/>
          </p:blipFill>
          <p:spPr bwMode="auto">
            <a:xfrm>
              <a:off x="8019533" y="3499432"/>
              <a:ext cx="1389321" cy="92119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9" name="Picture 2">
            <a:extLst>
              <a:ext uri="{FF2B5EF4-FFF2-40B4-BE49-F238E27FC236}">
                <a16:creationId xmlns:a16="http://schemas.microsoft.com/office/drawing/2014/main" id="{D63AF002-CCED-BD25-3B83-4FA9F83CFB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51" t="45314" r="-1" b="-1"/>
          <a:stretch/>
        </p:blipFill>
        <p:spPr bwMode="auto">
          <a:xfrm>
            <a:off x="1117484" y="4993608"/>
            <a:ext cx="2241640" cy="12189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0A747AA6-95A8-4E0A-0C75-F35604CD0626}"/>
              </a:ext>
            </a:extLst>
          </p:cNvPr>
          <p:cNvSpPr txBox="1"/>
          <p:nvPr/>
        </p:nvSpPr>
        <p:spPr>
          <a:xfrm>
            <a:off x="3512936" y="5163072"/>
            <a:ext cx="80202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температурада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газдардың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сұйылту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температурасында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істеу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жұқа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фторопласт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ең сенімді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фитингтік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, мысалы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(4 –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(е)).</a:t>
            </a:r>
            <a:endParaRPr lang="ru-K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566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A39A7BC3-CBD2-3696-5AE4-5C3BC118C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395" y="2415207"/>
            <a:ext cx="4437730" cy="27970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>
            <a:extLst>
              <a:ext uri="{FF2B5EF4-FFF2-40B4-BE49-F238E27FC236}">
                <a16:creationId xmlns:a16="http://schemas.microsoft.com/office/drawing/2014/main" id="{A2BCAD3A-02D3-CD62-90EB-ADDA10B17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399" y="2383917"/>
            <a:ext cx="2447142" cy="29411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8FFCAD-8B18-55CA-7D6B-9A3968252A6A}"/>
              </a:ext>
            </a:extLst>
          </p:cNvPr>
          <p:cNvSpPr txBox="1"/>
          <p:nvPr/>
        </p:nvSpPr>
        <p:spPr>
          <a:xfrm>
            <a:off x="2809901" y="5385947"/>
            <a:ext cx="716537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-с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урет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Жылдам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ажыратылатын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а) сына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тәрізді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жылдам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босату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қысқышы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фланецтерді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бұрандалардың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көмегімен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қысқыштармен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endParaRPr lang="ru-K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152346-1B8F-508A-D1D9-69ADC9AE4575}"/>
              </a:ext>
            </a:extLst>
          </p:cNvPr>
          <p:cNvSpPr txBox="1"/>
          <p:nvPr/>
        </p:nvSpPr>
        <p:spPr>
          <a:xfrm>
            <a:off x="750202" y="1277110"/>
            <a:ext cx="1082901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Фланецтерді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жылдам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кәдімгі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болттардың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орнына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кейде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фланецті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қатайтатын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сына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тәрізді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алынбалы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қамыт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қысқыштары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бұрылмалы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бұрандалар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5 (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а,б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KZ" sz="20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873FE1-F6DB-2AF5-7F47-B6EDAF7BCFD3}"/>
              </a:ext>
            </a:extLst>
          </p:cNvPr>
          <p:cNvSpPr txBox="1"/>
          <p:nvPr/>
        </p:nvSpPr>
        <p:spPr>
          <a:xfrm>
            <a:off x="6478349" y="252135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  <a:endParaRPr lang="ru-KZ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EB6FF3C-16AF-6840-CAE1-B511C41C4A0D}"/>
              </a:ext>
            </a:extLst>
          </p:cNvPr>
          <p:cNvSpPr txBox="1"/>
          <p:nvPr/>
        </p:nvSpPr>
        <p:spPr>
          <a:xfrm>
            <a:off x="9461643" y="2361659"/>
            <a:ext cx="6589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endParaRPr lang="ru-KZ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8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BC74B5-61D5-63C8-1E70-67B7B96F67C5}"/>
              </a:ext>
            </a:extLst>
          </p:cNvPr>
          <p:cNvSpPr txBox="1"/>
          <p:nvPr/>
        </p:nvSpPr>
        <p:spPr>
          <a:xfrm>
            <a:off x="4987635" y="1235992"/>
            <a:ext cx="63407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Шағын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диаметрлі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құбырды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арматуралық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6 -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EAF16D67-A47B-6D30-20AD-9799FEA18D8C}"/>
              </a:ext>
            </a:extLst>
          </p:cNvPr>
          <p:cNvGrpSpPr/>
          <p:nvPr/>
        </p:nvGrpSpPr>
        <p:grpSpPr>
          <a:xfrm>
            <a:off x="116698" y="1258759"/>
            <a:ext cx="5151887" cy="2709803"/>
            <a:chOff x="6922183" y="1866389"/>
            <a:chExt cx="5122725" cy="2930055"/>
          </a:xfrm>
        </p:grpSpPr>
        <p:pic>
          <p:nvPicPr>
            <p:cNvPr id="8194" name="Picture 2">
              <a:extLst>
                <a:ext uri="{FF2B5EF4-FFF2-40B4-BE49-F238E27FC236}">
                  <a16:creationId xmlns:a16="http://schemas.microsoft.com/office/drawing/2014/main" id="{EAFB7546-23F8-3E6C-F1BA-0510CAA003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9075" y="1866389"/>
              <a:ext cx="4138129" cy="257483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B9007A2-8053-1CED-211B-76773E4756C9}"/>
                </a:ext>
              </a:extLst>
            </p:cNvPr>
            <p:cNvSpPr txBox="1"/>
            <p:nvPr/>
          </p:nvSpPr>
          <p:spPr>
            <a:xfrm>
              <a:off x="6922183" y="4463651"/>
              <a:ext cx="5122725" cy="3327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endParaRPr lang="ru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8196" name="Picture 4">
            <a:extLst>
              <a:ext uri="{FF2B5EF4-FFF2-40B4-BE49-F238E27FC236}">
                <a16:creationId xmlns:a16="http://schemas.microsoft.com/office/drawing/2014/main" id="{C0399053-F13C-3200-09C1-C6AEBF658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330" y="4098224"/>
            <a:ext cx="3587516" cy="20863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E8AD8DBE-3ADB-8F0A-CB10-ABF828984EB5}"/>
              </a:ext>
            </a:extLst>
          </p:cNvPr>
          <p:cNvSpPr txBox="1"/>
          <p:nvPr/>
        </p:nvSpPr>
        <p:spPr>
          <a:xfrm>
            <a:off x="4571002" y="4098224"/>
            <a:ext cx="70483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Зертханалық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тәжірибеде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форвакуум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сорғысын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құбырға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резеңке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шланг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жиі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7-с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уретте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көрсетілгендей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құбырлардың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ұштарын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диаметрі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1,5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2,0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ұзындыққа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ысырған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жөн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Қосылымды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орындау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резеңке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шланг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7490693-E6A8-6ABE-51BE-4CC217A84C21}"/>
              </a:ext>
            </a:extLst>
          </p:cNvPr>
          <p:cNvSpPr txBox="1"/>
          <p:nvPr/>
        </p:nvSpPr>
        <p:spPr>
          <a:xfrm>
            <a:off x="4540085" y="5741998"/>
            <a:ext cx="71613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7 –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Резеңке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вакуумдық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шлангпен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құбырларды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қосу</a:t>
            </a:r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kk-KZ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KZ" sz="1600" b="1" dirty="0">
                <a:latin typeface="Arial" panose="020B0604020202020204" pitchFamily="34" charset="0"/>
                <a:cs typeface="Arial" panose="020B0604020202020204" pitchFamily="34" charset="0"/>
              </a:rPr>
              <a:t>1-құбыр; 2-шланг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EC1ABC5-BFDF-4777-BC63-42077CD81CCB}"/>
              </a:ext>
            </a:extLst>
          </p:cNvPr>
          <p:cNvSpPr txBox="1"/>
          <p:nvPr/>
        </p:nvSpPr>
        <p:spPr>
          <a:xfrm>
            <a:off x="4978243" y="1882323"/>
            <a:ext cx="67231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     6-сурет.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Эластомерлік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тығыздағышпен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фитингтік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</a:t>
            </a:r>
            <a:r>
              <a:rPr lang="kk-KZ" sz="1800" b="1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1-фитинг; </a:t>
            </a:r>
            <a:endParaRPr lang="kk-K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2-гайка; </a:t>
            </a:r>
            <a:endParaRPr lang="kk-K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3-тығыздағыш; </a:t>
            </a:r>
            <a:endParaRPr lang="kk-K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KZ" sz="1800" b="1" dirty="0">
                <a:latin typeface="Arial" panose="020B0604020202020204" pitchFamily="34" charset="0"/>
                <a:cs typeface="Arial" panose="020B0604020202020204" pitchFamily="34" charset="0"/>
              </a:rPr>
              <a:t>4-ниппель</a:t>
            </a:r>
          </a:p>
        </p:txBody>
      </p:sp>
    </p:spTree>
    <p:extLst>
      <p:ext uri="{BB962C8B-B14F-4D97-AF65-F5344CB8AC3E}">
        <p14:creationId xmlns:p14="http://schemas.microsoft.com/office/powerpoint/2010/main" val="2864444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1D10B-2D30-0FB7-55B0-A0D8CE097917}"/>
              </a:ext>
            </a:extLst>
          </p:cNvPr>
          <p:cNvSpPr txBox="1"/>
          <p:nvPr/>
        </p:nvSpPr>
        <p:spPr>
          <a:xfrm>
            <a:off x="2127190" y="1333065"/>
            <a:ext cx="65362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652327D5-D7FA-2DAA-63D0-2791E26D9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51" y="1310341"/>
            <a:ext cx="3610341" cy="42777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33C7431-25F0-6552-1654-A57CA708934C}"/>
              </a:ext>
            </a:extLst>
          </p:cNvPr>
          <p:cNvSpPr txBox="1"/>
          <p:nvPr/>
        </p:nvSpPr>
        <p:spPr>
          <a:xfrm>
            <a:off x="472050" y="5825346"/>
            <a:ext cx="57599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8 - 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Сурет. Металл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тығыздағыштары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схемалары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1-конустық; 2-ойық-сына; 3-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біріктіруші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conflat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K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50F220-E567-9238-9272-92948683BC7F}"/>
              </a:ext>
            </a:extLst>
          </p:cNvPr>
          <p:cNvSpPr txBox="1"/>
          <p:nvPr/>
        </p:nvSpPr>
        <p:spPr>
          <a:xfrm>
            <a:off x="4199090" y="1114680"/>
            <a:ext cx="75117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KZ" b="1" i="1" dirty="0">
                <a:latin typeface="Arial" panose="020B0604020202020204" pitchFamily="34" charset="0"/>
                <a:cs typeface="Arial" panose="020B0604020202020204" pitchFamily="34" charset="0"/>
              </a:rPr>
              <a:t>Ультра </a:t>
            </a:r>
            <a:r>
              <a:rPr lang="ru-KZ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KZ" b="1" i="1" dirty="0">
                <a:latin typeface="Arial" panose="020B0604020202020204" pitchFamily="34" charset="0"/>
                <a:cs typeface="Arial" panose="020B0604020202020204" pitchFamily="34" charset="0"/>
              </a:rPr>
              <a:t> вакуум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техникасы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450-500 ºC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температураға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қыздыруға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металл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тығыздағыштардың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маңызы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зор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 Микро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соққыларды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толтыру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материалының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пластикалық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деформациясына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Металдардың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сұйықтығы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резеңкеге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қарағанда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айтарлықтай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аз,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айтарлықтай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үлкен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меншікті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қысым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беткі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тазалықтың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класы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ң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көп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таралған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i="1" dirty="0">
                <a:latin typeface="Arial" panose="020B0604020202020204" pitchFamily="34" charset="0"/>
                <a:cs typeface="Arial" panose="020B0604020202020204" pitchFamily="34" charset="0"/>
              </a:rPr>
              <a:t>металл </a:t>
            </a:r>
            <a:r>
              <a:rPr lang="ru-KZ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тығыздағыштардың</a:t>
            </a:r>
            <a:r>
              <a:rPr lang="ru-KZ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схемалары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суретте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негізінен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тот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баспайтын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болатқа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жақын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сызықтық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кеңею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коэффициенті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бар мыс, алтын, алюминий, индий да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Мұндай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тығыздағыштар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қыздыру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циклдарынан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кейін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өнімділігі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тығыздығын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сақтайды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индийді қоспағанда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K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D37DB2-EAEB-4975-A61B-386E0E308844}"/>
              </a:ext>
            </a:extLst>
          </p:cNvPr>
          <p:cNvSpPr txBox="1"/>
          <p:nvPr/>
        </p:nvSpPr>
        <p:spPr>
          <a:xfrm>
            <a:off x="4230423" y="4934252"/>
            <a:ext cx="75664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Металл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тығыздағышпен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фланецті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қосылыстарды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пайдалану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тығыздау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беттерін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зақымдаудан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сақтық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шараларын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қажеттілігімен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b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KZ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6330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01DE61E6-BCF0-EAF3-299E-7120B64DDE68}"/>
              </a:ext>
            </a:extLst>
          </p:cNvPr>
          <p:cNvSpPr/>
          <p:nvPr/>
        </p:nvSpPr>
        <p:spPr>
          <a:xfrm>
            <a:off x="1975495" y="234228"/>
            <a:ext cx="8181975" cy="85047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05BF613-E079-5140-F64C-9F7A18DDE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978" y="17566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Вакуумдық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9F09CE6-1F77-4541-9F8D-3CA1227ED483}"/>
              </a:ext>
            </a:extLst>
          </p:cNvPr>
          <p:cNvSpPr txBox="1"/>
          <p:nvPr/>
        </p:nvSpPr>
        <p:spPr>
          <a:xfrm>
            <a:off x="1815392" y="1155482"/>
            <a:ext cx="89270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CONFLAT </a:t>
            </a:r>
            <a:r>
              <a:rPr lang="ru-RU" sz="20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ТҮРІНДЕГІ ҚОСЫЛЫСТЫҢ АРТЫҚШЫЛЫҚТАРЫ:</a:t>
            </a:r>
            <a:endParaRPr lang="en-US" sz="2000" b="1" i="0" dirty="0">
              <a:solidFill>
                <a:srgbClr val="44444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786EA1B0-64B6-49EB-A0CC-7BD1C7E50E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2448304"/>
              </p:ext>
            </p:extLst>
          </p:nvPr>
        </p:nvGraphicFramePr>
        <p:xfrm>
          <a:off x="1771705" y="1511497"/>
          <a:ext cx="907590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10313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4584</TotalTime>
  <Words>1502</Words>
  <Application>Microsoft Office PowerPoint</Application>
  <PresentationFormat>Широкоэкранный</PresentationFormat>
  <Paragraphs>137</Paragraphs>
  <Slides>17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1. Вакуумдық жүйенің негізгі элементтері</vt:lpstr>
      <vt:lpstr>2.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1. Вакуумдық жүйенің негізгі элементтері</vt:lpstr>
      <vt:lpstr>2. Вакуумдық жүйелердегі элементтердің қолдану салалары</vt:lpstr>
      <vt:lpstr>2. Вакуумдық жүйелердегі элементтердің қолдану салалары</vt:lpstr>
      <vt:lpstr>2. Вакуумдық жүйелердегі элементтердің қолдану салалары</vt:lpstr>
      <vt:lpstr>2. Вакуумдық жүйелердегі элементтердің қолдану салалары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Айман Акылбекова</cp:lastModifiedBy>
  <cp:revision>100</cp:revision>
  <dcterms:created xsi:type="dcterms:W3CDTF">2021-11-16T03:16:23Z</dcterms:created>
  <dcterms:modified xsi:type="dcterms:W3CDTF">2024-10-30T05:40:40Z</dcterms:modified>
</cp:coreProperties>
</file>