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346" r:id="rId3"/>
    <p:sldId id="349" r:id="rId4"/>
    <p:sldId id="350" r:id="rId5"/>
    <p:sldId id="351" r:id="rId6"/>
    <p:sldId id="352" r:id="rId7"/>
    <p:sldId id="353" r:id="rId8"/>
    <p:sldId id="354" r:id="rId9"/>
    <p:sldId id="355" r:id="rId10"/>
    <p:sldId id="356" r:id="rId11"/>
    <p:sldId id="357" r:id="rId12"/>
    <p:sldId id="34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55"/>
  </p:normalViewPr>
  <p:slideViewPr>
    <p:cSldViewPr snapToGrid="0">
      <p:cViewPr varScale="1">
        <p:scale>
          <a:sx n="117" d="100"/>
          <a:sy n="117" d="100"/>
        </p:scale>
        <p:origin x="5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6FCD1-A7F2-B343-B838-D6DDC735DC1F}" type="datetimeFigureOut">
              <a:rPr lang="en-US" smtClean="0"/>
              <a:t>4/21/23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74FAF3-9E0A-E04D-912B-12368954E77A}" type="slidenum">
              <a:rPr lang="en-US" smtClean="0"/>
              <a:t>‹#›</a:t>
            </a:fld>
            <a:endParaRPr lang="en-US"/>
          </a:p>
        </p:txBody>
      </p:sp>
    </p:spTree>
    <p:extLst>
      <p:ext uri="{BB962C8B-B14F-4D97-AF65-F5344CB8AC3E}">
        <p14:creationId xmlns:p14="http://schemas.microsoft.com/office/powerpoint/2010/main" val="341971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D64D2-4789-1B67-093E-F5809573E71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9CE1FC-F393-2764-2E40-1A8689EF37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ADA48242-D77D-CDF6-BA46-CC3D788A6D36}"/>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20F706EB-03AC-A1B1-6FFE-D64367250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3A24D7-7CB3-1991-390C-EF1F35B783C7}"/>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891773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C653-CD50-F203-B11A-87AABFE9127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A8588A8-5A8E-957E-9C91-86EF4560C64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F018E7A-8504-331F-FC1F-8434B910C9BF}"/>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8E6AEE7A-A497-A66E-278B-99B91A62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D523C-6DBC-C8AD-9D58-E658855DA838}"/>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809292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69C1D7-A27F-5491-C0FC-8A9F1865B02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B65C1A9-EBC2-3AD1-110F-E33A278D6E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8CCC3EF-A972-B4B2-AB6F-89EB7BD2B661}"/>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9B72FDF-6B32-EEAD-E166-D9AF43948B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99C97-7983-46B7-54D0-EEEE8E9E9511}"/>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233912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1295584" y="476673"/>
            <a:ext cx="9599065" cy="974072"/>
          </a:xfrm>
        </p:spPr>
        <p:txBody>
          <a:bodyPr/>
          <a:lstStyle>
            <a:lvl1pPr>
              <a:defRPr b="1" i="0">
                <a:solidFill>
                  <a:schemeClr val="tx1"/>
                </a:solidFill>
                <a:latin typeface="Arial" charset="0"/>
                <a:ea typeface="Arial" charset="0"/>
                <a:cs typeface="Arial" charset="0"/>
              </a:defRPr>
            </a:lvl1pPr>
          </a:lstStyle>
          <a:p>
            <a:r>
              <a:rPr lang="en-US" dirty="0"/>
              <a:t>Heading here (Section divider slide)</a:t>
            </a:r>
          </a:p>
        </p:txBody>
      </p:sp>
      <p:sp>
        <p:nvSpPr>
          <p:cNvPr id="13" name="Content Placeholder 2"/>
          <p:cNvSpPr>
            <a:spLocks noGrp="1"/>
          </p:cNvSpPr>
          <p:nvPr>
            <p:ph idx="1" hasCustomPrompt="1"/>
          </p:nvPr>
        </p:nvSpPr>
        <p:spPr>
          <a:xfrm>
            <a:off x="1295580" y="1412778"/>
            <a:ext cx="9601067" cy="4464495"/>
          </a:xfrm>
        </p:spPr>
        <p:txBody>
          <a:bodyPr/>
          <a:lstStyle>
            <a:lvl1pPr marL="239175" indent="-239175">
              <a:buClr>
                <a:srgbClr val="C9122B"/>
              </a:buClr>
              <a:buFont typeface="Wingdings" panose="05000000000000000000" pitchFamily="2" charset="2"/>
              <a:buChar char="§"/>
              <a:defRPr/>
            </a:lvl1pPr>
            <a:lvl2pPr marL="463534" indent="-222242">
              <a:buClr>
                <a:srgbClr val="C9122B"/>
              </a:buClr>
              <a:buFont typeface="Wingdings" panose="05000000000000000000" pitchFamily="2" charset="2"/>
              <a:buChar char="§"/>
              <a:defRPr/>
            </a:lvl2pPr>
            <a:lvl3pPr marL="717526" indent="-251875">
              <a:buClr>
                <a:srgbClr val="C9122B"/>
              </a:buClr>
              <a:buFont typeface="Wingdings" panose="05000000000000000000" pitchFamily="2" charset="2"/>
              <a:buChar char="§"/>
              <a:defRPr/>
            </a:lvl3pPr>
            <a:lvl4pPr marL="950351" indent="-230710">
              <a:buClr>
                <a:srgbClr val="C9122B"/>
              </a:buClr>
              <a:buFont typeface="Wingdings" panose="05000000000000000000" pitchFamily="2" charset="2"/>
              <a:buChar char="§"/>
              <a:defRPr sz="2400"/>
            </a:lvl4pPr>
            <a:lvl5pPr marL="1199958" indent="-244791">
              <a:buClr>
                <a:srgbClr val="C9122B"/>
              </a:buClr>
              <a:buSzPct val="110000"/>
              <a:buFont typeface="Wingdings" panose="05000000000000000000" pitchFamily="2" charset="2"/>
              <a:buChar char="§"/>
              <a:defRPr sz="2400"/>
            </a:lvl5pPr>
          </a:lstStyle>
          <a:p>
            <a:pPr lvl="0"/>
            <a:r>
              <a:rPr lang="en-US" dirty="0"/>
              <a:t>Content or subheading here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132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8B48-E54A-3C02-5535-85BE1F1C1A2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D0C2B1-2F62-EA86-1B89-673C37D77A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CDE4F6E-5AE0-E78C-B5D5-B1FA92FED557}"/>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E9A0B9E-EACC-7C16-E300-7990EEAB4E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7C871-0458-C919-86C5-74570599B410}"/>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243559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D8A48-B268-4D3F-81A9-5838EB64A65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AFDEC2-3FE1-7077-237D-E93FDD8D60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B2F520A-8921-75B8-A2FD-BAE746C623CD}"/>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9716B669-EC59-9662-E840-F733B6030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706A3-AC57-FB56-C004-8390215EF6D9}"/>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113908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8B813-8A5E-20AE-47A7-532752852D6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D1B654-4723-97F5-8245-0B714F57FAE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5ECD1DC-7A02-167B-8A4C-2725DED0F4E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45BFB7A-9E50-3F3C-63D2-4ABF2E6014B1}"/>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509C972D-7FC3-31BC-C898-65A6E080FB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4B298-45D6-8F47-3664-6197071E7447}"/>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442503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F7CD-DE02-655D-D7CA-717EC237931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7CD3F47-9F64-D4F2-F9DE-C08CA1FD14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C4D044-97B2-9684-AE87-5E396773166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298A70C-DC72-7A64-F1CF-80317AB414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3A5948-7EA2-CBF4-AA20-1AD55CA960A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EDE4A3-53E3-795E-11C2-167E05DDC49F}"/>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8" name="Footer Placeholder 7">
            <a:extLst>
              <a:ext uri="{FF2B5EF4-FFF2-40B4-BE49-F238E27FC236}">
                <a16:creationId xmlns:a16="http://schemas.microsoft.com/office/drawing/2014/main" id="{1DAEDDC2-32E0-36F3-F951-5DBEDA3DED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75A0DA-0E99-6B9B-1F4C-867F44E8445B}"/>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665931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63AB5-0F98-C4D0-4388-DBB5295703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E3631B2-2620-44F8-F34E-E2F6F469A07E}"/>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4" name="Footer Placeholder 3">
            <a:extLst>
              <a:ext uri="{FF2B5EF4-FFF2-40B4-BE49-F238E27FC236}">
                <a16:creationId xmlns:a16="http://schemas.microsoft.com/office/drawing/2014/main" id="{6331C816-F048-3B04-A24C-A5B2FF2F76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534EC-03E4-38AB-214B-662A61E92DAE}"/>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056918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49FB61-61C6-0ED9-5C1D-6630CBCC0A97}"/>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3" name="Footer Placeholder 2">
            <a:extLst>
              <a:ext uri="{FF2B5EF4-FFF2-40B4-BE49-F238E27FC236}">
                <a16:creationId xmlns:a16="http://schemas.microsoft.com/office/drawing/2014/main" id="{074FFF47-E2AC-CA51-6604-350978DA42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BCC791-8F09-698D-C86E-0BF57E4AAAEF}"/>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3006435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AF30-5E41-B6B3-364A-DD4E39EB36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69A545F-1F54-A942-CC4D-6DCEA1F08D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8B1B6AC-4340-1591-59E2-CDCCE0C130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A3F8275-58C8-7A3F-9C7D-B054EE9E1A50}"/>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89BB9BBB-F30E-6795-A62B-02B1A5C127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A0B21-1CE5-9806-5D38-F7ABA79F78DB}"/>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746453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3486-EF00-F030-F89A-E9456B7B5F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25852DB-D911-EB92-0403-F39F589501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60CA00-D40F-E5E4-E4F7-E1682C3E7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FA7E7C0-0B34-25CE-C1D8-8C04416908E5}"/>
              </a:ext>
            </a:extLst>
          </p:cNvPr>
          <p:cNvSpPr>
            <a:spLocks noGrp="1"/>
          </p:cNvSpPr>
          <p:nvPr>
            <p:ph type="dt" sz="half" idx="10"/>
          </p:nvPr>
        </p:nvSpPr>
        <p:spPr/>
        <p:txBody>
          <a:bodyPr/>
          <a:lstStyle/>
          <a:p>
            <a:fld id="{D9943557-02BF-4540-99C6-3545460EC6F6}" type="datetimeFigureOut">
              <a:rPr lang="en-US" smtClean="0"/>
              <a:t>4/21/23</a:t>
            </a:fld>
            <a:endParaRPr lang="en-US"/>
          </a:p>
        </p:txBody>
      </p:sp>
      <p:sp>
        <p:nvSpPr>
          <p:cNvPr id="6" name="Footer Placeholder 5">
            <a:extLst>
              <a:ext uri="{FF2B5EF4-FFF2-40B4-BE49-F238E27FC236}">
                <a16:creationId xmlns:a16="http://schemas.microsoft.com/office/drawing/2014/main" id="{AF97DD4F-409F-92D4-44E5-FBF4F3340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F625A-2AD7-1A1C-AF00-4B081482C8C9}"/>
              </a:ext>
            </a:extLst>
          </p:cNvPr>
          <p:cNvSpPr>
            <a:spLocks noGrp="1"/>
          </p:cNvSpPr>
          <p:nvPr>
            <p:ph type="sldNum" sz="quarter" idx="12"/>
          </p:nvPr>
        </p:nvSpPr>
        <p:spPr/>
        <p:txBody>
          <a:bodyPr/>
          <a:lstStyle/>
          <a:p>
            <a:fld id="{C8DF5CA7-16C1-9B4C-8323-B49546A2F390}" type="slidenum">
              <a:rPr lang="en-US" smtClean="0"/>
              <a:t>‹#›</a:t>
            </a:fld>
            <a:endParaRPr lang="en-US"/>
          </a:p>
        </p:txBody>
      </p:sp>
    </p:spTree>
    <p:extLst>
      <p:ext uri="{BB962C8B-B14F-4D97-AF65-F5344CB8AC3E}">
        <p14:creationId xmlns:p14="http://schemas.microsoft.com/office/powerpoint/2010/main" val="2389135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A44849-2650-EC8A-0B45-5F165276D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27AB2E-6C51-A305-2D3B-2BDF6C17E3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684EF8-4598-CD9E-30E2-F9ED9FF35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43557-02BF-4540-99C6-3545460EC6F6}" type="datetimeFigureOut">
              <a:rPr lang="en-US" smtClean="0"/>
              <a:t>4/21/23</a:t>
            </a:fld>
            <a:endParaRPr lang="en-US"/>
          </a:p>
        </p:txBody>
      </p:sp>
      <p:sp>
        <p:nvSpPr>
          <p:cNvPr id="5" name="Footer Placeholder 4">
            <a:extLst>
              <a:ext uri="{FF2B5EF4-FFF2-40B4-BE49-F238E27FC236}">
                <a16:creationId xmlns:a16="http://schemas.microsoft.com/office/drawing/2014/main" id="{70891D86-198F-A112-889C-784A2A3BC5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976EBED-6499-4E73-98F8-6CDCF88A8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F5CA7-16C1-9B4C-8323-B49546A2F390}" type="slidenum">
              <a:rPr lang="en-US" smtClean="0"/>
              <a:t>‹#›</a:t>
            </a:fld>
            <a:endParaRPr lang="en-US"/>
          </a:p>
        </p:txBody>
      </p:sp>
    </p:spTree>
    <p:extLst>
      <p:ext uri="{BB962C8B-B14F-4D97-AF65-F5344CB8AC3E}">
        <p14:creationId xmlns:p14="http://schemas.microsoft.com/office/powerpoint/2010/main" val="91890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BB32C-C898-9C5F-70CC-8D5565FFDABD}"/>
              </a:ext>
            </a:extLst>
          </p:cNvPr>
          <p:cNvSpPr>
            <a:spLocks noGrp="1"/>
          </p:cNvSpPr>
          <p:nvPr>
            <p:ph type="ctrTitle"/>
          </p:nvPr>
        </p:nvSpPr>
        <p:spPr/>
        <p:txBody>
          <a:bodyPr/>
          <a:lstStyle/>
          <a:p>
            <a:r>
              <a:rPr lang="en-US" dirty="0"/>
              <a:t>Environmental factors of energy storage</a:t>
            </a:r>
          </a:p>
        </p:txBody>
      </p:sp>
      <p:sp>
        <p:nvSpPr>
          <p:cNvPr id="3" name="Subtitle 2">
            <a:extLst>
              <a:ext uri="{FF2B5EF4-FFF2-40B4-BE49-F238E27FC236}">
                <a16:creationId xmlns:a16="http://schemas.microsoft.com/office/drawing/2014/main" id="{A8FEE77B-D1E9-3D29-90F4-BDDF12FF133B}"/>
              </a:ext>
            </a:extLst>
          </p:cNvPr>
          <p:cNvSpPr>
            <a:spLocks noGrp="1"/>
          </p:cNvSpPr>
          <p:nvPr>
            <p:ph type="subTitle" idx="1"/>
          </p:nvPr>
        </p:nvSpPr>
        <p:spPr/>
        <p:txBody>
          <a:bodyPr/>
          <a:lstStyle/>
          <a:p>
            <a:r>
              <a:rPr lang="en-US" dirty="0"/>
              <a:t>Abdulnaser Sayma</a:t>
            </a:r>
          </a:p>
          <a:p>
            <a:r>
              <a:rPr lang="en-US" dirty="0"/>
              <a:t>Professor of Energy Engineering</a:t>
            </a:r>
          </a:p>
        </p:txBody>
      </p:sp>
    </p:spTree>
    <p:extLst>
      <p:ext uri="{BB962C8B-B14F-4D97-AF65-F5344CB8AC3E}">
        <p14:creationId xmlns:p14="http://schemas.microsoft.com/office/powerpoint/2010/main" val="3813067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1EF38-86C1-CAF9-5FD2-C05BBA0EAE3B}"/>
              </a:ext>
            </a:extLst>
          </p:cNvPr>
          <p:cNvSpPr>
            <a:spLocks noGrp="1"/>
          </p:cNvSpPr>
          <p:nvPr>
            <p:ph type="title"/>
          </p:nvPr>
        </p:nvSpPr>
        <p:spPr/>
        <p:txBody>
          <a:bodyPr/>
          <a:lstStyle/>
          <a:p>
            <a:r>
              <a:rPr lang="en-US" dirty="0"/>
              <a:t>Super-capacitors</a:t>
            </a:r>
          </a:p>
        </p:txBody>
      </p:sp>
      <p:sp>
        <p:nvSpPr>
          <p:cNvPr id="3" name="Content Placeholder 2">
            <a:extLst>
              <a:ext uri="{FF2B5EF4-FFF2-40B4-BE49-F238E27FC236}">
                <a16:creationId xmlns:a16="http://schemas.microsoft.com/office/drawing/2014/main" id="{C5B76EA2-1C63-8814-5493-3159A1729DAE}"/>
              </a:ext>
            </a:extLst>
          </p:cNvPr>
          <p:cNvSpPr>
            <a:spLocks noGrp="1"/>
          </p:cNvSpPr>
          <p:nvPr>
            <p:ph idx="1"/>
          </p:nvPr>
        </p:nvSpPr>
        <p:spPr/>
        <p:txBody>
          <a:bodyPr>
            <a:normAutofit fontScale="92500" lnSpcReduction="10000"/>
          </a:bodyPr>
          <a:lstStyle/>
          <a:p>
            <a:r>
              <a:rPr lang="en-US" dirty="0"/>
              <a:t>A super-capacitor is a relatively compact, small-scale energy storage system based on advanced electrochemical technologies.</a:t>
            </a:r>
          </a:p>
          <a:p>
            <a:r>
              <a:rPr lang="en-US" dirty="0"/>
              <a:t>The device can store a large amount of electrical charge in a relatively small space, and if this is discharged quickly it has the potential to cause significant damage, both externally and internally. </a:t>
            </a:r>
          </a:p>
          <a:p>
            <a:r>
              <a:rPr lang="en-US" dirty="0"/>
              <a:t>Super-capacitors materials are relatively standard and mostly not hazardous</a:t>
            </a:r>
          </a:p>
          <a:p>
            <a:r>
              <a:rPr lang="en-US" dirty="0"/>
              <a:t>There are arguments that supercapacitors are preferable to the more common lithium-ion batteries because of environmental issues with the latter, suggesting that these devices are considered environmentally benign.</a:t>
            </a:r>
          </a:p>
        </p:txBody>
      </p:sp>
    </p:spTree>
    <p:extLst>
      <p:ext uri="{BB962C8B-B14F-4D97-AF65-F5344CB8AC3E}">
        <p14:creationId xmlns:p14="http://schemas.microsoft.com/office/powerpoint/2010/main" val="147851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F8082-3F97-5C2A-AA94-2D83309AA087}"/>
              </a:ext>
            </a:extLst>
          </p:cNvPr>
          <p:cNvSpPr>
            <a:spLocks noGrp="1"/>
          </p:cNvSpPr>
          <p:nvPr>
            <p:ph type="title"/>
          </p:nvPr>
        </p:nvSpPr>
        <p:spPr/>
        <p:txBody>
          <a:bodyPr/>
          <a:lstStyle/>
          <a:p>
            <a:r>
              <a:rPr lang="en-US" dirty="0"/>
              <a:t>Hydrogen Energy Storage</a:t>
            </a:r>
          </a:p>
        </p:txBody>
      </p:sp>
      <p:sp>
        <p:nvSpPr>
          <p:cNvPr id="3" name="Content Placeholder 2">
            <a:extLst>
              <a:ext uri="{FF2B5EF4-FFF2-40B4-BE49-F238E27FC236}">
                <a16:creationId xmlns:a16="http://schemas.microsoft.com/office/drawing/2014/main" id="{1F1A57D0-58BE-39D5-E332-094E3D03128E}"/>
              </a:ext>
            </a:extLst>
          </p:cNvPr>
          <p:cNvSpPr>
            <a:spLocks noGrp="1"/>
          </p:cNvSpPr>
          <p:nvPr>
            <p:ph idx="1"/>
          </p:nvPr>
        </p:nvSpPr>
        <p:spPr/>
        <p:txBody>
          <a:bodyPr>
            <a:normAutofit fontScale="77500" lnSpcReduction="20000"/>
          </a:bodyPr>
          <a:lstStyle/>
          <a:p>
            <a:r>
              <a:rPr lang="en-US" dirty="0"/>
              <a:t>The use of hydrogen as an energy storage medium involves three stages, hydrogen production, hydrogen storage and hydrogen use. </a:t>
            </a:r>
          </a:p>
          <a:p>
            <a:r>
              <a:rPr lang="en-US" dirty="0"/>
              <a:t>Production using surplus electrical power is a simple and straightforward process with few hazards except those associated with the product gases themselves, hydrogen and oxygen.</a:t>
            </a:r>
          </a:p>
          <a:p>
            <a:r>
              <a:rPr lang="en-US" dirty="0"/>
              <a:t>The challenges associated with storage are greater, similar to those associated with natural gas with the exception that accidental release of hydrogen into the atmosphere, provided it dissipated quickly, has no significant environmental impact. </a:t>
            </a:r>
          </a:p>
          <a:p>
            <a:r>
              <a:rPr lang="en-US" dirty="0"/>
              <a:t>There is no danger to humans or animals from contact with the gas. However, it is explosive, so care has to be taken that it does not build up in enclosed spaces. </a:t>
            </a:r>
          </a:p>
          <a:p>
            <a:r>
              <a:rPr lang="en-US" dirty="0"/>
              <a:t>When hydrogen is to be used to generate electric power, this will be by reaction with oxygen, either in a combustion plant or in a fuel cell. In both cases the oxygen will normally come from air and the reaction product will be water, usually in gaseous form which is considered environmentally benign.</a:t>
            </a:r>
          </a:p>
        </p:txBody>
      </p:sp>
    </p:spTree>
    <p:extLst>
      <p:ext uri="{BB962C8B-B14F-4D97-AF65-F5344CB8AC3E}">
        <p14:creationId xmlns:p14="http://schemas.microsoft.com/office/powerpoint/2010/main" val="356260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65375-68D2-393D-52DC-60A3F4E7DA3B}"/>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383E54FD-4DF2-EF82-0B3C-A53B6C0976F6}"/>
              </a:ext>
            </a:extLst>
          </p:cNvPr>
          <p:cNvSpPr>
            <a:spLocks noGrp="1"/>
          </p:cNvSpPr>
          <p:nvPr>
            <p:ph idx="1"/>
          </p:nvPr>
        </p:nvSpPr>
        <p:spPr/>
        <p:txBody>
          <a:bodyPr>
            <a:normAutofit/>
          </a:bodyPr>
          <a:lstStyle/>
          <a:p>
            <a:r>
              <a:rPr lang="en-US" dirty="0"/>
              <a:t>There are specific environmental issues associated with electrical energy storage systems</a:t>
            </a:r>
          </a:p>
          <a:p>
            <a:r>
              <a:rPr lang="en-US" dirty="0"/>
              <a:t>These are mostly associated with the disruption during construction   and or the materials used</a:t>
            </a:r>
          </a:p>
          <a:p>
            <a:r>
              <a:rPr lang="en-US" dirty="0"/>
              <a:t>Other issues related to health and safety of operation and noise in some cases. These are known solutions to these issues</a:t>
            </a:r>
          </a:p>
          <a:p>
            <a:r>
              <a:rPr lang="en-US" dirty="0"/>
              <a:t>The overall benefit or reduction in cost of electricity and reduction in CO2 emissions associated with energy  storage mostly outweigh any environmental consideration</a:t>
            </a:r>
          </a:p>
        </p:txBody>
      </p:sp>
    </p:spTree>
    <p:extLst>
      <p:ext uri="{BB962C8B-B14F-4D97-AF65-F5344CB8AC3E}">
        <p14:creationId xmlns:p14="http://schemas.microsoft.com/office/powerpoint/2010/main" val="3880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2B06D-9E94-DE92-3600-A141E4205237}"/>
              </a:ext>
            </a:extLst>
          </p:cNvPr>
          <p:cNvSpPr>
            <a:spLocks noGrp="1"/>
          </p:cNvSpPr>
          <p:nvPr>
            <p:ph type="title"/>
          </p:nvPr>
        </p:nvSpPr>
        <p:spPr/>
        <p:txBody>
          <a:bodyPr/>
          <a:lstStyle/>
          <a:p>
            <a:r>
              <a:rPr lang="en-US" dirty="0"/>
              <a:t>Consents</a:t>
            </a:r>
          </a:p>
        </p:txBody>
      </p:sp>
      <p:sp>
        <p:nvSpPr>
          <p:cNvPr id="3" name="Content Placeholder 2">
            <a:extLst>
              <a:ext uri="{FF2B5EF4-FFF2-40B4-BE49-F238E27FC236}">
                <a16:creationId xmlns:a16="http://schemas.microsoft.com/office/drawing/2014/main" id="{96BD2D0F-9682-E293-9D36-A7069FCEB3E2}"/>
              </a:ext>
            </a:extLst>
          </p:cNvPr>
          <p:cNvSpPr>
            <a:spLocks noGrp="1"/>
          </p:cNvSpPr>
          <p:nvPr>
            <p:ph idx="1"/>
          </p:nvPr>
        </p:nvSpPr>
        <p:spPr/>
        <p:txBody>
          <a:bodyPr/>
          <a:lstStyle/>
          <a:p>
            <a:r>
              <a:rPr lang="en-US" dirty="0"/>
              <a:t>Introduction </a:t>
            </a:r>
          </a:p>
          <a:p>
            <a:r>
              <a:rPr lang="en-US" dirty="0"/>
              <a:t>Technology Specific Environmental Impact</a:t>
            </a:r>
          </a:p>
          <a:p>
            <a:r>
              <a:rPr lang="en-US" dirty="0"/>
              <a:t>Conclusions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08182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0F5C-B64F-AFFB-A4FA-CF6A57AAF99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2A52CE73-D5E0-7F77-D6B0-87986F495E58}"/>
              </a:ext>
            </a:extLst>
          </p:cNvPr>
          <p:cNvSpPr>
            <a:spLocks noGrp="1"/>
          </p:cNvSpPr>
          <p:nvPr>
            <p:ph idx="1"/>
          </p:nvPr>
        </p:nvSpPr>
        <p:spPr/>
        <p:txBody>
          <a:bodyPr>
            <a:normAutofit fontScale="85000" lnSpcReduction="20000"/>
          </a:bodyPr>
          <a:lstStyle/>
          <a:p>
            <a:r>
              <a:rPr lang="en-US" dirty="0"/>
              <a:t>Due to the wide range of available electrical energy storage technologies, it is usually not suitable to discuss their environmental impact collectively, however, </a:t>
            </a:r>
          </a:p>
          <a:p>
            <a:r>
              <a:rPr lang="en-US" dirty="0"/>
              <a:t>Environmental impact depends on the nature of the technology. Things to consider:</a:t>
            </a:r>
          </a:p>
          <a:p>
            <a:pPr lvl="1">
              <a:buFont typeface="Courier New" panose="02070309020205020404" pitchFamily="49" charset="0"/>
              <a:buChar char="o"/>
            </a:pPr>
            <a:r>
              <a:rPr lang="en-US" dirty="0"/>
              <a:t>Impact of construction work associated with the system</a:t>
            </a:r>
          </a:p>
          <a:p>
            <a:pPr lvl="1">
              <a:buFont typeface="Courier New" panose="02070309020205020404" pitchFamily="49" charset="0"/>
              <a:buChar char="o"/>
            </a:pPr>
            <a:r>
              <a:rPr lang="en-US" dirty="0"/>
              <a:t>Materials used and their impact – mining, energy utilization during manufacture etc.</a:t>
            </a:r>
          </a:p>
          <a:p>
            <a:pPr lvl="1">
              <a:buFont typeface="Courier New" panose="02070309020205020404" pitchFamily="49" charset="0"/>
              <a:buChar char="o"/>
            </a:pPr>
            <a:r>
              <a:rPr lang="en-US" dirty="0"/>
              <a:t>Toxic materials or CO2 emissions that may be released during operation</a:t>
            </a:r>
          </a:p>
          <a:p>
            <a:r>
              <a:rPr lang="en-US" dirty="0"/>
              <a:t>If the source of energy is renewables, then storage can be considered sustainable and emissions free</a:t>
            </a:r>
          </a:p>
          <a:p>
            <a:r>
              <a:rPr lang="en-US" dirty="0"/>
              <a:t>Environmental benefits, in that case are, in general, similar, leading to overall reduction in CO2 emissions, enhanced grid stability and reduced cost of electrical energy</a:t>
            </a:r>
          </a:p>
          <a:p>
            <a:r>
              <a:rPr lang="en-US" dirty="0"/>
              <a:t>If the source of energy stored is fossil fuels, then associated environmental implications of the energy source should be accounted for.</a:t>
            </a:r>
          </a:p>
          <a:p>
            <a:endParaRPr lang="en-US" dirty="0"/>
          </a:p>
          <a:p>
            <a:endParaRPr lang="en-US" dirty="0"/>
          </a:p>
        </p:txBody>
      </p:sp>
    </p:spTree>
    <p:extLst>
      <p:ext uri="{BB962C8B-B14F-4D97-AF65-F5344CB8AC3E}">
        <p14:creationId xmlns:p14="http://schemas.microsoft.com/office/powerpoint/2010/main" val="63411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B599-3A15-3B86-9404-002648B945B9}"/>
              </a:ext>
            </a:extLst>
          </p:cNvPr>
          <p:cNvSpPr>
            <a:spLocks noGrp="1"/>
          </p:cNvSpPr>
          <p:nvPr>
            <p:ph type="title"/>
          </p:nvPr>
        </p:nvSpPr>
        <p:spPr>
          <a:xfrm>
            <a:off x="943303" y="2414642"/>
            <a:ext cx="10515600" cy="1325563"/>
          </a:xfrm>
        </p:spPr>
        <p:txBody>
          <a:bodyPr/>
          <a:lstStyle/>
          <a:p>
            <a:pPr algn="ctr"/>
            <a:r>
              <a:rPr lang="en-US" dirty="0"/>
              <a:t>Technology-Specific Environmental considerations</a:t>
            </a:r>
          </a:p>
        </p:txBody>
      </p:sp>
    </p:spTree>
    <p:extLst>
      <p:ext uri="{BB962C8B-B14F-4D97-AF65-F5344CB8AC3E}">
        <p14:creationId xmlns:p14="http://schemas.microsoft.com/office/powerpoint/2010/main" val="1611348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AAF57-F82C-E697-EC73-9FC60467DBEB}"/>
              </a:ext>
            </a:extLst>
          </p:cNvPr>
          <p:cNvSpPr>
            <a:spLocks noGrp="1"/>
          </p:cNvSpPr>
          <p:nvPr>
            <p:ph type="title"/>
          </p:nvPr>
        </p:nvSpPr>
        <p:spPr/>
        <p:txBody>
          <a:bodyPr/>
          <a:lstStyle/>
          <a:p>
            <a:r>
              <a:rPr lang="en-US" dirty="0"/>
              <a:t>Pumped storage hydro</a:t>
            </a:r>
          </a:p>
        </p:txBody>
      </p:sp>
      <p:sp>
        <p:nvSpPr>
          <p:cNvPr id="3" name="Content Placeholder 2">
            <a:extLst>
              <a:ext uri="{FF2B5EF4-FFF2-40B4-BE49-F238E27FC236}">
                <a16:creationId xmlns:a16="http://schemas.microsoft.com/office/drawing/2014/main" id="{25BE8191-817C-6CEA-1F0A-1A94EB01E430}"/>
              </a:ext>
            </a:extLst>
          </p:cNvPr>
          <p:cNvSpPr>
            <a:spLocks noGrp="1"/>
          </p:cNvSpPr>
          <p:nvPr>
            <p:ph sz="half" idx="1"/>
          </p:nvPr>
        </p:nvSpPr>
        <p:spPr>
          <a:xfrm>
            <a:off x="407276" y="1825625"/>
            <a:ext cx="5181600" cy="4351338"/>
          </a:xfrm>
        </p:spPr>
        <p:txBody>
          <a:bodyPr>
            <a:normAutofit fontScale="92500" lnSpcReduction="10000"/>
          </a:bodyPr>
          <a:lstStyle/>
          <a:p>
            <a:pPr marL="0" indent="0">
              <a:spcAft>
                <a:spcPts val="1333"/>
              </a:spcAft>
              <a:buNone/>
            </a:pPr>
            <a:r>
              <a:rPr lang="en-GB" sz="2400" dirty="0"/>
              <a:t>Positives</a:t>
            </a:r>
          </a:p>
          <a:p>
            <a:pPr>
              <a:spcAft>
                <a:spcPts val="1333"/>
              </a:spcAft>
            </a:pPr>
            <a:r>
              <a:rPr lang="en-GB" sz="2400" dirty="0"/>
              <a:t>Rapid response to changing demand</a:t>
            </a:r>
          </a:p>
          <a:p>
            <a:pPr>
              <a:spcAft>
                <a:spcPts val="1333"/>
              </a:spcAft>
            </a:pPr>
            <a:r>
              <a:rPr lang="en-GB" sz="2400" dirty="0"/>
              <a:t>Can store large amounts of energy</a:t>
            </a:r>
          </a:p>
          <a:p>
            <a:pPr>
              <a:spcAft>
                <a:spcPts val="1333"/>
              </a:spcAft>
            </a:pPr>
            <a:r>
              <a:rPr lang="en-GB" sz="2400" dirty="0"/>
              <a:t>Can be used for short, medium- and long-term storage</a:t>
            </a:r>
          </a:p>
          <a:p>
            <a:pPr>
              <a:spcAft>
                <a:spcPts val="1333"/>
              </a:spcAft>
            </a:pPr>
            <a:r>
              <a:rPr lang="en-GB" sz="2400" dirty="0"/>
              <a:t>High round-Trip Efficiency exceeds 85%</a:t>
            </a:r>
          </a:p>
          <a:p>
            <a:endParaRPr lang="en-US" dirty="0"/>
          </a:p>
        </p:txBody>
      </p:sp>
      <p:sp>
        <p:nvSpPr>
          <p:cNvPr id="4" name="Content Placeholder 3">
            <a:extLst>
              <a:ext uri="{FF2B5EF4-FFF2-40B4-BE49-F238E27FC236}">
                <a16:creationId xmlns:a16="http://schemas.microsoft.com/office/drawing/2014/main" id="{27168B4A-6555-9F15-C569-14C06D9A066C}"/>
              </a:ext>
            </a:extLst>
          </p:cNvPr>
          <p:cNvSpPr>
            <a:spLocks noGrp="1"/>
          </p:cNvSpPr>
          <p:nvPr>
            <p:ph sz="half" idx="2"/>
          </p:nvPr>
        </p:nvSpPr>
        <p:spPr>
          <a:xfrm>
            <a:off x="5906814" y="1825625"/>
            <a:ext cx="5538952" cy="4351338"/>
          </a:xfrm>
        </p:spPr>
        <p:txBody>
          <a:bodyPr>
            <a:normAutofit fontScale="92500" lnSpcReduction="10000"/>
          </a:bodyPr>
          <a:lstStyle/>
          <a:p>
            <a:pPr marL="0" indent="0">
              <a:buNone/>
            </a:pPr>
            <a:r>
              <a:rPr lang="en-GB" sz="2600" dirty="0"/>
              <a:t>Environmental concerns</a:t>
            </a:r>
          </a:p>
          <a:p>
            <a:r>
              <a:rPr lang="en-GB" sz="2600" dirty="0"/>
              <a:t>Significant disruption during construction</a:t>
            </a:r>
          </a:p>
          <a:p>
            <a:r>
              <a:rPr lang="en-GB" sz="2600" dirty="0"/>
              <a:t>Displacement of population and wildlife</a:t>
            </a:r>
          </a:p>
          <a:p>
            <a:r>
              <a:rPr lang="en-GB" sz="2600" dirty="0"/>
              <a:t>High cost of the infrastructure – very long payback periods.</a:t>
            </a:r>
          </a:p>
          <a:p>
            <a:r>
              <a:rPr lang="en-GB" sz="2600" dirty="0"/>
              <a:t>Danger of dam failures and flooding</a:t>
            </a:r>
          </a:p>
          <a:p>
            <a:r>
              <a:rPr lang="en-GB" sz="2600" dirty="0"/>
              <a:t>Water pollution</a:t>
            </a:r>
          </a:p>
          <a:p>
            <a:r>
              <a:rPr lang="en-GB" sz="2600" dirty="0"/>
              <a:t>Could produce methane due to decaying organic matter under the lake – 30 times more potent than carbon dioxide for greenhouse effect. </a:t>
            </a:r>
          </a:p>
          <a:p>
            <a:endParaRPr lang="en-US" dirty="0"/>
          </a:p>
        </p:txBody>
      </p:sp>
    </p:spTree>
    <p:extLst>
      <p:ext uri="{BB962C8B-B14F-4D97-AF65-F5344CB8AC3E}">
        <p14:creationId xmlns:p14="http://schemas.microsoft.com/office/powerpoint/2010/main" val="202262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EA25-3C0F-C414-3842-68BE6A1F29A2}"/>
              </a:ext>
            </a:extLst>
          </p:cNvPr>
          <p:cNvSpPr>
            <a:spLocks noGrp="1"/>
          </p:cNvSpPr>
          <p:nvPr>
            <p:ph type="title"/>
          </p:nvPr>
        </p:nvSpPr>
        <p:spPr/>
        <p:txBody>
          <a:bodyPr/>
          <a:lstStyle/>
          <a:p>
            <a:r>
              <a:rPr lang="en-US" dirty="0"/>
              <a:t>Compressed Air Storage</a:t>
            </a:r>
          </a:p>
        </p:txBody>
      </p:sp>
      <p:sp>
        <p:nvSpPr>
          <p:cNvPr id="5" name="Content Placeholder 4">
            <a:extLst>
              <a:ext uri="{FF2B5EF4-FFF2-40B4-BE49-F238E27FC236}">
                <a16:creationId xmlns:a16="http://schemas.microsoft.com/office/drawing/2014/main" id="{F284940B-E23D-59E4-2527-5287B5A2ED73}"/>
              </a:ext>
            </a:extLst>
          </p:cNvPr>
          <p:cNvSpPr>
            <a:spLocks noGrp="1"/>
          </p:cNvSpPr>
          <p:nvPr>
            <p:ph idx="1"/>
          </p:nvPr>
        </p:nvSpPr>
        <p:spPr/>
        <p:txBody>
          <a:bodyPr/>
          <a:lstStyle/>
          <a:p>
            <a:r>
              <a:rPr lang="en-US" dirty="0"/>
              <a:t>If the plant is charged using renewable resources, then environmental impact is minimal and is typically associated with the construction phase, but this is similar to the impact of installing a standard gas turbine power plant with limited impact when compared to schemes like pumped hydro.</a:t>
            </a:r>
          </a:p>
          <a:p>
            <a:r>
              <a:rPr lang="en-US" dirty="0"/>
              <a:t>The other main consideration is the compressed air store. For large plants where this is typically an underground cavern, there should be an assessment of potential ground movement, but this is mostly not a significant issue</a:t>
            </a:r>
          </a:p>
        </p:txBody>
      </p:sp>
    </p:spTree>
    <p:extLst>
      <p:ext uri="{BB962C8B-B14F-4D97-AF65-F5344CB8AC3E}">
        <p14:creationId xmlns:p14="http://schemas.microsoft.com/office/powerpoint/2010/main" val="134277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3F07-03E7-F412-2FC0-7FFA1D941282}"/>
              </a:ext>
            </a:extLst>
          </p:cNvPr>
          <p:cNvSpPr>
            <a:spLocks noGrp="1"/>
          </p:cNvSpPr>
          <p:nvPr>
            <p:ph type="title"/>
          </p:nvPr>
        </p:nvSpPr>
        <p:spPr/>
        <p:txBody>
          <a:bodyPr/>
          <a:lstStyle/>
          <a:p>
            <a:r>
              <a:rPr lang="en-US" dirty="0"/>
              <a:t>Battery Storage plants</a:t>
            </a:r>
          </a:p>
        </p:txBody>
      </p:sp>
      <p:sp>
        <p:nvSpPr>
          <p:cNvPr id="3" name="Content Placeholder 2">
            <a:extLst>
              <a:ext uri="{FF2B5EF4-FFF2-40B4-BE49-F238E27FC236}">
                <a16:creationId xmlns:a16="http://schemas.microsoft.com/office/drawing/2014/main" id="{7009F675-F426-4B64-4234-E0EF11A6B74A}"/>
              </a:ext>
            </a:extLst>
          </p:cNvPr>
          <p:cNvSpPr>
            <a:spLocks noGrp="1"/>
          </p:cNvSpPr>
          <p:nvPr>
            <p:ph idx="1"/>
          </p:nvPr>
        </p:nvSpPr>
        <p:spPr/>
        <p:txBody>
          <a:bodyPr>
            <a:normAutofit fontScale="77500" lnSpcReduction="20000"/>
          </a:bodyPr>
          <a:lstStyle/>
          <a:p>
            <a:r>
              <a:rPr lang="en-US" dirty="0"/>
              <a:t>The main environmental issue is associated with the mining and processing of the materials used in batteries. These are typically hazardous materials.</a:t>
            </a:r>
          </a:p>
          <a:p>
            <a:r>
              <a:rPr lang="en-US" dirty="0"/>
              <a:t>For example, Cadmium can affect animals and humans if ingested and if it enters the body, it remains there for a long time</a:t>
            </a:r>
          </a:p>
          <a:p>
            <a:r>
              <a:rPr lang="en-GB" dirty="0"/>
              <a:t>Lithium, which is used in lithium-ion and lithium hydride batteries, is extremely reactive when exposed to air</a:t>
            </a:r>
          </a:p>
          <a:p>
            <a:r>
              <a:rPr lang="en-US" dirty="0"/>
              <a:t>Lithium batteries are also capable of catastrophic failure and safety circuits are required to ensure that their operating conditions are carefully controlled</a:t>
            </a:r>
          </a:p>
          <a:p>
            <a:r>
              <a:rPr lang="en-US" dirty="0"/>
              <a:t>Sodium sulfur batteries are also potentially hazardous due to the presence of liquid sodium</a:t>
            </a:r>
          </a:p>
          <a:p>
            <a:r>
              <a:rPr lang="en-US" dirty="0"/>
              <a:t>There has been some incidents with batteries exploding. </a:t>
            </a:r>
          </a:p>
          <a:p>
            <a:r>
              <a:rPr lang="en-US" dirty="0"/>
              <a:t>Lead, common in lead-acid batteries, can be hazardous if not managed carefully</a:t>
            </a:r>
          </a:p>
          <a:p>
            <a:r>
              <a:rPr lang="en-US" dirty="0"/>
              <a:t>A plant designed solely for energy storage will have no further impact when it is operating if maintained correctly and is carefully disposed or recycled at the end of life.</a:t>
            </a:r>
          </a:p>
          <a:p>
            <a:endParaRPr lang="en-US" dirty="0"/>
          </a:p>
        </p:txBody>
      </p:sp>
    </p:spTree>
    <p:extLst>
      <p:ext uri="{BB962C8B-B14F-4D97-AF65-F5344CB8AC3E}">
        <p14:creationId xmlns:p14="http://schemas.microsoft.com/office/powerpoint/2010/main" val="42708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013A-3B53-5C55-3194-3537908EFDD4}"/>
              </a:ext>
            </a:extLst>
          </p:cNvPr>
          <p:cNvSpPr>
            <a:spLocks noGrp="1"/>
          </p:cNvSpPr>
          <p:nvPr>
            <p:ph type="title"/>
          </p:nvPr>
        </p:nvSpPr>
        <p:spPr/>
        <p:txBody>
          <a:bodyPr/>
          <a:lstStyle/>
          <a:p>
            <a:r>
              <a:rPr lang="en-US" dirty="0"/>
              <a:t>Superconducting magnetic energy storage</a:t>
            </a:r>
          </a:p>
        </p:txBody>
      </p:sp>
      <p:sp>
        <p:nvSpPr>
          <p:cNvPr id="3" name="Content Placeholder 2">
            <a:extLst>
              <a:ext uri="{FF2B5EF4-FFF2-40B4-BE49-F238E27FC236}">
                <a16:creationId xmlns:a16="http://schemas.microsoft.com/office/drawing/2014/main" id="{26C8DD20-7FE5-AE3B-1955-3A2FD807AC98}"/>
              </a:ext>
            </a:extLst>
          </p:cNvPr>
          <p:cNvSpPr>
            <a:spLocks noGrp="1"/>
          </p:cNvSpPr>
          <p:nvPr>
            <p:ph idx="1"/>
          </p:nvPr>
        </p:nvSpPr>
        <p:spPr/>
        <p:txBody>
          <a:bodyPr>
            <a:normAutofit fontScale="92500"/>
          </a:bodyPr>
          <a:lstStyle/>
          <a:p>
            <a:r>
              <a:rPr lang="en-US" dirty="0"/>
              <a:t>It relies on a coil made from metal alloys or special ceramics that must be cooled to extremely low temperatures in order to function. </a:t>
            </a:r>
          </a:p>
          <a:p>
            <a:r>
              <a:rPr lang="en-US" dirty="0"/>
              <a:t>The low-temperature refrigeration system can be hazardous if not managed carefully. </a:t>
            </a:r>
          </a:p>
          <a:p>
            <a:r>
              <a:rPr lang="en-US" dirty="0"/>
              <a:t>It creates a very powerful magnetic field that must be carefully shielded. </a:t>
            </a:r>
          </a:p>
          <a:p>
            <a:r>
              <a:rPr lang="en-US" dirty="0"/>
              <a:t>The magnetic field also puts elements of the structure under great stress so components must be engineered to withstand these forces. </a:t>
            </a:r>
          </a:p>
          <a:p>
            <a:r>
              <a:rPr lang="en-US" dirty="0"/>
              <a:t>However, there are no major environmental issues associated with this technology that would not be associated with other electrical, magnetic, and low-temperature systems</a:t>
            </a:r>
          </a:p>
        </p:txBody>
      </p:sp>
    </p:spTree>
    <p:extLst>
      <p:ext uri="{BB962C8B-B14F-4D97-AF65-F5344CB8AC3E}">
        <p14:creationId xmlns:p14="http://schemas.microsoft.com/office/powerpoint/2010/main" val="91218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4F383-E1E1-53A7-4B80-46602AF57849}"/>
              </a:ext>
            </a:extLst>
          </p:cNvPr>
          <p:cNvSpPr>
            <a:spLocks noGrp="1"/>
          </p:cNvSpPr>
          <p:nvPr>
            <p:ph type="title"/>
          </p:nvPr>
        </p:nvSpPr>
        <p:spPr/>
        <p:txBody>
          <a:bodyPr/>
          <a:lstStyle/>
          <a:p>
            <a:r>
              <a:rPr lang="en-US" dirty="0"/>
              <a:t>Flywheels</a:t>
            </a:r>
          </a:p>
        </p:txBody>
      </p:sp>
      <p:sp>
        <p:nvSpPr>
          <p:cNvPr id="3" name="Content Placeholder 2">
            <a:extLst>
              <a:ext uri="{FF2B5EF4-FFF2-40B4-BE49-F238E27FC236}">
                <a16:creationId xmlns:a16="http://schemas.microsoft.com/office/drawing/2014/main" id="{465C7069-B10B-DB42-8D0F-55FA9801AB07}"/>
              </a:ext>
            </a:extLst>
          </p:cNvPr>
          <p:cNvSpPr>
            <a:spLocks noGrp="1"/>
          </p:cNvSpPr>
          <p:nvPr>
            <p:ph idx="1"/>
          </p:nvPr>
        </p:nvSpPr>
        <p:spPr>
          <a:xfrm>
            <a:off x="762000" y="1690688"/>
            <a:ext cx="10515600" cy="4351338"/>
          </a:xfrm>
        </p:spPr>
        <p:txBody>
          <a:bodyPr>
            <a:normAutofit/>
          </a:bodyPr>
          <a:lstStyle/>
          <a:p>
            <a:r>
              <a:rPr lang="en-US" dirty="0"/>
              <a:t>Flywheel energy systems are relatively small, mechanical-based energy storage devices. They contain motors and generators as well as the flywheel itself. </a:t>
            </a:r>
          </a:p>
          <a:p>
            <a:r>
              <a:rPr lang="en-US" dirty="0"/>
              <a:t>All these elements will generate some noise but this can be limited with good sound insulation. </a:t>
            </a:r>
          </a:p>
          <a:p>
            <a:r>
              <a:rPr lang="en-US" dirty="0"/>
              <a:t>The main hazard is that of catastrophic failure of the flywheel itself due to the large centrifugal forces.</a:t>
            </a:r>
          </a:p>
          <a:p>
            <a:r>
              <a:rPr lang="en-US" dirty="0"/>
              <a:t>To counter this flywheel systems must be housed in massive enclosures that can contain the parts of the device rotating at high speed</a:t>
            </a:r>
          </a:p>
          <a:p>
            <a:pPr marL="0" indent="0">
              <a:buNone/>
            </a:pPr>
            <a:endParaRPr lang="en-US" dirty="0"/>
          </a:p>
        </p:txBody>
      </p:sp>
    </p:spTree>
    <p:extLst>
      <p:ext uri="{BB962C8B-B14F-4D97-AF65-F5344CB8AC3E}">
        <p14:creationId xmlns:p14="http://schemas.microsoft.com/office/powerpoint/2010/main" val="20172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1196</TotalTime>
  <Words>1035</Words>
  <Application>Microsoft Macintosh PowerPoint</Application>
  <PresentationFormat>Widescreen</PresentationFormat>
  <Paragraphs>70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Courier New</vt:lpstr>
      <vt:lpstr>Wingdings</vt:lpstr>
      <vt:lpstr>Office Theme</vt:lpstr>
      <vt:lpstr>Environmental factors of energy storage</vt:lpstr>
      <vt:lpstr>Consents</vt:lpstr>
      <vt:lpstr>Introduction</vt:lpstr>
      <vt:lpstr>Technology-Specific Environmental considerations</vt:lpstr>
      <vt:lpstr>Pumped storage hydro</vt:lpstr>
      <vt:lpstr>Compressed Air Storage</vt:lpstr>
      <vt:lpstr>Battery Storage plants</vt:lpstr>
      <vt:lpstr>Superconducting magnetic energy storage</vt:lpstr>
      <vt:lpstr>Flywheels</vt:lpstr>
      <vt:lpstr>Super-capacitors</vt:lpstr>
      <vt:lpstr>Hydrogen Energy Storage</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Energy Storage Technologies</dc:title>
  <dc:creator>Sayma, Abdulnaser</dc:creator>
  <cp:lastModifiedBy>Sayma, Abdulnaser</cp:lastModifiedBy>
  <cp:revision>31</cp:revision>
  <dcterms:created xsi:type="dcterms:W3CDTF">2023-03-24T08:37:53Z</dcterms:created>
  <dcterms:modified xsi:type="dcterms:W3CDTF">2023-04-21T22:01:55Z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6c24981-b6df-48f8-949b-0896357b9b03_Enabled">
    <vt:lpwstr>true</vt:lpwstr>
  </property>
  <property fmtid="{D5CDD505-2E9C-101B-9397-08002B2CF9AE}" pid="3" name="MSIP_Label_06c24981-b6df-48f8-949b-0896357b9b03_SetDate">
    <vt:lpwstr>2023-03-24T14:57:50Z</vt:lpwstr>
  </property>
  <property fmtid="{D5CDD505-2E9C-101B-9397-08002B2CF9AE}" pid="4" name="MSIP_Label_06c24981-b6df-48f8-949b-0896357b9b03_Method">
    <vt:lpwstr>Standard</vt:lpwstr>
  </property>
  <property fmtid="{D5CDD505-2E9C-101B-9397-08002B2CF9AE}" pid="5" name="MSIP_Label_06c24981-b6df-48f8-949b-0896357b9b03_Name">
    <vt:lpwstr>Official</vt:lpwstr>
  </property>
  <property fmtid="{D5CDD505-2E9C-101B-9397-08002B2CF9AE}" pid="6" name="MSIP_Label_06c24981-b6df-48f8-949b-0896357b9b03_SiteId">
    <vt:lpwstr>dd615949-5bd0-4da0-ac52-28ef8d336373</vt:lpwstr>
  </property>
  <property fmtid="{D5CDD505-2E9C-101B-9397-08002B2CF9AE}" pid="7" name="MSIP_Label_06c24981-b6df-48f8-949b-0896357b9b03_ActionId">
    <vt:lpwstr>85395e73-b105-4a01-b775-9b6d891b54b2</vt:lpwstr>
  </property>
  <property fmtid="{D5CDD505-2E9C-101B-9397-08002B2CF9AE}" pid="8" name="MSIP_Label_06c24981-b6df-48f8-949b-0896357b9b03_ContentBits">
    <vt:lpwstr>0</vt:lpwstr>
  </property>
</Properties>
</file>