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8.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68" r:id="rId4"/>
    <p:sldId id="258" r:id="rId5"/>
    <p:sldId id="261" r:id="rId6"/>
    <p:sldId id="259" r:id="rId7"/>
    <p:sldId id="260" r:id="rId8"/>
    <p:sldId id="262" r:id="rId9"/>
    <p:sldId id="263" r:id="rId10"/>
    <p:sldId id="265" r:id="rId11"/>
    <p:sldId id="266" r:id="rId12"/>
    <p:sldId id="269" r:id="rId13"/>
    <p:sldId id="270" r:id="rId14"/>
    <p:sldId id="264" r:id="rId15"/>
    <p:sldId id="271" r:id="rId16"/>
    <p:sldId id="273" r:id="rId17"/>
    <p:sldId id="276" r:id="rId18"/>
    <p:sldId id="274" r:id="rId19"/>
    <p:sldId id="278" r:id="rId20"/>
    <p:sldId id="279" r:id="rId21"/>
    <p:sldId id="280" r:id="rId22"/>
  </p:sldIdLst>
  <p:sldSz cx="18288000" cy="10287000"/>
  <p:notesSz cx="6858000" cy="9144000"/>
  <p:embeddedFontLst>
    <p:embeddedFont>
      <p:font typeface="Alegreya Sans Medium"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Merriweather"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A4E364-4CDC-4B59-A649-B96F44835222}">
  <a:tblStyle styleId="{A5A4E364-4CDC-4B59-A649-B96F4483522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3" name="Google Shape;4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0" name="Google Shape;54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6" name="Google Shape;57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14682" t="10469" b="44934"/>
          <a:stretch/>
        </p:blipFill>
        <p:spPr>
          <a:xfrm>
            <a:off x="0" y="2783441"/>
            <a:ext cx="18288000" cy="6374847"/>
          </a:xfrm>
          <a:prstGeom prst="rect">
            <a:avLst/>
          </a:prstGeom>
          <a:noFill/>
          <a:ln>
            <a:noFill/>
          </a:ln>
        </p:spPr>
      </p:pic>
      <p:sp>
        <p:nvSpPr>
          <p:cNvPr id="85" name="Google Shape;85;p13"/>
          <p:cNvSpPr txBox="1"/>
          <p:nvPr/>
        </p:nvSpPr>
        <p:spPr>
          <a:xfrm>
            <a:off x="7660033" y="481012"/>
            <a:ext cx="2967900" cy="480003"/>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Clr>
                <a:srgbClr val="000000"/>
              </a:buClr>
              <a:buSzPts val="2599"/>
              <a:buFont typeface="Arial"/>
              <a:buNone/>
            </a:pPr>
            <a:r>
              <a:rPr lang="en-US" sz="2599" b="0" i="0" u="none" strike="noStrike" cap="none" dirty="0">
                <a:solidFill>
                  <a:srgbClr val="000000"/>
                </a:solidFill>
                <a:latin typeface="Alegreya Sans Medium"/>
                <a:ea typeface="Alegreya Sans Medium"/>
                <a:cs typeface="Alegreya Sans Medium"/>
                <a:sym typeface="Alegreya Sans Medium"/>
              </a:rPr>
              <a:t>LECTURE 9</a:t>
            </a:r>
            <a:endParaRPr sz="1400" b="0" i="0" u="none" strike="noStrike" cap="none" dirty="0">
              <a:solidFill>
                <a:srgbClr val="000000"/>
              </a:solidFill>
              <a:latin typeface="Alegreya Sans Medium"/>
              <a:ea typeface="Alegreya Sans Medium"/>
              <a:cs typeface="Alegreya Sans Medium"/>
              <a:sym typeface="Alegreya Sans Medium"/>
            </a:endParaRPr>
          </a:p>
        </p:txBody>
      </p:sp>
      <p:cxnSp>
        <p:nvCxnSpPr>
          <p:cNvPr id="86" name="Google Shape;86;p13"/>
          <p:cNvCxnSpPr/>
          <p:nvPr/>
        </p:nvCxnSpPr>
        <p:spPr>
          <a:xfrm>
            <a:off x="8495771" y="1214438"/>
            <a:ext cx="1296457" cy="0"/>
          </a:xfrm>
          <a:prstGeom prst="straightConnector1">
            <a:avLst/>
          </a:prstGeom>
          <a:noFill/>
          <a:ln w="38100" cap="flat" cmpd="sng">
            <a:solidFill>
              <a:srgbClr val="000000"/>
            </a:solidFill>
            <a:prstDash val="solid"/>
            <a:round/>
            <a:headEnd type="none" w="sm" len="sm"/>
            <a:tailEnd type="none" w="sm" len="sm"/>
          </a:ln>
        </p:spPr>
      </p:cxnSp>
      <p:cxnSp>
        <p:nvCxnSpPr>
          <p:cNvPr id="89" name="Google Shape;89;p13"/>
          <p:cNvCxnSpPr/>
          <p:nvPr/>
        </p:nvCxnSpPr>
        <p:spPr>
          <a:xfrm>
            <a:off x="0" y="9144000"/>
            <a:ext cx="18288000" cy="0"/>
          </a:xfrm>
          <a:prstGeom prst="straightConnector1">
            <a:avLst/>
          </a:prstGeom>
          <a:noFill/>
          <a:ln w="28575" cap="flat" cmpd="sng">
            <a:solidFill>
              <a:srgbClr val="000000"/>
            </a:solidFill>
            <a:prstDash val="solid"/>
            <a:round/>
            <a:headEnd type="none" w="sm" len="sm"/>
            <a:tailEnd type="none" w="sm" len="sm"/>
          </a:ln>
        </p:spPr>
      </p:cxnSp>
      <p:cxnSp>
        <p:nvCxnSpPr>
          <p:cNvPr id="90" name="Google Shape;90;p13"/>
          <p:cNvCxnSpPr/>
          <p:nvPr/>
        </p:nvCxnSpPr>
        <p:spPr>
          <a:xfrm>
            <a:off x="0" y="2783441"/>
            <a:ext cx="18288000" cy="0"/>
          </a:xfrm>
          <a:prstGeom prst="straightConnector1">
            <a:avLst/>
          </a:prstGeom>
          <a:noFill/>
          <a:ln w="28575" cap="flat" cmpd="sng">
            <a:solidFill>
              <a:srgbClr val="000000"/>
            </a:solidFill>
            <a:prstDash val="solid"/>
            <a:round/>
            <a:headEnd type="none" w="sm" len="sm"/>
            <a:tailEnd type="none" w="sm" len="sm"/>
          </a:ln>
        </p:spPr>
      </p:cxnSp>
      <p:sp>
        <p:nvSpPr>
          <p:cNvPr id="91" name="Google Shape;91;p13"/>
          <p:cNvSpPr txBox="1"/>
          <p:nvPr/>
        </p:nvSpPr>
        <p:spPr>
          <a:xfrm>
            <a:off x="1961724" y="1403479"/>
            <a:ext cx="14364600" cy="1310359"/>
          </a:xfrm>
          <a:prstGeom prst="rect">
            <a:avLst/>
          </a:prstGeom>
          <a:noFill/>
          <a:ln>
            <a:noFill/>
          </a:ln>
        </p:spPr>
        <p:txBody>
          <a:bodyPr spcFirstLastPara="1" wrap="square" lIns="0" tIns="0" rIns="0" bIns="0" anchor="t" anchorCtr="0">
            <a:spAutoFit/>
          </a:bodyPr>
          <a:lstStyle/>
          <a:p>
            <a:pPr marL="0" marR="0" lvl="0" indent="0" algn="ctr" rtl="0">
              <a:lnSpc>
                <a:spcPct val="131000"/>
              </a:lnSpc>
              <a:spcBef>
                <a:spcPts val="0"/>
              </a:spcBef>
              <a:spcAft>
                <a:spcPts val="0"/>
              </a:spcAft>
              <a:buClr>
                <a:srgbClr val="000000"/>
              </a:buClr>
              <a:buSzPts val="6500"/>
              <a:buFont typeface="Arial"/>
              <a:buNone/>
            </a:pPr>
            <a:r>
              <a:rPr lang="en-US" sz="6500" b="0" i="0" u="none" strike="noStrike" cap="none" dirty="0">
                <a:solidFill>
                  <a:srgbClr val="000000"/>
                </a:solidFill>
                <a:latin typeface="Merriweather"/>
                <a:ea typeface="Merriweather"/>
                <a:cs typeface="Merriweather"/>
                <a:sym typeface="Merriweather"/>
              </a:rPr>
              <a:t>SELECTING A STUDY DESIGN</a:t>
            </a:r>
            <a:endParaRPr sz="1400" b="0" i="0" u="none" strike="noStrike" cap="none" dirty="0">
              <a:solidFill>
                <a:srgbClr val="000000"/>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334"/>
        <p:cNvGrpSpPr/>
        <p:nvPr/>
      </p:nvGrpSpPr>
      <p:grpSpPr>
        <a:xfrm>
          <a:off x="0" y="0"/>
          <a:ext cx="0" cy="0"/>
          <a:chOff x="0" y="0"/>
          <a:chExt cx="0" cy="0"/>
        </a:xfrm>
      </p:grpSpPr>
      <p:sp>
        <p:nvSpPr>
          <p:cNvPr id="335" name="Google Shape;335;p22"/>
          <p:cNvSpPr txBox="1"/>
          <p:nvPr/>
        </p:nvSpPr>
        <p:spPr>
          <a:xfrm>
            <a:off x="3480050" y="12820849"/>
            <a:ext cx="11328172" cy="952500"/>
          </a:xfrm>
          <a:prstGeom prst="rect">
            <a:avLst/>
          </a:prstGeom>
          <a:noFill/>
          <a:ln>
            <a:noFill/>
          </a:ln>
        </p:spPr>
        <p:txBody>
          <a:bodyPr spcFirstLastPara="1" wrap="square" lIns="0" tIns="0" rIns="0" bIns="0" anchor="t" anchorCtr="0">
            <a:spAutoFit/>
          </a:bodyPr>
          <a:lstStyle/>
          <a:p>
            <a:pPr marL="0" marR="0" lvl="0" indent="0" algn="l" rtl="0">
              <a:lnSpc>
                <a:spcPct val="119984"/>
              </a:lnSpc>
              <a:spcBef>
                <a:spcPts val="0"/>
              </a:spcBef>
              <a:spcAft>
                <a:spcPts val="0"/>
              </a:spcAft>
              <a:buClr>
                <a:srgbClr val="000000"/>
              </a:buClr>
              <a:buSzPts val="6300"/>
              <a:buFont typeface="Arial"/>
              <a:buNone/>
            </a:pPr>
            <a:r>
              <a:rPr lang="en-US" sz="6300" b="0" i="0" u="none" strike="noStrike" cap="none">
                <a:solidFill>
                  <a:srgbClr val="000000"/>
                </a:solidFill>
                <a:latin typeface="Arial"/>
                <a:ea typeface="Arial"/>
                <a:cs typeface="Arial"/>
                <a:sym typeface="Arial"/>
              </a:rPr>
              <a:t>ADD A TIMELINE PAGE</a:t>
            </a:r>
            <a:endParaRPr sz="1400" b="0" i="0" u="none" strike="noStrike" cap="none">
              <a:solidFill>
                <a:srgbClr val="000000"/>
              </a:solidFill>
              <a:latin typeface="Arial"/>
              <a:ea typeface="Arial"/>
              <a:cs typeface="Arial"/>
              <a:sym typeface="Arial"/>
            </a:endParaRPr>
          </a:p>
        </p:txBody>
      </p:sp>
      <p:cxnSp>
        <p:nvCxnSpPr>
          <p:cNvPr id="338" name="Google Shape;338;p22"/>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pic>
        <p:nvPicPr>
          <p:cNvPr id="12" name="object 3">
            <a:extLst>
              <a:ext uri="{FF2B5EF4-FFF2-40B4-BE49-F238E27FC236}">
                <a16:creationId xmlns:a16="http://schemas.microsoft.com/office/drawing/2014/main" id="{3B778531-E7BF-4A9C-944D-E6C17F222E64}"/>
              </a:ext>
            </a:extLst>
          </p:cNvPr>
          <p:cNvPicPr/>
          <p:nvPr/>
        </p:nvPicPr>
        <p:blipFill>
          <a:blip r:embed="rId3" cstate="print"/>
          <a:stretch>
            <a:fillRect/>
          </a:stretch>
        </p:blipFill>
        <p:spPr>
          <a:xfrm>
            <a:off x="752093" y="775855"/>
            <a:ext cx="16025759" cy="92686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345"/>
        <p:cNvGrpSpPr/>
        <p:nvPr/>
      </p:nvGrpSpPr>
      <p:grpSpPr>
        <a:xfrm>
          <a:off x="0" y="0"/>
          <a:ext cx="0" cy="0"/>
          <a:chOff x="0" y="0"/>
          <a:chExt cx="0" cy="0"/>
        </a:xfrm>
      </p:grpSpPr>
      <p:pic>
        <p:nvPicPr>
          <p:cNvPr id="347" name="Google Shape;347;p23"/>
          <p:cNvPicPr preferRelativeResize="0"/>
          <p:nvPr/>
        </p:nvPicPr>
        <p:blipFill rotWithShape="1">
          <a:blip r:embed="rId3">
            <a:alphaModFix/>
          </a:blip>
          <a:srcRect/>
          <a:stretch/>
        </p:blipFill>
        <p:spPr>
          <a:xfrm>
            <a:off x="14925945" y="353347"/>
            <a:ext cx="1682462" cy="1012536"/>
          </a:xfrm>
          <a:prstGeom prst="rect">
            <a:avLst/>
          </a:prstGeom>
          <a:noFill/>
          <a:ln>
            <a:noFill/>
          </a:ln>
        </p:spPr>
      </p:pic>
      <p:sp>
        <p:nvSpPr>
          <p:cNvPr id="361" name="Google Shape;361;p23"/>
          <p:cNvSpPr txBox="1"/>
          <p:nvPr/>
        </p:nvSpPr>
        <p:spPr>
          <a:xfrm>
            <a:off x="274276" y="1756496"/>
            <a:ext cx="15492900" cy="1310359"/>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6500"/>
              <a:buFont typeface="Arial"/>
              <a:buNone/>
            </a:pPr>
            <a:r>
              <a:rPr lang="en-US" sz="6500" b="0" i="0" u="none" strike="noStrike" cap="none" dirty="0">
                <a:solidFill>
                  <a:srgbClr val="000000"/>
                </a:solidFill>
                <a:latin typeface="Merriweather"/>
                <a:ea typeface="Merriweather"/>
                <a:cs typeface="Merriweather"/>
                <a:sym typeface="Merriweather"/>
              </a:rPr>
              <a:t>The Social Constructivist Worldview</a:t>
            </a:r>
            <a:endParaRPr sz="1400" b="0" i="0" u="none" strike="noStrike" cap="none" dirty="0">
              <a:solidFill>
                <a:srgbClr val="000000"/>
              </a:solidFill>
              <a:latin typeface="Merriweather"/>
              <a:ea typeface="Merriweather"/>
              <a:cs typeface="Merriweather"/>
              <a:sym typeface="Merriweather"/>
            </a:endParaRPr>
          </a:p>
        </p:txBody>
      </p:sp>
      <p:cxnSp>
        <p:nvCxnSpPr>
          <p:cNvPr id="362" name="Google Shape;362;p23"/>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sp>
        <p:nvSpPr>
          <p:cNvPr id="23" name="TextBox 22">
            <a:extLst>
              <a:ext uri="{FF2B5EF4-FFF2-40B4-BE49-F238E27FC236}">
                <a16:creationId xmlns:a16="http://schemas.microsoft.com/office/drawing/2014/main" id="{8F8A00F7-C49F-43CC-B41B-A8642D1908A1}"/>
              </a:ext>
            </a:extLst>
          </p:cNvPr>
          <p:cNvSpPr txBox="1"/>
          <p:nvPr/>
        </p:nvSpPr>
        <p:spPr>
          <a:xfrm>
            <a:off x="405244" y="4248045"/>
            <a:ext cx="13864935" cy="4832092"/>
          </a:xfrm>
          <a:prstGeom prst="rect">
            <a:avLst/>
          </a:prstGeom>
          <a:noFill/>
        </p:spPr>
        <p:txBody>
          <a:bodyPr wrap="square">
            <a:spAutoFit/>
          </a:bodyPr>
          <a:lstStyle/>
          <a:p>
            <a:pPr algn="just"/>
            <a:r>
              <a:rPr lang="en-US" sz="4400" dirty="0"/>
              <a:t>Social constructivism is such a perspective, and it is typically seen as an approach to qualitative research. Social constructivists hold assumptions that individuals seek understanding of the world in which they live and work. Individuals develop subjective meanings of their experiences—meanings directed toward certain objects or things.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388"/>
        <p:cNvGrpSpPr/>
        <p:nvPr/>
      </p:nvGrpSpPr>
      <p:grpSpPr>
        <a:xfrm>
          <a:off x="0" y="0"/>
          <a:ext cx="0" cy="0"/>
          <a:chOff x="0" y="0"/>
          <a:chExt cx="0" cy="0"/>
        </a:xfrm>
      </p:grpSpPr>
      <p:pic>
        <p:nvPicPr>
          <p:cNvPr id="389" name="Google Shape;389;p26"/>
          <p:cNvPicPr preferRelativeResize="0"/>
          <p:nvPr/>
        </p:nvPicPr>
        <p:blipFill rotWithShape="1">
          <a:blip r:embed="rId3">
            <a:alphaModFix/>
          </a:blip>
          <a:srcRect l="21922" t="3254" r="5123" b="6030"/>
          <a:stretch/>
        </p:blipFill>
        <p:spPr>
          <a:xfrm>
            <a:off x="372446" y="420319"/>
            <a:ext cx="10129349" cy="9446363"/>
          </a:xfrm>
          <a:prstGeom prst="rect">
            <a:avLst/>
          </a:prstGeom>
          <a:noFill/>
          <a:ln>
            <a:noFill/>
          </a:ln>
        </p:spPr>
      </p:pic>
      <p:sp>
        <p:nvSpPr>
          <p:cNvPr id="390" name="Google Shape;390;p26"/>
          <p:cNvSpPr txBox="1"/>
          <p:nvPr/>
        </p:nvSpPr>
        <p:spPr>
          <a:xfrm>
            <a:off x="823870" y="5724022"/>
            <a:ext cx="9226500" cy="3931076"/>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6500"/>
              <a:buFont typeface="Arial"/>
              <a:buNone/>
            </a:pPr>
            <a:r>
              <a:rPr lang="en-US" sz="6500" b="1" i="0" u="none" strike="noStrike" cap="none" dirty="0">
                <a:solidFill>
                  <a:srgbClr val="FF0000"/>
                </a:solidFill>
                <a:latin typeface="Merriweather"/>
                <a:ea typeface="Merriweather"/>
                <a:cs typeface="Merriweather"/>
                <a:sym typeface="Merriweather"/>
              </a:rPr>
              <a:t>The Advocacy and Participatory Worldview</a:t>
            </a:r>
            <a:endParaRPr sz="1400" b="1" i="0" u="none" strike="noStrike" cap="none" dirty="0">
              <a:solidFill>
                <a:srgbClr val="FF0000"/>
              </a:solidFill>
              <a:latin typeface="Merriweather"/>
              <a:ea typeface="Merriweather"/>
              <a:cs typeface="Merriweather"/>
              <a:sym typeface="Merriweather"/>
            </a:endParaRPr>
          </a:p>
        </p:txBody>
      </p:sp>
      <p:cxnSp>
        <p:nvCxnSpPr>
          <p:cNvPr id="406" name="Google Shape;406;p26"/>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sp>
        <p:nvSpPr>
          <p:cNvPr id="24" name="TextBox 23">
            <a:extLst>
              <a:ext uri="{FF2B5EF4-FFF2-40B4-BE49-F238E27FC236}">
                <a16:creationId xmlns:a16="http://schemas.microsoft.com/office/drawing/2014/main" id="{3CF23A51-591D-4E87-AF5B-E5619D4E9867}"/>
              </a:ext>
            </a:extLst>
          </p:cNvPr>
          <p:cNvSpPr txBox="1"/>
          <p:nvPr/>
        </p:nvSpPr>
        <p:spPr>
          <a:xfrm>
            <a:off x="10723418" y="420319"/>
            <a:ext cx="6857997" cy="8894743"/>
          </a:xfrm>
          <a:prstGeom prst="rect">
            <a:avLst/>
          </a:prstGeom>
          <a:noFill/>
        </p:spPr>
        <p:txBody>
          <a:bodyPr wrap="square">
            <a:spAutoFit/>
          </a:bodyPr>
          <a:lstStyle/>
          <a:p>
            <a:r>
              <a:rPr lang="en-US" sz="4400" dirty="0"/>
              <a:t>An advocacy/participatory worldview holds that research inquiry needs to be intertwined with politics and a political agenda. Thus, the research contains an action agenda for reform that may change the lives of the participants, the institutions in which individuals work or live, and the researcher’s life.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413"/>
        <p:cNvGrpSpPr/>
        <p:nvPr/>
      </p:nvGrpSpPr>
      <p:grpSpPr>
        <a:xfrm>
          <a:off x="0" y="0"/>
          <a:ext cx="0" cy="0"/>
          <a:chOff x="0" y="0"/>
          <a:chExt cx="0" cy="0"/>
        </a:xfrm>
      </p:grpSpPr>
      <p:pic>
        <p:nvPicPr>
          <p:cNvPr id="414" name="Google Shape;414;p27"/>
          <p:cNvPicPr preferRelativeResize="0"/>
          <p:nvPr/>
        </p:nvPicPr>
        <p:blipFill rotWithShape="1">
          <a:blip r:embed="rId3">
            <a:alphaModFix/>
          </a:blip>
          <a:srcRect l="18006" r="18006"/>
          <a:stretch/>
        </p:blipFill>
        <p:spPr>
          <a:xfrm>
            <a:off x="1028700" y="4781354"/>
            <a:ext cx="3791642" cy="3950458"/>
          </a:xfrm>
          <a:prstGeom prst="rect">
            <a:avLst/>
          </a:prstGeom>
          <a:noFill/>
          <a:ln>
            <a:noFill/>
          </a:ln>
        </p:spPr>
      </p:pic>
      <p:cxnSp>
        <p:nvCxnSpPr>
          <p:cNvPr id="417" name="Google Shape;417;p27"/>
          <p:cNvCxnSpPr/>
          <p:nvPr/>
        </p:nvCxnSpPr>
        <p:spPr>
          <a:xfrm>
            <a:off x="1028700" y="4562279"/>
            <a:ext cx="3791642" cy="0"/>
          </a:xfrm>
          <a:prstGeom prst="straightConnector1">
            <a:avLst/>
          </a:prstGeom>
          <a:noFill/>
          <a:ln w="28575" cap="flat" cmpd="sng">
            <a:solidFill>
              <a:srgbClr val="000000"/>
            </a:solidFill>
            <a:prstDash val="solid"/>
            <a:round/>
            <a:headEnd type="none" w="sm" len="sm"/>
            <a:tailEnd type="none" w="sm" len="sm"/>
          </a:ln>
        </p:spPr>
      </p:cxnSp>
      <p:sp>
        <p:nvSpPr>
          <p:cNvPr id="432" name="Google Shape;432;p27"/>
          <p:cNvSpPr txBox="1"/>
          <p:nvPr/>
        </p:nvSpPr>
        <p:spPr>
          <a:xfrm>
            <a:off x="914400" y="1271587"/>
            <a:ext cx="15640200" cy="1310359"/>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6500"/>
              <a:buFont typeface="Arial"/>
              <a:buNone/>
            </a:pPr>
            <a:r>
              <a:rPr lang="en-US" sz="6500" b="0" i="0" u="none" strike="noStrike" cap="none" dirty="0">
                <a:solidFill>
                  <a:srgbClr val="000000"/>
                </a:solidFill>
                <a:latin typeface="Merriweather"/>
                <a:ea typeface="Merriweather"/>
                <a:cs typeface="Merriweather"/>
                <a:sym typeface="Merriweather"/>
              </a:rPr>
              <a:t>The Pragmatic Worldview</a:t>
            </a:r>
            <a:endParaRPr sz="1400" b="0" i="0" u="none" strike="noStrike" cap="none" dirty="0">
              <a:solidFill>
                <a:srgbClr val="000000"/>
              </a:solidFill>
              <a:latin typeface="Merriweather"/>
              <a:ea typeface="Merriweather"/>
              <a:cs typeface="Merriweather"/>
              <a:sym typeface="Merriweather"/>
            </a:endParaRPr>
          </a:p>
        </p:txBody>
      </p:sp>
      <p:cxnSp>
        <p:nvCxnSpPr>
          <p:cNvPr id="433" name="Google Shape;433;p27"/>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sp>
        <p:nvSpPr>
          <p:cNvPr id="26" name="TextBox 25">
            <a:extLst>
              <a:ext uri="{FF2B5EF4-FFF2-40B4-BE49-F238E27FC236}">
                <a16:creationId xmlns:a16="http://schemas.microsoft.com/office/drawing/2014/main" id="{8D16ECF8-3535-499C-BB8C-D4A7639084A5}"/>
              </a:ext>
            </a:extLst>
          </p:cNvPr>
          <p:cNvSpPr txBox="1"/>
          <p:nvPr/>
        </p:nvSpPr>
        <p:spPr>
          <a:xfrm>
            <a:off x="5411609" y="3430627"/>
            <a:ext cx="9144000" cy="6001643"/>
          </a:xfrm>
          <a:prstGeom prst="rect">
            <a:avLst/>
          </a:prstGeom>
          <a:noFill/>
        </p:spPr>
        <p:txBody>
          <a:bodyPr wrap="square">
            <a:spAutoFit/>
          </a:bodyPr>
          <a:lstStyle/>
          <a:p>
            <a:pPr algn="just"/>
            <a:r>
              <a:rPr lang="en-US" sz="4800" dirty="0"/>
              <a:t>Pragmatism as a worldview arises out of actions, situations, and consequences rather than antecedent conditions (as in </a:t>
            </a:r>
            <a:r>
              <a:rPr lang="en-US" sz="4800" dirty="0" err="1"/>
              <a:t>postpositivism</a:t>
            </a:r>
            <a:r>
              <a:rPr lang="en-US" sz="4800" dirty="0"/>
              <a:t>). There is a concern with applications—what works— and solutions to problems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279"/>
        <p:cNvGrpSpPr/>
        <p:nvPr/>
      </p:nvGrpSpPr>
      <p:grpSpPr>
        <a:xfrm>
          <a:off x="0" y="0"/>
          <a:ext cx="0" cy="0"/>
          <a:chOff x="0" y="0"/>
          <a:chExt cx="0" cy="0"/>
        </a:xfrm>
      </p:grpSpPr>
      <p:pic>
        <p:nvPicPr>
          <p:cNvPr id="280" name="Google Shape;280;p21"/>
          <p:cNvPicPr preferRelativeResize="0"/>
          <p:nvPr/>
        </p:nvPicPr>
        <p:blipFill rotWithShape="1">
          <a:blip r:embed="rId3">
            <a:alphaModFix/>
          </a:blip>
          <a:srcRect t="795" r="27770" b="28567"/>
          <a:stretch/>
        </p:blipFill>
        <p:spPr>
          <a:xfrm>
            <a:off x="0" y="0"/>
            <a:ext cx="7012578" cy="10287000"/>
          </a:xfrm>
          <a:prstGeom prst="rect">
            <a:avLst/>
          </a:prstGeom>
          <a:noFill/>
          <a:ln>
            <a:noFill/>
          </a:ln>
        </p:spPr>
      </p:pic>
      <p:sp>
        <p:nvSpPr>
          <p:cNvPr id="302" name="Google Shape;302;p21"/>
          <p:cNvSpPr txBox="1"/>
          <p:nvPr/>
        </p:nvSpPr>
        <p:spPr>
          <a:xfrm>
            <a:off x="280124" y="4027391"/>
            <a:ext cx="5642700" cy="2620717"/>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6500"/>
              <a:buFont typeface="Arial"/>
              <a:buNone/>
            </a:pPr>
            <a:r>
              <a:rPr lang="en-US" sz="6500" b="0" i="0" u="none" strike="noStrike" cap="none" dirty="0">
                <a:solidFill>
                  <a:srgbClr val="000000"/>
                </a:solidFill>
                <a:latin typeface="Merriweather"/>
                <a:ea typeface="Merriweather"/>
                <a:cs typeface="Merriweather"/>
                <a:sym typeface="Merriweather"/>
              </a:rPr>
              <a:t>Strategies of Inquiry</a:t>
            </a:r>
            <a:endParaRPr sz="1400" b="0" i="0" u="none" strike="noStrike" cap="none" dirty="0">
              <a:solidFill>
                <a:srgbClr val="000000"/>
              </a:solidFill>
              <a:latin typeface="Merriweather"/>
              <a:ea typeface="Merriweather"/>
              <a:cs typeface="Merriweather"/>
              <a:sym typeface="Merriweather"/>
            </a:endParaRPr>
          </a:p>
        </p:txBody>
      </p:sp>
      <p:sp>
        <p:nvSpPr>
          <p:cNvPr id="327" name="Google Shape;327;p21"/>
          <p:cNvSpPr txBox="1"/>
          <p:nvPr/>
        </p:nvSpPr>
        <p:spPr>
          <a:xfrm>
            <a:off x="8401065" y="1348964"/>
            <a:ext cx="9055662" cy="7977569"/>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000"/>
              <a:buFont typeface="Arial"/>
              <a:buNone/>
            </a:pPr>
            <a:r>
              <a:rPr lang="en-US" sz="5400" b="0" i="0" u="none" strike="noStrike" cap="none" dirty="0">
                <a:solidFill>
                  <a:srgbClr val="000000"/>
                </a:solidFill>
                <a:latin typeface="Alegreya Sans Medium"/>
                <a:ea typeface="Alegreya Sans Medium"/>
                <a:cs typeface="Alegreya Sans Medium"/>
                <a:sym typeface="Alegreya Sans Medium"/>
              </a:rPr>
              <a:t>Strategies of inquiry are types of qualitative, quantitative, and mixed methods designs or models that provide specific direction for procedures in a research design. Others have called them approaches to inquiry.</a:t>
            </a:r>
            <a:endParaRPr sz="5400" b="0" i="0" u="none" strike="noStrike" cap="none" dirty="0">
              <a:solidFill>
                <a:srgbClr val="000000"/>
              </a:solidFill>
              <a:latin typeface="Alegreya Sans Medium"/>
              <a:ea typeface="Alegreya Sans Medium"/>
              <a:cs typeface="Alegreya Sans Medium"/>
              <a:sym typeface="Alegreya Sa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440"/>
        <p:cNvGrpSpPr/>
        <p:nvPr/>
      </p:nvGrpSpPr>
      <p:grpSpPr>
        <a:xfrm>
          <a:off x="0" y="0"/>
          <a:ext cx="0" cy="0"/>
          <a:chOff x="0" y="0"/>
          <a:chExt cx="0" cy="0"/>
        </a:xfrm>
      </p:grpSpPr>
      <p:cxnSp>
        <p:nvCxnSpPr>
          <p:cNvPr id="445" name="Google Shape;445;p28"/>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pic>
        <p:nvPicPr>
          <p:cNvPr id="2" name="Picture 1">
            <a:extLst>
              <a:ext uri="{FF2B5EF4-FFF2-40B4-BE49-F238E27FC236}">
                <a16:creationId xmlns:a16="http://schemas.microsoft.com/office/drawing/2014/main" id="{DC3AAD73-2198-49C7-B5E2-73079F5B3BF2}"/>
              </a:ext>
            </a:extLst>
          </p:cNvPr>
          <p:cNvPicPr>
            <a:picLocks noChangeAspect="1"/>
          </p:cNvPicPr>
          <p:nvPr/>
        </p:nvPicPr>
        <p:blipFill rotWithShape="1">
          <a:blip r:embed="rId3"/>
          <a:srcRect l="4403" t="12222" r="284"/>
          <a:stretch/>
        </p:blipFill>
        <p:spPr>
          <a:xfrm>
            <a:off x="1623409" y="325798"/>
            <a:ext cx="13949930" cy="96354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464"/>
        <p:cNvGrpSpPr/>
        <p:nvPr/>
      </p:nvGrpSpPr>
      <p:grpSpPr>
        <a:xfrm>
          <a:off x="0" y="0"/>
          <a:ext cx="0" cy="0"/>
          <a:chOff x="0" y="0"/>
          <a:chExt cx="0" cy="0"/>
        </a:xfrm>
      </p:grpSpPr>
      <p:sp>
        <p:nvSpPr>
          <p:cNvPr id="465" name="Google Shape;465;p30"/>
          <p:cNvSpPr txBox="1"/>
          <p:nvPr/>
        </p:nvSpPr>
        <p:spPr>
          <a:xfrm>
            <a:off x="2285691" y="3141814"/>
            <a:ext cx="13716600" cy="6647974"/>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9000"/>
              <a:buFont typeface="Arial"/>
              <a:buNone/>
            </a:pPr>
            <a:r>
              <a:rPr lang="en-US" sz="9000" b="0" i="0" u="none" strike="noStrike" cap="none" dirty="0">
                <a:solidFill>
                  <a:srgbClr val="000000"/>
                </a:solidFill>
                <a:latin typeface="Merriweather"/>
                <a:ea typeface="Merriweather"/>
                <a:cs typeface="Merriweather"/>
                <a:sym typeface="Merriweather"/>
              </a:rPr>
              <a:t>RESEARCH DESIGNS AS WORLDVIEWS, STRATEGIES, AND METHODS</a:t>
            </a:r>
            <a:endParaRPr sz="1400" b="0" i="0" u="none" strike="noStrike" cap="none" dirty="0">
              <a:solidFill>
                <a:srgbClr val="000000"/>
              </a:solidFill>
              <a:latin typeface="Merriweather"/>
              <a:ea typeface="Merriweather"/>
              <a:cs typeface="Merriweather"/>
              <a:sym typeface="Merriweather"/>
            </a:endParaRPr>
          </a:p>
        </p:txBody>
      </p:sp>
      <p:cxnSp>
        <p:nvCxnSpPr>
          <p:cNvPr id="468" name="Google Shape;468;p30"/>
          <p:cNvCxnSpPr/>
          <p:nvPr/>
        </p:nvCxnSpPr>
        <p:spPr>
          <a:xfrm>
            <a:off x="1779212" y="1774463"/>
            <a:ext cx="14729575" cy="0"/>
          </a:xfrm>
          <a:prstGeom prst="straightConnector1">
            <a:avLst/>
          </a:prstGeom>
          <a:noFill/>
          <a:ln w="28575" cap="flat" cmpd="sng">
            <a:solidFill>
              <a:srgbClr val="000000"/>
            </a:solidFill>
            <a:prstDash val="solid"/>
            <a:round/>
            <a:headEnd type="none" w="sm" len="sm"/>
            <a:tailEnd type="none" w="sm" len="sm"/>
          </a:ln>
        </p:spPr>
      </p:cxnSp>
      <p:cxnSp>
        <p:nvCxnSpPr>
          <p:cNvPr id="469" name="Google Shape;469;p30"/>
          <p:cNvCxnSpPr/>
          <p:nvPr/>
        </p:nvCxnSpPr>
        <p:spPr>
          <a:xfrm>
            <a:off x="1779212" y="1028700"/>
            <a:ext cx="14729575" cy="0"/>
          </a:xfrm>
          <a:prstGeom prst="straightConnector1">
            <a:avLst/>
          </a:prstGeom>
          <a:noFill/>
          <a:ln w="28575" cap="flat" cmpd="sng">
            <a:solidFill>
              <a:srgbClr val="000000"/>
            </a:solidFill>
            <a:prstDash val="solid"/>
            <a:round/>
            <a:headEnd type="none" w="sm" len="sm"/>
            <a:tailEnd type="none" w="sm" len="sm"/>
          </a:ln>
        </p:spPr>
      </p:cxnSp>
      <p:cxnSp>
        <p:nvCxnSpPr>
          <p:cNvPr id="470" name="Google Shape;470;p30"/>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512"/>
        <p:cNvGrpSpPr/>
        <p:nvPr/>
      </p:nvGrpSpPr>
      <p:grpSpPr>
        <a:xfrm>
          <a:off x="0" y="0"/>
          <a:ext cx="0" cy="0"/>
          <a:chOff x="0" y="0"/>
          <a:chExt cx="0" cy="0"/>
        </a:xfrm>
      </p:grpSpPr>
      <p:pic>
        <p:nvPicPr>
          <p:cNvPr id="513" name="Google Shape;513;p33"/>
          <p:cNvPicPr preferRelativeResize="0"/>
          <p:nvPr/>
        </p:nvPicPr>
        <p:blipFill rotWithShape="1">
          <a:blip r:embed="rId3">
            <a:alphaModFix/>
          </a:blip>
          <a:srcRect l="52511" r="3191"/>
          <a:stretch/>
        </p:blipFill>
        <p:spPr>
          <a:xfrm>
            <a:off x="658613" y="698175"/>
            <a:ext cx="5905441" cy="8890651"/>
          </a:xfrm>
          <a:prstGeom prst="rect">
            <a:avLst/>
          </a:prstGeom>
          <a:noFill/>
          <a:ln>
            <a:noFill/>
          </a:ln>
        </p:spPr>
      </p:pic>
      <p:pic>
        <p:nvPicPr>
          <p:cNvPr id="514" name="Google Shape;514;p33"/>
          <p:cNvPicPr preferRelativeResize="0"/>
          <p:nvPr/>
        </p:nvPicPr>
        <p:blipFill rotWithShape="1">
          <a:blip r:embed="rId4">
            <a:alphaModFix/>
          </a:blip>
          <a:srcRect l="21097" r="21096"/>
          <a:stretch/>
        </p:blipFill>
        <p:spPr>
          <a:xfrm>
            <a:off x="4194474" y="1932601"/>
            <a:ext cx="4949526" cy="6421797"/>
          </a:xfrm>
          <a:prstGeom prst="rect">
            <a:avLst/>
          </a:prstGeom>
          <a:noFill/>
          <a:ln>
            <a:noFill/>
          </a:ln>
        </p:spPr>
      </p:pic>
      <p:sp>
        <p:nvSpPr>
          <p:cNvPr id="517" name="Google Shape;517;p33"/>
          <p:cNvSpPr txBox="1"/>
          <p:nvPr/>
        </p:nvSpPr>
        <p:spPr>
          <a:xfrm>
            <a:off x="9408044" y="2729201"/>
            <a:ext cx="7539076" cy="6451125"/>
          </a:xfrm>
          <a:prstGeom prst="rect">
            <a:avLst/>
          </a:prstGeom>
          <a:noFill/>
          <a:ln>
            <a:noFill/>
          </a:ln>
        </p:spPr>
        <p:txBody>
          <a:bodyPr spcFirstLastPara="1" wrap="square" lIns="0" tIns="0" rIns="0" bIns="0" anchor="t" anchorCtr="0">
            <a:spAutoFit/>
          </a:bodyPr>
          <a:lstStyle/>
          <a:p>
            <a:pPr marL="0" marR="0" lvl="0" indent="0" algn="r" rtl="0">
              <a:lnSpc>
                <a:spcPct val="131000"/>
              </a:lnSpc>
              <a:spcBef>
                <a:spcPts val="0"/>
              </a:spcBef>
              <a:spcAft>
                <a:spcPts val="0"/>
              </a:spcAft>
              <a:buClr>
                <a:srgbClr val="000000"/>
              </a:buClr>
              <a:buSzPts val="6500"/>
              <a:buFont typeface="Arial"/>
              <a:buNone/>
            </a:pPr>
            <a:r>
              <a:rPr lang="en-US" sz="3200" b="0" i="0" u="none" strike="noStrike" cap="none" dirty="0">
                <a:solidFill>
                  <a:srgbClr val="000000"/>
                </a:solidFill>
                <a:latin typeface="Merriweather"/>
                <a:ea typeface="Merriweather"/>
                <a:cs typeface="Merriweather"/>
                <a:sym typeface="Merriweather"/>
              </a:rPr>
              <a:t>The researcher bases the inquiry on the assumption that collecting diverse types of data best provides an understanding of a research problem. The study begins with a broad survey in order to generalize results to a population and then, in a second phase, focuses on qualitative, open-ended interviews to collect detailed views from participants</a:t>
            </a:r>
            <a:r>
              <a:rPr lang="en-US" sz="2800" b="0" i="0" u="none" strike="noStrike" cap="none" dirty="0">
                <a:solidFill>
                  <a:srgbClr val="000000"/>
                </a:solidFill>
                <a:latin typeface="Merriweather"/>
                <a:ea typeface="Merriweather"/>
                <a:cs typeface="Merriweather"/>
                <a:sym typeface="Merriweather"/>
              </a:rPr>
              <a:t>.</a:t>
            </a:r>
            <a:endParaRPr sz="2800" b="0" i="0" u="none" strike="noStrike" cap="none" dirty="0">
              <a:solidFill>
                <a:srgbClr val="000000"/>
              </a:solidFill>
              <a:latin typeface="Merriweather"/>
              <a:ea typeface="Merriweather"/>
              <a:cs typeface="Merriweather"/>
              <a:sym typeface="Merriweather"/>
            </a:endParaRPr>
          </a:p>
        </p:txBody>
      </p:sp>
      <p:cxnSp>
        <p:nvCxnSpPr>
          <p:cNvPr id="518" name="Google Shape;518;p33"/>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477"/>
        <p:cNvGrpSpPr/>
        <p:nvPr/>
      </p:nvGrpSpPr>
      <p:grpSpPr>
        <a:xfrm>
          <a:off x="0" y="0"/>
          <a:ext cx="0" cy="0"/>
          <a:chOff x="0" y="0"/>
          <a:chExt cx="0" cy="0"/>
        </a:xfrm>
      </p:grpSpPr>
      <p:grpSp>
        <p:nvGrpSpPr>
          <p:cNvPr id="478" name="Google Shape;478;p31"/>
          <p:cNvGrpSpPr/>
          <p:nvPr/>
        </p:nvGrpSpPr>
        <p:grpSpPr>
          <a:xfrm>
            <a:off x="0" y="7785907"/>
            <a:ext cx="18287996" cy="3303092"/>
            <a:chOff x="0" y="-57150"/>
            <a:chExt cx="4816592" cy="869950"/>
          </a:xfrm>
        </p:grpSpPr>
        <p:sp>
          <p:nvSpPr>
            <p:cNvPr id="479" name="Google Shape;479;p31"/>
            <p:cNvSpPr/>
            <p:nvPr/>
          </p:nvSpPr>
          <p:spPr>
            <a:xfrm>
              <a:off x="0" y="0"/>
              <a:ext cx="4816592" cy="601574"/>
            </a:xfrm>
            <a:custGeom>
              <a:avLst/>
              <a:gdLst/>
              <a:ahLst/>
              <a:cxnLst/>
              <a:rect l="l" t="t" r="r" b="b"/>
              <a:pathLst>
                <a:path w="4816592" h="601574" extrusionOk="0">
                  <a:moveTo>
                    <a:pt x="0" y="0"/>
                  </a:moveTo>
                  <a:lnTo>
                    <a:pt x="4816592" y="0"/>
                  </a:lnTo>
                  <a:lnTo>
                    <a:pt x="4816592" y="601574"/>
                  </a:lnTo>
                  <a:lnTo>
                    <a:pt x="0" y="601574"/>
                  </a:lnTo>
                  <a:close/>
                </a:path>
              </a:pathLst>
            </a:custGeom>
            <a:solidFill>
              <a:srgbClr val="CFC9BD"/>
            </a:solidFill>
            <a:ln>
              <a:noFill/>
            </a:ln>
          </p:spPr>
        </p:sp>
        <p:sp>
          <p:nvSpPr>
            <p:cNvPr id="480" name="Google Shape;480;p31"/>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33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87" name="Google Shape;487;p31"/>
          <p:cNvSpPr txBox="1"/>
          <p:nvPr/>
        </p:nvSpPr>
        <p:spPr>
          <a:xfrm>
            <a:off x="-1070264" y="4583430"/>
            <a:ext cx="5844925" cy="4431983"/>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000"/>
              <a:buFont typeface="Arial"/>
              <a:buNone/>
            </a:pPr>
            <a:r>
              <a:rPr lang="en-US" sz="8000" b="0" i="0" u="none" strike="noStrike" cap="none" dirty="0">
                <a:solidFill>
                  <a:srgbClr val="000000"/>
                </a:solidFill>
                <a:latin typeface="Merriweather"/>
                <a:ea typeface="Merriweather"/>
                <a:cs typeface="Merriweather"/>
                <a:sym typeface="Merriweather"/>
              </a:rPr>
              <a:t>The Research Problem</a:t>
            </a:r>
            <a:endParaRPr sz="8000" b="0" i="0" u="none" strike="noStrike" cap="none" dirty="0">
              <a:solidFill>
                <a:srgbClr val="000000"/>
              </a:solidFill>
              <a:latin typeface="Merriweather"/>
              <a:ea typeface="Merriweather"/>
              <a:cs typeface="Merriweather"/>
              <a:sym typeface="Merriweather"/>
            </a:endParaRPr>
          </a:p>
        </p:txBody>
      </p:sp>
      <p:sp>
        <p:nvSpPr>
          <p:cNvPr id="490" name="Google Shape;490;p31"/>
          <p:cNvSpPr txBox="1"/>
          <p:nvPr/>
        </p:nvSpPr>
        <p:spPr>
          <a:xfrm>
            <a:off x="5997404" y="5935476"/>
            <a:ext cx="6293187" cy="265919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000"/>
              <a:buFont typeface="Arial"/>
              <a:buNone/>
            </a:pPr>
            <a:r>
              <a:rPr lang="en-US" sz="7200" b="0" i="0" u="none" strike="noStrike" cap="none" dirty="0">
                <a:solidFill>
                  <a:srgbClr val="000000"/>
                </a:solidFill>
                <a:latin typeface="Merriweather"/>
                <a:ea typeface="Merriweather"/>
                <a:cs typeface="Merriweather"/>
                <a:sym typeface="Merriweather"/>
              </a:rPr>
              <a:t>Personal Experiences</a:t>
            </a:r>
            <a:endParaRPr sz="7200" b="0" i="0" u="none" strike="noStrike" cap="none" dirty="0">
              <a:solidFill>
                <a:srgbClr val="000000"/>
              </a:solidFill>
              <a:latin typeface="Merriweather"/>
              <a:ea typeface="Merriweather"/>
              <a:cs typeface="Merriweather"/>
              <a:sym typeface="Merriweather"/>
            </a:endParaRPr>
          </a:p>
        </p:txBody>
      </p:sp>
      <p:sp>
        <p:nvSpPr>
          <p:cNvPr id="493" name="Google Shape;493;p31"/>
          <p:cNvSpPr txBox="1"/>
          <p:nvPr/>
        </p:nvSpPr>
        <p:spPr>
          <a:xfrm>
            <a:off x="13151184" y="7121109"/>
            <a:ext cx="5136812" cy="1329595"/>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000"/>
              <a:buFont typeface="Arial"/>
              <a:buNone/>
            </a:pPr>
            <a:r>
              <a:rPr lang="en-US" sz="7200" b="0" i="0" u="none" strike="noStrike" cap="none" dirty="0">
                <a:solidFill>
                  <a:srgbClr val="000000"/>
                </a:solidFill>
                <a:latin typeface="Merriweather"/>
                <a:ea typeface="Merriweather"/>
                <a:cs typeface="Merriweather"/>
                <a:sym typeface="Merriweather"/>
              </a:rPr>
              <a:t>Audience</a:t>
            </a:r>
            <a:endParaRPr sz="7200" b="0" i="0" u="none" strike="noStrike" cap="none" dirty="0">
              <a:solidFill>
                <a:srgbClr val="000000"/>
              </a:solidFill>
              <a:latin typeface="Merriweather"/>
              <a:ea typeface="Merriweather"/>
              <a:cs typeface="Merriweather"/>
              <a:sym typeface="Merriweather"/>
            </a:endParaRPr>
          </a:p>
        </p:txBody>
      </p:sp>
      <p:sp>
        <p:nvSpPr>
          <p:cNvPr id="498" name="Google Shape;498;p31"/>
          <p:cNvSpPr txBox="1"/>
          <p:nvPr/>
        </p:nvSpPr>
        <p:spPr>
          <a:xfrm>
            <a:off x="5332386" y="112631"/>
            <a:ext cx="12339000" cy="2620717"/>
          </a:xfrm>
          <a:prstGeom prst="rect">
            <a:avLst/>
          </a:prstGeom>
          <a:noFill/>
          <a:ln>
            <a:noFill/>
          </a:ln>
        </p:spPr>
        <p:txBody>
          <a:bodyPr spcFirstLastPara="1" wrap="square" lIns="0" tIns="0" rIns="0" bIns="0" anchor="t" anchorCtr="0">
            <a:spAutoFit/>
          </a:bodyPr>
          <a:lstStyle/>
          <a:p>
            <a:pPr marL="0" marR="0" lvl="0" indent="0" algn="r" rtl="0">
              <a:lnSpc>
                <a:spcPct val="131000"/>
              </a:lnSpc>
              <a:spcBef>
                <a:spcPts val="0"/>
              </a:spcBef>
              <a:spcAft>
                <a:spcPts val="0"/>
              </a:spcAft>
              <a:buClr>
                <a:srgbClr val="000000"/>
              </a:buClr>
              <a:buSzPts val="6500"/>
              <a:buFont typeface="Arial"/>
              <a:buNone/>
            </a:pPr>
            <a:r>
              <a:rPr lang="en-US" sz="6500" b="0" i="0" u="none" strike="noStrike" cap="none" dirty="0">
                <a:solidFill>
                  <a:srgbClr val="000000"/>
                </a:solidFill>
                <a:latin typeface="Merriweather"/>
                <a:ea typeface="Merriweather"/>
                <a:cs typeface="Merriweather"/>
                <a:sym typeface="Merriweather"/>
              </a:rPr>
              <a:t>CRITERIA FOR SELECTING A RESEARCH DESIGN</a:t>
            </a:r>
            <a:endParaRPr sz="1400" b="0" i="0" u="none" strike="noStrike" cap="none" dirty="0">
              <a:solidFill>
                <a:srgbClr val="000000"/>
              </a:solidFill>
              <a:latin typeface="Merriweather"/>
              <a:ea typeface="Merriweather"/>
              <a:cs typeface="Merriweather"/>
              <a:sym typeface="Merriweather"/>
            </a:endParaRPr>
          </a:p>
        </p:txBody>
      </p:sp>
      <p:sp>
        <p:nvSpPr>
          <p:cNvPr id="2" name="Arrow: Left 1">
            <a:extLst>
              <a:ext uri="{FF2B5EF4-FFF2-40B4-BE49-F238E27FC236}">
                <a16:creationId xmlns:a16="http://schemas.microsoft.com/office/drawing/2014/main" id="{2A83A7D8-F7CE-4EFC-BCA0-9D12FE8A6C2B}"/>
              </a:ext>
            </a:extLst>
          </p:cNvPr>
          <p:cNvSpPr/>
          <p:nvPr/>
        </p:nvSpPr>
        <p:spPr>
          <a:xfrm rot="19505441">
            <a:off x="3871828" y="2579126"/>
            <a:ext cx="3634040" cy="10035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13E68B4E-0FF1-4C40-8AF0-B864526AD5C8}"/>
              </a:ext>
            </a:extLst>
          </p:cNvPr>
          <p:cNvSpPr/>
          <p:nvPr/>
        </p:nvSpPr>
        <p:spPr>
          <a:xfrm rot="16200000">
            <a:off x="8911468" y="3832619"/>
            <a:ext cx="2799580" cy="10035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8CE06C70-7B5B-48E0-8099-1669AF7D3ECE}"/>
              </a:ext>
            </a:extLst>
          </p:cNvPr>
          <p:cNvSpPr/>
          <p:nvPr/>
        </p:nvSpPr>
        <p:spPr>
          <a:xfrm rot="14723954">
            <a:off x="13556158" y="3991516"/>
            <a:ext cx="3634040" cy="10046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541"/>
        <p:cNvGrpSpPr/>
        <p:nvPr/>
      </p:nvGrpSpPr>
      <p:grpSpPr>
        <a:xfrm>
          <a:off x="0" y="0"/>
          <a:ext cx="0" cy="0"/>
          <a:chOff x="0" y="0"/>
          <a:chExt cx="0" cy="0"/>
        </a:xfrm>
      </p:grpSpPr>
      <p:grpSp>
        <p:nvGrpSpPr>
          <p:cNvPr id="542" name="Google Shape;542;p35"/>
          <p:cNvGrpSpPr/>
          <p:nvPr/>
        </p:nvGrpSpPr>
        <p:grpSpPr>
          <a:xfrm>
            <a:off x="0" y="8693598"/>
            <a:ext cx="18287996" cy="3303087"/>
            <a:chOff x="0" y="-57150"/>
            <a:chExt cx="4816592" cy="869950"/>
          </a:xfrm>
        </p:grpSpPr>
        <p:sp>
          <p:nvSpPr>
            <p:cNvPr id="543" name="Google Shape;543;p35"/>
            <p:cNvSpPr/>
            <p:nvPr/>
          </p:nvSpPr>
          <p:spPr>
            <a:xfrm>
              <a:off x="0" y="0"/>
              <a:ext cx="4816592" cy="362512"/>
            </a:xfrm>
            <a:custGeom>
              <a:avLst/>
              <a:gdLst/>
              <a:ahLst/>
              <a:cxnLst/>
              <a:rect l="l" t="t" r="r" b="b"/>
              <a:pathLst>
                <a:path w="4816592" h="362512" extrusionOk="0">
                  <a:moveTo>
                    <a:pt x="0" y="0"/>
                  </a:moveTo>
                  <a:lnTo>
                    <a:pt x="4816592" y="0"/>
                  </a:lnTo>
                  <a:lnTo>
                    <a:pt x="4816592" y="362512"/>
                  </a:lnTo>
                  <a:lnTo>
                    <a:pt x="0" y="362512"/>
                  </a:lnTo>
                  <a:close/>
                </a:path>
              </a:pathLst>
            </a:custGeom>
            <a:solidFill>
              <a:srgbClr val="CFC9BD"/>
            </a:solidFill>
            <a:ln>
              <a:noFill/>
            </a:ln>
          </p:spPr>
        </p:sp>
        <p:sp>
          <p:nvSpPr>
            <p:cNvPr id="544" name="Google Shape;544;p35"/>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33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45" name="Google Shape;545;p35"/>
          <p:cNvPicPr preferRelativeResize="0"/>
          <p:nvPr/>
        </p:nvPicPr>
        <p:blipFill rotWithShape="1">
          <a:blip r:embed="rId3">
            <a:alphaModFix/>
          </a:blip>
          <a:srcRect t="43182" b="9670"/>
          <a:stretch/>
        </p:blipFill>
        <p:spPr>
          <a:xfrm>
            <a:off x="0" y="3198638"/>
            <a:ext cx="18288000" cy="5711951"/>
          </a:xfrm>
          <a:prstGeom prst="rect">
            <a:avLst/>
          </a:prstGeom>
          <a:noFill/>
          <a:ln>
            <a:noFill/>
          </a:ln>
        </p:spPr>
      </p:pic>
      <p:sp>
        <p:nvSpPr>
          <p:cNvPr id="546" name="Google Shape;546;p35"/>
          <p:cNvSpPr txBox="1"/>
          <p:nvPr/>
        </p:nvSpPr>
        <p:spPr>
          <a:xfrm>
            <a:off x="688427" y="399569"/>
            <a:ext cx="14924400" cy="2529860"/>
          </a:xfrm>
          <a:prstGeom prst="rect">
            <a:avLst/>
          </a:prstGeom>
          <a:noFill/>
          <a:ln>
            <a:noFill/>
          </a:ln>
        </p:spPr>
        <p:txBody>
          <a:bodyPr spcFirstLastPara="1" wrap="square" lIns="0" tIns="0" rIns="0" bIns="0" anchor="t" anchorCtr="0">
            <a:spAutoFit/>
          </a:bodyPr>
          <a:lstStyle/>
          <a:p>
            <a:pPr marL="0" marR="0" lvl="0" indent="0" algn="just" rtl="0">
              <a:lnSpc>
                <a:spcPct val="137014"/>
              </a:lnSpc>
              <a:spcBef>
                <a:spcPts val="0"/>
              </a:spcBef>
              <a:spcAft>
                <a:spcPts val="0"/>
              </a:spcAft>
              <a:buClr>
                <a:srgbClr val="000000"/>
              </a:buClr>
              <a:buSzPts val="14967"/>
              <a:buFont typeface="Arial"/>
              <a:buNone/>
            </a:pPr>
            <a:r>
              <a:rPr lang="en-US" sz="2400" b="0" i="0" u="none" strike="noStrike" cap="none" dirty="0">
                <a:solidFill>
                  <a:srgbClr val="000000"/>
                </a:solidFill>
                <a:latin typeface="Merriweather"/>
                <a:ea typeface="Merriweather"/>
                <a:cs typeface="Merriweather"/>
                <a:sym typeface="Merriweather"/>
              </a:rPr>
              <a:t>In planning a research project, researchers need to identify whether they will employ a qualitative, quantitative, or mixed methods design. This design is based on bringing together a worldview or assumptions about research, the specific strategies of inquiry, and research methods. Decisions about choice of a design are further influenced by the research problem or issue being studied, the personal experiences of the researcher, and the audience for whom the researcher writes.</a:t>
            </a:r>
            <a:endParaRPr sz="2400" b="0" i="0" u="none" strike="noStrike" cap="none" dirty="0">
              <a:solidFill>
                <a:srgbClr val="000000"/>
              </a:solidFill>
              <a:latin typeface="Merriweather"/>
              <a:ea typeface="Merriweather"/>
              <a:cs typeface="Merriweather"/>
              <a:sym typeface="Merriweather"/>
            </a:endParaRPr>
          </a:p>
        </p:txBody>
      </p:sp>
      <p:cxnSp>
        <p:nvCxnSpPr>
          <p:cNvPr id="552" name="Google Shape;552;p35"/>
          <p:cNvCxnSpPr/>
          <p:nvPr/>
        </p:nvCxnSpPr>
        <p:spPr>
          <a:xfrm rot="-5400000">
            <a:off x="12030075" y="5129213"/>
            <a:ext cx="10287000" cy="0"/>
          </a:xfrm>
          <a:prstGeom prst="straightConnector1">
            <a:avLst/>
          </a:prstGeom>
          <a:noFill/>
          <a:ln w="28575" cap="flat" cmpd="sng">
            <a:solidFill>
              <a:srgbClr val="000000"/>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95"/>
        <p:cNvGrpSpPr/>
        <p:nvPr/>
      </p:nvGrpSpPr>
      <p:grpSpPr>
        <a:xfrm>
          <a:off x="0" y="0"/>
          <a:ext cx="0" cy="0"/>
          <a:chOff x="0" y="0"/>
          <a:chExt cx="0" cy="0"/>
        </a:xfrm>
      </p:grpSpPr>
      <p:sp>
        <p:nvSpPr>
          <p:cNvPr id="99" name="Google Shape;99;p14"/>
          <p:cNvSpPr txBox="1"/>
          <p:nvPr/>
        </p:nvSpPr>
        <p:spPr>
          <a:xfrm>
            <a:off x="914400" y="733425"/>
            <a:ext cx="10742100" cy="1310359"/>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6500"/>
              <a:buFont typeface="Arial"/>
              <a:buNone/>
            </a:pPr>
            <a:r>
              <a:rPr lang="en-US" sz="6500" dirty="0">
                <a:latin typeface="Merriweather"/>
                <a:ea typeface="Merriweather"/>
                <a:cs typeface="Merriweather"/>
                <a:sym typeface="Merriweather"/>
              </a:rPr>
              <a:t>OBJECTIVES:</a:t>
            </a:r>
            <a:endParaRPr sz="1400" b="0" i="0" u="none" strike="noStrike" cap="none" dirty="0">
              <a:solidFill>
                <a:srgbClr val="000000"/>
              </a:solidFill>
              <a:latin typeface="Merriweather"/>
              <a:ea typeface="Merriweather"/>
              <a:cs typeface="Merriweather"/>
              <a:sym typeface="Merriweather"/>
            </a:endParaRPr>
          </a:p>
        </p:txBody>
      </p:sp>
      <p:sp>
        <p:nvSpPr>
          <p:cNvPr id="100" name="Google Shape;100;p14"/>
          <p:cNvSpPr txBox="1"/>
          <p:nvPr/>
        </p:nvSpPr>
        <p:spPr>
          <a:xfrm>
            <a:off x="629430" y="3269813"/>
            <a:ext cx="13931691" cy="2792046"/>
          </a:xfrm>
          <a:prstGeom prst="rect">
            <a:avLst/>
          </a:prstGeom>
          <a:noFill/>
          <a:ln>
            <a:noFill/>
          </a:ln>
        </p:spPr>
        <p:txBody>
          <a:bodyPr spcFirstLastPara="1" wrap="square" lIns="0" tIns="0" rIns="0" bIns="0" anchor="t" anchorCtr="0">
            <a:spAutoFit/>
          </a:bodyPr>
          <a:lstStyle/>
          <a:p>
            <a:pPr marL="457200" marR="0" lvl="0" indent="-457200" rtl="0">
              <a:lnSpc>
                <a:spcPct val="126000"/>
              </a:lnSpc>
              <a:spcBef>
                <a:spcPts val="0"/>
              </a:spcBef>
              <a:spcAft>
                <a:spcPts val="0"/>
              </a:spcAft>
              <a:buClr>
                <a:srgbClr val="000000"/>
              </a:buClr>
              <a:buSzPts val="2000"/>
              <a:buFont typeface="Arial"/>
              <a:buAutoNum type="arabicPeriod"/>
            </a:pPr>
            <a:r>
              <a:rPr lang="en-US" sz="3600" b="0" i="0" u="none" strike="noStrike" cap="none" dirty="0">
                <a:solidFill>
                  <a:srgbClr val="000000"/>
                </a:solidFill>
                <a:latin typeface="Alegreya Sans Medium"/>
                <a:ea typeface="Alegreya Sans Medium"/>
                <a:cs typeface="Alegreya Sans Medium"/>
                <a:sym typeface="Alegreya Sans Medium"/>
              </a:rPr>
              <a:t>THE THREE TYPES OF DESIGNS</a:t>
            </a:r>
          </a:p>
          <a:p>
            <a:pPr marL="342900" marR="0" lvl="0" indent="-342900" rtl="0">
              <a:lnSpc>
                <a:spcPct val="126000"/>
              </a:lnSpc>
              <a:spcBef>
                <a:spcPts val="0"/>
              </a:spcBef>
              <a:spcAft>
                <a:spcPts val="0"/>
              </a:spcAft>
              <a:buClr>
                <a:srgbClr val="000000"/>
              </a:buClr>
              <a:buSzPts val="2000"/>
              <a:buFont typeface="Arial"/>
              <a:buAutoNum type="arabicPeriod"/>
            </a:pPr>
            <a:r>
              <a:rPr lang="en-US" sz="3600" b="0" i="0" u="none" strike="noStrike" cap="none" dirty="0">
                <a:solidFill>
                  <a:srgbClr val="000000"/>
                </a:solidFill>
                <a:latin typeface="Alegreya Sans Medium"/>
                <a:ea typeface="Alegreya Sans Medium"/>
                <a:cs typeface="Alegreya Sans Medium"/>
                <a:sym typeface="Alegreya Sans Medium"/>
              </a:rPr>
              <a:t>THREE COMPONENTS INVOLVED IN A DESIGN</a:t>
            </a:r>
          </a:p>
          <a:p>
            <a:pPr marL="342900" marR="0" lvl="0" indent="-342900" rtl="0">
              <a:lnSpc>
                <a:spcPct val="126000"/>
              </a:lnSpc>
              <a:spcBef>
                <a:spcPts val="0"/>
              </a:spcBef>
              <a:spcAft>
                <a:spcPts val="0"/>
              </a:spcAft>
              <a:buClr>
                <a:srgbClr val="000000"/>
              </a:buClr>
              <a:buSzPts val="2000"/>
              <a:buFont typeface="Arial"/>
              <a:buAutoNum type="arabicPeriod"/>
            </a:pPr>
            <a:r>
              <a:rPr lang="en-US" sz="3600" b="0" i="0" u="none" strike="noStrike" cap="none" dirty="0">
                <a:solidFill>
                  <a:srgbClr val="000000"/>
                </a:solidFill>
                <a:latin typeface="Alegreya Sans Medium"/>
                <a:ea typeface="Alegreya Sans Medium"/>
                <a:cs typeface="Alegreya Sans Medium"/>
                <a:sym typeface="Alegreya Sans Medium"/>
              </a:rPr>
              <a:t>RESEARCH DESIGNS AS WORLDVIEWS, STRATEGIES, AND METHODS</a:t>
            </a:r>
          </a:p>
          <a:p>
            <a:pPr marL="342900" marR="0" lvl="0" indent="-342900" rtl="0">
              <a:lnSpc>
                <a:spcPct val="126000"/>
              </a:lnSpc>
              <a:spcBef>
                <a:spcPts val="0"/>
              </a:spcBef>
              <a:spcAft>
                <a:spcPts val="0"/>
              </a:spcAft>
              <a:buClr>
                <a:srgbClr val="000000"/>
              </a:buClr>
              <a:buSzPts val="2000"/>
              <a:buFont typeface="Arial"/>
              <a:buAutoNum type="arabicPeriod"/>
            </a:pPr>
            <a:r>
              <a:rPr lang="en-US" sz="3600" b="0" i="0" u="none" strike="noStrike" cap="none" dirty="0">
                <a:solidFill>
                  <a:srgbClr val="000000"/>
                </a:solidFill>
                <a:latin typeface="Alegreya Sans Medium"/>
                <a:ea typeface="Alegreya Sans Medium"/>
                <a:cs typeface="Alegreya Sans Medium"/>
                <a:sym typeface="Alegreya Sans Medium"/>
              </a:rPr>
              <a:t>CRITERIA FOR SELECTING A RESEARCH DESIGN</a:t>
            </a:r>
            <a:endParaRPr sz="3600" b="0" i="0" u="none" strike="noStrike" cap="none" dirty="0">
              <a:solidFill>
                <a:srgbClr val="000000"/>
              </a:solidFill>
              <a:latin typeface="Alegreya Sans Medium"/>
              <a:ea typeface="Alegreya Sans Medium"/>
              <a:cs typeface="Alegreya Sans Medium"/>
              <a:sym typeface="Alegreya Sans Medium"/>
            </a:endParaRPr>
          </a:p>
        </p:txBody>
      </p:sp>
      <p:cxnSp>
        <p:nvCxnSpPr>
          <p:cNvPr id="112" name="Google Shape;112;p14"/>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559"/>
        <p:cNvGrpSpPr/>
        <p:nvPr/>
      </p:nvGrpSpPr>
      <p:grpSpPr>
        <a:xfrm>
          <a:off x="0" y="0"/>
          <a:ext cx="0" cy="0"/>
          <a:chOff x="0" y="0"/>
          <a:chExt cx="0" cy="0"/>
        </a:xfrm>
      </p:grpSpPr>
      <p:grpSp>
        <p:nvGrpSpPr>
          <p:cNvPr id="560" name="Google Shape;560;p36"/>
          <p:cNvGrpSpPr/>
          <p:nvPr/>
        </p:nvGrpSpPr>
        <p:grpSpPr>
          <a:xfrm>
            <a:off x="10648363" y="4926509"/>
            <a:ext cx="7639637" cy="5360491"/>
            <a:chOff x="0" y="-57150"/>
            <a:chExt cx="2012085" cy="1411817"/>
          </a:xfrm>
        </p:grpSpPr>
        <p:sp>
          <p:nvSpPr>
            <p:cNvPr id="561" name="Google Shape;561;p36"/>
            <p:cNvSpPr/>
            <p:nvPr/>
          </p:nvSpPr>
          <p:spPr>
            <a:xfrm>
              <a:off x="0" y="0"/>
              <a:ext cx="2012085" cy="1354667"/>
            </a:xfrm>
            <a:custGeom>
              <a:avLst/>
              <a:gdLst/>
              <a:ahLst/>
              <a:cxnLst/>
              <a:rect l="l" t="t" r="r" b="b"/>
              <a:pathLst>
                <a:path w="2012085" h="1354667" extrusionOk="0">
                  <a:moveTo>
                    <a:pt x="0" y="0"/>
                  </a:moveTo>
                  <a:lnTo>
                    <a:pt x="2012085" y="0"/>
                  </a:lnTo>
                  <a:lnTo>
                    <a:pt x="2012085" y="1354667"/>
                  </a:lnTo>
                  <a:lnTo>
                    <a:pt x="0" y="1354667"/>
                  </a:lnTo>
                  <a:close/>
                </a:path>
              </a:pathLst>
            </a:custGeom>
            <a:solidFill>
              <a:srgbClr val="FFFFFF"/>
            </a:solidFill>
            <a:ln>
              <a:noFill/>
            </a:ln>
          </p:spPr>
        </p:sp>
        <p:sp>
          <p:nvSpPr>
            <p:cNvPr id="562" name="Google Shape;562;p36"/>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33333"/>
                </a:lnSpc>
                <a:spcBef>
                  <a:spcPts val="0"/>
                </a:spcBef>
                <a:spcAft>
                  <a:spcPts val="0"/>
                </a:spcAft>
                <a:buClr>
                  <a:srgbClr val="000000"/>
                </a:buClr>
                <a:buSzPts val="1800"/>
                <a:buFont typeface="Arial"/>
                <a:buNone/>
              </a:pPr>
              <a:endParaRPr sz="2000" b="0" i="0" u="none" strike="noStrike" cap="none">
                <a:solidFill>
                  <a:schemeClr val="dk1"/>
                </a:solidFill>
                <a:latin typeface="Calibri"/>
                <a:ea typeface="Calibri"/>
                <a:cs typeface="Calibri"/>
                <a:sym typeface="Calibri"/>
              </a:endParaRPr>
            </a:p>
          </p:txBody>
        </p:sp>
      </p:grpSp>
      <p:pic>
        <p:nvPicPr>
          <p:cNvPr id="563" name="Google Shape;563;p36"/>
          <p:cNvPicPr preferRelativeResize="0"/>
          <p:nvPr/>
        </p:nvPicPr>
        <p:blipFill rotWithShape="1">
          <a:blip r:embed="rId3">
            <a:alphaModFix/>
          </a:blip>
          <a:srcRect t="27557" b="27557"/>
          <a:stretch/>
        </p:blipFill>
        <p:spPr>
          <a:xfrm>
            <a:off x="10648363" y="0"/>
            <a:ext cx="7639637" cy="5143500"/>
          </a:xfrm>
          <a:prstGeom prst="rect">
            <a:avLst/>
          </a:prstGeom>
          <a:noFill/>
          <a:ln>
            <a:noFill/>
          </a:ln>
        </p:spPr>
      </p:pic>
      <p:cxnSp>
        <p:nvCxnSpPr>
          <p:cNvPr id="564" name="Google Shape;564;p36"/>
          <p:cNvCxnSpPr/>
          <p:nvPr/>
        </p:nvCxnSpPr>
        <p:spPr>
          <a:xfrm>
            <a:off x="-439453" y="5143500"/>
            <a:ext cx="11184836" cy="0"/>
          </a:xfrm>
          <a:prstGeom prst="straightConnector1">
            <a:avLst/>
          </a:prstGeom>
          <a:noFill/>
          <a:ln w="28575" cap="flat" cmpd="sng">
            <a:solidFill>
              <a:srgbClr val="FFFFFF"/>
            </a:solidFill>
            <a:prstDash val="solid"/>
            <a:round/>
            <a:headEnd type="none" w="sm" len="sm"/>
            <a:tailEnd type="none" w="sm" len="sm"/>
          </a:ln>
        </p:spPr>
      </p:cxnSp>
      <p:sp>
        <p:nvSpPr>
          <p:cNvPr id="567" name="Google Shape;567;p36"/>
          <p:cNvSpPr txBox="1"/>
          <p:nvPr/>
        </p:nvSpPr>
        <p:spPr>
          <a:xfrm>
            <a:off x="667575" y="314919"/>
            <a:ext cx="9279989" cy="87900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4400" b="0" i="1" u="none" strike="noStrike" cap="none" dirty="0">
                <a:solidFill>
                  <a:srgbClr val="000000"/>
                </a:solidFill>
                <a:latin typeface="Alegreya Sans Medium"/>
                <a:ea typeface="Alegreya Sans Medium"/>
                <a:cs typeface="Alegreya Sans Medium"/>
                <a:sym typeface="Alegreya Sans Medium"/>
              </a:rPr>
              <a:t>Writing Exercises </a:t>
            </a:r>
          </a:p>
          <a:p>
            <a:pPr marL="0" marR="0" lvl="0" indent="0" algn="ctr" rtl="0">
              <a:lnSpc>
                <a:spcPct val="120000"/>
              </a:lnSpc>
              <a:spcBef>
                <a:spcPts val="0"/>
              </a:spcBef>
              <a:spcAft>
                <a:spcPts val="0"/>
              </a:spcAft>
              <a:buClr>
                <a:srgbClr val="000000"/>
              </a:buClr>
              <a:buSzPts val="2000"/>
              <a:buFont typeface="Arial"/>
              <a:buNone/>
            </a:pPr>
            <a:r>
              <a:rPr lang="en-US" sz="3600" b="0" i="0" u="none" strike="noStrike" cap="none" dirty="0">
                <a:solidFill>
                  <a:srgbClr val="000000"/>
                </a:solidFill>
                <a:latin typeface="Alegreya Sans Medium"/>
                <a:ea typeface="Alegreya Sans Medium"/>
                <a:cs typeface="Alegreya Sans Medium"/>
                <a:sym typeface="Alegreya Sans Medium"/>
              </a:rPr>
              <a:t>1.Identify a research question in a journal article and discuss what design would be best to study the question and why. </a:t>
            </a:r>
          </a:p>
          <a:p>
            <a:pPr marL="0" marR="0" lvl="0" indent="0" algn="ctr" rtl="0">
              <a:lnSpc>
                <a:spcPct val="120000"/>
              </a:lnSpc>
              <a:spcBef>
                <a:spcPts val="0"/>
              </a:spcBef>
              <a:spcAft>
                <a:spcPts val="0"/>
              </a:spcAft>
              <a:buClr>
                <a:srgbClr val="000000"/>
              </a:buClr>
              <a:buSzPts val="2000"/>
              <a:buFont typeface="Arial"/>
              <a:buNone/>
            </a:pPr>
            <a:r>
              <a:rPr lang="en-US" sz="3600" b="0" i="0" u="none" strike="noStrike" cap="none" dirty="0">
                <a:solidFill>
                  <a:srgbClr val="000000"/>
                </a:solidFill>
                <a:latin typeface="Alegreya Sans Medium"/>
                <a:ea typeface="Alegreya Sans Medium"/>
                <a:cs typeface="Alegreya Sans Medium"/>
                <a:sym typeface="Alegreya Sans Medium"/>
              </a:rPr>
              <a:t>2.Take a topic that you would like to study, and using the four combinations of worldviews, strategies of inquiry, and research methods, discuss a project that brings together a worldview, strategies, and methods. Identify whether this would be quantitative, qualitative, or mixed methods research. </a:t>
            </a:r>
          </a:p>
          <a:p>
            <a:pPr marL="0" marR="0" lvl="0" indent="0" algn="ctr" rtl="0">
              <a:lnSpc>
                <a:spcPct val="120000"/>
              </a:lnSpc>
              <a:spcBef>
                <a:spcPts val="0"/>
              </a:spcBef>
              <a:spcAft>
                <a:spcPts val="0"/>
              </a:spcAft>
              <a:buClr>
                <a:srgbClr val="000000"/>
              </a:buClr>
              <a:buSzPts val="2000"/>
              <a:buFont typeface="Arial"/>
              <a:buNone/>
            </a:pPr>
            <a:r>
              <a:rPr lang="en-US" sz="3600" b="0" i="0" u="none" strike="noStrike" cap="none" dirty="0">
                <a:solidFill>
                  <a:srgbClr val="000000"/>
                </a:solidFill>
                <a:latin typeface="Alegreya Sans Medium"/>
                <a:ea typeface="Alegreya Sans Medium"/>
                <a:cs typeface="Alegreya Sans Medium"/>
                <a:sym typeface="Alegreya Sans Medium"/>
              </a:rPr>
              <a:t>3.What distinguishes a quantitative study from a qualitative study? Mention three characteristics.</a:t>
            </a:r>
            <a:endParaRPr sz="3600" b="0" i="0" u="none" strike="noStrike" cap="none" dirty="0">
              <a:solidFill>
                <a:srgbClr val="000000"/>
              </a:solidFill>
              <a:latin typeface="Alegreya Sans Medium"/>
              <a:ea typeface="Alegreya Sans Medium"/>
              <a:cs typeface="Alegreya Sans Medium"/>
              <a:sym typeface="Alegreya Sans Medium"/>
            </a:endParaRPr>
          </a:p>
        </p:txBody>
      </p:sp>
      <p:sp>
        <p:nvSpPr>
          <p:cNvPr id="17" name="TextBox 16">
            <a:extLst>
              <a:ext uri="{FF2B5EF4-FFF2-40B4-BE49-F238E27FC236}">
                <a16:creationId xmlns:a16="http://schemas.microsoft.com/office/drawing/2014/main" id="{ED597D83-59BF-447B-9205-B20D939DB09E}"/>
              </a:ext>
            </a:extLst>
          </p:cNvPr>
          <p:cNvSpPr txBox="1"/>
          <p:nvPr/>
        </p:nvSpPr>
        <p:spPr>
          <a:xfrm>
            <a:off x="11218622" y="5636665"/>
            <a:ext cx="6499118" cy="1015663"/>
          </a:xfrm>
          <a:prstGeom prst="rect">
            <a:avLst/>
          </a:prstGeom>
          <a:noFill/>
        </p:spPr>
        <p:txBody>
          <a:bodyPr wrap="square">
            <a:spAutoFit/>
          </a:bodyPr>
          <a:lstStyle/>
          <a:p>
            <a:r>
              <a:rPr lang="en-US" sz="2000" dirty="0" err="1"/>
              <a:t>Cherryholmes</a:t>
            </a:r>
            <a:r>
              <a:rPr lang="en-US" sz="2000" dirty="0"/>
              <a:t>, C. H. (1992, August-September). Notes on pragmatism and scientific realism. Educational Researcher, 14,13–17.</a:t>
            </a:r>
          </a:p>
        </p:txBody>
      </p:sp>
      <p:sp>
        <p:nvSpPr>
          <p:cNvPr id="19" name="TextBox 18">
            <a:extLst>
              <a:ext uri="{FF2B5EF4-FFF2-40B4-BE49-F238E27FC236}">
                <a16:creationId xmlns:a16="http://schemas.microsoft.com/office/drawing/2014/main" id="{B27CB74A-51BF-4A50-A11D-95CF90C62D58}"/>
              </a:ext>
            </a:extLst>
          </p:cNvPr>
          <p:cNvSpPr txBox="1"/>
          <p:nvPr/>
        </p:nvSpPr>
        <p:spPr>
          <a:xfrm>
            <a:off x="11218622" y="6946169"/>
            <a:ext cx="6346717" cy="1015663"/>
          </a:xfrm>
          <a:prstGeom prst="rect">
            <a:avLst/>
          </a:prstGeom>
          <a:noFill/>
        </p:spPr>
        <p:txBody>
          <a:bodyPr wrap="square">
            <a:spAutoFit/>
          </a:bodyPr>
          <a:lstStyle/>
          <a:p>
            <a:r>
              <a:rPr lang="en-US" sz="2000" dirty="0"/>
              <a:t>Crotty, M. (1998). The foundations of social research: Meaning and perspective in the research </a:t>
            </a:r>
            <a:r>
              <a:rPr lang="en-US" sz="2000" dirty="0" err="1"/>
              <a:t>process.Thousand</a:t>
            </a:r>
            <a:r>
              <a:rPr lang="en-US" sz="2000" dirty="0"/>
              <a:t> Oaks, CA: Sage.</a:t>
            </a:r>
          </a:p>
        </p:txBody>
      </p:sp>
      <p:sp>
        <p:nvSpPr>
          <p:cNvPr id="21" name="TextBox 20">
            <a:extLst>
              <a:ext uri="{FF2B5EF4-FFF2-40B4-BE49-F238E27FC236}">
                <a16:creationId xmlns:a16="http://schemas.microsoft.com/office/drawing/2014/main" id="{058BFD77-7643-4F61-9AD5-21B30F06C1FA}"/>
              </a:ext>
            </a:extLst>
          </p:cNvPr>
          <p:cNvSpPr txBox="1"/>
          <p:nvPr/>
        </p:nvSpPr>
        <p:spPr>
          <a:xfrm>
            <a:off x="11218622" y="8241817"/>
            <a:ext cx="6346717" cy="1631216"/>
          </a:xfrm>
          <a:prstGeom prst="rect">
            <a:avLst/>
          </a:prstGeom>
          <a:noFill/>
        </p:spPr>
        <p:txBody>
          <a:bodyPr wrap="square">
            <a:spAutoFit/>
          </a:bodyPr>
          <a:lstStyle/>
          <a:p>
            <a:r>
              <a:rPr lang="en-US" sz="2000" dirty="0" err="1"/>
              <a:t>Kemmis</a:t>
            </a:r>
            <a:r>
              <a:rPr lang="en-US" sz="2000" dirty="0"/>
              <a:t>, S., &amp; Wilkinson, M. (1998). Participatory action research and the study of practice. In B. </a:t>
            </a:r>
            <a:r>
              <a:rPr lang="en-US" sz="2000" dirty="0" err="1"/>
              <a:t>Atweh</a:t>
            </a:r>
            <a:r>
              <a:rPr lang="en-US" sz="2000" dirty="0"/>
              <a:t>, S. </a:t>
            </a:r>
            <a:r>
              <a:rPr lang="en-US" sz="2000" dirty="0" err="1"/>
              <a:t>Kemmis</a:t>
            </a:r>
            <a:r>
              <a:rPr lang="en-US" sz="2000" dirty="0"/>
              <a:t>, &amp; P. Weeks (Eds.), Action research in practice: Partnerships for social justice in education (pp. 21–36). New York: Routledge.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77"/>
        <p:cNvGrpSpPr/>
        <p:nvPr/>
      </p:nvGrpSpPr>
      <p:grpSpPr>
        <a:xfrm>
          <a:off x="0" y="0"/>
          <a:ext cx="0" cy="0"/>
          <a:chOff x="0" y="0"/>
          <a:chExt cx="0" cy="0"/>
        </a:xfrm>
      </p:grpSpPr>
      <p:pic>
        <p:nvPicPr>
          <p:cNvPr id="578" name="Google Shape;578;p37"/>
          <p:cNvPicPr preferRelativeResize="0"/>
          <p:nvPr/>
        </p:nvPicPr>
        <p:blipFill rotWithShape="1">
          <a:blip r:embed="rId3">
            <a:alphaModFix/>
          </a:blip>
          <a:srcRect t="21149" b="36908"/>
          <a:stretch/>
        </p:blipFill>
        <p:spPr>
          <a:xfrm>
            <a:off x="1028700" y="2870231"/>
            <a:ext cx="16230600" cy="5105450"/>
          </a:xfrm>
          <a:prstGeom prst="rect">
            <a:avLst/>
          </a:prstGeom>
          <a:noFill/>
          <a:ln>
            <a:noFill/>
          </a:ln>
        </p:spPr>
      </p:pic>
      <p:sp>
        <p:nvSpPr>
          <p:cNvPr id="579" name="Google Shape;579;p37"/>
          <p:cNvSpPr txBox="1"/>
          <p:nvPr/>
        </p:nvSpPr>
        <p:spPr>
          <a:xfrm>
            <a:off x="2303344" y="658992"/>
            <a:ext cx="13681200" cy="1539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0000"/>
              <a:buFont typeface="Arial"/>
              <a:buNone/>
            </a:pPr>
            <a:r>
              <a:rPr lang="en-US" sz="10000" b="0" i="0" u="none" strike="noStrike" cap="none">
                <a:solidFill>
                  <a:srgbClr val="EBE8E2"/>
                </a:solidFill>
                <a:latin typeface="Merriweather"/>
                <a:ea typeface="Merriweather"/>
                <a:cs typeface="Merriweather"/>
                <a:sym typeface="Merriweather"/>
              </a:rPr>
              <a:t>Thank you!</a:t>
            </a:r>
            <a:endParaRPr sz="1400" b="0"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376"/>
        <p:cNvGrpSpPr/>
        <p:nvPr/>
      </p:nvGrpSpPr>
      <p:grpSpPr>
        <a:xfrm>
          <a:off x="0" y="0"/>
          <a:ext cx="0" cy="0"/>
          <a:chOff x="0" y="0"/>
          <a:chExt cx="0" cy="0"/>
        </a:xfrm>
      </p:grpSpPr>
      <p:sp>
        <p:nvSpPr>
          <p:cNvPr id="379" name="Google Shape;379;p25"/>
          <p:cNvSpPr txBox="1"/>
          <p:nvPr/>
        </p:nvSpPr>
        <p:spPr>
          <a:xfrm>
            <a:off x="914399" y="594595"/>
            <a:ext cx="15600216" cy="1310359"/>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6500"/>
              <a:buFont typeface="Arial"/>
              <a:buNone/>
            </a:pPr>
            <a:r>
              <a:rPr lang="en-US" sz="6500" b="0" i="0" u="none" strike="noStrike" cap="none" dirty="0">
                <a:solidFill>
                  <a:srgbClr val="000000"/>
                </a:solidFill>
                <a:latin typeface="Merriweather"/>
                <a:ea typeface="Merriweather"/>
                <a:cs typeface="Merriweather"/>
                <a:sym typeface="Merriweather"/>
              </a:rPr>
              <a:t> Three types of designs are advanced</a:t>
            </a:r>
            <a:endParaRPr sz="1400" b="0" i="0" u="none" strike="noStrike" cap="none" dirty="0">
              <a:solidFill>
                <a:srgbClr val="000000"/>
              </a:solidFill>
              <a:latin typeface="Merriweather"/>
              <a:ea typeface="Merriweather"/>
              <a:cs typeface="Merriweather"/>
              <a:sym typeface="Merriweather"/>
            </a:endParaRPr>
          </a:p>
        </p:txBody>
      </p:sp>
      <p:cxnSp>
        <p:nvCxnSpPr>
          <p:cNvPr id="381" name="Google Shape;381;p25"/>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sp>
        <p:nvSpPr>
          <p:cNvPr id="4" name="Arrow: Down 3">
            <a:extLst>
              <a:ext uri="{FF2B5EF4-FFF2-40B4-BE49-F238E27FC236}">
                <a16:creationId xmlns:a16="http://schemas.microsoft.com/office/drawing/2014/main" id="{03CC7941-0504-454F-9633-60272F43762F}"/>
              </a:ext>
            </a:extLst>
          </p:cNvPr>
          <p:cNvSpPr/>
          <p:nvPr/>
        </p:nvSpPr>
        <p:spPr>
          <a:xfrm>
            <a:off x="7910945" y="2230583"/>
            <a:ext cx="1454727" cy="4364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9A3FAA61-F117-47F3-8834-A38D0335B882}"/>
              </a:ext>
            </a:extLst>
          </p:cNvPr>
          <p:cNvSpPr/>
          <p:nvPr/>
        </p:nvSpPr>
        <p:spPr>
          <a:xfrm rot="2739099">
            <a:off x="4031673" y="2230583"/>
            <a:ext cx="1302327" cy="3394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8023E8-8AC6-45D2-830B-6BCB0FE7FA72}"/>
              </a:ext>
            </a:extLst>
          </p:cNvPr>
          <p:cNvPicPr>
            <a:picLocks noChangeAspect="1"/>
          </p:cNvPicPr>
          <p:nvPr/>
        </p:nvPicPr>
        <p:blipFill>
          <a:blip r:embed="rId3"/>
          <a:stretch>
            <a:fillRect/>
          </a:stretch>
        </p:blipFill>
        <p:spPr>
          <a:xfrm rot="16417435">
            <a:off x="11038631" y="2601769"/>
            <a:ext cx="2694666" cy="2651990"/>
          </a:xfrm>
          <a:prstGeom prst="rect">
            <a:avLst/>
          </a:prstGeom>
        </p:spPr>
      </p:pic>
      <p:sp>
        <p:nvSpPr>
          <p:cNvPr id="16" name="TextBox 15">
            <a:extLst>
              <a:ext uri="{FF2B5EF4-FFF2-40B4-BE49-F238E27FC236}">
                <a16:creationId xmlns:a16="http://schemas.microsoft.com/office/drawing/2014/main" id="{78312CAA-FE66-429B-A013-6D72C8227A50}"/>
              </a:ext>
            </a:extLst>
          </p:cNvPr>
          <p:cNvSpPr txBox="1"/>
          <p:nvPr/>
        </p:nvSpPr>
        <p:spPr>
          <a:xfrm>
            <a:off x="13325039" y="5950574"/>
            <a:ext cx="3560587" cy="1569660"/>
          </a:xfrm>
          <a:prstGeom prst="rect">
            <a:avLst/>
          </a:prstGeom>
          <a:noFill/>
        </p:spPr>
        <p:txBody>
          <a:bodyPr wrap="square">
            <a:spAutoFit/>
          </a:bodyPr>
          <a:lstStyle/>
          <a:p>
            <a:r>
              <a:rPr lang="en-US" sz="4800" dirty="0"/>
              <a:t>mixed methods</a:t>
            </a:r>
          </a:p>
        </p:txBody>
      </p:sp>
      <p:sp>
        <p:nvSpPr>
          <p:cNvPr id="18" name="TextBox 17">
            <a:extLst>
              <a:ext uri="{FF2B5EF4-FFF2-40B4-BE49-F238E27FC236}">
                <a16:creationId xmlns:a16="http://schemas.microsoft.com/office/drawing/2014/main" id="{81DBD38B-CD07-4D21-B0F0-C058D98D4B6C}"/>
              </a:ext>
            </a:extLst>
          </p:cNvPr>
          <p:cNvSpPr txBox="1"/>
          <p:nvPr/>
        </p:nvSpPr>
        <p:spPr>
          <a:xfrm>
            <a:off x="394208" y="5597627"/>
            <a:ext cx="3097137" cy="830997"/>
          </a:xfrm>
          <a:prstGeom prst="rect">
            <a:avLst/>
          </a:prstGeom>
          <a:noFill/>
        </p:spPr>
        <p:txBody>
          <a:bodyPr wrap="square">
            <a:spAutoFit/>
          </a:bodyPr>
          <a:lstStyle/>
          <a:p>
            <a:r>
              <a:rPr lang="en-US" sz="4800" dirty="0"/>
              <a:t>qualitative</a:t>
            </a:r>
          </a:p>
        </p:txBody>
      </p:sp>
      <p:sp>
        <p:nvSpPr>
          <p:cNvPr id="20" name="TextBox 19">
            <a:extLst>
              <a:ext uri="{FF2B5EF4-FFF2-40B4-BE49-F238E27FC236}">
                <a16:creationId xmlns:a16="http://schemas.microsoft.com/office/drawing/2014/main" id="{EC72AE11-B53A-4959-943A-B8BADF622AFC}"/>
              </a:ext>
            </a:extLst>
          </p:cNvPr>
          <p:cNvSpPr txBox="1"/>
          <p:nvPr/>
        </p:nvSpPr>
        <p:spPr>
          <a:xfrm>
            <a:off x="7204375" y="6920394"/>
            <a:ext cx="3560598" cy="830997"/>
          </a:xfrm>
          <a:prstGeom prst="rect">
            <a:avLst/>
          </a:prstGeom>
          <a:noFill/>
        </p:spPr>
        <p:txBody>
          <a:bodyPr wrap="square">
            <a:spAutoFit/>
          </a:bodyPr>
          <a:lstStyle/>
          <a:p>
            <a:r>
              <a:rPr lang="en-US" sz="4800" dirty="0"/>
              <a:t>quantitative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116"/>
        <p:cNvGrpSpPr/>
        <p:nvPr/>
      </p:nvGrpSpPr>
      <p:grpSpPr>
        <a:xfrm>
          <a:off x="0" y="0"/>
          <a:ext cx="0" cy="0"/>
          <a:chOff x="0" y="0"/>
          <a:chExt cx="0" cy="0"/>
        </a:xfrm>
      </p:grpSpPr>
      <p:sp>
        <p:nvSpPr>
          <p:cNvPr id="132" name="Google Shape;132;p15"/>
          <p:cNvSpPr txBox="1"/>
          <p:nvPr/>
        </p:nvSpPr>
        <p:spPr>
          <a:xfrm>
            <a:off x="914400" y="742950"/>
            <a:ext cx="16344900" cy="4985980"/>
          </a:xfrm>
          <a:prstGeom prst="rect">
            <a:avLst/>
          </a:prstGeom>
          <a:noFill/>
          <a:ln>
            <a:noFill/>
          </a:ln>
        </p:spPr>
        <p:txBody>
          <a:bodyPr spcFirstLastPara="1" wrap="square" lIns="0" tIns="0" rIns="0" bIns="0" anchor="t" anchorCtr="0">
            <a:spAutoFit/>
          </a:bodyPr>
          <a:lstStyle/>
          <a:p>
            <a:pPr algn="ctr"/>
            <a:r>
              <a:rPr lang="en-US" sz="3600" dirty="0"/>
              <a:t>Qualitative research is a means for exploring and understanding the meaning individuals or groups ascribe to a social or human problem. The process of research involves emerging questions and procedures, data typically collected in the participant’s setting, data analysis inductively building from particulars to general themes, and the researcher making interpretations of the meaning of the data. The final written report has a flexible structure. Those who engage in this form of inquiry support a way of looking at research that honors an inductive style, a focus on individual meaning, and the importance of rendering the complexity of a situation (adapted from Creswell, 2007).</a:t>
            </a:r>
          </a:p>
        </p:txBody>
      </p:sp>
      <p:cxnSp>
        <p:nvCxnSpPr>
          <p:cNvPr id="133" name="Google Shape;133;p15"/>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pic>
        <p:nvPicPr>
          <p:cNvPr id="3" name="Picture 2">
            <a:extLst>
              <a:ext uri="{FF2B5EF4-FFF2-40B4-BE49-F238E27FC236}">
                <a16:creationId xmlns:a16="http://schemas.microsoft.com/office/drawing/2014/main" id="{4824847C-E85D-4513-A9FD-1F3F4C897AF3}"/>
              </a:ext>
            </a:extLst>
          </p:cNvPr>
          <p:cNvPicPr>
            <a:picLocks noChangeAspect="1"/>
          </p:cNvPicPr>
          <p:nvPr/>
        </p:nvPicPr>
        <p:blipFill>
          <a:blip r:embed="rId3"/>
          <a:stretch>
            <a:fillRect/>
          </a:stretch>
        </p:blipFill>
        <p:spPr>
          <a:xfrm>
            <a:off x="5653520" y="5981700"/>
            <a:ext cx="5429250" cy="381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179"/>
        <p:cNvGrpSpPr/>
        <p:nvPr/>
      </p:nvGrpSpPr>
      <p:grpSpPr>
        <a:xfrm>
          <a:off x="0" y="0"/>
          <a:ext cx="0" cy="0"/>
          <a:chOff x="0" y="0"/>
          <a:chExt cx="0" cy="0"/>
        </a:xfrm>
      </p:grpSpPr>
      <p:sp>
        <p:nvSpPr>
          <p:cNvPr id="209" name="Google Shape;209;p18"/>
          <p:cNvSpPr txBox="1"/>
          <p:nvPr/>
        </p:nvSpPr>
        <p:spPr>
          <a:xfrm>
            <a:off x="401782" y="1049914"/>
            <a:ext cx="10742100" cy="8386463"/>
          </a:xfrm>
          <a:prstGeom prst="rect">
            <a:avLst/>
          </a:prstGeom>
          <a:noFill/>
          <a:ln>
            <a:noFill/>
          </a:ln>
        </p:spPr>
        <p:txBody>
          <a:bodyPr spcFirstLastPara="1" wrap="square" lIns="0" tIns="0" rIns="0" bIns="0" anchor="t" anchorCtr="0">
            <a:spAutoFit/>
          </a:bodyPr>
          <a:lstStyle/>
          <a:p>
            <a:pPr marL="0" marR="0" lvl="0" indent="0" algn="just" rtl="0">
              <a:lnSpc>
                <a:spcPct val="131000"/>
              </a:lnSpc>
              <a:spcBef>
                <a:spcPts val="0"/>
              </a:spcBef>
              <a:spcAft>
                <a:spcPts val="0"/>
              </a:spcAft>
              <a:buClr>
                <a:srgbClr val="000000"/>
              </a:buClr>
              <a:buSzPts val="6500"/>
              <a:buFont typeface="Arial"/>
              <a:buNone/>
            </a:pPr>
            <a:r>
              <a:rPr lang="en-US" sz="3200" b="0" i="0" u="none" strike="noStrike" cap="none" dirty="0">
                <a:solidFill>
                  <a:srgbClr val="000000"/>
                </a:solidFill>
                <a:latin typeface="Merriweather"/>
                <a:ea typeface="Merriweather"/>
                <a:cs typeface="Merriweather"/>
                <a:sym typeface="Merriweather"/>
              </a:rPr>
              <a:t>Quantitative research is a means for testing objective theories by examining the relationship among variables. These variables, in turn, can be measured, typically on instruments, so that numbered data can be analyzed using statistical procedures. The final written report has a set structure consisting of introduction, literature and theory, methods, results, and discussion (Creswell, 2008). Like qualitative researchers, those who engage in this form of inquiry have assumptions about testing theories deductively, building in protections against bias, controlling for alternative explanations, and being able to generalize and replicate the findings.</a:t>
            </a:r>
            <a:endParaRPr sz="3200" b="0" i="0" u="none" strike="noStrike" cap="none" dirty="0">
              <a:solidFill>
                <a:srgbClr val="000000"/>
              </a:solidFill>
              <a:latin typeface="Merriweather"/>
              <a:ea typeface="Merriweather"/>
              <a:cs typeface="Merriweather"/>
              <a:sym typeface="Merriweather"/>
            </a:endParaRPr>
          </a:p>
        </p:txBody>
      </p:sp>
      <p:cxnSp>
        <p:nvCxnSpPr>
          <p:cNvPr id="210" name="Google Shape;210;p18"/>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pic>
        <p:nvPicPr>
          <p:cNvPr id="3" name="Picture 2">
            <a:extLst>
              <a:ext uri="{FF2B5EF4-FFF2-40B4-BE49-F238E27FC236}">
                <a16:creationId xmlns:a16="http://schemas.microsoft.com/office/drawing/2014/main" id="{BCCC909A-70BB-4559-AEC3-15F7F9510BF8}"/>
              </a:ext>
            </a:extLst>
          </p:cNvPr>
          <p:cNvPicPr>
            <a:picLocks noChangeAspect="1"/>
          </p:cNvPicPr>
          <p:nvPr/>
        </p:nvPicPr>
        <p:blipFill>
          <a:blip r:embed="rId3"/>
          <a:stretch>
            <a:fillRect/>
          </a:stretch>
        </p:blipFill>
        <p:spPr>
          <a:xfrm>
            <a:off x="11358129" y="1206210"/>
            <a:ext cx="6760153" cy="67601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140"/>
        <p:cNvGrpSpPr/>
        <p:nvPr/>
      </p:nvGrpSpPr>
      <p:grpSpPr>
        <a:xfrm>
          <a:off x="0" y="0"/>
          <a:ext cx="0" cy="0"/>
          <a:chOff x="0" y="0"/>
          <a:chExt cx="0" cy="0"/>
        </a:xfrm>
      </p:grpSpPr>
      <p:cxnSp>
        <p:nvCxnSpPr>
          <p:cNvPr id="146" name="Google Shape;146;p16"/>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sp>
        <p:nvSpPr>
          <p:cNvPr id="157" name="Google Shape;157;p16"/>
          <p:cNvSpPr txBox="1"/>
          <p:nvPr/>
        </p:nvSpPr>
        <p:spPr>
          <a:xfrm>
            <a:off x="8229600" y="1144732"/>
            <a:ext cx="7897091" cy="7337843"/>
          </a:xfrm>
          <a:prstGeom prst="rect">
            <a:avLst/>
          </a:prstGeom>
          <a:noFill/>
          <a:ln>
            <a:noFill/>
          </a:ln>
        </p:spPr>
        <p:txBody>
          <a:bodyPr spcFirstLastPara="1" wrap="square" lIns="0" tIns="0" rIns="0" bIns="0" anchor="t" anchorCtr="0">
            <a:spAutoFit/>
          </a:bodyPr>
          <a:lstStyle/>
          <a:p>
            <a:pPr marL="0" marR="0" lvl="0" indent="0" algn="just" rtl="0">
              <a:lnSpc>
                <a:spcPct val="131000"/>
              </a:lnSpc>
              <a:spcBef>
                <a:spcPts val="0"/>
              </a:spcBef>
              <a:spcAft>
                <a:spcPts val="0"/>
              </a:spcAft>
              <a:buClr>
                <a:srgbClr val="000000"/>
              </a:buClr>
              <a:buSzPts val="5000"/>
              <a:buFont typeface="Arial"/>
              <a:buNone/>
            </a:pPr>
            <a:r>
              <a:rPr lang="en-US" sz="2800" b="0" i="0" u="none" strike="noStrike" cap="none" dirty="0">
                <a:solidFill>
                  <a:srgbClr val="000000"/>
                </a:solidFill>
                <a:latin typeface="Merriweather"/>
                <a:ea typeface="Merriweather"/>
                <a:cs typeface="Merriweather"/>
                <a:sym typeface="Merriweather"/>
              </a:rPr>
              <a:t>Mixed methods research is an approach to inquiry that combines or associates both qualitative and quantitative forms. It involves philosophical assumptions, the use of qualitative and quantitative approaches, and the mixing of both approaches in a study. Thus, it is more than simply collecting and analyzing both kinds of data; it also involves the use of both approaches in tandem so that the overall strength of a study is greater than either qualitative or quantitative research (Creswell &amp; Plano Clark, 2007).</a:t>
            </a:r>
            <a:endParaRPr sz="2800" b="0" i="0" u="none" strike="noStrike" cap="none" dirty="0">
              <a:solidFill>
                <a:srgbClr val="000000"/>
              </a:solidFill>
              <a:latin typeface="Merriweather"/>
              <a:ea typeface="Merriweather"/>
              <a:cs typeface="Merriweather"/>
              <a:sym typeface="Merriweather"/>
            </a:endParaRPr>
          </a:p>
        </p:txBody>
      </p:sp>
      <p:pic>
        <p:nvPicPr>
          <p:cNvPr id="2" name="Picture 1">
            <a:extLst>
              <a:ext uri="{FF2B5EF4-FFF2-40B4-BE49-F238E27FC236}">
                <a16:creationId xmlns:a16="http://schemas.microsoft.com/office/drawing/2014/main" id="{1DF78FB5-ABE6-497B-AD91-9F7B113D4657}"/>
              </a:ext>
            </a:extLst>
          </p:cNvPr>
          <p:cNvPicPr>
            <a:picLocks noChangeAspect="1"/>
          </p:cNvPicPr>
          <p:nvPr/>
        </p:nvPicPr>
        <p:blipFill>
          <a:blip r:embed="rId3"/>
          <a:stretch>
            <a:fillRect/>
          </a:stretch>
        </p:blipFill>
        <p:spPr>
          <a:xfrm>
            <a:off x="637741" y="1310985"/>
            <a:ext cx="6852078" cy="68354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164"/>
        <p:cNvGrpSpPr/>
        <p:nvPr/>
      </p:nvGrpSpPr>
      <p:grpSpPr>
        <a:xfrm>
          <a:off x="0" y="0"/>
          <a:ext cx="0" cy="0"/>
          <a:chOff x="0" y="0"/>
          <a:chExt cx="0" cy="0"/>
        </a:xfrm>
      </p:grpSpPr>
      <p:cxnSp>
        <p:nvCxnSpPr>
          <p:cNvPr id="170" name="Google Shape;170;p17"/>
          <p:cNvCxnSpPr/>
          <p:nvPr/>
        </p:nvCxnSpPr>
        <p:spPr>
          <a:xfrm rot="-5400000">
            <a:off x="12030075" y="5129213"/>
            <a:ext cx="10287000" cy="0"/>
          </a:xfrm>
          <a:prstGeom prst="straightConnector1">
            <a:avLst/>
          </a:prstGeom>
          <a:noFill/>
          <a:ln w="28575" cap="flat" cmpd="sng">
            <a:solidFill>
              <a:srgbClr val="CFC9BD"/>
            </a:solidFill>
            <a:prstDash val="solid"/>
            <a:round/>
            <a:headEnd type="none" w="sm" len="sm"/>
            <a:tailEnd type="none" w="sm" len="sm"/>
          </a:ln>
        </p:spPr>
      </p:cxnSp>
      <p:pic>
        <p:nvPicPr>
          <p:cNvPr id="171" name="Google Shape;171;p17"/>
          <p:cNvPicPr preferRelativeResize="0"/>
          <p:nvPr/>
        </p:nvPicPr>
        <p:blipFill rotWithShape="1">
          <a:blip r:embed="rId3">
            <a:alphaModFix/>
          </a:blip>
          <a:srcRect t="25862" b="27138"/>
          <a:stretch/>
        </p:blipFill>
        <p:spPr>
          <a:xfrm>
            <a:off x="0" y="0"/>
            <a:ext cx="17159288" cy="6048219"/>
          </a:xfrm>
          <a:prstGeom prst="rect">
            <a:avLst/>
          </a:prstGeom>
          <a:noFill/>
          <a:ln>
            <a:noFill/>
          </a:ln>
        </p:spPr>
      </p:pic>
      <p:sp>
        <p:nvSpPr>
          <p:cNvPr id="172" name="Google Shape;172;p17"/>
          <p:cNvSpPr txBox="1"/>
          <p:nvPr/>
        </p:nvSpPr>
        <p:spPr>
          <a:xfrm>
            <a:off x="833970" y="6774007"/>
            <a:ext cx="10742100" cy="230063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6500"/>
              <a:buFont typeface="Arial"/>
              <a:buNone/>
            </a:pPr>
            <a:r>
              <a:rPr lang="en-US" sz="6500" b="0" i="0" u="none" strike="noStrike" cap="none" dirty="0">
                <a:solidFill>
                  <a:srgbClr val="000000"/>
                </a:solidFill>
                <a:latin typeface="Merriweather"/>
                <a:ea typeface="Merriweather"/>
                <a:cs typeface="Merriweather"/>
                <a:sym typeface="Merriweather"/>
              </a:rPr>
              <a:t>THREE COMPONENTS INVOLVED IN A DESIGN</a:t>
            </a:r>
            <a:endParaRPr sz="1400" b="0" i="0" u="none" strike="noStrike" cap="none" dirty="0">
              <a:solidFill>
                <a:srgbClr val="000000"/>
              </a:solidFill>
              <a:latin typeface="Merriweather"/>
              <a:ea typeface="Merriweather"/>
              <a:cs typeface="Merriweather"/>
              <a:sym typeface="Merriweather"/>
            </a:endParaRPr>
          </a:p>
        </p:txBody>
      </p:sp>
      <p:grpSp>
        <p:nvGrpSpPr>
          <p:cNvPr id="173" name="Google Shape;173;p17"/>
          <p:cNvGrpSpPr/>
          <p:nvPr/>
        </p:nvGrpSpPr>
        <p:grpSpPr>
          <a:xfrm>
            <a:off x="17626486" y="741254"/>
            <a:ext cx="276975" cy="8804393"/>
            <a:chOff x="24401" y="0"/>
            <a:chExt cx="369300" cy="11739191"/>
          </a:xfrm>
        </p:grpSpPr>
        <p:sp>
          <p:nvSpPr>
            <p:cNvPr id="174" name="Google Shape;174;p17"/>
            <p:cNvSpPr txBox="1"/>
            <p:nvPr/>
          </p:nvSpPr>
          <p:spPr>
            <a:xfrm rot="5400000">
              <a:off x="-1273999" y="10071491"/>
              <a:ext cx="2966100" cy="3693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1800"/>
                <a:buFont typeface="Arial"/>
                <a:buNone/>
              </a:pPr>
              <a:r>
                <a:rPr lang="en-US" sz="1800" b="0" i="0" u="none" strike="noStrike" cap="none">
                  <a:solidFill>
                    <a:srgbClr val="000000"/>
                  </a:solidFill>
                  <a:latin typeface="Alegreya Sans Medium"/>
                  <a:ea typeface="Alegreya Sans Medium"/>
                  <a:cs typeface="Alegreya Sans Medium"/>
                  <a:sym typeface="Alegreya Sans Medium"/>
                </a:rPr>
                <a:t>PAGE NUMBER</a:t>
              </a:r>
              <a:endParaRPr sz="1400" b="0" i="0" u="none" strike="noStrike" cap="none">
                <a:solidFill>
                  <a:srgbClr val="000000"/>
                </a:solidFill>
                <a:latin typeface="Alegreya Sans Medium"/>
                <a:ea typeface="Alegreya Sans Medium"/>
                <a:cs typeface="Alegreya Sans Medium"/>
                <a:sym typeface="Alegreya Sans Medium"/>
              </a:endParaRPr>
            </a:p>
          </p:txBody>
        </p:sp>
        <p:sp>
          <p:nvSpPr>
            <p:cNvPr id="175" name="Google Shape;175;p17"/>
            <p:cNvSpPr txBox="1"/>
            <p:nvPr/>
          </p:nvSpPr>
          <p:spPr>
            <a:xfrm rot="5400000">
              <a:off x="-1273999" y="1298400"/>
              <a:ext cx="2966100" cy="3693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1800"/>
                <a:buFont typeface="Arial"/>
                <a:buNone/>
              </a:pPr>
              <a:r>
                <a:rPr lang="en-US" sz="1800" b="0" i="0" u="none" strike="noStrike" cap="none">
                  <a:solidFill>
                    <a:srgbClr val="000000"/>
                  </a:solidFill>
                  <a:latin typeface="Alegreya Sans Medium"/>
                  <a:ea typeface="Alegreya Sans Medium"/>
                  <a:cs typeface="Alegreya Sans Medium"/>
                  <a:sym typeface="Alegreya Sans Medium"/>
                </a:rPr>
                <a:t>PROJECT TIMELINE</a:t>
              </a:r>
              <a:endParaRPr sz="1400" b="0" i="0" u="none" strike="noStrike" cap="none">
                <a:solidFill>
                  <a:srgbClr val="000000"/>
                </a:solidFill>
                <a:latin typeface="Alegreya Sans Medium"/>
                <a:ea typeface="Alegreya Sans Medium"/>
                <a:cs typeface="Alegreya Sans Medium"/>
                <a:sym typeface="Alegreya Sans Medium"/>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217"/>
        <p:cNvGrpSpPr/>
        <p:nvPr/>
      </p:nvGrpSpPr>
      <p:grpSpPr>
        <a:xfrm>
          <a:off x="0" y="0"/>
          <a:ext cx="0" cy="0"/>
          <a:chOff x="0" y="0"/>
          <a:chExt cx="0" cy="0"/>
        </a:xfrm>
      </p:grpSpPr>
      <p:pic>
        <p:nvPicPr>
          <p:cNvPr id="218" name="Google Shape;218;p19"/>
          <p:cNvPicPr preferRelativeResize="0"/>
          <p:nvPr/>
        </p:nvPicPr>
        <p:blipFill rotWithShape="1">
          <a:blip r:embed="rId3">
            <a:alphaModFix/>
          </a:blip>
          <a:srcRect t="5336" b="72890"/>
          <a:stretch/>
        </p:blipFill>
        <p:spPr>
          <a:xfrm>
            <a:off x="0" y="0"/>
            <a:ext cx="18288000" cy="2655472"/>
          </a:xfrm>
          <a:prstGeom prst="rect">
            <a:avLst/>
          </a:prstGeom>
          <a:noFill/>
          <a:ln>
            <a:noFill/>
          </a:ln>
        </p:spPr>
      </p:pic>
      <p:pic>
        <p:nvPicPr>
          <p:cNvPr id="219" name="Google Shape;219;p19"/>
          <p:cNvPicPr preferRelativeResize="0"/>
          <p:nvPr/>
        </p:nvPicPr>
        <p:blipFill rotWithShape="1">
          <a:blip r:embed="rId3">
            <a:alphaModFix/>
          </a:blip>
          <a:srcRect t="42775" b="35451"/>
          <a:stretch/>
        </p:blipFill>
        <p:spPr>
          <a:xfrm>
            <a:off x="0" y="7631528"/>
            <a:ext cx="18288000" cy="2655472"/>
          </a:xfrm>
          <a:prstGeom prst="rect">
            <a:avLst/>
          </a:prstGeom>
          <a:noFill/>
          <a:ln>
            <a:noFill/>
          </a:ln>
        </p:spPr>
      </p:pic>
      <p:sp>
        <p:nvSpPr>
          <p:cNvPr id="27" name="TextBox 26">
            <a:extLst>
              <a:ext uri="{FF2B5EF4-FFF2-40B4-BE49-F238E27FC236}">
                <a16:creationId xmlns:a16="http://schemas.microsoft.com/office/drawing/2014/main" id="{F6F08BE9-3549-4B62-A09C-CF9BE4F78E9D}"/>
              </a:ext>
            </a:extLst>
          </p:cNvPr>
          <p:cNvSpPr txBox="1"/>
          <p:nvPr/>
        </p:nvSpPr>
        <p:spPr>
          <a:xfrm>
            <a:off x="2909454" y="3190064"/>
            <a:ext cx="2216727" cy="3046988"/>
          </a:xfrm>
          <a:prstGeom prst="rect">
            <a:avLst/>
          </a:prstGeom>
          <a:noFill/>
        </p:spPr>
        <p:txBody>
          <a:bodyPr wrap="square">
            <a:spAutoFit/>
          </a:bodyPr>
          <a:lstStyle/>
          <a:p>
            <a:r>
              <a:rPr lang="en-US" sz="2400" b="1" dirty="0">
                <a:solidFill>
                  <a:schemeClr val="accent2">
                    <a:lumMod val="75000"/>
                  </a:schemeClr>
                </a:solidFill>
              </a:rPr>
              <a:t>Philosophical Worldviews </a:t>
            </a:r>
            <a:r>
              <a:rPr lang="en-US" sz="2400" dirty="0"/>
              <a:t>Postpositive Social construction Advocacy/participatory Pragmatic</a:t>
            </a:r>
          </a:p>
        </p:txBody>
      </p:sp>
      <p:sp>
        <p:nvSpPr>
          <p:cNvPr id="29" name="TextBox 28">
            <a:extLst>
              <a:ext uri="{FF2B5EF4-FFF2-40B4-BE49-F238E27FC236}">
                <a16:creationId xmlns:a16="http://schemas.microsoft.com/office/drawing/2014/main" id="{6BBE30FA-3929-41AE-8CC1-AE8F9136059A}"/>
              </a:ext>
            </a:extLst>
          </p:cNvPr>
          <p:cNvSpPr txBox="1"/>
          <p:nvPr/>
        </p:nvSpPr>
        <p:spPr>
          <a:xfrm>
            <a:off x="12413673" y="3319497"/>
            <a:ext cx="3200399" cy="3416320"/>
          </a:xfrm>
          <a:prstGeom prst="rect">
            <a:avLst/>
          </a:prstGeom>
          <a:noFill/>
        </p:spPr>
        <p:txBody>
          <a:bodyPr wrap="square">
            <a:spAutoFit/>
          </a:bodyPr>
          <a:lstStyle/>
          <a:p>
            <a:r>
              <a:rPr lang="en-US" sz="2400" b="1" dirty="0">
                <a:solidFill>
                  <a:schemeClr val="accent2">
                    <a:lumMod val="75000"/>
                  </a:schemeClr>
                </a:solidFill>
              </a:rPr>
              <a:t>Selected Strategies of Inquiry</a:t>
            </a:r>
            <a:r>
              <a:rPr lang="en-US" sz="2400" dirty="0"/>
              <a:t> Qualitative strategies (e.g., ethnography) Quantitative strategies (e.g., experiments) Mixed methods </a:t>
            </a:r>
            <a:r>
              <a:rPr lang="en-US" sz="2400" dirty="0" err="1"/>
              <a:t>startegies</a:t>
            </a:r>
            <a:r>
              <a:rPr lang="en-US" sz="2400" dirty="0"/>
              <a:t> (e.g., sequential)</a:t>
            </a:r>
          </a:p>
        </p:txBody>
      </p:sp>
      <p:sp>
        <p:nvSpPr>
          <p:cNvPr id="31" name="TextBox 30">
            <a:extLst>
              <a:ext uri="{FF2B5EF4-FFF2-40B4-BE49-F238E27FC236}">
                <a16:creationId xmlns:a16="http://schemas.microsoft.com/office/drawing/2014/main" id="{9A67828E-5DD6-409F-98F2-3E534EB525F6}"/>
              </a:ext>
            </a:extLst>
          </p:cNvPr>
          <p:cNvSpPr txBox="1"/>
          <p:nvPr/>
        </p:nvSpPr>
        <p:spPr>
          <a:xfrm>
            <a:off x="7661563" y="4456521"/>
            <a:ext cx="2216727" cy="2308324"/>
          </a:xfrm>
          <a:prstGeom prst="rect">
            <a:avLst/>
          </a:prstGeom>
          <a:noFill/>
        </p:spPr>
        <p:txBody>
          <a:bodyPr wrap="square">
            <a:spAutoFit/>
          </a:bodyPr>
          <a:lstStyle/>
          <a:p>
            <a:r>
              <a:rPr lang="en-US" sz="2400" b="1" dirty="0">
                <a:solidFill>
                  <a:schemeClr val="accent2">
                    <a:lumMod val="75000"/>
                  </a:schemeClr>
                </a:solidFill>
              </a:rPr>
              <a:t>Research Designs </a:t>
            </a:r>
            <a:r>
              <a:rPr lang="en-US" sz="2400" dirty="0"/>
              <a:t>Qualitative Quantitative Mixed methods</a:t>
            </a:r>
          </a:p>
        </p:txBody>
      </p:sp>
      <p:sp>
        <p:nvSpPr>
          <p:cNvPr id="33" name="TextBox 32">
            <a:extLst>
              <a:ext uri="{FF2B5EF4-FFF2-40B4-BE49-F238E27FC236}">
                <a16:creationId xmlns:a16="http://schemas.microsoft.com/office/drawing/2014/main" id="{EEBAA9E4-0E1F-4BCF-9A6F-69E04193BF9C}"/>
              </a:ext>
            </a:extLst>
          </p:cNvPr>
          <p:cNvSpPr txBox="1"/>
          <p:nvPr/>
        </p:nvSpPr>
        <p:spPr>
          <a:xfrm>
            <a:off x="6747164" y="8206485"/>
            <a:ext cx="3325092" cy="1938992"/>
          </a:xfrm>
          <a:prstGeom prst="rect">
            <a:avLst/>
          </a:prstGeom>
          <a:noFill/>
        </p:spPr>
        <p:txBody>
          <a:bodyPr wrap="square">
            <a:spAutoFit/>
          </a:bodyPr>
          <a:lstStyle/>
          <a:p>
            <a:r>
              <a:rPr lang="en-US" sz="2400" b="1" dirty="0">
                <a:solidFill>
                  <a:srgbClr val="FFFF00"/>
                </a:solidFill>
              </a:rPr>
              <a:t>Research Methods </a:t>
            </a:r>
            <a:r>
              <a:rPr lang="en-US" sz="2400" dirty="0">
                <a:solidFill>
                  <a:schemeClr val="bg1"/>
                </a:solidFill>
              </a:rPr>
              <a:t>Questions Data collection Data analysis Interpretation Write-up Validation</a:t>
            </a:r>
          </a:p>
        </p:txBody>
      </p:sp>
      <p:cxnSp>
        <p:nvCxnSpPr>
          <p:cNvPr id="9" name="Straight Arrow Connector 8">
            <a:extLst>
              <a:ext uri="{FF2B5EF4-FFF2-40B4-BE49-F238E27FC236}">
                <a16:creationId xmlns:a16="http://schemas.microsoft.com/office/drawing/2014/main" id="{0E9CE0B6-6847-4E73-B1A0-CEEBC8F7C1E8}"/>
              </a:ext>
            </a:extLst>
          </p:cNvPr>
          <p:cNvCxnSpPr/>
          <p:nvPr/>
        </p:nvCxnSpPr>
        <p:spPr>
          <a:xfrm>
            <a:off x="5999018" y="3319497"/>
            <a:ext cx="5458691"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CB08B5BB-008C-4FFA-855A-AEE999CD63CA}"/>
              </a:ext>
            </a:extLst>
          </p:cNvPr>
          <p:cNvCxnSpPr>
            <a:cxnSpLocks/>
          </p:cNvCxnSpPr>
          <p:nvPr/>
        </p:nvCxnSpPr>
        <p:spPr>
          <a:xfrm>
            <a:off x="4932217" y="6237052"/>
            <a:ext cx="1814947" cy="120283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6348F419-AE55-4BF6-95D1-AE793306CDBA}"/>
              </a:ext>
            </a:extLst>
          </p:cNvPr>
          <p:cNvCxnSpPr>
            <a:cxnSpLocks/>
          </p:cNvCxnSpPr>
          <p:nvPr/>
        </p:nvCxnSpPr>
        <p:spPr>
          <a:xfrm flipH="1">
            <a:off x="10252364" y="6026727"/>
            <a:ext cx="1634839" cy="141316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8E2"/>
        </a:solidFill>
        <a:effectLst/>
      </p:bgPr>
    </p:bg>
    <p:spTree>
      <p:nvGrpSpPr>
        <p:cNvPr id="1" name="Shape 245"/>
        <p:cNvGrpSpPr/>
        <p:nvPr/>
      </p:nvGrpSpPr>
      <p:grpSpPr>
        <a:xfrm>
          <a:off x="0" y="0"/>
          <a:ext cx="0" cy="0"/>
          <a:chOff x="0" y="0"/>
          <a:chExt cx="0" cy="0"/>
        </a:xfrm>
      </p:grpSpPr>
      <p:sp>
        <p:nvSpPr>
          <p:cNvPr id="267" name="Google Shape;267;p20"/>
          <p:cNvSpPr txBox="1"/>
          <p:nvPr/>
        </p:nvSpPr>
        <p:spPr>
          <a:xfrm>
            <a:off x="712794" y="606079"/>
            <a:ext cx="10742100" cy="2620717"/>
          </a:xfrm>
          <a:prstGeom prst="rect">
            <a:avLst/>
          </a:prstGeom>
          <a:noFill/>
          <a:ln>
            <a:noFill/>
          </a:ln>
        </p:spPr>
        <p:txBody>
          <a:bodyPr spcFirstLastPara="1" wrap="square" lIns="0" tIns="0" rIns="0" bIns="0" anchor="t" anchorCtr="0">
            <a:spAutoFit/>
          </a:bodyPr>
          <a:lstStyle/>
          <a:p>
            <a:pPr marL="0" marR="0" lvl="0" indent="0" algn="l" rtl="0">
              <a:lnSpc>
                <a:spcPct val="131000"/>
              </a:lnSpc>
              <a:spcBef>
                <a:spcPts val="0"/>
              </a:spcBef>
              <a:spcAft>
                <a:spcPts val="0"/>
              </a:spcAft>
              <a:buClr>
                <a:srgbClr val="000000"/>
              </a:buClr>
              <a:buSzPts val="6500"/>
              <a:buFont typeface="Arial"/>
              <a:buNone/>
            </a:pPr>
            <a:r>
              <a:rPr lang="en-US" sz="6500" b="0" i="0" u="none" strike="noStrike" cap="none" dirty="0">
                <a:solidFill>
                  <a:srgbClr val="000000"/>
                </a:solidFill>
                <a:latin typeface="Merriweather"/>
                <a:ea typeface="Merriweather"/>
                <a:cs typeface="Merriweather"/>
                <a:sym typeface="Merriweather"/>
              </a:rPr>
              <a:t>The Postpositivist Worldview</a:t>
            </a:r>
            <a:endParaRPr sz="1400" b="0" i="0" u="none" strike="noStrike" cap="none" dirty="0">
              <a:solidFill>
                <a:srgbClr val="000000"/>
              </a:solidFill>
              <a:latin typeface="Merriweather"/>
              <a:ea typeface="Merriweather"/>
              <a:cs typeface="Merriweather"/>
              <a:sym typeface="Merriweather"/>
            </a:endParaRPr>
          </a:p>
        </p:txBody>
      </p:sp>
      <p:sp>
        <p:nvSpPr>
          <p:cNvPr id="33" name="TextBox 32">
            <a:extLst>
              <a:ext uri="{FF2B5EF4-FFF2-40B4-BE49-F238E27FC236}">
                <a16:creationId xmlns:a16="http://schemas.microsoft.com/office/drawing/2014/main" id="{DBE1577D-0583-4143-846D-8752805AE4ED}"/>
              </a:ext>
            </a:extLst>
          </p:cNvPr>
          <p:cNvSpPr txBox="1"/>
          <p:nvPr/>
        </p:nvSpPr>
        <p:spPr>
          <a:xfrm>
            <a:off x="4572000" y="4404836"/>
            <a:ext cx="13258800" cy="4832092"/>
          </a:xfrm>
          <a:prstGeom prst="rect">
            <a:avLst/>
          </a:prstGeom>
          <a:noFill/>
        </p:spPr>
        <p:txBody>
          <a:bodyPr wrap="square">
            <a:spAutoFit/>
          </a:bodyPr>
          <a:lstStyle/>
          <a:p>
            <a:r>
              <a:rPr lang="en-US" sz="4400" dirty="0"/>
              <a:t>The postpositivist assumptions have represented the traditional form of research, and these assumptions hold true more for quantitative research than qualitative research. This worldview is sometimes called the scientific method or doing science research. It is also called positivist/postpositivist research, empirical science, and </a:t>
            </a:r>
            <a:r>
              <a:rPr lang="en-US" sz="4400" dirty="0" err="1"/>
              <a:t>postpostivism</a:t>
            </a:r>
            <a:r>
              <a:rPr lang="en-US" sz="4400" dirty="0"/>
              <a: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1048</Words>
  <Application>Microsoft Office PowerPoint</Application>
  <PresentationFormat>Custom</PresentationFormat>
  <Paragraphs>47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Alegreya Sans Medium</vt:lpstr>
      <vt:lpstr>Merriweather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Ғабит Жанар  Ғабитқызы</cp:lastModifiedBy>
  <cp:revision>6</cp:revision>
  <dcterms:modified xsi:type="dcterms:W3CDTF">2022-11-06T18:12:04Z</dcterms:modified>
</cp:coreProperties>
</file>