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 id="256" r:id="rId3"/>
    <p:sldId id="307" r:id="rId4"/>
    <p:sldId id="310" r:id="rId5"/>
    <p:sldId id="309" r:id="rId6"/>
    <p:sldId id="308" r:id="rId7"/>
    <p:sldId id="311" r:id="rId8"/>
    <p:sldId id="312" r:id="rId9"/>
    <p:sldId id="313" r:id="rId10"/>
    <p:sldId id="314" r:id="rId11"/>
    <p:sldId id="315" r:id="rId12"/>
    <p:sldId id="305" r:id="rId13"/>
    <p:sldId id="30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F9E6A806-CFFC-48E3-8984-1118D04DB602}">
          <p14:sldIdLst>
            <p14:sldId id="259"/>
            <p14:sldId id="256"/>
            <p14:sldId id="307"/>
            <p14:sldId id="310"/>
            <p14:sldId id="309"/>
            <p14:sldId id="308"/>
            <p14:sldId id="311"/>
            <p14:sldId id="312"/>
            <p14:sldId id="313"/>
            <p14:sldId id="314"/>
            <p14:sldId id="315"/>
          </p14:sldIdLst>
        </p14:section>
        <p14:section name="Раздел без заголовка" id="{4FC3ABE3-A329-49E6-920F-9A0DBC293E2E}">
          <p14:sldIdLst>
            <p14:sldId id="305"/>
            <p14:sldId id="30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6" d="100"/>
          <a:sy n="76" d="100"/>
        </p:scale>
        <p:origin x="-296" y="-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11/1/2022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11/1/2022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11/1/2022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67001" y="1475633"/>
            <a:ext cx="8361229" cy="2098226"/>
          </a:xfrm>
        </p:spPr>
        <p:txBody>
          <a:bodyPr/>
          <a:lstStyle/>
          <a:p>
            <a:r>
              <a:rPr lang="kk-KZ" dirty="0" smtClean="0"/>
              <a:t>Лекция </a:t>
            </a:r>
            <a:r>
              <a:rPr lang="kk-KZ" dirty="0" smtClean="0"/>
              <a:t>10</a:t>
            </a:r>
            <a:endParaRPr lang="ru-RU" dirty="0"/>
          </a:p>
        </p:txBody>
      </p:sp>
      <p:sp>
        <p:nvSpPr>
          <p:cNvPr id="3" name="Подзаголовок 2"/>
          <p:cNvSpPr>
            <a:spLocks noGrp="1"/>
          </p:cNvSpPr>
          <p:nvPr>
            <p:ph type="subTitle" idx="1"/>
          </p:nvPr>
        </p:nvSpPr>
        <p:spPr>
          <a:xfrm>
            <a:off x="2688295" y="3696220"/>
            <a:ext cx="6831673" cy="1086237"/>
          </a:xfrm>
        </p:spPr>
        <p:txBody>
          <a:bodyPr/>
          <a:lstStyle/>
          <a:p>
            <a:r>
              <a:rPr lang="ru-RU" b="1" dirty="0"/>
              <a:t>Методы выбора поставщиков</a:t>
            </a:r>
            <a:endParaRPr lang="ru-RU" dirty="0"/>
          </a:p>
        </p:txBody>
      </p:sp>
      <p:sp>
        <p:nvSpPr>
          <p:cNvPr id="4" name="TextBox 3"/>
          <p:cNvSpPr txBox="1"/>
          <p:nvPr/>
        </p:nvSpPr>
        <p:spPr>
          <a:xfrm>
            <a:off x="6593178" y="4870139"/>
            <a:ext cx="4110036" cy="738664"/>
          </a:xfrm>
          <a:prstGeom prst="rect">
            <a:avLst/>
          </a:prstGeom>
          <a:noFill/>
        </p:spPr>
        <p:txBody>
          <a:bodyPr wrap="none" rtlCol="0">
            <a:spAutoFit/>
          </a:bodyPr>
          <a:lstStyle/>
          <a:p>
            <a:r>
              <a:rPr lang="ru-RU" sz="1400" dirty="0" err="1"/>
              <a:t>и</a:t>
            </a:r>
            <a:r>
              <a:rPr lang="ru-RU" sz="1400" dirty="0" err="1" smtClean="0"/>
              <a:t>.о</a:t>
            </a:r>
            <a:r>
              <a:rPr lang="ru-RU" sz="1400" dirty="0" smtClean="0"/>
              <a:t>. доцент кафедры «Информационные системы» </a:t>
            </a:r>
          </a:p>
          <a:p>
            <a:r>
              <a:rPr lang="ru-RU" sz="1400" dirty="0" err="1" smtClean="0"/>
              <a:t>Муханова</a:t>
            </a:r>
            <a:r>
              <a:rPr lang="ru-RU" sz="1400" dirty="0" smtClean="0"/>
              <a:t> </a:t>
            </a:r>
            <a:r>
              <a:rPr lang="ru-RU" sz="1400" dirty="0" err="1" smtClean="0"/>
              <a:t>Аягоз</a:t>
            </a:r>
            <a:r>
              <a:rPr lang="ru-RU" sz="1400" dirty="0" smtClean="0"/>
              <a:t> </a:t>
            </a:r>
            <a:r>
              <a:rPr lang="ru-RU" sz="1400" dirty="0" err="1" smtClean="0"/>
              <a:t>Асанбековна</a:t>
            </a:r>
            <a:endParaRPr lang="ru-RU" sz="1400" dirty="0" smtClean="0"/>
          </a:p>
          <a:p>
            <a:r>
              <a:rPr lang="en-US" sz="1400" dirty="0"/>
              <a:t>e</a:t>
            </a:r>
            <a:r>
              <a:rPr lang="en-US" sz="1400" dirty="0" smtClean="0"/>
              <a:t>-mail: ayagoz198302@mail.ru</a:t>
            </a:r>
            <a:endParaRPr lang="ru-RU" sz="1400" dirty="0"/>
          </a:p>
        </p:txBody>
      </p:sp>
    </p:spTree>
    <p:extLst>
      <p:ext uri="{BB962C8B-B14F-4D97-AF65-F5344CB8AC3E}">
        <p14:creationId xmlns:p14="http://schemas.microsoft.com/office/powerpoint/2010/main" val="4704939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Сравнительная оценка методов выбора поставщиков.</a:t>
            </a:r>
            <a:endParaRPr lang="ru-RU" dirty="0"/>
          </a:p>
        </p:txBody>
      </p:sp>
      <p:sp>
        <p:nvSpPr>
          <p:cNvPr id="3" name="Объект 2"/>
          <p:cNvSpPr>
            <a:spLocks noGrp="1"/>
          </p:cNvSpPr>
          <p:nvPr>
            <p:ph idx="1"/>
          </p:nvPr>
        </p:nvSpPr>
        <p:spPr/>
        <p:txBody>
          <a:bodyPr/>
          <a:lstStyle/>
          <a:p>
            <a:pPr algn="just"/>
            <a:r>
              <a:rPr lang="ru-RU" dirty="0"/>
              <a:t>Использование того или иного метода выбора поставщиков обусловлено особенностями и требованиями предприятия, дающего оценку потенциальным новым поставщикам.</a:t>
            </a:r>
          </a:p>
          <a:p>
            <a:pPr algn="just"/>
            <a:r>
              <a:rPr lang="ru-RU" dirty="0"/>
              <a:t>Если предприятию необходимо сосредоточиться на каком-то одном критерии, то уместно использовать метод доминирующих характеристик. Если имеется в наличии много полезной информации и нужна комплексная оценка поставщика по многим критериям, то подходит метод анализа иерархий. Если среди прочих критериев явным преимуществом обладают один или два критерия, но оценку все равно необходимо дать комплексную, то используем метод рейтинговых оценок. Если же главной интересующей нас стороной являются затраты на поставку, то подойдет метод оценки затрат.</a:t>
            </a:r>
          </a:p>
          <a:p>
            <a:endParaRPr lang="ru-RU" dirty="0"/>
          </a:p>
        </p:txBody>
      </p:sp>
    </p:spTree>
    <p:extLst>
      <p:ext uri="{BB962C8B-B14F-4D97-AF65-F5344CB8AC3E}">
        <p14:creationId xmlns:p14="http://schemas.microsoft.com/office/powerpoint/2010/main" val="337658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Сравнительный анализ методов выбора поставщиков</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58007981"/>
              </p:ext>
            </p:extLst>
          </p:nvPr>
        </p:nvGraphicFramePr>
        <p:xfrm>
          <a:off x="1371600" y="2286000"/>
          <a:ext cx="9601200" cy="2982285"/>
        </p:xfrm>
        <a:graphic>
          <a:graphicData uri="http://schemas.openxmlformats.org/drawingml/2006/table">
            <a:tbl>
              <a:tblPr firstRow="1" bandRow="1">
                <a:tableStyleId>{5C22544A-7EE6-4342-B048-85BDC9FD1C3A}</a:tableStyleId>
              </a:tblPr>
              <a:tblGrid>
                <a:gridCol w="3200400"/>
                <a:gridCol w="3200400"/>
                <a:gridCol w="3200400"/>
              </a:tblGrid>
              <a:tr h="596457">
                <a:tc>
                  <a:txBody>
                    <a:bodyPr/>
                    <a:lstStyle/>
                    <a:p>
                      <a:pPr algn="just">
                        <a:lnSpc>
                          <a:spcPct val="115000"/>
                        </a:lnSpc>
                        <a:spcAft>
                          <a:spcPts val="0"/>
                        </a:spcAft>
                      </a:pPr>
                      <a:r>
                        <a:rPr lang="ru-RU" sz="1000" dirty="0">
                          <a:effectLst/>
                          <a:latin typeface="Times New Roman"/>
                          <a:ea typeface="Times New Roman"/>
                          <a:cs typeface="Times New Roman"/>
                        </a:rPr>
                        <a:t>Название метода</a:t>
                      </a:r>
                      <a:endParaRPr lang="ru-RU"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Преимущества</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dirty="0">
                          <a:effectLst/>
                          <a:latin typeface="Times New Roman"/>
                          <a:ea typeface="Times New Roman"/>
                          <a:cs typeface="Times New Roman"/>
                        </a:rPr>
                        <a:t>Недостатки</a:t>
                      </a:r>
                      <a:endParaRPr lang="ru-RU" sz="1100" dirty="0">
                        <a:effectLst/>
                        <a:latin typeface="Calibri"/>
                        <a:ea typeface="Calibri"/>
                        <a:cs typeface="Times New Roman"/>
                      </a:endParaRPr>
                    </a:p>
                  </a:txBody>
                  <a:tcPr marL="68580" marR="68580" marT="0" marB="0"/>
                </a:tc>
              </a:tr>
              <a:tr h="596457">
                <a:tc>
                  <a:txBody>
                    <a:bodyPr/>
                    <a:lstStyle/>
                    <a:p>
                      <a:pPr algn="just">
                        <a:lnSpc>
                          <a:spcPct val="115000"/>
                        </a:lnSpc>
                        <a:spcAft>
                          <a:spcPts val="0"/>
                        </a:spcAft>
                      </a:pPr>
                      <a:r>
                        <a:rPr lang="ru-RU" sz="1000" dirty="0">
                          <a:effectLst/>
                          <a:latin typeface="Times New Roman"/>
                          <a:ea typeface="Times New Roman"/>
                          <a:cs typeface="Times New Roman"/>
                        </a:rPr>
                        <a:t>Метод рейтинговых оценок</a:t>
                      </a:r>
                      <a:endParaRPr lang="ru-RU"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Простой и быстрый расчет показателей</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Трудно получить объективные данные</a:t>
                      </a:r>
                      <a:endParaRPr lang="ru-RU" sz="1100">
                        <a:effectLst/>
                        <a:latin typeface="Calibri"/>
                        <a:ea typeface="Calibri"/>
                        <a:cs typeface="Times New Roman"/>
                      </a:endParaRPr>
                    </a:p>
                  </a:txBody>
                  <a:tcPr marL="68580" marR="68580" marT="0" marB="0"/>
                </a:tc>
              </a:tr>
              <a:tr h="596457">
                <a:tc>
                  <a:txBody>
                    <a:bodyPr/>
                    <a:lstStyle/>
                    <a:p>
                      <a:pPr algn="just">
                        <a:lnSpc>
                          <a:spcPct val="115000"/>
                        </a:lnSpc>
                        <a:spcAft>
                          <a:spcPts val="0"/>
                        </a:spcAft>
                      </a:pPr>
                      <a:r>
                        <a:rPr lang="ru-RU" sz="1000">
                          <a:effectLst/>
                          <a:latin typeface="Times New Roman"/>
                          <a:ea typeface="Times New Roman"/>
                          <a:cs typeface="Times New Roman"/>
                        </a:rPr>
                        <a:t>Метод оценки затрат</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Учитывает все возможные затраты</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Анализ поставщика только с категории затрат</a:t>
                      </a:r>
                      <a:endParaRPr lang="ru-RU" sz="1100">
                        <a:effectLst/>
                        <a:latin typeface="Calibri"/>
                        <a:ea typeface="Calibri"/>
                        <a:cs typeface="Times New Roman"/>
                      </a:endParaRPr>
                    </a:p>
                  </a:txBody>
                  <a:tcPr marL="68580" marR="68580" marT="0" marB="0"/>
                </a:tc>
              </a:tr>
              <a:tr h="596457">
                <a:tc>
                  <a:txBody>
                    <a:bodyPr/>
                    <a:lstStyle/>
                    <a:p>
                      <a:pPr algn="just">
                        <a:lnSpc>
                          <a:spcPct val="115000"/>
                        </a:lnSpc>
                        <a:spcAft>
                          <a:spcPts val="0"/>
                        </a:spcAft>
                      </a:pPr>
                      <a:r>
                        <a:rPr lang="ru-RU" sz="1000" dirty="0">
                          <a:effectLst/>
                          <a:latin typeface="Times New Roman"/>
                          <a:ea typeface="Times New Roman"/>
                          <a:cs typeface="Times New Roman"/>
                        </a:rPr>
                        <a:t>Метод доминирующих характеристик</a:t>
                      </a:r>
                      <a:endParaRPr lang="ru-RU"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Простое использование, оценка главного фактора</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Невозможность комплексной оценки поставщиков</a:t>
                      </a:r>
                      <a:endParaRPr lang="ru-RU" sz="1100">
                        <a:effectLst/>
                        <a:latin typeface="Calibri"/>
                        <a:ea typeface="Calibri"/>
                        <a:cs typeface="Times New Roman"/>
                      </a:endParaRPr>
                    </a:p>
                  </a:txBody>
                  <a:tcPr marL="68580" marR="68580" marT="0" marB="0"/>
                </a:tc>
              </a:tr>
              <a:tr h="596457">
                <a:tc>
                  <a:txBody>
                    <a:bodyPr/>
                    <a:lstStyle/>
                    <a:p>
                      <a:pPr algn="just">
                        <a:lnSpc>
                          <a:spcPct val="115000"/>
                        </a:lnSpc>
                        <a:spcAft>
                          <a:spcPts val="0"/>
                        </a:spcAft>
                      </a:pPr>
                      <a:r>
                        <a:rPr lang="ru-RU" sz="1000">
                          <a:effectLst/>
                          <a:latin typeface="Times New Roman"/>
                          <a:ea typeface="Times New Roman"/>
                          <a:cs typeface="Times New Roman"/>
                        </a:rPr>
                        <a:t>Метод анализа иерархий</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Комплексная оценка поставщиков</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dirty="0">
                          <a:effectLst/>
                          <a:latin typeface="Times New Roman"/>
                          <a:ea typeface="Times New Roman"/>
                          <a:cs typeface="Times New Roman"/>
                        </a:rPr>
                        <a:t>Сложные расчеты и необходимость большого объема информации</a:t>
                      </a:r>
                      <a:endParaRPr lang="ru-RU"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4753646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Контрольные вопросы:</a:t>
            </a:r>
            <a:r>
              <a:rPr lang="ru-RU" dirty="0"/>
              <a:t/>
            </a:r>
            <a:br>
              <a:rPr lang="ru-RU" dirty="0"/>
            </a:br>
            <a:endParaRPr lang="ru-RU" dirty="0"/>
          </a:p>
        </p:txBody>
      </p:sp>
      <p:sp>
        <p:nvSpPr>
          <p:cNvPr id="3" name="Объект 2"/>
          <p:cNvSpPr>
            <a:spLocks noGrp="1"/>
          </p:cNvSpPr>
          <p:nvPr>
            <p:ph idx="1"/>
          </p:nvPr>
        </p:nvSpPr>
        <p:spPr/>
        <p:txBody>
          <a:bodyPr>
            <a:normAutofit/>
          </a:bodyPr>
          <a:lstStyle/>
          <a:p>
            <a:r>
              <a:rPr lang="ru-RU" dirty="0"/>
              <a:t>1.Какие существуют методы выбора поставщиков?</a:t>
            </a:r>
          </a:p>
          <a:p>
            <a:r>
              <a:rPr lang="ru-RU" dirty="0"/>
              <a:t>2.Сущность метода  рейтинговых оценок</a:t>
            </a:r>
          </a:p>
          <a:p>
            <a:r>
              <a:rPr lang="ru-RU" dirty="0"/>
              <a:t>3.В чем состоит трудность применения  метода рейтинговых оценок на практике?</a:t>
            </a:r>
          </a:p>
          <a:p>
            <a:r>
              <a:rPr lang="ru-RU" dirty="0"/>
              <a:t>4.В чем заключается суть метода</a:t>
            </a:r>
            <a:r>
              <a:rPr lang="ru-RU" b="1" dirty="0"/>
              <a:t> </a:t>
            </a:r>
            <a:r>
              <a:rPr lang="ru-RU" dirty="0"/>
              <a:t>оценки затрат?</a:t>
            </a:r>
          </a:p>
          <a:p>
            <a:r>
              <a:rPr lang="ru-RU" dirty="0"/>
              <a:t>5.Какие логистические издержки приходится учитывать при применении метода оценки затрат?</a:t>
            </a:r>
          </a:p>
          <a:p>
            <a:endParaRPr lang="ru-RU" dirty="0"/>
          </a:p>
        </p:txBody>
      </p:sp>
    </p:spTree>
    <p:extLst>
      <p:ext uri="{BB962C8B-B14F-4D97-AF65-F5344CB8AC3E}">
        <p14:creationId xmlns:p14="http://schemas.microsoft.com/office/powerpoint/2010/main" val="4121294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Контрольные вопросы:</a:t>
            </a:r>
            <a:endParaRPr lang="ru-RU" dirty="0"/>
          </a:p>
        </p:txBody>
      </p:sp>
      <p:sp>
        <p:nvSpPr>
          <p:cNvPr id="3" name="Объект 2"/>
          <p:cNvSpPr>
            <a:spLocks noGrp="1"/>
          </p:cNvSpPr>
          <p:nvPr>
            <p:ph idx="1"/>
          </p:nvPr>
        </p:nvSpPr>
        <p:spPr>
          <a:xfrm>
            <a:off x="1371600" y="1812022"/>
            <a:ext cx="9601200" cy="4055378"/>
          </a:xfrm>
        </p:spPr>
        <p:txBody>
          <a:bodyPr>
            <a:normAutofit/>
          </a:bodyPr>
          <a:lstStyle/>
          <a:p>
            <a:r>
              <a:rPr lang="ru-RU" dirty="0"/>
              <a:t>6.Сущность метода доминирующих характеристик?</a:t>
            </a:r>
          </a:p>
          <a:p>
            <a:r>
              <a:rPr lang="ru-RU" dirty="0"/>
              <a:t>7.Сущность метода анализа иерархий</a:t>
            </a:r>
          </a:p>
          <a:p>
            <a:r>
              <a:rPr lang="ru-RU" dirty="0"/>
              <a:t>8.Преимущества и недостатки метода  рейтинговых оценок</a:t>
            </a:r>
          </a:p>
          <a:p>
            <a:r>
              <a:rPr lang="ru-RU" dirty="0"/>
              <a:t>9. Преимущества и недостатки метода оценки затрат</a:t>
            </a:r>
          </a:p>
          <a:p>
            <a:r>
              <a:rPr lang="ru-RU" dirty="0"/>
              <a:t>10. Преимущества и недостатки метода  доминирующих характеристик</a:t>
            </a:r>
          </a:p>
          <a:p>
            <a:r>
              <a:rPr lang="ru-RU" dirty="0"/>
              <a:t>11. Преимущества и недостатки метода  анализа иерархий</a:t>
            </a:r>
          </a:p>
          <a:p>
            <a:pPr marL="0" indent="0">
              <a:buNone/>
            </a:pPr>
            <a:endParaRPr lang="ru-RU" dirty="0"/>
          </a:p>
          <a:p>
            <a:endParaRPr lang="ru-RU" dirty="0"/>
          </a:p>
        </p:txBody>
      </p:sp>
    </p:spTree>
    <p:extLst>
      <p:ext uri="{BB962C8B-B14F-4D97-AF65-F5344CB8AC3E}">
        <p14:creationId xmlns:p14="http://schemas.microsoft.com/office/powerpoint/2010/main" val="35038079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30801" y="3947366"/>
            <a:ext cx="8319917" cy="2167825"/>
          </a:xfrm>
        </p:spPr>
        <p:txBody>
          <a:bodyPr/>
          <a:lstStyle/>
          <a:p>
            <a:pPr algn="l"/>
            <a:r>
              <a:rPr lang="ru-RU" sz="2400" b="1" dirty="0" smtClean="0"/>
              <a:t>Вопросы:</a:t>
            </a:r>
            <a:r>
              <a:rPr lang="ru-RU" sz="2400" dirty="0" smtClean="0"/>
              <a:t/>
            </a:r>
            <a:br>
              <a:rPr lang="ru-RU" sz="2400" dirty="0" smtClean="0"/>
            </a:br>
            <a:r>
              <a:rPr lang="ru-RU" sz="2400" dirty="0" smtClean="0"/>
              <a:t/>
            </a:r>
            <a:br>
              <a:rPr lang="ru-RU" sz="2400" dirty="0" smtClean="0"/>
            </a:br>
            <a:r>
              <a:rPr lang="ru-RU" sz="2400" dirty="0" smtClean="0"/>
              <a:t/>
            </a:r>
            <a:br>
              <a:rPr lang="ru-RU" sz="2400" dirty="0" smtClean="0"/>
            </a:br>
            <a:r>
              <a:rPr lang="ru-RU" sz="2400" dirty="0" smtClean="0"/>
              <a:t>- </a:t>
            </a:r>
            <a:r>
              <a:rPr lang="ru-RU" sz="2400" b="1" dirty="0" smtClean="0"/>
              <a:t>Метод </a:t>
            </a:r>
            <a:r>
              <a:rPr lang="ru-RU" sz="2400" b="1" dirty="0"/>
              <a:t>рейтинговых оценок</a:t>
            </a:r>
            <a:r>
              <a:rPr lang="ru-RU" sz="2400" dirty="0" smtClean="0"/>
              <a:t>.</a:t>
            </a:r>
            <a:br>
              <a:rPr lang="ru-RU" sz="2400" dirty="0" smtClean="0"/>
            </a:br>
            <a:r>
              <a:rPr lang="ru-RU" sz="2400" dirty="0" smtClean="0"/>
              <a:t>- </a:t>
            </a:r>
            <a:r>
              <a:rPr lang="ru-RU" sz="2400" b="1" dirty="0" smtClean="0"/>
              <a:t>Метод </a:t>
            </a:r>
            <a:r>
              <a:rPr lang="ru-RU" sz="2400" b="1" dirty="0"/>
              <a:t>оценки затрат</a:t>
            </a:r>
            <a:r>
              <a:rPr lang="ru-RU" sz="2400" dirty="0" smtClean="0"/>
              <a:t>.</a:t>
            </a:r>
            <a:br>
              <a:rPr lang="ru-RU" sz="2400" dirty="0" smtClean="0"/>
            </a:br>
            <a:r>
              <a:rPr lang="ru-RU" sz="2400" dirty="0" smtClean="0"/>
              <a:t>- </a:t>
            </a:r>
            <a:r>
              <a:rPr lang="ru-RU" sz="2400" b="1" dirty="0" smtClean="0"/>
              <a:t>Метод </a:t>
            </a:r>
            <a:r>
              <a:rPr lang="ru-RU" sz="2400" b="1" dirty="0"/>
              <a:t>доминирующих характеристик</a:t>
            </a:r>
            <a:r>
              <a:rPr lang="ru-RU" sz="2400" dirty="0" smtClean="0"/>
              <a:t>.</a:t>
            </a:r>
            <a:br>
              <a:rPr lang="ru-RU" sz="2400" dirty="0" smtClean="0"/>
            </a:br>
            <a:r>
              <a:rPr lang="ru-RU" sz="2400" dirty="0" smtClean="0"/>
              <a:t>- </a:t>
            </a:r>
            <a:r>
              <a:rPr lang="ru-RU" sz="2400" b="1" dirty="0" smtClean="0"/>
              <a:t>Метод </a:t>
            </a:r>
            <a:r>
              <a:rPr lang="ru-RU" sz="2400" b="1" dirty="0"/>
              <a:t>анализа иерархий</a:t>
            </a:r>
            <a:r>
              <a:rPr lang="ru-RU" sz="2400" dirty="0" smtClean="0"/>
              <a:t>.</a:t>
            </a:r>
            <a:br>
              <a:rPr lang="ru-RU" sz="2400" dirty="0" smtClean="0"/>
            </a:br>
            <a:r>
              <a:rPr lang="ru-RU" sz="2400" dirty="0" smtClean="0"/>
              <a:t>- </a:t>
            </a:r>
            <a:r>
              <a:rPr lang="ru-RU" sz="2400" b="1" dirty="0" smtClean="0"/>
              <a:t>Сравнительная </a:t>
            </a:r>
            <a:r>
              <a:rPr lang="ru-RU" sz="2400" b="1" dirty="0"/>
              <a:t>оценка методов выбора поставщиков.</a:t>
            </a:r>
            <a:r>
              <a:rPr lang="ru-RU" sz="2400" dirty="0"/>
              <a:t/>
            </a:r>
            <a:br>
              <a:rPr lang="ru-RU" sz="2400" dirty="0"/>
            </a:br>
            <a:r>
              <a:rPr lang="ru-RU" sz="2400" dirty="0"/>
              <a:t/>
            </a:r>
            <a:br>
              <a:rPr lang="ru-RU" sz="2400" dirty="0"/>
            </a:br>
            <a:r>
              <a:rPr lang="ru-RU" sz="2400" dirty="0"/>
              <a:t/>
            </a:r>
            <a:br>
              <a:rPr lang="ru-RU" sz="2400" dirty="0"/>
            </a:br>
            <a:endParaRPr lang="ru-RU" sz="2400" dirty="0"/>
          </a:p>
        </p:txBody>
      </p:sp>
    </p:spTree>
    <p:extLst>
      <p:ext uri="{BB962C8B-B14F-4D97-AF65-F5344CB8AC3E}">
        <p14:creationId xmlns:p14="http://schemas.microsoft.com/office/powerpoint/2010/main" val="981356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Метод рейтинговых оценок</a:t>
            </a:r>
            <a:r>
              <a:rPr lang="ru-RU" dirty="0"/>
              <a:t>.</a:t>
            </a:r>
            <a:endParaRPr lang="ru-RU" dirty="0"/>
          </a:p>
        </p:txBody>
      </p:sp>
      <p:sp>
        <p:nvSpPr>
          <p:cNvPr id="3" name="Объект 2"/>
          <p:cNvSpPr>
            <a:spLocks noGrp="1"/>
          </p:cNvSpPr>
          <p:nvPr>
            <p:ph idx="1"/>
          </p:nvPr>
        </p:nvSpPr>
        <p:spPr/>
        <p:txBody>
          <a:bodyPr/>
          <a:lstStyle/>
          <a:p>
            <a:r>
              <a:rPr lang="ru-RU" dirty="0"/>
              <a:t>Выбираются основные критерии выбора поставщика, далее работниками службы закупок или привлеченными экспертами устанавливается их значимость экспертным путем. Например, допустим, что предприятию необходимо закупить товар, причем его дефицит недопустим. Соответственно, на первое место при выборе поставщика будет поставлен критерий надежности поставки. Удельный вес этого критерия будет самым большим (Табл.№1).</a:t>
            </a:r>
          </a:p>
          <a:p>
            <a:endParaRPr lang="ru-RU" dirty="0"/>
          </a:p>
        </p:txBody>
      </p:sp>
    </p:spTree>
    <p:extLst>
      <p:ext uri="{BB962C8B-B14F-4D97-AF65-F5344CB8AC3E}">
        <p14:creationId xmlns:p14="http://schemas.microsoft.com/office/powerpoint/2010/main" val="3114332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Рейтинговые оценки критериев выбора поставщика</a:t>
            </a:r>
            <a:r>
              <a:rPr lang="ru-RU" dirty="0" smtClean="0"/>
              <a:t>. </a:t>
            </a:r>
            <a:r>
              <a:rPr lang="ru-RU" dirty="0" err="1" smtClean="0"/>
              <a:t>Табл</a:t>
            </a:r>
            <a:r>
              <a:rPr lang="ru-RU" dirty="0" smtClean="0"/>
              <a:t> 1.</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0638184"/>
              </p:ext>
            </p:extLst>
          </p:nvPr>
        </p:nvGraphicFramePr>
        <p:xfrm>
          <a:off x="1371600" y="2286000"/>
          <a:ext cx="9601200" cy="2966720"/>
        </p:xfrm>
        <a:graphic>
          <a:graphicData uri="http://schemas.openxmlformats.org/drawingml/2006/table">
            <a:tbl>
              <a:tblPr firstRow="1" bandRow="1">
                <a:tableStyleId>{5C22544A-7EE6-4342-B048-85BDC9FD1C3A}</a:tableStyleId>
              </a:tblPr>
              <a:tblGrid>
                <a:gridCol w="2400300"/>
                <a:gridCol w="2400300"/>
                <a:gridCol w="2400300"/>
                <a:gridCol w="2400300"/>
              </a:tblGrid>
              <a:tr h="370840">
                <a:tc>
                  <a:txBody>
                    <a:bodyPr/>
                    <a:lstStyle/>
                    <a:p>
                      <a:pPr algn="just">
                        <a:lnSpc>
                          <a:spcPct val="115000"/>
                        </a:lnSpc>
                        <a:spcAft>
                          <a:spcPts val="0"/>
                        </a:spcAft>
                      </a:pPr>
                      <a:r>
                        <a:rPr lang="ru-RU" sz="1000">
                          <a:effectLst/>
                          <a:latin typeface="Times New Roman"/>
                          <a:ea typeface="Times New Roman"/>
                          <a:cs typeface="Times New Roman"/>
                        </a:rPr>
                        <a:t>Критерий выбора</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Удельный вес критерия</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Оценка значения критерия по 10-бальной шкале</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dirty="0">
                          <a:effectLst/>
                          <a:latin typeface="Times New Roman"/>
                          <a:ea typeface="Times New Roman"/>
                          <a:cs typeface="Times New Roman"/>
                        </a:rPr>
                        <a:t>Произведение удельного веса критерия на оценку</a:t>
                      </a:r>
                      <a:endParaRPr lang="ru-RU" sz="1100" dirty="0">
                        <a:effectLst/>
                        <a:latin typeface="Calibri"/>
                        <a:ea typeface="Calibri"/>
                        <a:cs typeface="Times New Roman"/>
                      </a:endParaRPr>
                    </a:p>
                  </a:txBody>
                  <a:tcPr marL="68580" marR="68580" marT="0" marB="0"/>
                </a:tc>
              </a:tr>
              <a:tr h="370840">
                <a:tc>
                  <a:txBody>
                    <a:bodyPr/>
                    <a:lstStyle/>
                    <a:p>
                      <a:pPr algn="just">
                        <a:lnSpc>
                          <a:spcPct val="115000"/>
                        </a:lnSpc>
                        <a:spcAft>
                          <a:spcPts val="0"/>
                        </a:spcAft>
                      </a:pPr>
                      <a:r>
                        <a:rPr lang="ru-RU" sz="1000" dirty="0">
                          <a:effectLst/>
                          <a:latin typeface="Times New Roman"/>
                          <a:ea typeface="Times New Roman"/>
                          <a:cs typeface="Times New Roman"/>
                        </a:rPr>
                        <a:t>Надежность поставки</a:t>
                      </a:r>
                      <a:endParaRPr lang="ru-RU"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0,30</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7</a:t>
                      </a:r>
                      <a:endParaRPr lang="ru-RU" sz="11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ru-RU" sz="1000">
                          <a:effectLst/>
                          <a:latin typeface="Times New Roman"/>
                          <a:ea typeface="Times New Roman"/>
                          <a:cs typeface="Times New Roman"/>
                        </a:rPr>
                        <a:t>2,1</a:t>
                      </a:r>
                      <a:endParaRPr lang="ru-RU" sz="1100">
                        <a:effectLst/>
                        <a:latin typeface="Calibri"/>
                        <a:ea typeface="Calibri"/>
                        <a:cs typeface="Times New Roman"/>
                      </a:endParaRPr>
                    </a:p>
                  </a:txBody>
                  <a:tcPr marL="68580" marR="68580" marT="0" marB="0" anchor="ctr"/>
                </a:tc>
              </a:tr>
              <a:tr h="370840">
                <a:tc>
                  <a:txBody>
                    <a:bodyPr/>
                    <a:lstStyle/>
                    <a:p>
                      <a:pPr algn="just">
                        <a:lnSpc>
                          <a:spcPct val="115000"/>
                        </a:lnSpc>
                        <a:spcAft>
                          <a:spcPts val="0"/>
                        </a:spcAft>
                      </a:pPr>
                      <a:r>
                        <a:rPr lang="ru-RU" sz="1000">
                          <a:effectLst/>
                          <a:latin typeface="Times New Roman"/>
                          <a:ea typeface="Times New Roman"/>
                          <a:cs typeface="Times New Roman"/>
                        </a:rPr>
                        <a:t>Цена</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0,25</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6</a:t>
                      </a:r>
                      <a:endParaRPr lang="ru-RU" sz="11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ru-RU" sz="1000">
                          <a:effectLst/>
                          <a:latin typeface="Times New Roman"/>
                          <a:ea typeface="Times New Roman"/>
                          <a:cs typeface="Times New Roman"/>
                        </a:rPr>
                        <a:t>1,5</a:t>
                      </a:r>
                      <a:endParaRPr lang="ru-RU" sz="1100">
                        <a:effectLst/>
                        <a:latin typeface="Calibri"/>
                        <a:ea typeface="Calibri"/>
                        <a:cs typeface="Times New Roman"/>
                      </a:endParaRPr>
                    </a:p>
                  </a:txBody>
                  <a:tcPr marL="68580" marR="68580" marT="0" marB="0" anchor="ctr"/>
                </a:tc>
              </a:tr>
              <a:tr h="370840">
                <a:tc>
                  <a:txBody>
                    <a:bodyPr/>
                    <a:lstStyle/>
                    <a:p>
                      <a:pPr algn="just">
                        <a:lnSpc>
                          <a:spcPct val="115000"/>
                        </a:lnSpc>
                        <a:spcAft>
                          <a:spcPts val="0"/>
                        </a:spcAft>
                      </a:pPr>
                      <a:r>
                        <a:rPr lang="ru-RU" sz="1000">
                          <a:effectLst/>
                          <a:latin typeface="Times New Roman"/>
                          <a:ea typeface="Times New Roman"/>
                          <a:cs typeface="Times New Roman"/>
                        </a:rPr>
                        <a:t>Качество товара</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0,15</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8</a:t>
                      </a:r>
                      <a:endParaRPr lang="ru-RU" sz="11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ru-RU" sz="1000">
                          <a:effectLst/>
                          <a:latin typeface="Times New Roman"/>
                          <a:ea typeface="Times New Roman"/>
                          <a:cs typeface="Times New Roman"/>
                        </a:rPr>
                        <a:t>1,2</a:t>
                      </a:r>
                      <a:endParaRPr lang="ru-RU" sz="1100">
                        <a:effectLst/>
                        <a:latin typeface="Calibri"/>
                        <a:ea typeface="Calibri"/>
                        <a:cs typeface="Times New Roman"/>
                      </a:endParaRPr>
                    </a:p>
                  </a:txBody>
                  <a:tcPr marL="68580" marR="68580" marT="0" marB="0" anchor="ctr"/>
                </a:tc>
              </a:tr>
              <a:tr h="370840">
                <a:tc>
                  <a:txBody>
                    <a:bodyPr/>
                    <a:lstStyle/>
                    <a:p>
                      <a:pPr algn="just">
                        <a:lnSpc>
                          <a:spcPct val="115000"/>
                        </a:lnSpc>
                        <a:spcAft>
                          <a:spcPts val="0"/>
                        </a:spcAft>
                      </a:pPr>
                      <a:r>
                        <a:rPr lang="ru-RU" sz="1000">
                          <a:effectLst/>
                          <a:latin typeface="Times New Roman"/>
                          <a:ea typeface="Times New Roman"/>
                          <a:cs typeface="Times New Roman"/>
                        </a:rPr>
                        <a:t>Условия платежа</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0,15</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4</a:t>
                      </a:r>
                      <a:endParaRPr lang="ru-RU" sz="11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ru-RU" sz="1000">
                          <a:effectLst/>
                          <a:latin typeface="Times New Roman"/>
                          <a:ea typeface="Times New Roman"/>
                          <a:cs typeface="Times New Roman"/>
                        </a:rPr>
                        <a:t>0,6</a:t>
                      </a:r>
                      <a:endParaRPr lang="ru-RU" sz="1100">
                        <a:effectLst/>
                        <a:latin typeface="Calibri"/>
                        <a:ea typeface="Calibri"/>
                        <a:cs typeface="Times New Roman"/>
                      </a:endParaRPr>
                    </a:p>
                  </a:txBody>
                  <a:tcPr marL="68580" marR="68580" marT="0" marB="0" anchor="ctr"/>
                </a:tc>
              </a:tr>
              <a:tr h="370840">
                <a:tc>
                  <a:txBody>
                    <a:bodyPr/>
                    <a:lstStyle/>
                    <a:p>
                      <a:pPr algn="just">
                        <a:lnSpc>
                          <a:spcPct val="115000"/>
                        </a:lnSpc>
                        <a:spcAft>
                          <a:spcPts val="0"/>
                        </a:spcAft>
                      </a:pPr>
                      <a:r>
                        <a:rPr lang="ru-RU" sz="1000">
                          <a:effectLst/>
                          <a:latin typeface="Times New Roman"/>
                          <a:ea typeface="Times New Roman"/>
                          <a:cs typeface="Times New Roman"/>
                        </a:rPr>
                        <a:t>Возможность внеплановых поставок</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0,10</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7</a:t>
                      </a:r>
                      <a:endParaRPr lang="ru-RU" sz="11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ru-RU" sz="1000">
                          <a:effectLst/>
                          <a:latin typeface="Times New Roman"/>
                          <a:ea typeface="Times New Roman"/>
                          <a:cs typeface="Times New Roman"/>
                        </a:rPr>
                        <a:t>0,7</a:t>
                      </a:r>
                      <a:endParaRPr lang="ru-RU" sz="1100">
                        <a:effectLst/>
                        <a:latin typeface="Calibri"/>
                        <a:ea typeface="Calibri"/>
                        <a:cs typeface="Times New Roman"/>
                      </a:endParaRPr>
                    </a:p>
                  </a:txBody>
                  <a:tcPr marL="68580" marR="68580" marT="0" marB="0" anchor="ctr"/>
                </a:tc>
              </a:tr>
              <a:tr h="370840">
                <a:tc>
                  <a:txBody>
                    <a:bodyPr/>
                    <a:lstStyle/>
                    <a:p>
                      <a:pPr algn="just">
                        <a:lnSpc>
                          <a:spcPct val="115000"/>
                        </a:lnSpc>
                        <a:spcAft>
                          <a:spcPts val="0"/>
                        </a:spcAft>
                      </a:pPr>
                      <a:r>
                        <a:rPr lang="ru-RU" sz="1000">
                          <a:effectLst/>
                          <a:latin typeface="Times New Roman"/>
                          <a:ea typeface="Times New Roman"/>
                          <a:cs typeface="Times New Roman"/>
                        </a:rPr>
                        <a:t>Финансовое состояние поставщика</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0,05</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4</a:t>
                      </a:r>
                      <a:endParaRPr lang="ru-RU" sz="1100">
                        <a:effectLst/>
                        <a:latin typeface="Calibri"/>
                        <a:ea typeface="Calibri"/>
                        <a:cs typeface="Times New Roman"/>
                      </a:endParaRPr>
                    </a:p>
                  </a:txBody>
                  <a:tcPr marL="68580" marR="68580" marT="0" marB="0" anchor="ctr"/>
                </a:tc>
                <a:tc>
                  <a:txBody>
                    <a:bodyPr/>
                    <a:lstStyle/>
                    <a:p>
                      <a:pPr algn="just">
                        <a:lnSpc>
                          <a:spcPct val="115000"/>
                        </a:lnSpc>
                        <a:spcAft>
                          <a:spcPts val="0"/>
                        </a:spcAft>
                      </a:pPr>
                      <a:r>
                        <a:rPr lang="ru-RU" sz="1000">
                          <a:effectLst/>
                          <a:latin typeface="Times New Roman"/>
                          <a:ea typeface="Times New Roman"/>
                          <a:cs typeface="Times New Roman"/>
                        </a:rPr>
                        <a:t>0,2</a:t>
                      </a:r>
                      <a:endParaRPr lang="ru-RU" sz="1100">
                        <a:effectLst/>
                        <a:latin typeface="Calibri"/>
                        <a:ea typeface="Calibri"/>
                        <a:cs typeface="Times New Roman"/>
                      </a:endParaRPr>
                    </a:p>
                  </a:txBody>
                  <a:tcPr marL="68580" marR="68580" marT="0" marB="0" anchor="ctr"/>
                </a:tc>
              </a:tr>
              <a:tr h="370840">
                <a:tc>
                  <a:txBody>
                    <a:bodyPr/>
                    <a:lstStyle/>
                    <a:p>
                      <a:pPr algn="just">
                        <a:lnSpc>
                          <a:spcPct val="115000"/>
                        </a:lnSpc>
                        <a:spcAft>
                          <a:spcPts val="0"/>
                        </a:spcAft>
                      </a:pPr>
                      <a:r>
                        <a:rPr lang="ru-RU" sz="1000">
                          <a:effectLst/>
                          <a:latin typeface="Times New Roman"/>
                          <a:ea typeface="Times New Roman"/>
                          <a:cs typeface="Times New Roman"/>
                        </a:rPr>
                        <a:t>ИТОГО:</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1</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a:effectLst/>
                          <a:latin typeface="Times New Roman"/>
                          <a:ea typeface="Times New Roman"/>
                          <a:cs typeface="Times New Roman"/>
                        </a:rPr>
                        <a:t>-</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000" dirty="0">
                          <a:effectLst/>
                          <a:latin typeface="Times New Roman"/>
                          <a:ea typeface="Times New Roman"/>
                          <a:cs typeface="Times New Roman"/>
                        </a:rPr>
                        <a:t>6,3</a:t>
                      </a:r>
                      <a:endParaRPr lang="ru-RU"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5795455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algn="just"/>
            <a:r>
              <a:rPr lang="ru-RU" dirty="0"/>
              <a:t>Высчитывается значение рейтинга по каждому критерию путем произведения удельного веса критерия на его экспертную балльную оценку (например, по 10-бальной системе) для данного поставщика. Далее суммируют полученные значения рейтинга по всем критериям и получают итоговый рейтинг для конкретного поставщика. Сравнивая полученные значения рейтинга для разных поставщиков, определяют наилучшего партнера. Если рейтинговая оценка дает одинаковые результаты для двух и более поставщиков по основным критериям, то процедуру повторяют с использованием дополнительных критериев. Но нужно учитывать, что при обращении к потенциальным поставщикам трудно, а иногда практически невозможно, получить объективные данные, необходимые для работы экспертов.</a:t>
            </a:r>
          </a:p>
          <a:p>
            <a:endParaRPr lang="ru-RU" dirty="0"/>
          </a:p>
        </p:txBody>
      </p:sp>
    </p:spTree>
    <p:extLst>
      <p:ext uri="{BB962C8B-B14F-4D97-AF65-F5344CB8AC3E}">
        <p14:creationId xmlns:p14="http://schemas.microsoft.com/office/powerpoint/2010/main" val="30759878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Метод оценки затрат</a:t>
            </a:r>
            <a:r>
              <a:rPr lang="ru-RU" dirty="0"/>
              <a:t>. </a:t>
            </a:r>
          </a:p>
        </p:txBody>
      </p:sp>
      <p:sp>
        <p:nvSpPr>
          <p:cNvPr id="3" name="Объект 2"/>
          <p:cNvSpPr>
            <a:spLocks noGrp="1"/>
          </p:cNvSpPr>
          <p:nvPr>
            <p:ph idx="1"/>
          </p:nvPr>
        </p:nvSpPr>
        <p:spPr/>
        <p:txBody>
          <a:bodyPr>
            <a:normAutofit fontScale="92500" lnSpcReduction="10000"/>
          </a:bodyPr>
          <a:lstStyle/>
          <a:p>
            <a:pPr algn="just"/>
            <a:r>
              <a:rPr lang="ru-RU" dirty="0" smtClean="0"/>
              <a:t>Этот </a:t>
            </a:r>
            <a:r>
              <a:rPr lang="ru-RU" dirty="0"/>
              <a:t>метод иногда называют </a:t>
            </a:r>
            <a:r>
              <a:rPr lang="ru-RU" dirty="0" err="1"/>
              <a:t>затратно</a:t>
            </a:r>
            <a:r>
              <a:rPr lang="ru-RU" dirty="0"/>
              <a:t>–коэффициентным методом или «методом миссий». Он заключается в том, что весь исследуемый процесс снабжения делится на несколько возможных вариантов (миссий) и для каждого тщательно рассчитываются все расходы и доходы. В результате получают данные для сравнения и выбора вариантов решений (миссий). Для каждого поставщика рассчитываются все возможные издержки и доходы (при этом учитываются логистические риски). Затем из набора вариантов (миссий) выбирается наиболее выгодный (по критерию общей прибыли).</a:t>
            </a:r>
          </a:p>
          <a:p>
            <a:pPr algn="just"/>
            <a:r>
              <a:rPr lang="ru-RU" dirty="0"/>
              <a:t>По существу это – разновидность метода ранжирования (критериев) по стоимости. Метод интересен с точки зрения стоимостной оценки и позволяет определять «стоимость» выбора поставщика. </a:t>
            </a:r>
            <a:r>
              <a:rPr lang="ru-RU" b="1" dirty="0"/>
              <a:t>Недостаток метода</a:t>
            </a:r>
            <a:r>
              <a:rPr lang="ru-RU" dirty="0"/>
              <a:t> состоит в том, что он требует большого объема информации и анализа большого объема информации по каждому поставщику.</a:t>
            </a:r>
          </a:p>
          <a:p>
            <a:endParaRPr lang="ru-RU" dirty="0"/>
          </a:p>
        </p:txBody>
      </p:sp>
    </p:spTree>
    <p:extLst>
      <p:ext uri="{BB962C8B-B14F-4D97-AF65-F5344CB8AC3E}">
        <p14:creationId xmlns:p14="http://schemas.microsoft.com/office/powerpoint/2010/main" val="33716528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71600" y="1073791"/>
            <a:ext cx="9601200" cy="4793609"/>
          </a:xfrm>
        </p:spPr>
        <p:txBody>
          <a:bodyPr>
            <a:normAutofit fontScale="85000" lnSpcReduction="10000"/>
          </a:bodyPr>
          <a:lstStyle/>
          <a:p>
            <a:pPr marL="0" indent="0">
              <a:buNone/>
            </a:pPr>
            <a:r>
              <a:rPr lang="ru-RU" dirty="0"/>
              <a:t>В качестве примера, можно привести перечень логистических издержек, связанных с закупкой конкретного товара:</a:t>
            </a:r>
          </a:p>
          <a:p>
            <a:pPr lvl="0"/>
            <a:r>
              <a:rPr lang="ru-RU" dirty="0"/>
              <a:t>маркетинговые затраты, связанные с изучением конъюнктуры цен на рынке данного товара;</a:t>
            </a:r>
          </a:p>
          <a:p>
            <a:pPr lvl="0"/>
            <a:r>
              <a:rPr lang="ru-RU" dirty="0"/>
              <a:t>издержки, связанные с поиском возможных поставщиков и установление с ними деловых контактов (командировки, телефонные переговоры, обработка данных и т.д.);</a:t>
            </a:r>
          </a:p>
          <a:p>
            <a:pPr lvl="0"/>
            <a:r>
              <a:rPr lang="ru-RU" dirty="0"/>
              <a:t>издержки, связанные с поиском и получением информации о себестоимости производства аналогичных товаров у разных поставщиков;</a:t>
            </a:r>
          </a:p>
          <a:p>
            <a:pPr lvl="0"/>
            <a:r>
              <a:rPr lang="ru-RU" dirty="0"/>
              <a:t>затраты, связанные с анализом качественных показателей товара у разных поставщиков (рекламации, затраты на отбраковку, возможности ремонта или восстановления качественных показателей товара у заказчика и т.д.);</a:t>
            </a:r>
          </a:p>
          <a:p>
            <a:pPr lvl="0"/>
            <a:r>
              <a:rPr lang="ru-RU" dirty="0"/>
              <a:t>затраты на </a:t>
            </a:r>
            <a:r>
              <a:rPr lang="ru-RU" dirty="0" err="1"/>
              <a:t>грузопереработку</a:t>
            </a:r>
            <a:r>
              <a:rPr lang="ru-RU" dirty="0"/>
              <a:t>, складирование и хранение товаров;</a:t>
            </a:r>
          </a:p>
          <a:p>
            <a:pPr lvl="0"/>
            <a:r>
              <a:rPr lang="ru-RU" dirty="0"/>
              <a:t>транспортные расходы поставщика и покупателя, оплата таможенных, экспедиторских, страховых услуг по пути доставки товара;</a:t>
            </a:r>
          </a:p>
          <a:p>
            <a:pPr lvl="0"/>
            <a:r>
              <a:rPr lang="ru-RU" dirty="0"/>
              <a:t>затраты на страхование логистических рисков и др.</a:t>
            </a:r>
          </a:p>
          <a:p>
            <a:pPr marL="0" indent="0">
              <a:buNone/>
            </a:pPr>
            <a:r>
              <a:rPr lang="ru-RU" dirty="0"/>
              <a:t>Все эти элементы затрат необходимо учитывать, оценивать и контролировать.</a:t>
            </a:r>
          </a:p>
          <a:p>
            <a:endParaRPr lang="ru-RU" dirty="0"/>
          </a:p>
        </p:txBody>
      </p:sp>
    </p:spTree>
    <p:extLst>
      <p:ext uri="{BB962C8B-B14F-4D97-AF65-F5344CB8AC3E}">
        <p14:creationId xmlns:p14="http://schemas.microsoft.com/office/powerpoint/2010/main" val="6567453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Метод доминирующих характеристик</a:t>
            </a:r>
            <a:r>
              <a:rPr lang="ru-RU" dirty="0"/>
              <a:t>.</a:t>
            </a:r>
            <a:endParaRPr lang="ru-RU" dirty="0"/>
          </a:p>
        </p:txBody>
      </p:sp>
      <p:sp>
        <p:nvSpPr>
          <p:cNvPr id="3" name="Объект 2"/>
          <p:cNvSpPr>
            <a:spLocks noGrp="1"/>
          </p:cNvSpPr>
          <p:nvPr>
            <p:ph idx="1"/>
          </p:nvPr>
        </p:nvSpPr>
        <p:spPr/>
        <p:txBody>
          <a:bodyPr/>
          <a:lstStyle/>
          <a:p>
            <a:r>
              <a:rPr lang="ru-RU" dirty="0"/>
              <a:t>Метод состоит в сосредоточении на одном выбранном параметре (критерии). Этот параметр может быть: наиболее низкой ценой, наилучшим качеством, графиком поставок, внушающим наибольшее доверие, и т.п.</a:t>
            </a:r>
          </a:p>
          <a:p>
            <a:r>
              <a:rPr lang="ru-RU" dirty="0"/>
              <a:t>Преимущество этого метода – в простоте, а недостаток – в игнорировании остальных факторов – критериев отбора.</a:t>
            </a:r>
          </a:p>
          <a:p>
            <a:endParaRPr lang="ru-RU" dirty="0"/>
          </a:p>
        </p:txBody>
      </p:sp>
    </p:spTree>
    <p:extLst>
      <p:ext uri="{BB962C8B-B14F-4D97-AF65-F5344CB8AC3E}">
        <p14:creationId xmlns:p14="http://schemas.microsoft.com/office/powerpoint/2010/main" val="24469347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Метод анализа иерархий</a:t>
            </a:r>
            <a:r>
              <a:rPr lang="ru-RU" dirty="0"/>
              <a:t>.</a:t>
            </a:r>
            <a:endParaRPr lang="ru-RU" dirty="0"/>
          </a:p>
        </p:txBody>
      </p:sp>
      <p:sp>
        <p:nvSpPr>
          <p:cNvPr id="3" name="Объект 2"/>
          <p:cNvSpPr>
            <a:spLocks noGrp="1"/>
          </p:cNvSpPr>
          <p:nvPr>
            <p:ph idx="1"/>
          </p:nvPr>
        </p:nvSpPr>
        <p:spPr>
          <a:xfrm>
            <a:off x="1388378" y="1942051"/>
            <a:ext cx="9601200" cy="3581400"/>
          </a:xfrm>
        </p:spPr>
        <p:txBody>
          <a:bodyPr/>
          <a:lstStyle/>
          <a:p>
            <a:r>
              <a:rPr lang="ru-RU" dirty="0"/>
              <a:t>В этом случае оценка поставщика, в том числе и выбор способа его оценки, зависит от информации, стекающейся из многих подразделений фирмы. Инженерные службы дают свою оценку способности поставщика производить высокотехнологическую продукцию и могут компетентно судить о ее качестве. Диспетчерская докладывает о сроках доставки закупаемых материальных ресурсов. Производственные отделы – о простоте и удобстве использования материальных ресурсов в производственном процессе. Такой метод подразумевает наличие обширной и разнообразной информации из множества источников, которая позволяет рассматривать каждый фактор наравне с остальными, в то время как для фирмы, возможно, какой-то фактор является ключевым, например, простота использования продукции в производственном процессе.</a:t>
            </a:r>
          </a:p>
          <a:p>
            <a:endParaRPr lang="ru-RU" dirty="0"/>
          </a:p>
        </p:txBody>
      </p:sp>
    </p:spTree>
    <p:extLst>
      <p:ext uri="{BB962C8B-B14F-4D97-AF65-F5344CB8AC3E}">
        <p14:creationId xmlns:p14="http://schemas.microsoft.com/office/powerpoint/2010/main" val="2681939795"/>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Уголки</Template>
  <TotalTime>2778</TotalTime>
  <Words>956</Words>
  <Application>Microsoft Office PowerPoint</Application>
  <PresentationFormat>Произвольный</PresentationFormat>
  <Paragraphs>91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Crop</vt:lpstr>
      <vt:lpstr>Лекция 10</vt:lpstr>
      <vt:lpstr>Вопросы:   - Метод рейтинговых оценок. - Метод оценки затрат. - Метод доминирующих характеристик. - Метод анализа иерархий. - Сравнительная оценка методов выбора поставщиков.   </vt:lpstr>
      <vt:lpstr>Метод рейтинговых оценок.</vt:lpstr>
      <vt:lpstr>Рейтинговые оценки критериев выбора поставщика. Табл 1. </vt:lpstr>
      <vt:lpstr>Презентация PowerPoint</vt:lpstr>
      <vt:lpstr>Метод оценки затрат. </vt:lpstr>
      <vt:lpstr>Презентация PowerPoint</vt:lpstr>
      <vt:lpstr>Метод доминирующих характеристик.</vt:lpstr>
      <vt:lpstr>Метод анализа иерархий.</vt:lpstr>
      <vt:lpstr>Сравнительная оценка методов выбора поставщиков.</vt:lpstr>
      <vt:lpstr>Сравнительный анализ методов выбора поставщиков </vt:lpstr>
      <vt:lpstr>Контрольные вопросы: </vt:lpstr>
      <vt:lpstr>Контрольные вопросы: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77755</cp:lastModifiedBy>
  <cp:revision>40</cp:revision>
  <dcterms:created xsi:type="dcterms:W3CDTF">2021-01-27T16:38:45Z</dcterms:created>
  <dcterms:modified xsi:type="dcterms:W3CDTF">2022-11-01T11:30:45Z</dcterms:modified>
</cp:coreProperties>
</file>