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82" r:id="rId9"/>
    <p:sldId id="283" r:id="rId10"/>
    <p:sldId id="274" r:id="rId11"/>
    <p:sldId id="262" r:id="rId12"/>
    <p:sldId id="263" r:id="rId13"/>
    <p:sldId id="264" r:id="rId14"/>
    <p:sldId id="275" r:id="rId15"/>
    <p:sldId id="265" r:id="rId16"/>
    <p:sldId id="266" r:id="rId17"/>
    <p:sldId id="276" r:id="rId18"/>
    <p:sldId id="277" r:id="rId19"/>
    <p:sldId id="267" r:id="rId20"/>
    <p:sldId id="268" r:id="rId21"/>
    <p:sldId id="269" r:id="rId22"/>
    <p:sldId id="281" r:id="rId23"/>
    <p:sldId id="270" r:id="rId24"/>
    <p:sldId id="271" r:id="rId25"/>
    <p:sldId id="272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yclowiki.org/wiki/2008" TargetMode="External"/><Relationship Id="rId2" Type="http://schemas.openxmlformats.org/officeDocument/2006/relationships/hyperlink" Target="http://cyclowiki.org/wiki/200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yclowiki.org/wiki/%D0%9F%D1%80%D0%B8%D1%81%D0%BE%D0%B5%D0%B4%D0%B8%D0%BD%D0%B5%D0%BD%D0%B8%D0%B5_%D0%9A%D1%80%D1%8B%D0%BC%D0%B0_%D0%BA_%D0%A0%D0%BE%D1%81%D1%81%D0%B8%D0%B8" TargetMode="External"/><Relationship Id="rId5" Type="http://schemas.openxmlformats.org/officeDocument/2006/relationships/hyperlink" Target="http://cyclowiki.org/wiki/2014_%D0%B3%D0%BE%D0%B4" TargetMode="External"/><Relationship Id="rId4" Type="http://schemas.openxmlformats.org/officeDocument/2006/relationships/hyperlink" Target="http://cyclowiki.org/wiki/19_%D0%BC%D0%B0%D1%80%D1%82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Лекция № 8 Формирование «многополюсной структуры» и последствия для Корейского полуострова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1746" name="Picture 2" descr="Содружество независимых: кто, когда и для чего создал СНГ - Международная  панорама - ТАС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860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954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роспуск Советского Союза стал окончанием продолжительного периода биполярного развития мира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СССР был вторым мировым полюсом, определявшим ход международных отношений после окончания Второй мировой войны, поэтому роспуск Советского Союза стал окончанием продолжительного периода биполярного развития мира. Российская Федерация, ставшая государством-правопреемником и </a:t>
            </a:r>
            <a:r>
              <a:rPr lang="ru-RU" dirty="0" err="1" smtClean="0"/>
              <a:t>правопродолжателем</a:t>
            </a:r>
            <a:r>
              <a:rPr lang="ru-RU" dirty="0" smtClean="0"/>
              <a:t> СССР, не могла выполнять присущие Советском}' Союзу функции одной из опор биполярности, потому что не обладала для этого необходимыми ресурсами.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Биполярная структура международных отношений разрушилась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Исчезновение СССР как одного из двух определяющих элементов системы международных отношений периода 1945—1991 </a:t>
            </a:r>
            <a:r>
              <a:rPr lang="ru-RU" dirty="0" err="1" smtClean="0"/>
              <a:t>гт</a:t>
            </a:r>
            <a:r>
              <a:rPr lang="ru-RU" dirty="0" smtClean="0"/>
              <a:t>. можно считать завершающим событием послевоенной эпохи. Биполярная структура международных отношений разрушилась. </a:t>
            </a:r>
            <a:r>
              <a:rPr lang="ru-RU" dirty="0" err="1" smtClean="0"/>
              <a:t>Ялтинско-потсдамский</a:t>
            </a:r>
            <a:r>
              <a:rPr lang="ru-RU" dirty="0" smtClean="0"/>
              <a:t> порядок перестал существовать.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«глобальное общество»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 саморазрушением СССР перестала существовать структура биполярной системы, хотя ее последствия и сформированная ею среда продолжали ощущаться в международных отношениях еще несколько лет. Ликвидация мировой системы коммунизма привела к унификации правил международного взаимодействия, мир стал превращаться в «глобальное общество». Возможности «победившего» блока западных стран для реализации собственных интересов в мире резко возросли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668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Формирование новой системы международных отношений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2770" name="Picture 2" descr="Формирование новой системы международных отношений. Международные отношения  на современном этапе Характерные черты международных отношений и внешней  политики государств в новое врем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8715436" cy="4857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71451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Активизация политики Японии, Китая и США в регионе по отношению к Корейскому полуострову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Ситуация на Корейском полуострове </a:t>
            </a:r>
          </a:p>
          <a:p>
            <a:r>
              <a:rPr lang="ru-RU" dirty="0" smtClean="0"/>
              <a:t>1. Как развивались события вокруг Корейского полуострова в 1990-е годы? </a:t>
            </a:r>
          </a:p>
          <a:p>
            <a:r>
              <a:rPr lang="ru-RU" dirty="0" smtClean="0"/>
              <a:t>2. Какие причины привели к новой эскалации конфликта на Корейском </a:t>
            </a:r>
            <a:r>
              <a:rPr lang="ru-RU" dirty="0" err="1" smtClean="0"/>
              <a:t>полу-острове</a:t>
            </a:r>
            <a:r>
              <a:rPr lang="ru-RU" dirty="0" smtClean="0"/>
              <a:t> в 2000-е годы?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638320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середине 1990-х годов Южная Корея была вторым по значению после Японии стратегическим союзником США в АТР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середине 1990-х годов Южная Корея была вторым по значению после Японии стратегическим союзником США в АТР. 19 ноября 1992 г. был подписан Договор об основах отношений между Россией и Южной Кореей, после чего эта страна стала единственным американским партнером, с которым Россию связывает политический договор. Южная Корея добилась укрепления своих международно-политических позиций за счет установления дипломатических отношений с Советским Союзом (в январе 1990 г.), рядом других бывших социалистических стран, а затем и (в 1992 г.) с КНР.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3794" name="Picture 2" descr="Что нужно знать о конфликте на Корейском полуострове – Мир – Коммерсант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5004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4818" name="Picture 2" descr="Ким Чен Ир никогда не нападёт первым - Экспресс газе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формулы «перекрестного признания»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Эти обстоятельства могли способствовать созданию более благоприятных внешних условий для  сближения  Южной Кореи и Северной и осуществления формулы «перекрестного признания», в соответствии с которой Советский Союз и Китай как бывшие союзники КНДР по войне 1950—1953 гг. признали бы Сеул, а США и Япония установили бы дипломатические отношения с Пхеньяном. Шагом в этом направлении был одновременный прием 17 сентября 1991 г. обоих корейских государств в ООН.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план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 Распад СССР и последствия для региона СВА. </a:t>
            </a:r>
          </a:p>
          <a:p>
            <a:r>
              <a:rPr lang="ru-RU" dirty="0" smtClean="0"/>
              <a:t>2 Активизация политики Японии, Китая и США в регионе по отношению к Корейскому полуострову. </a:t>
            </a:r>
          </a:p>
          <a:p>
            <a:r>
              <a:rPr lang="ru-RU" dirty="0" smtClean="0"/>
              <a:t>3 Перспективы развития коалиционных связей между основными </a:t>
            </a:r>
            <a:r>
              <a:rPr lang="ru-RU" dirty="0" err="1" smtClean="0"/>
              <a:t>акторами</a:t>
            </a:r>
            <a:r>
              <a:rPr lang="ru-RU" dirty="0" smtClean="0"/>
              <a:t> региона. </a:t>
            </a:r>
          </a:p>
          <a:p>
            <a:r>
              <a:rPr lang="ru-RU" dirty="0" smtClean="0"/>
              <a:t>4 Причины ухудшения российско-северокорейских отношений. Нормализация российско-южнокорейских отношений.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межправительственное соглашение о примирении, ненападении и сотрудничестве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Вскоре вслед за тем, в декабре 1991 г., КНДР и PK подписали межправительственное соглашение о примирении, ненападении и сотрудничестве, а в феврале 1992 г. — совместную декларацию о создании безъядерной зоны на Корейском полуострове, согласно условиям которой обе стороны провозгласили отказ от производства, хранения, размещения, приобретения или испытания ядерного оружия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95444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Подписанные Сеулом и Пхеньяном документы могли составить базу дальнейших переговоров о нормализации ситуации в Корее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декабре 1992 г. в Южной Корее впервые за много лет прошли свободные выборы, и тридцатилетию правления военных был положен конец. Однако это не облегчило диалог Севера и Юга. Подписанные Сеулом и Пхеньяном документы могли составить базу дальнейших переговоров о нормализации ситуации в Корее, так как, во-первых, они содержали обязательства сторон разрешить конфликт мирно, а во-вторых, Юг, по сути дела, согласился учесть мнение Севера о необходимости исключить присутствие американского ядерного оружия на южно-корейской территории.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орейский кризис (2013)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21537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 Распад мировой системы социализма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положительно сказался на ситуации на Корейском полуострове. В рамках выдвинутого подхода о «перекрестном признании» КНР и РФ установили дипломатические отношения с Южной Кореей. Однако переговоры КНДР с Японией и США завершились </a:t>
            </a:r>
            <a:r>
              <a:rPr lang="ru-RU" dirty="0" err="1" smtClean="0"/>
              <a:t>безре-зультатно</a:t>
            </a:r>
            <a:r>
              <a:rPr lang="ru-RU" dirty="0" smtClean="0"/>
              <a:t> из-за неготовности сторон к поиску компромисса. КНДР </a:t>
            </a:r>
            <a:r>
              <a:rPr lang="ru-RU" dirty="0" err="1" smtClean="0"/>
              <a:t>продол-жала</a:t>
            </a:r>
            <a:r>
              <a:rPr lang="ru-RU" dirty="0" smtClean="0"/>
              <a:t> осуществление своей ядерной программы, что стало предметом </a:t>
            </a:r>
            <a:r>
              <a:rPr lang="ru-RU" dirty="0" err="1" smtClean="0"/>
              <a:t>оза-боченности</a:t>
            </a:r>
            <a:r>
              <a:rPr lang="ru-RU" dirty="0" smtClean="0"/>
              <a:t> мирового сообщества. После смерти Ким Ир Сена и </a:t>
            </a:r>
            <a:r>
              <a:rPr lang="ru-RU" dirty="0" err="1" smtClean="0"/>
              <a:t>удовлетво-рения</a:t>
            </a:r>
            <a:r>
              <a:rPr lang="ru-RU" dirty="0" smtClean="0"/>
              <a:t> части требований КНДР по экономической помощи и гарантиям безопасности ядерный вопрос удалось временно урегулировать.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66882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В 2000-2001 гг. КНДР смогла установить дипломатические отношения со многими странами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мира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Был подписан новый российско-северокорейский договор о дружбе, добрососедстве и сотрудничестве. После того как </a:t>
            </a:r>
            <a:r>
              <a:rPr lang="ru-RU" dirty="0" err="1" smtClean="0"/>
              <a:t>прези-дент</a:t>
            </a:r>
            <a:r>
              <a:rPr lang="ru-RU" dirty="0" smtClean="0"/>
              <a:t> США Дж. Буш-младший причислил КНДР к «оси зла», началась </a:t>
            </a:r>
            <a:r>
              <a:rPr lang="ru-RU" dirty="0" err="1" smtClean="0"/>
              <a:t>эска-лация</a:t>
            </a:r>
            <a:r>
              <a:rPr lang="ru-RU" dirty="0" smtClean="0"/>
              <a:t> напряженности вокруг Северной Кореи.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95444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3. По предложению КНР был учрежден шестисторонний формат переговоров по ситуации в Корее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Переговоры протекали крайне трудно, а в октябре 2006 г. КНДР произвела испытание ядерного устройства. В рамках </a:t>
            </a:r>
            <a:r>
              <a:rPr lang="ru-RU" smtClean="0"/>
              <a:t>этих </a:t>
            </a:r>
            <a:r>
              <a:rPr lang="ru-RU" smtClean="0"/>
              <a:t>переговоров </a:t>
            </a:r>
            <a:r>
              <a:rPr lang="ru-RU" dirty="0" smtClean="0"/>
              <a:t>с 2003 г. по 2008 г. удалось выработать условия свертывания северокорейской ядерной программы и начать демонтаж атомных объектов КНДР.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7890" name="Picture 2" descr="Ким Чен Ир, Ким Дэ Чжу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357298"/>
            <a:ext cx="762000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Ключевые слова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Миротворчество </a:t>
            </a:r>
            <a:r>
              <a:rPr lang="ru-RU" dirty="0" smtClean="0"/>
              <a:t>— применение странами международного сообщества многообразных, в том числе силовых, мер для прекращения кровопролития в отдельных конфликтах. </a:t>
            </a:r>
          </a:p>
          <a:p>
            <a:r>
              <a:rPr lang="ru-RU" b="1" dirty="0" smtClean="0"/>
              <a:t>Гуманитарная интервенция </a:t>
            </a:r>
            <a:r>
              <a:rPr lang="ru-RU" dirty="0" smtClean="0"/>
              <a:t>— вооруженное вмешательство в конфликт третьих стран, как правило, многостороннее, предпринимаемое коалициями государств из «гуманитарных» побуждений или под лозунгами защиты прав человека.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 Распад СССР и последствия для региона СВА.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 августовского путча КПСС была окончательно дискредитирована. 24 августа 1991 г. М. С. Горбачев сложил с себя полномочия генерального секретаря ЦК КПСС и предложил ЦК сам</a:t>
            </a:r>
            <a:r>
              <a:rPr lang="en-US" dirty="0" smtClean="0"/>
              <a:t> </a:t>
            </a:r>
            <a:r>
              <a:rPr lang="ru-RU" dirty="0" smtClean="0"/>
              <a:t>распуститься. Президент Ельцин издал указ о запрещении деятельности КПСС. Все учреждения КПСС были закрыты.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Основные последствия распада СССР | Плюсы и минус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821537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Провозглашение независимости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Начиная с 24 августа 1991 г. в течение нескольких дней независимость провозгласили Украина, Белоруссия, Молдавия, Азербайджан, Киргизия, Узбекистан. Создалась угроза срыва подписания союзного договора. Более того, Российская Федерация 24 августа 1991 г. </a:t>
            </a:r>
            <a:r>
              <a:rPr lang="ru-RU" dirty="0" err="1" smtClean="0"/>
              <a:t>офици-ально</a:t>
            </a:r>
            <a:r>
              <a:rPr lang="ru-RU" dirty="0" smtClean="0"/>
              <a:t> признала независимость Эстонии и Латвии. Литва была </a:t>
            </a:r>
            <a:r>
              <a:rPr lang="ru-RU" dirty="0" err="1" smtClean="0"/>
              <a:t>призна-на</a:t>
            </a:r>
            <a:r>
              <a:rPr lang="ru-RU" dirty="0" smtClean="0"/>
              <a:t> Российской Федерацией еще 29 июля 1991 г. Новые прибалтийские государства были также признаны скандинавскими странами и </a:t>
            </a:r>
            <a:r>
              <a:rPr lang="ru-RU" dirty="0" err="1" smtClean="0"/>
              <a:t>Соеди-ненными</a:t>
            </a:r>
            <a:r>
              <a:rPr lang="ru-RU" dirty="0" smtClean="0"/>
              <a:t> Штатами (2 сентября 1991 г.).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Создание СНГ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8 декабря 1991 г. в </a:t>
            </a:r>
            <a:r>
              <a:rPr lang="ru-RU" dirty="0" err="1" smtClean="0"/>
              <a:t>Вискулях</a:t>
            </a:r>
            <a:r>
              <a:rPr lang="ru-RU" dirty="0" smtClean="0"/>
              <a:t> (</a:t>
            </a:r>
            <a:r>
              <a:rPr lang="ru-RU" dirty="0" err="1" smtClean="0"/>
              <a:t>в</a:t>
            </a:r>
            <a:r>
              <a:rPr lang="ru-RU" dirty="0" smtClean="0"/>
              <a:t> районе Беловежской Пущи, близ Бреста) состоялась тайная встреча лидеров России, Украины и Белоруссии (Б. Н. Ельцина, Л. М. Кравчука и С. С. Шушкевича), на которой они подписали Соглашение о создании Содружества Независимых Государств (СНГ). В нем говорилось: «Союз ССР как субъект </a:t>
            </a:r>
            <a:r>
              <a:rPr lang="ru-RU" dirty="0" err="1" smtClean="0"/>
              <a:t>международ-ного</a:t>
            </a:r>
            <a:r>
              <a:rPr lang="ru-RU" dirty="0" smtClean="0"/>
              <a:t> права и геополитическая реальность прекращает свое существование». 9 и 10 декабря верховные советы Украины и Белоруссии </a:t>
            </a:r>
            <a:r>
              <a:rPr lang="ru-RU" dirty="0" err="1" smtClean="0"/>
              <a:t>денонси-ровали</a:t>
            </a:r>
            <a:r>
              <a:rPr lang="ru-RU" dirty="0" smtClean="0"/>
              <a:t> Договор об образовании СССР 1922 г., а 12 декабря 1991 г. то же сделал и Верховный совет РСФСР.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7890" name="Picture 2" descr="Страны СНГ: список на 2021 г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358246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Вопрос о выходе Украины из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СНГ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поднимался </a:t>
            </a:r>
            <a:r>
              <a:rPr lang="ru-RU" sz="3400" dirty="0" smtClean="0"/>
              <a:t>в апреле </a:t>
            </a:r>
            <a:r>
              <a:rPr lang="ru-RU" sz="3400" dirty="0" smtClean="0">
                <a:hlinkClick r:id="rId2" tooltip="2005"/>
              </a:rPr>
              <a:t>2005</a:t>
            </a:r>
            <a:r>
              <a:rPr lang="ru-RU" sz="3400" dirty="0" smtClean="0"/>
              <a:t>-августе </a:t>
            </a:r>
            <a:r>
              <a:rPr lang="ru-RU" sz="3400" dirty="0" smtClean="0">
                <a:hlinkClick r:id="rId3" tooltip="2008"/>
              </a:rPr>
              <a:t>2008</a:t>
            </a:r>
            <a:r>
              <a:rPr lang="ru-RU" sz="3400" dirty="0" smtClean="0"/>
              <a:t> г.г. Вновь о нем было заявлено </a:t>
            </a:r>
            <a:r>
              <a:rPr lang="ru-RU" sz="3400" dirty="0" smtClean="0">
                <a:hlinkClick r:id="rId4" tooltip="19 марта"/>
              </a:rPr>
              <a:t>19 марта</a:t>
            </a:r>
            <a:r>
              <a:rPr lang="ru-RU" sz="3400" dirty="0" smtClean="0"/>
              <a:t> </a:t>
            </a:r>
            <a:r>
              <a:rPr lang="ru-RU" sz="3400" dirty="0" smtClean="0">
                <a:hlinkClick r:id="rId5" tooltip="2014 год"/>
              </a:rPr>
              <a:t>2014 года</a:t>
            </a:r>
            <a:r>
              <a:rPr lang="ru-RU" sz="3400" dirty="0" smtClean="0"/>
              <a:t>, после объявленного </a:t>
            </a:r>
            <a:r>
              <a:rPr lang="ru-RU" sz="3400" dirty="0" smtClean="0">
                <a:hlinkClick r:id="rId6" tooltip="Присоединение Крыма к России"/>
              </a:rPr>
              <a:t>присоединения Крыма к России</a:t>
            </a:r>
            <a:r>
              <a:rPr lang="ru-RU" sz="3400" dirty="0" smtClean="0"/>
              <a:t>, которое не признано Украиной и большинством западных государств</a:t>
            </a:r>
            <a:r>
              <a:rPr lang="ru-RU" sz="3400" dirty="0" smtClean="0"/>
              <a:t>.</a:t>
            </a:r>
            <a:endParaRPr lang="en-US" sz="3400" dirty="0" smtClean="0"/>
          </a:p>
          <a:p>
            <a:r>
              <a:rPr lang="ru-RU" sz="3400" dirty="0" smtClean="0"/>
              <a:t>Вновь о выходе из СНГ заговорили в апреле 2018 года, когда Президент Украины Петр Порошенко на одиннадцатом киевском форуме по безопасности поручил кабинету министров начать процедуру официального выхода возглавляемой им страны из учредительных органов СНГ.</a:t>
            </a:r>
            <a:br>
              <a:rPr lang="ru-RU" sz="3400" dirty="0" smtClean="0"/>
            </a:br>
            <a:r>
              <a:rPr lang="ru-RU" sz="3400" dirty="0" smtClean="0"/>
              <a:t>Украина пока из СНГ официально не выходила, а статус ее внутри организации можно определить как «временно замороженный».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</TotalTime>
  <Words>1130</Words>
  <PresentationFormat>Экран (4:3)</PresentationFormat>
  <Paragraphs>46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Городская</vt:lpstr>
      <vt:lpstr>Слайд 1</vt:lpstr>
      <vt:lpstr>план</vt:lpstr>
      <vt:lpstr>Ключевые слова:</vt:lpstr>
      <vt:lpstr>1 Распад СССР и последствия для региона СВА.  </vt:lpstr>
      <vt:lpstr>Слайд 5</vt:lpstr>
      <vt:lpstr>Провозглашение независимости</vt:lpstr>
      <vt:lpstr>Создание СНГ</vt:lpstr>
      <vt:lpstr>Слайд 8</vt:lpstr>
      <vt:lpstr>Вопрос о выходе Украины из СНГ</vt:lpstr>
      <vt:lpstr>Слайд 10</vt:lpstr>
      <vt:lpstr>роспуск Советского Союза стал окончанием продолжительного периода биполярного развития мира</vt:lpstr>
      <vt:lpstr>Биполярная структура международных отношений разрушилась</vt:lpstr>
      <vt:lpstr>«глобальное общество»</vt:lpstr>
      <vt:lpstr>Формирование новой системы международных отношений</vt:lpstr>
      <vt:lpstr>2 Активизация политики Японии, Китая и США в регионе по отношению к Корейскому полуострову. </vt:lpstr>
      <vt:lpstr>В середине 1990-х годов Южная Корея была вторым по значению после Японии стратегическим союзником США в АТР</vt:lpstr>
      <vt:lpstr>Слайд 17</vt:lpstr>
      <vt:lpstr>Слайд 18</vt:lpstr>
      <vt:lpstr>формулы «перекрестного признания»</vt:lpstr>
      <vt:lpstr>межправительственное соглашение о примирении, ненападении и сотрудничестве</vt:lpstr>
      <vt:lpstr>Подписанные Сеулом и Пхеньяном документы могли составить базу дальнейших переговоров о нормализации ситуации в Корее</vt:lpstr>
      <vt:lpstr>Слайд 22</vt:lpstr>
      <vt:lpstr>1 Распад мировой системы социализма</vt:lpstr>
      <vt:lpstr>2. В 2000-2001 гг. КНДР смогла установить дипломатические отношения со многими странами мира.</vt:lpstr>
      <vt:lpstr>3. По предложению КНР был учрежден шестисторонний формат переговоров по ситуации в Корее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Astana</dc:creator>
  <cp:lastModifiedBy>Astana</cp:lastModifiedBy>
  <cp:revision>12</cp:revision>
  <dcterms:created xsi:type="dcterms:W3CDTF">2021-03-07T18:14:31Z</dcterms:created>
  <dcterms:modified xsi:type="dcterms:W3CDTF">2021-03-09T06:16:04Z</dcterms:modified>
</cp:coreProperties>
</file>