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3" r:id="rId6"/>
    <p:sldId id="260" r:id="rId7"/>
    <p:sldId id="264" r:id="rId8"/>
    <p:sldId id="261" r:id="rId9"/>
    <p:sldId id="262"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6BE52B83-4D29-4A74-AEC4-C5243E1D4620}" type="datetimeFigureOut">
              <a:rPr lang="ru-RU" smtClean="0"/>
              <a:t>25.09.2019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1363C803-EB50-458A-B92C-12466843F4E1}"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BE52B83-4D29-4A74-AEC4-C5243E1D4620}"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63C803-EB50-458A-B92C-12466843F4E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BE52B83-4D29-4A74-AEC4-C5243E1D4620}"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63C803-EB50-458A-B92C-12466843F4E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6BE52B83-4D29-4A74-AEC4-C5243E1D4620}" type="datetimeFigureOut">
              <a:rPr lang="ru-RU" smtClean="0"/>
              <a:t>25.09.2019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1363C803-EB50-458A-B92C-12466843F4E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6BE52B83-4D29-4A74-AEC4-C5243E1D4620}" type="datetimeFigureOut">
              <a:rPr lang="ru-RU" smtClean="0"/>
              <a:t>25.09.2019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1363C803-EB50-458A-B92C-12466843F4E1}"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6BE52B83-4D29-4A74-AEC4-C5243E1D4620}" type="datetimeFigureOut">
              <a:rPr lang="ru-RU" smtClean="0"/>
              <a:t>25.09.2019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1363C803-EB50-458A-B92C-12466843F4E1}"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6BE52B83-4D29-4A74-AEC4-C5243E1D4620}" type="datetimeFigureOut">
              <a:rPr lang="ru-RU" smtClean="0"/>
              <a:t>25.09.2019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1363C803-EB50-458A-B92C-12466843F4E1}"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6BE52B83-4D29-4A74-AEC4-C5243E1D4620}" type="datetimeFigureOut">
              <a:rPr lang="ru-RU" smtClean="0"/>
              <a:t>25.09.2019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63C803-EB50-458A-B92C-12466843F4E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6BE52B83-4D29-4A74-AEC4-C5243E1D4620}" type="datetimeFigureOut">
              <a:rPr lang="ru-RU" smtClean="0"/>
              <a:t>25.09.2019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363C803-EB50-458A-B92C-12466843F4E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6BE52B83-4D29-4A74-AEC4-C5243E1D4620}" type="datetimeFigureOut">
              <a:rPr lang="ru-RU" smtClean="0"/>
              <a:t>25.09.2019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363C803-EB50-458A-B92C-12466843F4E1}"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6BE52B83-4D29-4A74-AEC4-C5243E1D4620}" type="datetimeFigureOut">
              <a:rPr lang="ru-RU" smtClean="0"/>
              <a:t>25.09.2019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1363C803-EB50-458A-B92C-12466843F4E1}"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BE52B83-4D29-4A74-AEC4-C5243E1D4620}" type="datetimeFigureOut">
              <a:rPr lang="ru-RU" smtClean="0"/>
              <a:t>25.09.2019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363C803-EB50-458A-B92C-12466843F4E1}"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3212976"/>
            <a:ext cx="9144000" cy="648072"/>
          </a:xfrm>
        </p:spPr>
        <p:txBody>
          <a:bodyPr>
            <a:noAutofit/>
          </a:bodyPr>
          <a:lstStyle/>
          <a:p>
            <a:pPr algn="ctr">
              <a:spcBef>
                <a:spcPts val="0"/>
              </a:spcBef>
            </a:pPr>
            <a:r>
              <a:rPr lang="kk-KZ" sz="3200" b="1" dirty="0" smtClean="0">
                <a:solidFill>
                  <a:srgbClr val="002060"/>
                </a:solidFill>
                <a:latin typeface="Times New Roman" pitchFamily="18" charset="0"/>
                <a:cs typeface="Times New Roman" pitchFamily="18" charset="0"/>
              </a:rPr>
              <a:t>Дәріс 13. </a:t>
            </a:r>
          </a:p>
          <a:p>
            <a:pPr algn="ctr">
              <a:spcBef>
                <a:spcPts val="0"/>
              </a:spcBef>
            </a:pPr>
            <a:r>
              <a:rPr lang="kk-KZ" sz="3200" b="1" dirty="0" smtClean="0">
                <a:solidFill>
                  <a:srgbClr val="002060"/>
                </a:solidFill>
                <a:latin typeface="Times New Roman" pitchFamily="18" charset="0"/>
                <a:cs typeface="Times New Roman" pitchFamily="18" charset="0"/>
              </a:rPr>
              <a:t> Деректерді сақтау жүйелері. Деректерді сақтау жүйелерінің артықшылықтары </a:t>
            </a:r>
          </a:p>
        </p:txBody>
      </p:sp>
      <p:sp>
        <p:nvSpPr>
          <p:cNvPr id="4" name="TextBox 3"/>
          <p:cNvSpPr txBox="1"/>
          <p:nvPr/>
        </p:nvSpPr>
        <p:spPr>
          <a:xfrm>
            <a:off x="0" y="260649"/>
            <a:ext cx="9144000" cy="369332"/>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ғылым </a:t>
            </a:r>
            <a:r>
              <a:rPr lang="kk-KZ" dirty="0" smtClean="0">
                <a:latin typeface="Times New Roman" pitchFamily="18" charset="0"/>
                <a:cs typeface="Times New Roman" pitchFamily="18" charset="0"/>
              </a:rPr>
              <a:t>министрлігі</a:t>
            </a:r>
            <a:endParaRPr lang="kk-KZ" dirty="0" smtClean="0">
              <a:latin typeface="Times New Roman" pitchFamily="18" charset="0"/>
              <a:cs typeface="Times New Roman" pitchFamily="18" charset="0"/>
            </a:endParaRPr>
          </a:p>
        </p:txBody>
      </p:sp>
      <p:sp>
        <p:nvSpPr>
          <p:cNvPr id="5" name="TextBox 4"/>
          <p:cNvSpPr txBox="1"/>
          <p:nvPr/>
        </p:nvSpPr>
        <p:spPr>
          <a:xfrm>
            <a:off x="0" y="1412776"/>
            <a:ext cx="9144000" cy="432048"/>
          </a:xfrm>
          <a:prstGeom prst="rect">
            <a:avLst/>
          </a:prstGeom>
          <a:noFill/>
        </p:spPr>
        <p:txBody>
          <a:bodyPr wrap="square" rtlCol="0">
            <a:spAutoFit/>
          </a:bodyPr>
          <a:lstStyle/>
          <a:p>
            <a:pPr algn="ctr"/>
            <a:r>
              <a:rPr lang="kk-KZ" sz="2200" dirty="0" smtClean="0">
                <a:latin typeface="Times New Roman" pitchFamily="18" charset="0"/>
                <a:cs typeface="Times New Roman" pitchFamily="18" charset="0"/>
              </a:rPr>
              <a:t>Виртуалдау технологиялары және бұлтты есептеулер</a:t>
            </a:r>
            <a:endParaRPr lang="ru-RU" sz="2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548680"/>
            <a:ext cx="9144000" cy="889719"/>
          </a:xfrm>
        </p:spPr>
        <p:txBody>
          <a:bodyPr>
            <a:normAutofit fontScale="90000"/>
          </a:bodyPr>
          <a:lstStyle/>
          <a:p>
            <a:pPr algn="ctr"/>
            <a:r>
              <a:rPr lang="kk-KZ" b="1" dirty="0" smtClean="0">
                <a:latin typeface="Times New Roman" pitchFamily="18" charset="0"/>
                <a:cs typeface="Times New Roman" pitchFamily="18" charset="0"/>
              </a:rPr>
              <a:t>Жоспар: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323528" y="4509120"/>
            <a:ext cx="8386192" cy="914400"/>
          </a:xfrm>
        </p:spPr>
        <p:txBody>
          <a:bodyPr>
            <a:noAutofit/>
          </a:bodyPr>
          <a:lstStyle/>
          <a:p>
            <a:pPr fontAlgn="base"/>
            <a:r>
              <a:rPr lang="kk-KZ" dirty="0" smtClean="0">
                <a:latin typeface="Times New Roman" pitchFamily="18" charset="0"/>
                <a:cs typeface="Times New Roman" pitchFamily="18" charset="0"/>
              </a:rPr>
              <a:t>1. Деректерді сақтау желілері. </a:t>
            </a:r>
            <a:r>
              <a:rPr lang="en-US" dirty="0" smtClean="0">
                <a:latin typeface="Times New Roman" pitchFamily="18" charset="0"/>
                <a:cs typeface="Times New Roman" pitchFamily="18" charset="0"/>
              </a:rPr>
              <a:t>(SAN - Storage Area Network). SAN</a:t>
            </a:r>
            <a:r>
              <a:rPr lang="kk-KZ" dirty="0" smtClean="0">
                <a:latin typeface="Times New Roman" pitchFamily="18" charset="0"/>
                <a:cs typeface="Times New Roman" pitchFamily="18" charset="0"/>
              </a:rPr>
              <a:t> топологиясы.</a:t>
            </a:r>
            <a:endParaRPr lang="ru-RU" dirty="0" smtClean="0">
              <a:latin typeface="Times New Roman" pitchFamily="18" charset="0"/>
              <a:cs typeface="Times New Roman" pitchFamily="18" charset="0"/>
            </a:endParaRPr>
          </a:p>
          <a:p>
            <a:pPr fontAlgn="base"/>
            <a:r>
              <a:rPr lang="kk-KZ" dirty="0" smtClean="0">
                <a:latin typeface="Times New Roman" pitchFamily="18" charset="0"/>
                <a:cs typeface="Times New Roman" pitchFamily="18" charset="0"/>
              </a:rPr>
              <a:t>2. Деректерді сақтау жүйелерінің артықшылықтары.</a:t>
            </a:r>
            <a:endParaRPr lang="ru-RU" dirty="0" smtClean="0">
              <a:latin typeface="Times New Roman" pitchFamily="18" charset="0"/>
              <a:cs typeface="Times New Roman" pitchFamily="18" charset="0"/>
            </a:endParaRPr>
          </a:p>
          <a:p>
            <a:pPr fontAlgn="base"/>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Сабақ мақсаты: </a:t>
            </a:r>
            <a:r>
              <a:rPr lang="kk-KZ" dirty="0" smtClean="0">
                <a:latin typeface="Times New Roman" pitchFamily="18" charset="0"/>
                <a:cs typeface="Times New Roman" pitchFamily="18" charset="0"/>
              </a:rPr>
              <a:t>Студенттерді</a:t>
            </a: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SAN топологиясымен, жүйелермен және деректерді сақтау желілермен таныстыру.</a:t>
            </a:r>
          </a:p>
          <a:p>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Негізгі түсініктер:</a:t>
            </a:r>
            <a:r>
              <a:rPr lang="kk-KZ" dirty="0" smtClean="0">
                <a:latin typeface="Times New Roman" pitchFamily="18" charset="0"/>
                <a:cs typeface="Times New Roman" pitchFamily="18" charset="0"/>
              </a:rPr>
              <a:t> Blade-сервер, деректерді сақтау жүйесі, SAN, консолидация, модульдік серверлер.</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57200"/>
            <a:ext cx="8308032" cy="838200"/>
          </a:xfrm>
        </p:spPr>
        <p:txBody>
          <a:bodyPr>
            <a:normAutofit/>
          </a:bodyPr>
          <a:lstStyle/>
          <a:p>
            <a:r>
              <a:rPr lang="kk-KZ" sz="3200" cap="none" dirty="0" smtClean="0">
                <a:latin typeface="Times New Roman" pitchFamily="18" charset="0"/>
                <a:cs typeface="Times New Roman" pitchFamily="18" charset="0"/>
              </a:rPr>
              <a:t>Деректерді сақтау желілері</a:t>
            </a:r>
            <a:endParaRPr lang="ru-RU" sz="3200" cap="none" dirty="0"/>
          </a:p>
        </p:txBody>
      </p:sp>
      <p:sp>
        <p:nvSpPr>
          <p:cNvPr id="3" name="Содержимое 2"/>
          <p:cNvSpPr>
            <a:spLocks noGrp="1"/>
          </p:cNvSpPr>
          <p:nvPr>
            <p:ph idx="1"/>
          </p:nvPr>
        </p:nvSpPr>
        <p:spPr/>
        <p:txBody>
          <a:bodyPr>
            <a:normAutofit fontScale="85000" lnSpcReduction="20000"/>
          </a:bodyPr>
          <a:lstStyle/>
          <a:p>
            <a:pPr>
              <a:buFont typeface="Wingdings" pitchFamily="2" charset="2"/>
              <a:buChar char="q"/>
            </a:pPr>
            <a:r>
              <a:rPr lang="kk-KZ" dirty="0" smtClean="0">
                <a:latin typeface="Times New Roman" pitchFamily="18" charset="0"/>
                <a:cs typeface="Times New Roman" pitchFamily="18" charset="0"/>
              </a:rPr>
              <a:t>Блейд-серверлердің пайда болуымен бірге есептеу жүйелерінің дамуының заманауи тарихының басқа бір ерекшелігі арнайы деректерді сақтау жүйелері мен желілерінің пайда болуы болып табылады. </a:t>
            </a:r>
          </a:p>
          <a:p>
            <a:pPr>
              <a:buFont typeface="Wingdings" pitchFamily="2" charset="2"/>
              <a:buChar char="q"/>
            </a:pPr>
            <a:r>
              <a:rPr lang="kk-KZ" dirty="0" smtClean="0">
                <a:latin typeface="Times New Roman" pitchFamily="18" charset="0"/>
                <a:cs typeface="Times New Roman" pitchFamily="18" charset="0"/>
              </a:rPr>
              <a:t>Серверлерді сақтаудың ішкі кіші жүйелері  өңделетін ақпарат көлемінің тасқын тәрізді өсу жағдайларында ауқымдылық пен өнімділіктің қажетті деңгейін көбіне ұсына алмай жатты. </a:t>
            </a:r>
          </a:p>
          <a:p>
            <a:pPr>
              <a:buFont typeface="Wingdings" pitchFamily="2" charset="2"/>
              <a:buChar char="q"/>
            </a:pPr>
            <a:r>
              <a:rPr lang="kk-KZ" dirty="0" smtClean="0">
                <a:latin typeface="Times New Roman" pitchFamily="18" charset="0"/>
                <a:cs typeface="Times New Roman" pitchFamily="18" charset="0"/>
              </a:rPr>
              <a:t>Түптеп келгенде, тек деректерді сақтау тапсырмаларын шешу мен оларды пайдалану үшін деректерге қол жетімділік интерфейсін ұсынуға бағытталған деректерді сақтаудың сыртқы жүйелері пайда болды. </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57200"/>
            <a:ext cx="8236024" cy="838200"/>
          </a:xfrm>
        </p:spPr>
        <p:txBody>
          <a:bodyPr>
            <a:normAutofit/>
          </a:bodyPr>
          <a:lstStyle/>
          <a:p>
            <a:r>
              <a:rPr lang="kk-KZ" sz="3200" b="1" cap="none" dirty="0" smtClean="0">
                <a:latin typeface="Times New Roman" pitchFamily="18" charset="0"/>
                <a:cs typeface="Times New Roman" pitchFamily="18" charset="0"/>
              </a:rPr>
              <a:t>Деректерді сақтау жүйелері</a:t>
            </a:r>
            <a:endParaRPr lang="ru-RU" sz="3200" b="1" cap="none" dirty="0"/>
          </a:p>
        </p:txBody>
      </p:sp>
      <p:sp>
        <p:nvSpPr>
          <p:cNvPr id="3" name="Содержимое 2"/>
          <p:cNvSpPr>
            <a:spLocks noGrp="1"/>
          </p:cNvSpPr>
          <p:nvPr>
            <p:ph idx="1"/>
          </p:nvPr>
        </p:nvSpPr>
        <p:spPr>
          <a:xfrm>
            <a:off x="323528" y="1554162"/>
            <a:ext cx="8668072" cy="4525963"/>
          </a:xfrm>
        </p:spPr>
        <p:txBody>
          <a:bodyPr>
            <a:normAutofit/>
          </a:bodyPr>
          <a:lstStyle/>
          <a:p>
            <a:pPr>
              <a:buFont typeface="Wingdings" pitchFamily="2" charset="2"/>
              <a:buChar char="q"/>
            </a:pPr>
            <a:r>
              <a:rPr lang="kk-KZ" dirty="0" smtClean="0">
                <a:latin typeface="Times New Roman" pitchFamily="18" charset="0"/>
                <a:cs typeface="Times New Roman" pitchFamily="18" charset="0"/>
              </a:rPr>
              <a:t>Деректерді Сақтау Жүйесі (ДСЖ) – бұл ақпараттық ресурстарды сенімді сақтауды және оларға кепілді қол жетімділікті ұсынуды ұйымдастыру бойынша бағдарламалық-аппараттық шешім. </a:t>
            </a:r>
          </a:p>
          <a:p>
            <a:pPr>
              <a:buFont typeface="Wingdings" pitchFamily="2" charset="2"/>
              <a:buChar char="q"/>
            </a:pPr>
            <a:r>
              <a:rPr lang="kk-KZ" dirty="0" smtClean="0">
                <a:latin typeface="Times New Roman" pitchFamily="18" charset="0"/>
                <a:cs typeface="Times New Roman" pitchFamily="18" charset="0"/>
              </a:rPr>
              <a:t>Деректерді сақтау жүйелері бөлек торапқа бөлінген сенімді сақтау жабдықтары болып табылады.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3200" b="1" cap="none" dirty="0" smtClean="0">
                <a:latin typeface="Times New Roman" pitchFamily="18" charset="0"/>
                <a:cs typeface="Times New Roman" pitchFamily="18" charset="0"/>
              </a:rPr>
              <a:t>Деректерді сақтау жүйелері</a:t>
            </a:r>
            <a:endParaRPr lang="ru-RU" sz="3200" dirty="0"/>
          </a:p>
        </p:txBody>
      </p:sp>
      <p:sp>
        <p:nvSpPr>
          <p:cNvPr id="3" name="Содержимое 2"/>
          <p:cNvSpPr>
            <a:spLocks noGrp="1"/>
          </p:cNvSpPr>
          <p:nvPr>
            <p:ph idx="1"/>
          </p:nvPr>
        </p:nvSpPr>
        <p:spPr/>
        <p:txBody>
          <a:bodyPr/>
          <a:lstStyle/>
          <a:p>
            <a:pPr>
              <a:buFont typeface="Wingdings" pitchFamily="2" charset="2"/>
              <a:buChar char="q"/>
            </a:pPr>
            <a:r>
              <a:rPr lang="kk-KZ" dirty="0" smtClean="0">
                <a:latin typeface="Times New Roman" pitchFamily="18" charset="0"/>
                <a:cs typeface="Times New Roman" pitchFamily="18" charset="0"/>
              </a:rPr>
              <a:t>Деректерді сақтау жүйесі серверлерге көптеген тәсілдермен қосылуы мүмкін.  </a:t>
            </a:r>
          </a:p>
          <a:p>
            <a:pPr>
              <a:buFont typeface="Wingdings" pitchFamily="2" charset="2"/>
              <a:buChar char="q"/>
            </a:pPr>
            <a:r>
              <a:rPr lang="kk-KZ" dirty="0" smtClean="0">
                <a:latin typeface="Times New Roman" pitchFamily="18" charset="0"/>
                <a:cs typeface="Times New Roman" pitchFamily="18" charset="0"/>
              </a:rPr>
              <a:t>Ең өнімдісі оптикалық каналдар (Fiber Channel) бойынша қосылу болып табылады, бұл 4-8 Гбит/сек жылдамдықта деректерді сақтау жүйелеріне қол жеткізуге мүмкіндік береді.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57200"/>
            <a:ext cx="8452048" cy="838200"/>
          </a:xfrm>
        </p:spPr>
        <p:txBody>
          <a:bodyPr>
            <a:normAutofit/>
          </a:bodyPr>
          <a:lstStyle/>
          <a:p>
            <a:r>
              <a:rPr lang="kk-KZ" sz="2800" b="1" cap="none" dirty="0" smtClean="0">
                <a:latin typeface="Times New Roman" pitchFamily="18" charset="0"/>
                <a:cs typeface="Times New Roman" pitchFamily="18" charset="0"/>
              </a:rPr>
              <a:t>Деректерді сақтау жүйелерінің артықшылықтары</a:t>
            </a:r>
            <a:endParaRPr lang="ru-RU" sz="2800" b="1" cap="none" dirty="0"/>
          </a:p>
        </p:txBody>
      </p:sp>
      <p:sp>
        <p:nvSpPr>
          <p:cNvPr id="3" name="Содержимое 2"/>
          <p:cNvSpPr>
            <a:spLocks noGrp="1"/>
          </p:cNvSpPr>
          <p:nvPr>
            <p:ph idx="1"/>
          </p:nvPr>
        </p:nvSpPr>
        <p:spPr/>
        <p:txBody>
          <a:bodyPr>
            <a:normAutofit fontScale="92500" lnSpcReduction="10000"/>
          </a:bodyPr>
          <a:lstStyle/>
          <a:p>
            <a:pPr>
              <a:buFont typeface="Wingdings" pitchFamily="2" charset="2"/>
              <a:buChar char="q"/>
            </a:pPr>
            <a:r>
              <a:rPr lang="kk-KZ" dirty="0" smtClean="0">
                <a:latin typeface="Times New Roman" pitchFamily="18" charset="0"/>
                <a:cs typeface="Times New Roman" pitchFamily="18" charset="0"/>
              </a:rPr>
              <a:t>Деректерді сақтау жүйелері сонымен бірге негізгі аппараттық құрамдауыштарды – бірнеше қоректендіру блоктарын, raid контроллерлерді, FC адаптерлер ме FC коммутаторларға қосылу үшін оптикалық патчкордтарды резервтеуге ие. </a:t>
            </a:r>
          </a:p>
          <a:p>
            <a:pPr>
              <a:buFont typeface="Wingdings" pitchFamily="2" charset="2"/>
              <a:buChar char="q"/>
            </a:pPr>
            <a:r>
              <a:rPr lang="kk-KZ" dirty="0" smtClean="0">
                <a:latin typeface="Times New Roman" pitchFamily="18" charset="0"/>
                <a:cs typeface="Times New Roman" pitchFamily="18" charset="0"/>
              </a:rPr>
              <a:t>SAN – бұл серверлерді, жұмыс станцияларын, дисктік қоймаларды және таспалық кітапханаларды біріктіретін жоғары жиілікті деректерді тасымалдаудың коммутацияланатын желісі. </a:t>
            </a: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3200" b="1" cap="none" dirty="0" smtClean="0">
                <a:latin typeface="Times New Roman" pitchFamily="18" charset="0"/>
                <a:cs typeface="Times New Roman" pitchFamily="18" charset="0"/>
              </a:rPr>
              <a:t>Fibre channel хаттамасы</a:t>
            </a:r>
            <a:endParaRPr lang="ru-RU" sz="3200" b="1" cap="none" dirty="0"/>
          </a:p>
        </p:txBody>
      </p:sp>
      <p:sp>
        <p:nvSpPr>
          <p:cNvPr id="3" name="Содержимое 2"/>
          <p:cNvSpPr>
            <a:spLocks noGrp="1"/>
          </p:cNvSpPr>
          <p:nvPr>
            <p:ph idx="1"/>
          </p:nvPr>
        </p:nvSpPr>
        <p:spPr/>
        <p:txBody>
          <a:bodyPr/>
          <a:lstStyle/>
          <a:p>
            <a:pPr>
              <a:buFont typeface="Wingdings" pitchFamily="2" charset="2"/>
              <a:buChar char="q"/>
            </a:pPr>
            <a:r>
              <a:rPr lang="kk-KZ" dirty="0" smtClean="0">
                <a:latin typeface="Times New Roman" pitchFamily="18" charset="0"/>
                <a:cs typeface="Times New Roman" pitchFamily="18" charset="0"/>
              </a:rPr>
              <a:t>Деректермен алмасу Fibre Channel хаттамасы бойынша жүргізіледі. </a:t>
            </a:r>
          </a:p>
          <a:p>
            <a:pPr>
              <a:buFont typeface="Wingdings" pitchFamily="2" charset="2"/>
              <a:buChar char="q"/>
            </a:pPr>
            <a:r>
              <a:rPr lang="kk-KZ" dirty="0" smtClean="0">
                <a:latin typeface="Times New Roman" pitchFamily="18" charset="0"/>
                <a:cs typeface="Times New Roman" pitchFamily="18" charset="0"/>
              </a:rPr>
              <a:t>Хабарламаларды жедел кепілденген тасымалдау үшін тиімдендірілген және ақпаратты бірнеше метрден бірнеше километрге дейін қашықтықта тасымалдауға мүмкіндік береді.                    </a:t>
            </a:r>
            <a:endParaRPr lang="ru-RU" dirty="0" smtClean="0">
              <a:latin typeface="Times New Roman" pitchFamily="18" charset="0"/>
              <a:cs typeface="Times New Roman" pitchFamily="18" charset="0"/>
            </a:endParaRPr>
          </a:p>
          <a:p>
            <a:pPr>
              <a:buFont typeface="Wingdings" pitchFamily="2" charset="2"/>
              <a:buChar char="q"/>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cap="none" dirty="0" smtClean="0">
                <a:latin typeface="Times New Roman" pitchFamily="18" charset="0"/>
                <a:cs typeface="Times New Roman" pitchFamily="18" charset="0"/>
              </a:rPr>
              <a:t>Деректерді сақтау жүйелерінің артықшылықтары</a:t>
            </a:r>
            <a:endParaRPr lang="ru-RU" sz="2800" dirty="0"/>
          </a:p>
        </p:txBody>
      </p:sp>
      <p:sp>
        <p:nvSpPr>
          <p:cNvPr id="3" name="Содержимое 2"/>
          <p:cNvSpPr>
            <a:spLocks noGrp="1"/>
          </p:cNvSpPr>
          <p:nvPr>
            <p:ph idx="1"/>
          </p:nvPr>
        </p:nvSpPr>
        <p:spPr/>
        <p:txBody>
          <a:bodyPr>
            <a:normAutofit fontScale="85000" lnSpcReduction="10000"/>
          </a:bodyPr>
          <a:lstStyle/>
          <a:p>
            <a:pPr>
              <a:buFont typeface="Wingdings" pitchFamily="2" charset="2"/>
              <a:buChar char="q"/>
            </a:pPr>
            <a:r>
              <a:rPr lang="kk-KZ" dirty="0" smtClean="0">
                <a:latin typeface="Times New Roman" pitchFamily="18" charset="0"/>
                <a:cs typeface="Times New Roman" pitchFamily="18" charset="0"/>
              </a:rPr>
              <a:t>Деректерді сақтау желілерін дамыту үшін  қозғаушы күш блоктық деңгейде дисктік жабдықтарға жоғары жылдамдықты қол жетімділікті талап ететін іскерлік ақпарат (электрондық пошта, деректер қоры мен жүктемесі жоғары файлдық серверлер) көлемінің күрт артуы болып табылады.</a:t>
            </a:r>
          </a:p>
          <a:p>
            <a:pPr>
              <a:buFont typeface="Wingdings" pitchFamily="2" charset="2"/>
              <a:buChar char="q"/>
            </a:pPr>
            <a:r>
              <a:rPr lang="kk-KZ" dirty="0" smtClean="0">
                <a:latin typeface="Times New Roman" pitchFamily="18" charset="0"/>
                <a:cs typeface="Times New Roman" pitchFamily="18" charset="0"/>
              </a:rPr>
              <a:t> Алдын кәсіпорындарда </a:t>
            </a:r>
            <a:r>
              <a:rPr lang="en-US" dirty="0" smtClean="0">
                <a:latin typeface="Times New Roman" pitchFamily="18" charset="0"/>
                <a:cs typeface="Times New Roman" pitchFamily="18" charset="0"/>
              </a:rPr>
              <a:t>SCSI </a:t>
            </a:r>
            <a:r>
              <a:rPr lang="kk-KZ" dirty="0" smtClean="0">
                <a:latin typeface="Times New Roman" pitchFamily="18" charset="0"/>
                <a:cs typeface="Times New Roman" pitchFamily="18" charset="0"/>
              </a:rPr>
              <a:t>өнімділігі жоғары дисктік массивтерінің «аралдары» пайда болатын. Ондай массивтердің әрқайсысы нақты қосымша үшін бөлініп, оған «виртуальды қатты дисктердің» қандай да бір саны түрінде көрінетін. </a:t>
            </a:r>
            <a:endParaRPr lang="ru-RU" dirty="0" smtClean="0">
              <a:latin typeface="Times New Roman" pitchFamily="18" charset="0"/>
              <a:cs typeface="Times New Roman" pitchFamily="18" charset="0"/>
            </a:endParaRPr>
          </a:p>
          <a:p>
            <a:pPr>
              <a:buFont typeface="Wingdings" pitchFamily="2" charset="2"/>
              <a:buChar char="q"/>
            </a:pPr>
            <a:endParaRPr lang="ru-RU" dirty="0" smtClean="0">
              <a:latin typeface="Times New Roman" pitchFamily="18" charset="0"/>
              <a:cs typeface="Times New Roman" pitchFamily="18" charset="0"/>
            </a:endParaRP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dirty="0" smtClean="0">
                <a:latin typeface="Times New Roman" pitchFamily="18" charset="0"/>
                <a:cs typeface="Times New Roman" pitchFamily="18" charset="0"/>
              </a:rPr>
              <a:t>Бақылау сұрақтары: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lstStyle/>
          <a:p>
            <a:pPr>
              <a:buNone/>
            </a:pPr>
            <a:r>
              <a:rPr lang="kk-KZ" dirty="0" smtClean="0">
                <a:latin typeface="Times New Roman" pitchFamily="18" charset="0"/>
                <a:cs typeface="Times New Roman" pitchFamily="18" charset="0"/>
              </a:rPr>
              <a:t>1.Деректерді сақтау жүйесі серверлерге қандай тәсілдермен қосылады?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2.Деректерді сақтау жүйесіне анықтама беріңіз</a:t>
            </a:r>
            <a:endParaRPr lang="ru-RU" dirty="0" smtClean="0">
              <a:latin typeface="Times New Roman" pitchFamily="18" charset="0"/>
              <a:cs typeface="Times New Roman" pitchFamily="18" charset="0"/>
            </a:endParaRPr>
          </a:p>
          <a:p>
            <a:pPr fontAlgn="base">
              <a:buNone/>
            </a:pPr>
            <a:r>
              <a:rPr lang="kk-KZ" dirty="0" smtClean="0">
                <a:latin typeface="Times New Roman" pitchFamily="18" charset="0"/>
                <a:cs typeface="Times New Roman" pitchFamily="18" charset="0"/>
              </a:rPr>
              <a:t>3.</a:t>
            </a:r>
            <a:r>
              <a:rPr lang="ru-RU" dirty="0" smtClean="0">
                <a:latin typeface="Times New Roman" pitchFamily="18" charset="0"/>
                <a:cs typeface="Times New Roman" pitchFamily="18" charset="0"/>
              </a:rPr>
              <a:t>SAN</a:t>
            </a:r>
            <a:r>
              <a:rPr lang="kk-KZ" dirty="0" smtClean="0">
                <a:latin typeface="Times New Roman" pitchFamily="18" charset="0"/>
                <a:cs typeface="Times New Roman" pitchFamily="18" charset="0"/>
              </a:rPr>
              <a:t> топологиясы.</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TotalTime>
  <Words>374</Words>
  <Application>Microsoft Office PowerPoint</Application>
  <PresentationFormat>Экран (4:3)</PresentationFormat>
  <Paragraphs>34</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Franklin Gothic Book</vt:lpstr>
      <vt:lpstr>Franklin Gothic Medium</vt:lpstr>
      <vt:lpstr>Times New Roman</vt:lpstr>
      <vt:lpstr>Wingdings</vt:lpstr>
      <vt:lpstr>Wingdings 2</vt:lpstr>
      <vt:lpstr>Трек</vt:lpstr>
      <vt:lpstr>Презентация PowerPoint</vt:lpstr>
      <vt:lpstr>Жоспар: </vt:lpstr>
      <vt:lpstr>Деректерді сақтау желілері</vt:lpstr>
      <vt:lpstr>Деректерді сақтау жүйелері</vt:lpstr>
      <vt:lpstr>Деректерді сақтау жүйелері</vt:lpstr>
      <vt:lpstr>Деректерді сақтау жүйелерінің артықшылықтары</vt:lpstr>
      <vt:lpstr>Fibre channel хаттамасы</vt:lpstr>
      <vt:lpstr>Деректерді сақтау жүйелерінің артықшылықтары</vt:lpstr>
      <vt:lpstr>Бақылау сұрақтары: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10</cp:revision>
  <dcterms:created xsi:type="dcterms:W3CDTF">2018-04-09T06:58:11Z</dcterms:created>
  <dcterms:modified xsi:type="dcterms:W3CDTF">2019-09-25T10:11:57Z</dcterms:modified>
</cp:coreProperties>
</file>