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sldIdLst>
    <p:sldId id="256" r:id="rId5"/>
    <p:sldId id="258" r:id="rId6"/>
    <p:sldId id="275" r:id="rId7"/>
    <p:sldId id="259" r:id="rId8"/>
    <p:sldId id="278" r:id="rId9"/>
    <p:sldId id="279" r:id="rId10"/>
    <p:sldId id="276" r:id="rId11"/>
    <p:sldId id="272" r:id="rId12"/>
    <p:sldId id="280" r:id="rId13"/>
    <p:sldId id="281" r:id="rId14"/>
    <p:sldId id="27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lazira Akymbek" initials="GA" lastIdx="1" clrIdx="0">
    <p:extLst>
      <p:ext uri="{19B8F6BF-5375-455C-9EA6-DF929625EA0E}">
        <p15:presenceInfo xmlns:p15="http://schemas.microsoft.com/office/powerpoint/2012/main" xmlns="" userId="381da62acd8dda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snapToGrid="0">
      <p:cViewPr varScale="1">
        <p:scale>
          <a:sx n="65" d="100"/>
          <a:sy n="65" d="100"/>
        </p:scale>
        <p:origin x="-83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xmlns=""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pPr/>
              <a:t>9/18/2024</a:t>
            </a:fld>
            <a:endParaRPr lang="en-US" dirty="0"/>
          </a:p>
        </p:txBody>
      </p:sp>
      <p:sp>
        <p:nvSpPr>
          <p:cNvPr id="24" name="Footer Placeholder 23">
            <a:extLst>
              <a:ext uri="{FF2B5EF4-FFF2-40B4-BE49-F238E27FC236}">
                <a16:creationId xmlns:a16="http://schemas.microsoft.com/office/drawing/2014/main" xmlns=""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xmlns=""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xmlns=""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xmlns=""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xmlns=""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xmlns="" val="112556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6397E4A-EB6A-4FA6-AA4F-69EA0C70FDC9}"/>
              </a:ext>
            </a:extLst>
          </p:cNvPr>
          <p:cNvSpPr>
            <a:spLocks noGrp="1"/>
          </p:cNvSpPr>
          <p:nvPr>
            <p:ph type="dt" sz="half" idx="10"/>
          </p:nvPr>
        </p:nvSpPr>
        <p:spPr/>
        <p:txBody>
          <a:bodyPr/>
          <a:lstStyle/>
          <a:p>
            <a:fld id="{6F86ED0C-1DA7-41F0-94CF-6218B1FEDFF1}" type="datetime1">
              <a:rPr lang="en-US" smtClean="0"/>
              <a:pPr/>
              <a:t>9/18/2024</a:t>
            </a:fld>
            <a:endParaRPr lang="en-US" dirty="0"/>
          </a:p>
        </p:txBody>
      </p:sp>
      <p:sp>
        <p:nvSpPr>
          <p:cNvPr id="8" name="Footer Placeholder 7">
            <a:extLst>
              <a:ext uri="{FF2B5EF4-FFF2-40B4-BE49-F238E27FC236}">
                <a16:creationId xmlns:a16="http://schemas.microsoft.com/office/drawing/2014/main" xmlns=""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348685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pPr/>
              <a:t>9/18/2024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a:extLst>
              <a:ext uri="{FF2B5EF4-FFF2-40B4-BE49-F238E27FC236}">
                <a16:creationId xmlns:a16="http://schemas.microsoft.com/office/drawing/2014/main" xmlns=""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9134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xmlns="" id="{6923EF53-7767-4C94-BEF6-D452927945DA}"/>
              </a:ext>
            </a:extLst>
          </p:cNvPr>
          <p:cNvSpPr>
            <a:spLocks noGrp="1"/>
          </p:cNvSpPr>
          <p:nvPr>
            <p:ph type="dt" sz="half" idx="10"/>
          </p:nvPr>
        </p:nvSpPr>
        <p:spPr/>
        <p:txBody>
          <a:bodyPr/>
          <a:lstStyle/>
          <a:p>
            <a:fld id="{22F3E5F3-28EE-488F-BD53-B744C06C3DEC}" type="datetime1">
              <a:rPr lang="en-US" smtClean="0"/>
              <a:pPr/>
              <a:t>9/18/2024</a:t>
            </a:fld>
            <a:endParaRPr lang="en-US" dirty="0"/>
          </a:p>
        </p:txBody>
      </p:sp>
      <p:sp>
        <p:nvSpPr>
          <p:cNvPr id="11" name="Footer Placeholder 10">
            <a:extLst>
              <a:ext uri="{FF2B5EF4-FFF2-40B4-BE49-F238E27FC236}">
                <a16:creationId xmlns:a16="http://schemas.microsoft.com/office/drawing/2014/main" xmlns=""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390631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xmlns=""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xmlns=""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xmlns=""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xmlns=""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xmlns=""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xmlns=""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xmlns=""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xmlns=""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xmlns=""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xmlns=""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xmlns=""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xmlns=""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xmlns=""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xmlns=""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xmlns=""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xmlns=""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xmlns=""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pPr/>
              <a:t>9/18/2024</a:t>
            </a:fld>
            <a:endParaRPr lang="en-US" dirty="0"/>
          </a:p>
        </p:txBody>
      </p:sp>
    </p:spTree>
    <p:extLst>
      <p:ext uri="{BB962C8B-B14F-4D97-AF65-F5344CB8AC3E}">
        <p14:creationId xmlns:p14="http://schemas.microsoft.com/office/powerpoint/2010/main" xmlns="" val="156747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C1D6427-F07F-4D50-B151-455100AF70FF}"/>
              </a:ext>
            </a:extLst>
          </p:cNvPr>
          <p:cNvSpPr>
            <a:spLocks noGrp="1"/>
          </p:cNvSpPr>
          <p:nvPr>
            <p:ph type="dt" sz="half" idx="10"/>
          </p:nvPr>
        </p:nvSpPr>
        <p:spPr/>
        <p:txBody>
          <a:bodyPr/>
          <a:lstStyle/>
          <a:p>
            <a:fld id="{D0158CFD-9357-46BE-A189-D637A67C8730}" type="datetime1">
              <a:rPr lang="en-US" smtClean="0"/>
              <a:pPr/>
              <a:t>9/18/2024</a:t>
            </a:fld>
            <a:endParaRPr lang="en-US" dirty="0"/>
          </a:p>
        </p:txBody>
      </p:sp>
      <p:sp>
        <p:nvSpPr>
          <p:cNvPr id="9" name="Footer Placeholder 8">
            <a:extLst>
              <a:ext uri="{FF2B5EF4-FFF2-40B4-BE49-F238E27FC236}">
                <a16:creationId xmlns:a16="http://schemas.microsoft.com/office/drawing/2014/main" xmlns=""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281006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xmlns="" id="{3771BF97-4D2A-43A4-8CDC-2250017EB045}"/>
              </a:ext>
            </a:extLst>
          </p:cNvPr>
          <p:cNvSpPr>
            <a:spLocks noGrp="1"/>
          </p:cNvSpPr>
          <p:nvPr>
            <p:ph type="dt" sz="half" idx="10"/>
          </p:nvPr>
        </p:nvSpPr>
        <p:spPr/>
        <p:txBody>
          <a:bodyPr/>
          <a:lstStyle/>
          <a:p>
            <a:fld id="{7B4742EE-B331-4632-BD10-A82FED6B6FC0}" type="datetime1">
              <a:rPr lang="en-US" smtClean="0"/>
              <a:pPr/>
              <a:t>9/18/2024</a:t>
            </a:fld>
            <a:endParaRPr lang="en-US" dirty="0"/>
          </a:p>
        </p:txBody>
      </p:sp>
      <p:sp>
        <p:nvSpPr>
          <p:cNvPr id="11" name="Footer Placeholder 10">
            <a:extLst>
              <a:ext uri="{FF2B5EF4-FFF2-40B4-BE49-F238E27FC236}">
                <a16:creationId xmlns:a16="http://schemas.microsoft.com/office/drawing/2014/main" xmlns=""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xmlns=""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06627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CF30096C-3491-4EF2-ABB2-D57F3F4B5BD5}"/>
              </a:ext>
            </a:extLst>
          </p:cNvPr>
          <p:cNvSpPr>
            <a:spLocks noGrp="1"/>
          </p:cNvSpPr>
          <p:nvPr>
            <p:ph type="dt" sz="half" idx="10"/>
          </p:nvPr>
        </p:nvSpPr>
        <p:spPr/>
        <p:txBody>
          <a:bodyPr/>
          <a:lstStyle/>
          <a:p>
            <a:fld id="{451BA835-D13F-49F4-8F11-5D576AC65FAD}" type="datetime1">
              <a:rPr lang="en-US" smtClean="0"/>
              <a:pPr/>
              <a:t>9/18/2024</a:t>
            </a:fld>
            <a:endParaRPr lang="en-US" dirty="0"/>
          </a:p>
        </p:txBody>
      </p:sp>
      <p:sp>
        <p:nvSpPr>
          <p:cNvPr id="7" name="Footer Placeholder 6">
            <a:extLst>
              <a:ext uri="{FF2B5EF4-FFF2-40B4-BE49-F238E27FC236}">
                <a16:creationId xmlns:a16="http://schemas.microsoft.com/office/drawing/2014/main" xmlns=""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215806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209BEFCA-6D6F-4F26-823F-C86CA694B830}"/>
              </a:ext>
            </a:extLst>
          </p:cNvPr>
          <p:cNvSpPr>
            <a:spLocks noGrp="1"/>
          </p:cNvSpPr>
          <p:nvPr>
            <p:ph type="dt" sz="half" idx="10"/>
          </p:nvPr>
        </p:nvSpPr>
        <p:spPr/>
        <p:txBody>
          <a:bodyPr/>
          <a:lstStyle/>
          <a:p>
            <a:fld id="{ADBD1799-ACB5-4CB2-86A2-5C574F1C8706}" type="datetime1">
              <a:rPr lang="en-US" smtClean="0"/>
              <a:pPr/>
              <a:t>9/18/2024</a:t>
            </a:fld>
            <a:endParaRPr lang="en-US" dirty="0"/>
          </a:p>
        </p:txBody>
      </p:sp>
      <p:sp>
        <p:nvSpPr>
          <p:cNvPr id="6" name="Footer Placeholder 5">
            <a:extLst>
              <a:ext uri="{FF2B5EF4-FFF2-40B4-BE49-F238E27FC236}">
                <a16:creationId xmlns:a16="http://schemas.microsoft.com/office/drawing/2014/main" xmlns=""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106448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xmlns=""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pPr/>
              <a:t>9/18/2024</a:t>
            </a:fld>
            <a:endParaRPr lang="en-US" dirty="0"/>
          </a:p>
        </p:txBody>
      </p:sp>
      <p:sp>
        <p:nvSpPr>
          <p:cNvPr id="9" name="Footer Placeholder 8">
            <a:extLst>
              <a:ext uri="{FF2B5EF4-FFF2-40B4-BE49-F238E27FC236}">
                <a16:creationId xmlns:a16="http://schemas.microsoft.com/office/drawing/2014/main" xmlns=""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xmlns=""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93960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xmlns=""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pPr/>
              <a:t>9/18/2024</a:t>
            </a:fld>
            <a:endParaRPr lang="en-US" dirty="0"/>
          </a:p>
        </p:txBody>
      </p:sp>
      <p:sp>
        <p:nvSpPr>
          <p:cNvPr id="12" name="Footer Placeholder 11">
            <a:extLst>
              <a:ext uri="{FF2B5EF4-FFF2-40B4-BE49-F238E27FC236}">
                <a16:creationId xmlns:a16="http://schemas.microsoft.com/office/drawing/2014/main" xmlns=""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xmlns=""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258797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pPr/>
              <a:t>9/18/2024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a:extLst>
              <a:ext uri="{FF2B5EF4-FFF2-40B4-BE49-F238E27FC236}">
                <a16:creationId xmlns:a16="http://schemas.microsoft.com/office/drawing/2014/main" xmlns=""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2379525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37" r:id="rId6"/>
    <p:sldLayoutId id="2147483733" r:id="rId7"/>
    <p:sldLayoutId id="2147483734" r:id="rId8"/>
    <p:sldLayoutId id="2147483735" r:id="rId9"/>
    <p:sldLayoutId id="2147483736" r:id="rId10"/>
    <p:sldLayoutId id="2147483738"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DBF1ABE-8590-450D-BB49-BDDCCF3EE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xmlns="" id="{8A50E011-6D55-4A68-B283-7CDCF556B7CF}"/>
              </a:ext>
            </a:extLst>
          </p:cNvPr>
          <p:cNvPicPr>
            <a:picLocks noChangeAspect="1"/>
          </p:cNvPicPr>
          <p:nvPr/>
        </p:nvPicPr>
        <p:blipFill rotWithShape="1">
          <a:blip r:embed="rId2" cstate="print"/>
          <a:srcRect t="5447" r="-1" b="6982"/>
          <a:stretch/>
        </p:blipFill>
        <p:spPr>
          <a:xfrm>
            <a:off x="-34893" y="10"/>
            <a:ext cx="12188952" cy="6857990"/>
          </a:xfrm>
          <a:prstGeom prst="rect">
            <a:avLst/>
          </a:prstGeom>
        </p:spPr>
        <p:style>
          <a:lnRef idx="0">
            <a:schemeClr val="accent5"/>
          </a:lnRef>
          <a:fillRef idx="3">
            <a:schemeClr val="accent5"/>
          </a:fillRef>
          <a:effectRef idx="3">
            <a:schemeClr val="accent5"/>
          </a:effectRef>
          <a:fontRef idx="minor">
            <a:schemeClr val="lt1"/>
          </a:fontRef>
        </p:style>
      </p:pic>
      <p:sp>
        <p:nvSpPr>
          <p:cNvPr id="11" name="Freeform: Shape 10">
            <a:extLst>
              <a:ext uri="{FF2B5EF4-FFF2-40B4-BE49-F238E27FC236}">
                <a16:creationId xmlns:a16="http://schemas.microsoft.com/office/drawing/2014/main" xmlns="" id="{391F8D69-709A-4575-A393-B4C26481AF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C87A50C4-1191-461A-9E09-C8057F2AF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xmlns="" id="{BC87DA9F-8DB2-4D48-8716-A928FBB8A5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xmlns="" id="{195EA065-AC5D-431D-927E-87FF05884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xmlns="" id="{46934B3C-D73F-4CD0-95B1-0244D662D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Подзаголовок 2">
            <a:extLst>
              <a:ext uri="{FF2B5EF4-FFF2-40B4-BE49-F238E27FC236}">
                <a16:creationId xmlns:a16="http://schemas.microsoft.com/office/drawing/2014/main" xmlns="" id="{E53B413E-8200-45B1-BA14-828A3A607EC1}"/>
              </a:ext>
            </a:extLst>
          </p:cNvPr>
          <p:cNvSpPr>
            <a:spLocks noGrp="1"/>
          </p:cNvSpPr>
          <p:nvPr>
            <p:ph type="subTitle" idx="1"/>
          </p:nvPr>
        </p:nvSpPr>
        <p:spPr>
          <a:xfrm>
            <a:off x="2619375" y="4706911"/>
            <a:ext cx="6953250" cy="1244184"/>
          </a:xfrm>
        </p:spPr>
        <p:txBody>
          <a:bodyPr anchor="t">
            <a:normAutofit fontScale="70000" lnSpcReduction="20000"/>
          </a:bodyPr>
          <a:lstStyle/>
          <a:p>
            <a:pPr algn="ctr">
              <a:lnSpc>
                <a:spcPct val="120000"/>
              </a:lnSpc>
            </a:pPr>
            <a:r>
              <a:rPr lang="kk-KZ" sz="2900" b="1" dirty="0" smtClean="0">
                <a:solidFill>
                  <a:schemeClr val="accent6">
                    <a:lumMod val="50000"/>
                  </a:schemeClr>
                </a:solidFill>
                <a:latin typeface="Times New Roman" pitchFamily="18" charset="0"/>
                <a:ea typeface="Times New Roman" panose="02020603050405020304" pitchFamily="18" charset="0"/>
                <a:cs typeface="Times New Roman" pitchFamily="18" charset="0"/>
              </a:rPr>
              <a:t>Психодиагностика пәні</a:t>
            </a:r>
            <a:r>
              <a:rPr lang="kk-KZ" sz="2900" b="1" dirty="0" smtClean="0">
                <a:solidFill>
                  <a:schemeClr val="accent6">
                    <a:lumMod val="50000"/>
                  </a:schemeClr>
                </a:solidFill>
                <a:latin typeface="Times New Roman" pitchFamily="18" charset="0"/>
                <a:cs typeface="Times New Roman" pitchFamily="18" charset="0"/>
              </a:rPr>
              <a:t>.</a:t>
            </a:r>
          </a:p>
          <a:p>
            <a:pPr algn="ctr">
              <a:lnSpc>
                <a:spcPct val="120000"/>
              </a:lnSpc>
            </a:pPr>
            <a:r>
              <a:rPr lang="kk-KZ" sz="2900" b="1" dirty="0" smtClean="0">
                <a:solidFill>
                  <a:schemeClr val="accent6">
                    <a:lumMod val="50000"/>
                  </a:schemeClr>
                </a:solidFill>
                <a:latin typeface="Times New Roman" pitchFamily="18" charset="0"/>
                <a:cs typeface="Times New Roman" pitchFamily="18" charset="0"/>
              </a:rPr>
              <a:t>Пән оқытушысы, психология ғылымдарының кандидаты Байжуманова Б.Ш. </a:t>
            </a:r>
          </a:p>
          <a:p>
            <a:pPr algn="ctr">
              <a:lnSpc>
                <a:spcPct val="120000"/>
              </a:lnSpc>
            </a:pPr>
            <a:endParaRPr lang="en-US" sz="2000" b="1" dirty="0"/>
          </a:p>
        </p:txBody>
      </p:sp>
      <p:sp>
        <p:nvSpPr>
          <p:cNvPr id="6" name="Заголовок 5">
            <a:extLst>
              <a:ext uri="{FF2B5EF4-FFF2-40B4-BE49-F238E27FC236}">
                <a16:creationId xmlns:a16="http://schemas.microsoft.com/office/drawing/2014/main" xmlns="" id="{7539DB9D-FD14-4785-8201-741A49A67221}"/>
              </a:ext>
            </a:extLst>
          </p:cNvPr>
          <p:cNvSpPr>
            <a:spLocks noGrp="1"/>
          </p:cNvSpPr>
          <p:nvPr>
            <p:ph type="ctrTitle"/>
          </p:nvPr>
        </p:nvSpPr>
        <p:spPr>
          <a:xfrm>
            <a:off x="2604385" y="254834"/>
            <a:ext cx="9095056" cy="1873770"/>
          </a:xfrm>
        </p:spPr>
        <p:txBody>
          <a:bodyPr/>
          <a:lstStyle/>
          <a:p>
            <a:pPr algn="ctr"/>
            <a:r>
              <a:rPr lang="kk-KZ" sz="3200" b="1" dirty="0" smtClean="0">
                <a:effectLst/>
                <a:latin typeface="Times New Roman" pitchFamily="18" charset="0"/>
                <a:ea typeface="Times New Roman" panose="02020603050405020304" pitchFamily="18" charset="0"/>
                <a:cs typeface="Times New Roman" pitchFamily="18" charset="0"/>
              </a:rPr>
              <a:t>№2 дәріс</a:t>
            </a:r>
            <a:br>
              <a:rPr lang="kk-KZ" sz="3200" b="1" dirty="0" smtClean="0">
                <a:effectLst/>
                <a:latin typeface="Times New Roman" pitchFamily="18" charset="0"/>
                <a:ea typeface="Times New Roman" panose="02020603050405020304" pitchFamily="18" charset="0"/>
                <a:cs typeface="Times New Roman" pitchFamily="18" charset="0"/>
              </a:rPr>
            </a:br>
            <a:r>
              <a:rPr lang="ru-RU" sz="3600" dirty="0" err="1" smtClean="0">
                <a:latin typeface="Times New Roman" pitchFamily="18" charset="0"/>
                <a:cs typeface="Times New Roman" pitchFamily="18" charset="0"/>
              </a:rPr>
              <a:t>Психодиагностиканың теориясы</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2101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929148" y="442452"/>
            <a:ext cx="10338620" cy="5899353"/>
          </a:xfrm>
        </p:spPr>
        <p:txBody>
          <a:bodyPr>
            <a:normAutofit fontScale="92500" lnSpcReduction="10000"/>
          </a:bodyPr>
          <a:lstStyle/>
          <a:p>
            <a:r>
              <a:rPr lang="ru-RU" dirty="0" err="1" smtClean="0"/>
              <a:t>Әрине, бұл психологиялық зерттеулер</a:t>
            </a:r>
            <a:r>
              <a:rPr lang="ru-RU" dirty="0" smtClean="0"/>
              <a:t> тек </a:t>
            </a:r>
            <a:r>
              <a:rPr lang="ru-RU" dirty="0" err="1" smtClean="0"/>
              <a:t>өлшеумен шектеледі</a:t>
            </a:r>
            <a:r>
              <a:rPr lang="ru-RU" dirty="0" smtClean="0"/>
              <a:t> </a:t>
            </a:r>
            <a:r>
              <a:rPr lang="ru-RU" dirty="0" err="1" smtClean="0"/>
              <a:t>деген</a:t>
            </a:r>
            <a:r>
              <a:rPr lang="ru-RU" dirty="0" smtClean="0"/>
              <a:t> </a:t>
            </a:r>
            <a:r>
              <a:rPr lang="ru-RU" dirty="0" err="1" smtClean="0"/>
              <a:t>сөз емес</a:t>
            </a:r>
            <a:r>
              <a:rPr lang="ru-RU" dirty="0" smtClean="0"/>
              <a:t>. </a:t>
            </a:r>
            <a:r>
              <a:rPr lang="ru-RU" dirty="0" err="1" smtClean="0"/>
              <a:t>Өлшеу процедурасы</a:t>
            </a:r>
            <a:r>
              <a:rPr lang="ru-RU" dirty="0" smtClean="0"/>
              <a:t> тек </a:t>
            </a:r>
            <a:r>
              <a:rPr lang="ru-RU" dirty="0" err="1" smtClean="0"/>
              <a:t>психологтың құралын құрайды</a:t>
            </a:r>
            <a:r>
              <a:rPr lang="ru-RU" dirty="0" smtClean="0"/>
              <a:t>, </a:t>
            </a:r>
            <a:r>
              <a:rPr lang="ru-RU" dirty="0" err="1" smtClean="0"/>
              <a:t>мысалы</a:t>
            </a:r>
            <a:r>
              <a:rPr lang="ru-RU" dirty="0" smtClean="0"/>
              <a:t>, ара </a:t>
            </a:r>
            <a:r>
              <a:rPr lang="ru-RU" dirty="0" err="1" smtClean="0"/>
              <a:t>немесе</a:t>
            </a:r>
            <a:r>
              <a:rPr lang="ru-RU" dirty="0" smtClean="0"/>
              <a:t> </a:t>
            </a:r>
            <a:r>
              <a:rPr lang="ru-RU" dirty="0" err="1" smtClean="0"/>
              <a:t>ұшақ ағаш ұстасының құралы сияқты</a:t>
            </a:r>
            <a:r>
              <a:rPr lang="ru-RU" dirty="0" smtClean="0"/>
              <a:t>. </a:t>
            </a:r>
            <a:r>
              <a:rPr lang="ru-RU" dirty="0" err="1" smtClean="0"/>
              <a:t>Оның қызметінің мақсаты </a:t>
            </a:r>
            <a:r>
              <a:rPr lang="ru-RU" dirty="0" smtClean="0"/>
              <a:t>– </a:t>
            </a:r>
            <a:r>
              <a:rPr lang="ru-RU" dirty="0" err="1" smtClean="0"/>
              <a:t>өз алдына</a:t>
            </a:r>
            <a:r>
              <a:rPr lang="ru-RU" dirty="0" smtClean="0"/>
              <a:t> </a:t>
            </a:r>
            <a:r>
              <a:rPr lang="ru-RU" dirty="0" err="1" smtClean="0"/>
              <a:t>аралау</a:t>
            </a:r>
            <a:r>
              <a:rPr lang="ru-RU" dirty="0" smtClean="0"/>
              <a:t> </a:t>
            </a:r>
            <a:r>
              <a:rPr lang="ru-RU" dirty="0" err="1" smtClean="0"/>
              <a:t>немесе</a:t>
            </a:r>
            <a:r>
              <a:rPr lang="ru-RU" dirty="0" smtClean="0"/>
              <a:t> </a:t>
            </a:r>
            <a:r>
              <a:rPr lang="ru-RU" dirty="0" err="1" smtClean="0"/>
              <a:t>тегістеу</a:t>
            </a:r>
            <a:r>
              <a:rPr lang="ru-RU" dirty="0" smtClean="0"/>
              <a:t> </a:t>
            </a:r>
            <a:r>
              <a:rPr lang="ru-RU" dirty="0" err="1" smtClean="0"/>
              <a:t>емес</a:t>
            </a:r>
            <a:r>
              <a:rPr lang="ru-RU" dirty="0" smtClean="0"/>
              <a:t>, </a:t>
            </a:r>
            <a:r>
              <a:rPr lang="ru-RU" dirty="0" err="1" smtClean="0"/>
              <a:t>орындық немесе</a:t>
            </a:r>
            <a:r>
              <a:rPr lang="ru-RU" dirty="0" smtClean="0"/>
              <a:t> шкаф </a:t>
            </a:r>
            <a:r>
              <a:rPr lang="ru-RU" dirty="0" err="1" smtClean="0"/>
              <a:t>жасау</a:t>
            </a:r>
            <a:r>
              <a:rPr lang="ru-RU" dirty="0" smtClean="0"/>
              <a:t>. Сол </a:t>
            </a:r>
            <a:r>
              <a:rPr lang="ru-RU" dirty="0" err="1" smtClean="0"/>
              <a:t>сияқты психологтың мақсаты </a:t>
            </a:r>
            <a:r>
              <a:rPr lang="ru-RU" dirty="0" smtClean="0"/>
              <a:t>да </a:t>
            </a:r>
            <a:r>
              <a:rPr lang="ru-RU" dirty="0" err="1" smtClean="0"/>
              <a:t>белгілі</a:t>
            </a:r>
            <a:r>
              <a:rPr lang="ru-RU" dirty="0" smtClean="0"/>
              <a:t> </a:t>
            </a:r>
            <a:r>
              <a:rPr lang="ru-RU" dirty="0" err="1" smtClean="0"/>
              <a:t>бір</a:t>
            </a:r>
            <a:r>
              <a:rPr lang="ru-RU" dirty="0" smtClean="0"/>
              <a:t> </a:t>
            </a:r>
            <a:r>
              <a:rPr lang="ru-RU" dirty="0" err="1" smtClean="0"/>
              <a:t>психологиялық мәселені өлшеу арқылы </a:t>
            </a:r>
            <a:r>
              <a:rPr lang="ru-RU" dirty="0" smtClean="0"/>
              <a:t>шешу болып табылады. </a:t>
            </a:r>
            <a:r>
              <a:rPr lang="ru-RU" dirty="0" err="1" smtClean="0"/>
              <a:t>Басқаша айтқанда, психологиялық айнымалыларды</a:t>
            </a:r>
            <a:r>
              <a:rPr lang="ru-RU" dirty="0" smtClean="0"/>
              <a:t> </a:t>
            </a:r>
            <a:r>
              <a:rPr lang="ru-RU" dirty="0" err="1" smtClean="0"/>
              <a:t>өлшеу </a:t>
            </a:r>
            <a:r>
              <a:rPr lang="ru-RU" dirty="0" smtClean="0"/>
              <a:t>зерттеу </a:t>
            </a:r>
            <a:r>
              <a:rPr lang="ru-RU" dirty="0" err="1" smtClean="0"/>
              <a:t>үшін қажетті</a:t>
            </a:r>
            <a:r>
              <a:rPr lang="ru-RU" dirty="0" smtClean="0"/>
              <a:t>, </a:t>
            </a:r>
            <a:r>
              <a:rPr lang="ru-RU" dirty="0" err="1" smtClean="0"/>
              <a:t>бірақ жеткіліксіз</a:t>
            </a:r>
            <a:r>
              <a:rPr lang="ru-RU" dirty="0" smtClean="0"/>
              <a:t> </a:t>
            </a:r>
            <a:r>
              <a:rPr lang="ru-RU" dirty="0" err="1" smtClean="0"/>
              <a:t>шарт</a:t>
            </a:r>
            <a:r>
              <a:rPr lang="ru-RU" dirty="0" smtClean="0"/>
              <a:t> болып табылады.</a:t>
            </a:r>
          </a:p>
          <a:p>
            <a:r>
              <a:rPr lang="ru-RU" dirty="0" err="1" smtClean="0"/>
              <a:t>Дегенмен</a:t>
            </a:r>
            <a:r>
              <a:rPr lang="ru-RU" dirty="0" smtClean="0"/>
              <a:t>, </a:t>
            </a:r>
            <a:r>
              <a:rPr lang="ru-RU" dirty="0" err="1" smtClean="0"/>
              <a:t>әр түрлі ағаш ұстасының құралдарын кәсіби түрде басқаруды үйренбей, ағаш ұстасы </a:t>
            </a:r>
            <a:r>
              <a:rPr lang="ru-RU" dirty="0" smtClean="0"/>
              <a:t>бола </a:t>
            </a:r>
            <a:r>
              <a:rPr lang="ru-RU" dirty="0" err="1" smtClean="0"/>
              <a:t>алмайтыны</a:t>
            </a:r>
            <a:r>
              <a:rPr lang="ru-RU" dirty="0" smtClean="0"/>
              <a:t> </a:t>
            </a:r>
            <a:r>
              <a:rPr lang="ru-RU" dirty="0" err="1" smtClean="0"/>
              <a:t>сияқты</a:t>
            </a:r>
            <a:r>
              <a:rPr lang="ru-RU" dirty="0" smtClean="0"/>
              <a:t>, </a:t>
            </a:r>
            <a:r>
              <a:rPr lang="ru-RU" dirty="0" err="1" smtClean="0"/>
              <a:t>өлшеу процедураларын</a:t>
            </a:r>
            <a:r>
              <a:rPr lang="ru-RU" dirty="0" smtClean="0"/>
              <a:t> </a:t>
            </a:r>
            <a:r>
              <a:rPr lang="ru-RU" dirty="0" err="1" smtClean="0"/>
              <a:t>үйренбейінше кәсіби </a:t>
            </a:r>
            <a:r>
              <a:rPr lang="ru-RU" dirty="0" smtClean="0"/>
              <a:t>психолог бола </a:t>
            </a:r>
            <a:r>
              <a:rPr lang="ru-RU" dirty="0" err="1" smtClean="0"/>
              <a:t>алмайды</a:t>
            </a:r>
            <a:r>
              <a:rPr lang="ru-RU" dirty="0" smtClean="0"/>
              <a:t>. Ол </a:t>
            </a:r>
            <a:r>
              <a:rPr lang="ru-RU" dirty="0" err="1" smtClean="0"/>
              <a:t>үшін маман</a:t>
            </a:r>
            <a:r>
              <a:rPr lang="ru-RU" dirty="0" smtClean="0"/>
              <a:t> психолог </a:t>
            </a:r>
            <a:r>
              <a:rPr lang="ru-RU" dirty="0" err="1" smtClean="0"/>
              <a:t>психологияда</a:t>
            </a:r>
            <a:r>
              <a:rPr lang="ru-RU" dirty="0" smtClean="0"/>
              <a:t> бар </a:t>
            </a:r>
            <a:r>
              <a:rPr lang="ru-RU" dirty="0" err="1" smtClean="0"/>
              <a:t>өлшеу процедураларының кең ауқымын</a:t>
            </a:r>
            <a:r>
              <a:rPr lang="ru-RU" dirty="0" smtClean="0"/>
              <a:t>, </a:t>
            </a:r>
            <a:r>
              <a:rPr lang="ru-RU" dirty="0" err="1" smtClean="0"/>
              <a:t>психодиагностиканың қыр-сырын кәсіби түрде меңгеріп қана қоймай</a:t>
            </a:r>
            <a:r>
              <a:rPr lang="ru-RU" dirty="0" smtClean="0"/>
              <a:t>, </a:t>
            </a:r>
            <a:r>
              <a:rPr lang="ru-RU" dirty="0" err="1" smtClean="0"/>
              <a:t>сонымен</a:t>
            </a:r>
            <a:r>
              <a:rPr lang="ru-RU" dirty="0" smtClean="0"/>
              <a:t> </a:t>
            </a:r>
            <a:r>
              <a:rPr lang="ru-RU" dirty="0" err="1" smtClean="0"/>
              <a:t>қатар шешілетін</a:t>
            </a:r>
            <a:r>
              <a:rPr lang="ru-RU" dirty="0" smtClean="0"/>
              <a:t> </a:t>
            </a:r>
            <a:r>
              <a:rPr lang="ru-RU" dirty="0" err="1" smtClean="0"/>
              <a:t>мәселеге </a:t>
            </a:r>
            <a:r>
              <a:rPr lang="ru-RU" dirty="0" smtClean="0"/>
              <a:t>барабар </a:t>
            </a:r>
            <a:r>
              <a:rPr lang="ru-RU" dirty="0" err="1" smtClean="0"/>
              <a:t>стандартты</a:t>
            </a:r>
            <a:r>
              <a:rPr lang="ru-RU" dirty="0" smtClean="0"/>
              <a:t> </a:t>
            </a:r>
            <a:r>
              <a:rPr lang="ru-RU" dirty="0" err="1" smtClean="0"/>
              <a:t>өлшеу процедурасын</a:t>
            </a:r>
            <a:r>
              <a:rPr lang="ru-RU" dirty="0" smtClean="0"/>
              <a:t> </a:t>
            </a:r>
            <a:r>
              <a:rPr lang="ru-RU" dirty="0" err="1" smtClean="0"/>
              <a:t>таңдап</a:t>
            </a:r>
            <a:r>
              <a:rPr lang="ru-RU" dirty="0" smtClean="0"/>
              <a:t>, </a:t>
            </a:r>
            <a:r>
              <a:rPr lang="ru-RU" dirty="0" err="1" smtClean="0"/>
              <a:t>нақты психодиагностикалық әдісті немесе</a:t>
            </a:r>
            <a:r>
              <a:rPr lang="ru-RU" dirty="0" smtClean="0"/>
              <a:t> </a:t>
            </a:r>
            <a:r>
              <a:rPr lang="ru-RU" dirty="0" err="1" smtClean="0"/>
              <a:t>әдістемені іріктеп</a:t>
            </a:r>
            <a:r>
              <a:rPr lang="ru-RU" dirty="0" smtClean="0"/>
              <a:t>, </a:t>
            </a:r>
            <a:r>
              <a:rPr lang="ru-RU" dirty="0" err="1" smtClean="0"/>
              <a:t>қажет болған жағдайда өзгерте алуы</a:t>
            </a:r>
            <a:r>
              <a:rPr lang="ru-RU" dirty="0" smtClean="0"/>
              <a:t> </a:t>
            </a:r>
            <a:r>
              <a:rPr lang="ru-RU" dirty="0" err="1" smtClean="0"/>
              <a:t>қажет</a:t>
            </a:r>
            <a:r>
              <a:rPr lang="ru-RU" dirty="0" smtClean="0"/>
              <a:t>.</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426" y="0"/>
            <a:ext cx="10515601" cy="6740307"/>
          </a:xfrm>
          <a:prstGeom prst="rect">
            <a:avLst/>
          </a:prstGeom>
          <a:noFill/>
        </p:spPr>
        <p:txBody>
          <a:bodyPr wrap="square" rtlCol="0">
            <a:spAutoFit/>
          </a:bodyPr>
          <a:lstStyle/>
          <a:p>
            <a:pPr algn="ctr"/>
            <a:r>
              <a:rPr lang="kk-KZ" sz="3200" b="1" dirty="0" smtClean="0">
                <a:latin typeface="Times New Roman" pitchFamily="18" charset="0"/>
                <a:cs typeface="Times New Roman" pitchFamily="18" charset="0"/>
              </a:rPr>
              <a:t>Ұсынылатын әдебиеттер тізімі</a:t>
            </a:r>
          </a:p>
          <a:p>
            <a:r>
              <a:rPr lang="kk-KZ" sz="1600" dirty="0" smtClean="0">
                <a:latin typeface="Times New Roman" pitchFamily="18" charset="0"/>
                <a:cs typeface="Times New Roman" pitchFamily="18" charset="0"/>
              </a:rPr>
              <a:t>1. </a:t>
            </a:r>
            <a:r>
              <a:rPr lang="ru-RU" sz="1600" dirty="0" smtClean="0">
                <a:latin typeface="Times New Roman" pitchFamily="18" charset="0"/>
                <a:cs typeface="Times New Roman" pitchFamily="18" charset="0"/>
              </a:rPr>
              <a:t>Б.Ш. </a:t>
            </a:r>
            <a:r>
              <a:rPr lang="ru-RU" sz="1600" dirty="0" err="1" smtClean="0">
                <a:latin typeface="Times New Roman" pitchFamily="18" charset="0"/>
                <a:cs typeface="Times New Roman" pitchFamily="18" charset="0"/>
              </a:rPr>
              <a:t>Байжуманова</a:t>
            </a:r>
            <a:r>
              <a:rPr lang="ru-RU" sz="1600" dirty="0" smtClean="0">
                <a:latin typeface="Times New Roman" pitchFamily="18" charset="0"/>
                <a:cs typeface="Times New Roman" pitchFamily="18" charset="0"/>
              </a:rPr>
              <a:t>, А.Ж. </a:t>
            </a:r>
            <a:r>
              <a:rPr lang="ru-RU" sz="1600" dirty="0" err="1" smtClean="0">
                <a:latin typeface="Times New Roman" pitchFamily="18" charset="0"/>
                <a:cs typeface="Times New Roman" pitchFamily="18" charset="0"/>
              </a:rPr>
              <a:t>Кунанбаева</a:t>
            </a:r>
            <a:r>
              <a:rPr lang="ru-RU" sz="1600" dirty="0" smtClean="0">
                <a:latin typeface="Times New Roman" pitchFamily="18" charset="0"/>
                <a:cs typeface="Times New Roman" pitchFamily="18" charset="0"/>
              </a:rPr>
              <a:t>, Ә.М. </a:t>
            </a:r>
            <a:r>
              <a:rPr lang="ru-RU" sz="1600" dirty="0" err="1" smtClean="0">
                <a:latin typeface="Times New Roman" pitchFamily="18" charset="0"/>
                <a:cs typeface="Times New Roman" pitchFamily="18" charset="0"/>
              </a:rPr>
              <a:t>Умирзакова</a:t>
            </a:r>
            <a:r>
              <a:rPr lang="ru-RU" sz="1600" dirty="0" smtClean="0">
                <a:latin typeface="Times New Roman" pitchFamily="18" charset="0"/>
                <a:cs typeface="Times New Roman" pitchFamily="18" charset="0"/>
              </a:rPr>
              <a:t>. Психодиагностика. </a:t>
            </a:r>
            <a:r>
              <a:rPr lang="ru-RU" sz="1600" dirty="0" err="1" smtClean="0">
                <a:latin typeface="Times New Roman" pitchFamily="18" charset="0"/>
                <a:cs typeface="Times New Roman" pitchFamily="18" charset="0"/>
              </a:rPr>
              <a:t>Оқу-әдістемелік құрал.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Алматы</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ADAL KITAP» </a:t>
            </a:r>
            <a:r>
              <a:rPr lang="ru-RU" sz="1600" dirty="0" err="1" smtClean="0">
                <a:latin typeface="Times New Roman" pitchFamily="18" charset="0"/>
                <a:cs typeface="Times New Roman" pitchFamily="18" charset="0"/>
              </a:rPr>
              <a:t>баспасы</a:t>
            </a:r>
            <a:r>
              <a:rPr lang="ru-RU" sz="1600" dirty="0" smtClean="0">
                <a:latin typeface="Times New Roman" pitchFamily="18" charset="0"/>
                <a:cs typeface="Times New Roman" pitchFamily="18" charset="0"/>
              </a:rPr>
              <a:t>. 2024, - 417 б. </a:t>
            </a:r>
          </a:p>
          <a:p>
            <a:r>
              <a:rPr lang="ru-RU" sz="1600" dirty="0" smtClean="0">
                <a:latin typeface="Times New Roman" pitchFamily="18" charset="0"/>
                <a:cs typeface="Times New Roman" pitchFamily="18" charset="0"/>
              </a:rPr>
              <a:t>2. </a:t>
            </a:r>
            <a:r>
              <a:rPr lang="ru-RU" sz="1600" dirty="0" err="1" smtClean="0">
                <a:latin typeface="Times New Roman" pitchFamily="18" charset="0"/>
                <a:cs typeface="Times New Roman" pitchFamily="18" charset="0"/>
              </a:rPr>
              <a:t>Яньшин</a:t>
            </a:r>
            <a:r>
              <a:rPr lang="ru-RU" sz="1600" dirty="0" smtClean="0">
                <a:latin typeface="Times New Roman" pitchFamily="18" charset="0"/>
                <a:cs typeface="Times New Roman" pitchFamily="18" charset="0"/>
              </a:rPr>
              <a:t>,</a:t>
            </a:r>
            <a:r>
              <a:rPr lang="ru-RU" sz="1600" i="1" dirty="0" smtClean="0">
                <a:latin typeface="Times New Roman" pitchFamily="18" charset="0"/>
                <a:cs typeface="Times New Roman" pitchFamily="18" charset="0"/>
              </a:rPr>
              <a:t> П. В. </a:t>
            </a:r>
            <a:r>
              <a:rPr lang="ru-RU" sz="1600" dirty="0" smtClean="0">
                <a:latin typeface="Times New Roman" pitchFamily="18" charset="0"/>
                <a:cs typeface="Times New Roman" pitchFamily="18" charset="0"/>
              </a:rPr>
              <a:t> Клиническая психодиагностика личности: учебное пособие для вузов / П. В. </a:t>
            </a:r>
            <a:r>
              <a:rPr lang="ru-RU" sz="1600" dirty="0" err="1" smtClean="0">
                <a:latin typeface="Times New Roman" pitchFamily="18" charset="0"/>
                <a:cs typeface="Times New Roman" pitchFamily="18" charset="0"/>
              </a:rPr>
              <a:t>Яньшин</a:t>
            </a:r>
            <a:r>
              <a:rPr lang="ru-RU" sz="1600" dirty="0" smtClean="0">
                <a:latin typeface="Times New Roman" pitchFamily="18" charset="0"/>
                <a:cs typeface="Times New Roman" pitchFamily="18" charset="0"/>
              </a:rPr>
              <a:t>. — 3-е изд., </a:t>
            </a:r>
            <a:r>
              <a:rPr lang="ru-RU" sz="1600" dirty="0" err="1" smtClean="0">
                <a:latin typeface="Times New Roman" pitchFamily="18" charset="0"/>
                <a:cs typeface="Times New Roman" pitchFamily="18" charset="0"/>
              </a:rPr>
              <a:t>перераб</a:t>
            </a:r>
            <a:r>
              <a:rPr lang="ru-RU" sz="1600" dirty="0" smtClean="0">
                <a:latin typeface="Times New Roman" pitchFamily="18" charset="0"/>
                <a:cs typeface="Times New Roman" pitchFamily="18" charset="0"/>
              </a:rPr>
              <a:t>. и доп. — Москва: Издательство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2020. — 327 с. </a:t>
            </a:r>
          </a:p>
          <a:p>
            <a:pPr lvl="0" fontAlgn="base"/>
            <a:r>
              <a:rPr lang="ru-RU" sz="1600" dirty="0" smtClean="0">
                <a:latin typeface="Times New Roman" pitchFamily="18" charset="0"/>
                <a:cs typeface="Times New Roman" pitchFamily="18" charset="0"/>
              </a:rPr>
              <a:t>3. </a:t>
            </a:r>
            <a:r>
              <a:rPr lang="ru-RU" sz="1600" dirty="0" err="1" smtClean="0">
                <a:latin typeface="Times New Roman" pitchFamily="18" charset="0"/>
                <a:cs typeface="Times New Roman" pitchFamily="18" charset="0"/>
              </a:rPr>
              <a:t>Рамендик</a:t>
            </a:r>
            <a:r>
              <a:rPr lang="ru-RU" sz="1600" dirty="0" smtClean="0">
                <a:latin typeface="Times New Roman" pitchFamily="18" charset="0"/>
                <a:cs typeface="Times New Roman" pitchFamily="18" charset="0"/>
              </a:rPr>
              <a:t>,</a:t>
            </a:r>
            <a:r>
              <a:rPr lang="ru-RU" sz="1600" i="1" dirty="0" smtClean="0">
                <a:latin typeface="Times New Roman" pitchFamily="18" charset="0"/>
                <a:cs typeface="Times New Roman" pitchFamily="18" charset="0"/>
              </a:rPr>
              <a:t> Д. М. </a:t>
            </a:r>
            <a:r>
              <a:rPr lang="ru-RU" sz="1600" dirty="0" smtClean="0">
                <a:latin typeface="Times New Roman" pitchFamily="18" charset="0"/>
                <a:cs typeface="Times New Roman" pitchFamily="18" charset="0"/>
              </a:rPr>
              <a:t> Практикум по психодиагностике: учебное пособие для вузов / Д. М. </a:t>
            </a:r>
            <a:r>
              <a:rPr lang="ru-RU" sz="1600" dirty="0" err="1" smtClean="0">
                <a:latin typeface="Times New Roman" pitchFamily="18" charset="0"/>
                <a:cs typeface="Times New Roman" pitchFamily="18" charset="0"/>
              </a:rPr>
              <a:t>Рамендик</a:t>
            </a:r>
            <a:r>
              <a:rPr lang="ru-RU" sz="1600" dirty="0" smtClean="0">
                <a:latin typeface="Times New Roman" pitchFamily="18" charset="0"/>
                <a:cs typeface="Times New Roman" pitchFamily="18" charset="0"/>
              </a:rPr>
              <a:t>, М. Г. </a:t>
            </a:r>
            <a:r>
              <a:rPr lang="ru-RU" sz="1600" dirty="0" err="1" smtClean="0">
                <a:latin typeface="Times New Roman" pitchFamily="18" charset="0"/>
                <a:cs typeface="Times New Roman" pitchFamily="18" charset="0"/>
              </a:rPr>
              <a:t>Рамендик</a:t>
            </a:r>
            <a:r>
              <a:rPr lang="ru-RU" sz="1600" dirty="0" smtClean="0">
                <a:latin typeface="Times New Roman" pitchFamily="18" charset="0"/>
                <a:cs typeface="Times New Roman" pitchFamily="18" charset="0"/>
              </a:rPr>
              <a:t>. — 2-е изд., </a:t>
            </a:r>
            <a:r>
              <a:rPr lang="ru-RU" sz="1600" dirty="0" err="1" smtClean="0">
                <a:latin typeface="Times New Roman" pitchFamily="18" charset="0"/>
                <a:cs typeface="Times New Roman" pitchFamily="18" charset="0"/>
              </a:rPr>
              <a:t>испр</a:t>
            </a:r>
            <a:r>
              <a:rPr lang="ru-RU" sz="1600" dirty="0" smtClean="0">
                <a:latin typeface="Times New Roman" pitchFamily="18" charset="0"/>
                <a:cs typeface="Times New Roman" pitchFamily="18" charset="0"/>
              </a:rPr>
              <a:t>. и доп. — Москва: Издательство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2020. — 139 с. </a:t>
            </a:r>
            <a:r>
              <a:rPr lang="kk-KZ"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(Высшее образование). — ISBN 978-5-534-07265-5.</a:t>
            </a:r>
          </a:p>
          <a:p>
            <a:pPr lvl="0" fontAlgn="base"/>
            <a:r>
              <a:rPr lang="ru-RU" sz="1600" dirty="0" smtClean="0">
                <a:latin typeface="Times New Roman" pitchFamily="18" charset="0"/>
                <a:cs typeface="Times New Roman" pitchFamily="18" charset="0"/>
              </a:rPr>
              <a:t>4. Психодиагностика. Теория и практика в 2 ч. Часть 1: учебник для вузов / М. К. Акимова [и др.] ; под редакцией М. К. Акимовой, М. К. Акимовой. — 4-е изд., </a:t>
            </a:r>
            <a:r>
              <a:rPr lang="ru-RU" sz="1600" dirty="0" err="1" smtClean="0">
                <a:latin typeface="Times New Roman" pitchFamily="18" charset="0"/>
                <a:cs typeface="Times New Roman" pitchFamily="18" charset="0"/>
              </a:rPr>
              <a:t>перераб</a:t>
            </a:r>
            <a:r>
              <a:rPr lang="ru-RU" sz="1600" dirty="0" smtClean="0">
                <a:latin typeface="Times New Roman" pitchFamily="18" charset="0"/>
                <a:cs typeface="Times New Roman" pitchFamily="18" charset="0"/>
              </a:rPr>
              <a:t>. и доп. — Москва: Издательство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2020. — 301 с. — (Высшее образование). — ISBN 978-5-9916-9948-8. — Текст: электронный // ЭБС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[сайт]. — URL: </a:t>
            </a:r>
          </a:p>
          <a:p>
            <a:pPr lvl="0" fontAlgn="base"/>
            <a:r>
              <a:rPr lang="ru-RU" sz="1600" dirty="0" smtClean="0">
                <a:latin typeface="Times New Roman" pitchFamily="18" charset="0"/>
                <a:cs typeface="Times New Roman" pitchFamily="18" charset="0"/>
              </a:rPr>
              <a:t>5. Психодиагностика: учебник и практикум для вузов / А. Н. Кошелева [и др.]; под редакцией А. Н. Кошелевой, В. В. Хороших. — Москва : Издательство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2020. — 373 с. — (Высшее образование). — ISBN 978-5-534-00775-6</a:t>
            </a:r>
          </a:p>
          <a:p>
            <a:pPr lvl="0" fontAlgn="base"/>
            <a:r>
              <a:rPr lang="ru-RU" sz="1600" dirty="0" smtClean="0">
                <a:latin typeface="Times New Roman" pitchFamily="18" charset="0"/>
                <a:cs typeface="Times New Roman" pitchFamily="18" charset="0"/>
              </a:rPr>
              <a:t>6. Ишанов, П. З. Основы психолого-педагогической диагностики : учеб. пособие / П. З. Ишанов ; </a:t>
            </a:r>
            <a:r>
              <a:rPr lang="ru-RU" sz="1600" dirty="0" err="1" smtClean="0">
                <a:latin typeface="Times New Roman" pitchFamily="18" charset="0"/>
                <a:cs typeface="Times New Roman" pitchFamily="18" charset="0"/>
              </a:rPr>
              <a:t>М-во</a:t>
            </a:r>
            <a:r>
              <a:rPr lang="ru-RU" sz="1600" dirty="0" smtClean="0">
                <a:latin typeface="Times New Roman" pitchFamily="18" charset="0"/>
                <a:cs typeface="Times New Roman" pitchFamily="18" charset="0"/>
              </a:rPr>
              <a:t> образования и науки РК. - 3-е изд. - Караганда : </a:t>
            </a:r>
            <a:r>
              <a:rPr lang="ru-RU" sz="1600" dirty="0" err="1" smtClean="0">
                <a:latin typeface="Times New Roman" pitchFamily="18" charset="0"/>
                <a:cs typeface="Times New Roman" pitchFamily="18" charset="0"/>
              </a:rPr>
              <a:t>Ақнұр</a:t>
            </a:r>
            <a:r>
              <a:rPr lang="ru-RU" sz="1600" dirty="0" smtClean="0">
                <a:latin typeface="Times New Roman" pitchFamily="18" charset="0"/>
                <a:cs typeface="Times New Roman" pitchFamily="18" charset="0"/>
              </a:rPr>
              <a:t>, 2019. - 136 с. - URL: http://elib.kaznu.kz/order-book. - 500 (тираж) экз. - ISBN 978-601-7938-48-2 </a:t>
            </a:r>
          </a:p>
          <a:p>
            <a:pPr lvl="0" fontAlgn="base"/>
            <a:r>
              <a:rPr lang="kk-KZ" sz="1600" dirty="0" smtClean="0">
                <a:latin typeface="Times New Roman" pitchFamily="18" charset="0"/>
                <a:cs typeface="Times New Roman" pitchFamily="18" charset="0"/>
              </a:rPr>
              <a:t>7. </a:t>
            </a:r>
            <a:r>
              <a:rPr lang="ru-RU" sz="1600" dirty="0" err="1" smtClean="0">
                <a:latin typeface="Times New Roman" pitchFamily="18" charset="0"/>
                <a:cs typeface="Times New Roman" pitchFamily="18" charset="0"/>
              </a:rPr>
              <a:t>Жұбаназарова, </a:t>
            </a:r>
            <a:r>
              <a:rPr lang="ru-RU" sz="1600" dirty="0" smtClean="0">
                <a:latin typeface="Times New Roman" pitchFamily="18" charset="0"/>
                <a:cs typeface="Times New Roman" pitchFamily="18" charset="0"/>
              </a:rPr>
              <a:t>Н. С. Психодиагностика </a:t>
            </a:r>
            <a:r>
              <a:rPr lang="ru-RU" sz="1600" dirty="0" err="1" smtClean="0">
                <a:latin typeface="Times New Roman" pitchFamily="18" charset="0"/>
                <a:cs typeface="Times New Roman" pitchFamily="18" charset="0"/>
              </a:rPr>
              <a:t>негіздері</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оқу құралы </a:t>
            </a:r>
            <a:r>
              <a:rPr lang="ru-RU" sz="1600" dirty="0" smtClean="0">
                <a:latin typeface="Times New Roman" pitchFamily="18" charset="0"/>
                <a:cs typeface="Times New Roman" pitchFamily="18" charset="0"/>
              </a:rPr>
              <a:t>/ Н. С. </a:t>
            </a:r>
            <a:r>
              <a:rPr lang="ru-RU" sz="1600" dirty="0" err="1" smtClean="0">
                <a:latin typeface="Times New Roman" pitchFamily="18" charset="0"/>
                <a:cs typeface="Times New Roman" pitchFamily="18" charset="0"/>
              </a:rPr>
              <a:t>Жұбаназарова, </a:t>
            </a:r>
            <a:r>
              <a:rPr lang="ru-RU" sz="1600" dirty="0" smtClean="0">
                <a:latin typeface="Times New Roman" pitchFamily="18" charset="0"/>
                <a:cs typeface="Times New Roman" pitchFamily="18" charset="0"/>
              </a:rPr>
              <a:t>З. Б. </a:t>
            </a:r>
            <a:r>
              <a:rPr lang="ru-RU" sz="1600" dirty="0" err="1" smtClean="0">
                <a:latin typeface="Times New Roman" pitchFamily="18" charset="0"/>
                <a:cs typeface="Times New Roman" pitchFamily="18" charset="0"/>
              </a:rPr>
              <a:t>Мадалиева</a:t>
            </a:r>
            <a:r>
              <a:rPr lang="ru-RU" sz="1600" dirty="0" smtClean="0">
                <a:latin typeface="Times New Roman" pitchFamily="18" charset="0"/>
                <a:cs typeface="Times New Roman" pitchFamily="18" charset="0"/>
              </a:rPr>
              <a:t>, Н. Қ. </a:t>
            </a:r>
            <a:r>
              <a:rPr lang="ru-RU" sz="1600" dirty="0" err="1" smtClean="0">
                <a:latin typeface="Times New Roman" pitchFamily="18" charset="0"/>
                <a:cs typeface="Times New Roman" pitchFamily="18" charset="0"/>
              </a:rPr>
              <a:t>Тоқсанбаева </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Әл-Фараби атын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ҚазҰУ.</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Алматы</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Қазақ ун-ті</a:t>
            </a:r>
            <a:r>
              <a:rPr lang="ru-RU" sz="1600" dirty="0" smtClean="0">
                <a:latin typeface="Times New Roman" pitchFamily="18" charset="0"/>
                <a:cs typeface="Times New Roman" pitchFamily="18" charset="0"/>
              </a:rPr>
              <a:t>, 2020. - 253, [1] б. - </a:t>
            </a:r>
            <a:r>
              <a:rPr lang="en-US" sz="1600" dirty="0" smtClean="0">
                <a:latin typeface="Times New Roman" pitchFamily="18" charset="0"/>
                <a:cs typeface="Times New Roman" pitchFamily="18" charset="0"/>
              </a:rPr>
              <a:t>URL: http://elib.kaznu.kz/book/16569. - </a:t>
            </a:r>
            <a:r>
              <a:rPr lang="ru-RU" sz="1600" dirty="0" err="1" smtClean="0">
                <a:latin typeface="Times New Roman" pitchFamily="18" charset="0"/>
                <a:cs typeface="Times New Roman" pitchFamily="18" charset="0"/>
              </a:rPr>
              <a:t>Библиогр</a:t>
            </a:r>
            <a:r>
              <a:rPr lang="ru-RU" sz="1600" dirty="0" smtClean="0">
                <a:latin typeface="Times New Roman" pitchFamily="18" charset="0"/>
                <a:cs typeface="Times New Roman" pitchFamily="18" charset="0"/>
              </a:rPr>
              <a:t>.: 243-251 б. - </a:t>
            </a:r>
            <a:r>
              <a:rPr lang="en-US" sz="1600" dirty="0" smtClean="0">
                <a:latin typeface="Times New Roman" pitchFamily="18" charset="0"/>
                <a:cs typeface="Times New Roman" pitchFamily="18" charset="0"/>
              </a:rPr>
              <a:t>ISBN 978-604-04-4713-4</a:t>
            </a:r>
            <a:endParaRPr lang="kk-KZ" sz="1600" dirty="0" smtClean="0">
              <a:latin typeface="Times New Roman" pitchFamily="18" charset="0"/>
              <a:cs typeface="Times New Roman" pitchFamily="18" charset="0"/>
            </a:endParaRPr>
          </a:p>
          <a:p>
            <a:pPr lvl="0" fontAlgn="base"/>
            <a:r>
              <a:rPr lang="kk-KZ" sz="1600" dirty="0" smtClean="0">
                <a:latin typeface="Times New Roman" pitchFamily="18" charset="0"/>
                <a:cs typeface="Times New Roman" pitchFamily="18" charset="0"/>
              </a:rPr>
              <a:t>8. </a:t>
            </a:r>
            <a:r>
              <a:rPr lang="ru-RU" sz="1600" dirty="0" smtClean="0">
                <a:latin typeface="Times New Roman" pitchFamily="18" charset="0"/>
                <a:cs typeface="Times New Roman" pitchFamily="18" charset="0"/>
              </a:rPr>
              <a:t>Практикум по психодиагностике : практикум / </a:t>
            </a:r>
            <a:r>
              <a:rPr lang="ru-RU" sz="1600" dirty="0" err="1" smtClean="0">
                <a:latin typeface="Times New Roman" pitchFamily="18" charset="0"/>
                <a:cs typeface="Times New Roman" pitchFamily="18" charset="0"/>
              </a:rPr>
              <a:t>КазНУ</a:t>
            </a:r>
            <a:r>
              <a:rPr lang="ru-RU" sz="1600" dirty="0" smtClean="0">
                <a:latin typeface="Times New Roman" pitchFamily="18" charset="0"/>
                <a:cs typeface="Times New Roman" pitchFamily="18" charset="0"/>
              </a:rPr>
              <a:t> им. </a:t>
            </a:r>
            <a:r>
              <a:rPr lang="ru-RU" sz="1600" dirty="0" err="1" smtClean="0">
                <a:latin typeface="Times New Roman" pitchFamily="18" charset="0"/>
                <a:cs typeface="Times New Roman" pitchFamily="18" charset="0"/>
              </a:rPr>
              <a:t>аль-Фараби</a:t>
            </a:r>
            <a:r>
              <a:rPr lang="ru-RU" sz="1600" dirty="0" smtClean="0">
                <a:latin typeface="Times New Roman" pitchFamily="18" charset="0"/>
                <a:cs typeface="Times New Roman" pitchFamily="18" charset="0"/>
              </a:rPr>
              <a:t> ; [авт.-сост.: А. И. Гарбер, Д. В. Иванов, С. К. </a:t>
            </a:r>
            <a:r>
              <a:rPr lang="ru-RU" sz="1600" dirty="0" err="1" smtClean="0">
                <a:latin typeface="Times New Roman" pitchFamily="18" charset="0"/>
                <a:cs typeface="Times New Roman" pitchFamily="18" charset="0"/>
              </a:rPr>
              <a:t>Бердибаева</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Алматы</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Қазақ ун-ті</a:t>
            </a:r>
            <a:r>
              <a:rPr lang="ru-RU" sz="1600" dirty="0" smtClean="0">
                <a:latin typeface="Times New Roman" pitchFamily="18" charset="0"/>
                <a:cs typeface="Times New Roman" pitchFamily="18" charset="0"/>
              </a:rPr>
              <a:t>, 2019. - 364 с. - URL: http://elib.kaznu.kz/order-book. - </a:t>
            </a:r>
            <a:r>
              <a:rPr lang="ru-RU" sz="1600" dirty="0" err="1" smtClean="0">
                <a:latin typeface="Times New Roman" pitchFamily="18" charset="0"/>
                <a:cs typeface="Times New Roman" pitchFamily="18" charset="0"/>
              </a:rPr>
              <a:t>Библиогр</a:t>
            </a:r>
            <a:r>
              <a:rPr lang="ru-RU" sz="1600" dirty="0" smtClean="0">
                <a:latin typeface="Times New Roman" pitchFamily="18" charset="0"/>
                <a:cs typeface="Times New Roman" pitchFamily="18" charset="0"/>
              </a:rPr>
              <a:t>.: с. 359-360. - 100 (тираж) экз. - ISBN 978-601-04-3727-2 </a:t>
            </a:r>
          </a:p>
          <a:p>
            <a:pPr lvl="0" fontAlgn="base"/>
            <a:r>
              <a:rPr lang="kk-KZ" sz="1600" dirty="0" smtClean="0">
                <a:latin typeface="Times New Roman" pitchFamily="18" charset="0"/>
                <a:cs typeface="Times New Roman" pitchFamily="18" charset="0"/>
              </a:rPr>
              <a:t>9. </a:t>
            </a:r>
            <a:r>
              <a:rPr lang="ru-RU" sz="1600" dirty="0" smtClean="0">
                <a:latin typeface="Times New Roman" pitchFamily="18" charset="0"/>
                <a:cs typeface="Times New Roman" pitchFamily="18" charset="0"/>
              </a:rPr>
              <a:t>Непомнящая, Н.И. Психодиагностика личности: теория и практика : учеб. пособие для вузов / Н. И. Непомнящая. - М. : ВЛАДОС, 2003. - 188, [4] с. - (Учеб. пособие для вузов). - URL: http://elib.kaznu.kz/order-book. - ISBN 5-691-00479-4 </a:t>
            </a:r>
            <a:endParaRPr lang="ru-RU" sz="16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Семей, НАЗАРЛАРЫҢЫЗҒА РАХМЕТ! - ppt download">
            <a:extLst>
              <a:ext uri="{FF2B5EF4-FFF2-40B4-BE49-F238E27FC236}">
                <a16:creationId xmlns:a16="http://schemas.microsoft.com/office/drawing/2014/main" xmlns="" id="{2A04209E-8B81-42DD-B1D4-0AFACE2521A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51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0DBF1ABE-8590-450D-BB49-BDDCCF3EE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a:extLst>
              <a:ext uri="{FF2B5EF4-FFF2-40B4-BE49-F238E27FC236}">
                <a16:creationId xmlns:a16="http://schemas.microsoft.com/office/drawing/2014/main" xmlns="" id="{3F927838-1EC1-4FF7-901E-1A72863AD9C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294" r="19013"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7" name="Freeform: Shape 26">
            <a:extLst>
              <a:ext uri="{FF2B5EF4-FFF2-40B4-BE49-F238E27FC236}">
                <a16:creationId xmlns:a16="http://schemas.microsoft.com/office/drawing/2014/main" xmlns="" id="{DCD36D47-40B7-494B-B249-3CBA333DE2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9" name="Freeform: Shape 28">
            <a:extLst>
              <a:ext uri="{FF2B5EF4-FFF2-40B4-BE49-F238E27FC236}">
                <a16:creationId xmlns:a16="http://schemas.microsoft.com/office/drawing/2014/main" xmlns="" id="{03AD0D1C-F8BA-4CD1-BC4D-BE1823F3EB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xmlns="" id="{FBA7E51E-7B6A-4A79-8F84-47C845C7A2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Подзаголовок 2">
            <a:extLst>
              <a:ext uri="{FF2B5EF4-FFF2-40B4-BE49-F238E27FC236}">
                <a16:creationId xmlns:a16="http://schemas.microsoft.com/office/drawing/2014/main" xmlns="" id="{4418DC3C-96E4-4AED-9177-1E5C68C1C2F8}"/>
              </a:ext>
            </a:extLst>
          </p:cNvPr>
          <p:cNvSpPr>
            <a:spLocks noGrp="1"/>
          </p:cNvSpPr>
          <p:nvPr>
            <p:ph type="subTitle" idx="1"/>
          </p:nvPr>
        </p:nvSpPr>
        <p:spPr>
          <a:xfrm>
            <a:off x="223736" y="249382"/>
            <a:ext cx="7252009" cy="6608618"/>
          </a:xfrm>
        </p:spPr>
        <p:txBody>
          <a:bodyPr anchor="t">
            <a:noAutofit/>
          </a:bodyPr>
          <a:lstStyle/>
          <a:p>
            <a:pPr marR="71755">
              <a:lnSpc>
                <a:spcPct val="120000"/>
              </a:lnSpc>
              <a:spcBef>
                <a:spcPts val="20"/>
              </a:spcBef>
              <a:spcAft>
                <a:spcPts val="20"/>
              </a:spcAft>
            </a:pPr>
            <a:r>
              <a:rPr lang="kk-KZ" sz="2800" b="1" dirty="0">
                <a:effectLst/>
                <a:latin typeface="Times New Roman" pitchFamily="18" charset="0"/>
                <a:ea typeface="Times New Roman" panose="02020603050405020304" pitchFamily="18" charset="0"/>
                <a:cs typeface="Times New Roman" pitchFamily="18" charset="0"/>
              </a:rPr>
              <a:t>Қарастырылатын сұрақтар</a:t>
            </a:r>
            <a:r>
              <a:rPr lang="kk-KZ" sz="2800" b="1" dirty="0" smtClean="0">
                <a:effectLst/>
                <a:latin typeface="Times New Roman" pitchFamily="18" charset="0"/>
                <a:ea typeface="Times New Roman" panose="02020603050405020304" pitchFamily="18" charset="0"/>
                <a:cs typeface="Times New Roman" pitchFamily="18" charset="0"/>
              </a:rPr>
              <a:t>:</a:t>
            </a:r>
          </a:p>
          <a:p>
            <a:pPr marR="71755">
              <a:lnSpc>
                <a:spcPct val="120000"/>
              </a:lnSpc>
              <a:spcBef>
                <a:spcPts val="20"/>
              </a:spcBef>
              <a:spcAft>
                <a:spcPts val="20"/>
              </a:spcAft>
            </a:pPr>
            <a:endParaRPr lang="kk-KZ" sz="1000" b="1" dirty="0">
              <a:effectLst/>
              <a:latin typeface="Times New Roman" pitchFamily="18" charset="0"/>
              <a:ea typeface="Times New Roman" panose="02020603050405020304" pitchFamily="18" charset="0"/>
              <a:cs typeface="Times New Roman" pitchFamily="18" charset="0"/>
            </a:endParaRPr>
          </a:p>
          <a:p>
            <a:pPr marL="457200" marR="71755" indent="-457200">
              <a:lnSpc>
                <a:spcPct val="100000"/>
              </a:lnSpc>
              <a:spcBef>
                <a:spcPts val="20"/>
              </a:spcBef>
              <a:spcAft>
                <a:spcPts val="20"/>
              </a:spcAft>
              <a:buAutoNum type="arabicPeriod"/>
            </a:pPr>
            <a:r>
              <a:rPr lang="ru-RU" sz="2800" dirty="0" err="1" smtClean="0">
                <a:latin typeface="Times New Roman" pitchFamily="18" charset="0"/>
                <a:cs typeface="Times New Roman" pitchFamily="18" charset="0"/>
              </a:rPr>
              <a:t>Психодиагностиканың дифференциалды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психологиямен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психометрикамен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тәжірибелік психологиямен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байланысы</a:t>
            </a:r>
            <a:r>
              <a:rPr lang="ru-RU" sz="2800" dirty="0" smtClean="0">
                <a:latin typeface="Times New Roman" pitchFamily="18" charset="0"/>
                <a:cs typeface="Times New Roman" pitchFamily="18" charset="0"/>
              </a:rPr>
              <a:t>. </a:t>
            </a:r>
          </a:p>
          <a:p>
            <a:pPr marL="457200" marR="71755" indent="-457200">
              <a:lnSpc>
                <a:spcPct val="100000"/>
              </a:lnSpc>
              <a:spcBef>
                <a:spcPts val="20"/>
              </a:spcBef>
              <a:spcAft>
                <a:spcPts val="20"/>
              </a:spcAft>
              <a:buAutoNum type="arabicPeriod"/>
            </a:pPr>
            <a:r>
              <a:rPr lang="ru-RU" sz="2800" dirty="0" err="1" smtClean="0">
                <a:latin typeface="Times New Roman" pitchFamily="18" charset="0"/>
                <a:cs typeface="Times New Roman" pitchFamily="18" charset="0"/>
              </a:rPr>
              <a:t>Психодиагностиканың қолдану салалары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психологиялық кеңес </a:t>
            </a:r>
            <a:r>
              <a:rPr lang="ru-RU" sz="2800" dirty="0" smtClean="0">
                <a:latin typeface="Times New Roman" pitchFamily="18" charset="0"/>
                <a:cs typeface="Times New Roman" pitchFamily="18" charset="0"/>
              </a:rPr>
              <a:t>беру,  психотерапия,  экспертиза,  </a:t>
            </a:r>
            <a:r>
              <a:rPr lang="ru-RU" sz="2800" dirty="0" err="1" smtClean="0">
                <a:latin typeface="Times New Roman" pitchFamily="18" charset="0"/>
                <a:cs typeface="Times New Roman" pitchFamily="18" charset="0"/>
              </a:rPr>
              <a:t>кәсіби  таңдау  </a:t>
            </a:r>
            <a:r>
              <a:rPr lang="ru-RU" sz="2800" dirty="0" smtClean="0">
                <a:latin typeface="Times New Roman" pitchFamily="18" charset="0"/>
                <a:cs typeface="Times New Roman" pitchFamily="18" charset="0"/>
              </a:rPr>
              <a:t>т.б.  </a:t>
            </a:r>
          </a:p>
          <a:p>
            <a:pPr marL="457200" marR="71755" indent="-457200">
              <a:lnSpc>
                <a:spcPct val="100000"/>
              </a:lnSpc>
              <a:spcBef>
                <a:spcPts val="20"/>
              </a:spcBef>
              <a:spcAft>
                <a:spcPts val="20"/>
              </a:spcAft>
              <a:buAutoNum type="arabicPeriod"/>
            </a:pPr>
            <a:r>
              <a:rPr lang="kk-KZ" sz="2800" dirty="0" smtClean="0">
                <a:latin typeface="Times New Roman" pitchFamily="18" charset="0"/>
                <a:cs typeface="Times New Roman" pitchFamily="18" charset="0"/>
              </a:rPr>
              <a:t>Ғылыми зерттеудің  міндеттері  мен  жеке  дара  зерттеудің  міндеттерін ажырату</a:t>
            </a:r>
            <a:endParaRPr lang="kk-KZ"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92126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457200" marR="71755" indent="-457200">
              <a:lnSpc>
                <a:spcPct val="100000"/>
              </a:lnSpc>
              <a:spcBef>
                <a:spcPts val="20"/>
              </a:spcBef>
              <a:spcAft>
                <a:spcPts val="20"/>
              </a:spcAft>
            </a:pPr>
            <a:r>
              <a:rPr lang="ru-RU" sz="2400" dirty="0" err="1">
                <a:latin typeface="Times New Roman" pitchFamily="18" charset="0"/>
                <a:cs typeface="Times New Roman" pitchFamily="18" charset="0"/>
              </a:rPr>
              <a:t>Психодиагностиканың</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дифференциалды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психологиямен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психометрикамен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тәжірибелік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психологиямен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байланысы</a:t>
            </a:r>
            <a:r>
              <a:rPr lang="ru-RU" sz="2400" dirty="0">
                <a:latin typeface="Times New Roman" pitchFamily="18" charset="0"/>
                <a:cs typeface="Times New Roman" pitchFamily="18" charset="0"/>
              </a:rPr>
              <a:t>. </a:t>
            </a:r>
          </a:p>
        </p:txBody>
      </p:sp>
      <p:sp>
        <p:nvSpPr>
          <p:cNvPr id="3" name="Содержимое 2"/>
          <p:cNvSpPr>
            <a:spLocks noGrp="1"/>
          </p:cNvSpPr>
          <p:nvPr>
            <p:ph idx="1"/>
          </p:nvPr>
        </p:nvSpPr>
        <p:spPr/>
        <p:txBody>
          <a:bodyPr>
            <a:normAutofit fontScale="92500"/>
          </a:bodyPr>
          <a:lstStyle/>
          <a:p>
            <a:r>
              <a:rPr lang="kk-KZ" dirty="0"/>
              <a:t>«Психодиагностика- бұл ғылым саласы және адамның жеке дара ерекшеліктерін айқындау әдістерін жасап шығаратын және қолданатын психологиялық тәжірибенің өте маңызды формасы». Психодиагностиканың психологиялық тәжірибе түрі ретінде мақсаты – адамның жеке дара психологиялық ерекшеліктерін айқындап, өлшеу болғандықтан, психодиагностиканың дифференциалды психологиямен байланысы, ал психометрика – «білімді, қабілеттерді, көзқарастарды және жеке қасиеттерді өлшеуді қоса алғанда, психологиялық өлшемнің теориясы мен әдістемесін зерттейтін психология пәні».</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93B4D24-F4A8-4141-A20A-E0575D1996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descr="Изображение выглядит как звезда, легкий&#10;&#10;Автоматически созданное описание">
            <a:extLst>
              <a:ext uri="{FF2B5EF4-FFF2-40B4-BE49-F238E27FC236}">
                <a16:creationId xmlns:a16="http://schemas.microsoft.com/office/drawing/2014/main" xmlns="" id="{FCE54BF6-7861-48A2-BA36-A508B00573D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 b="24730"/>
          <a:stretch/>
        </p:blipFill>
        <p:spPr>
          <a:xfrm>
            <a:off x="1524" y="10"/>
            <a:ext cx="12188952" cy="6857990"/>
          </a:xfrm>
          <a:prstGeom prst="rect">
            <a:avLst/>
          </a:prstGeom>
        </p:spPr>
      </p:pic>
      <p:sp>
        <p:nvSpPr>
          <p:cNvPr id="12" name="Freeform: Shape 11">
            <a:extLst>
              <a:ext uri="{FF2B5EF4-FFF2-40B4-BE49-F238E27FC236}">
                <a16:creationId xmlns:a16="http://schemas.microsoft.com/office/drawing/2014/main" xmlns="" id="{55A741C2-AB82-4BF5-9324-5D0B56A3D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xmlns="" id="{638BEFBA-7426-4131-B796-BB3989E1EA9E}"/>
              </a:ext>
            </a:extLst>
          </p:cNvPr>
          <p:cNvSpPr>
            <a:spLocks noGrp="1"/>
          </p:cNvSpPr>
          <p:nvPr>
            <p:ph type="title"/>
          </p:nvPr>
        </p:nvSpPr>
        <p:spPr>
          <a:xfrm>
            <a:off x="1920875" y="442912"/>
            <a:ext cx="8391967" cy="1504055"/>
          </a:xfrm>
        </p:spPr>
        <p:txBody>
          <a:bodyPr anchor="b">
            <a:normAutofit fontScale="90000"/>
          </a:bodyPr>
          <a:lstStyle/>
          <a:p>
            <a:pPr>
              <a:lnSpc>
                <a:spcPct val="120000"/>
              </a:lnSpc>
            </a:pP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14" name="Freeform: Shape 13">
            <a:extLst>
              <a:ext uri="{FF2B5EF4-FFF2-40B4-BE49-F238E27FC236}">
                <a16:creationId xmlns:a16="http://schemas.microsoft.com/office/drawing/2014/main" xmlns="" id="{DCD46807-BF17-4E5D-90A8-A062604C00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xmlns="" id="{823926DB-76C8-474A-B5FB-F43C59E33F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Объект 2">
            <a:extLst>
              <a:ext uri="{FF2B5EF4-FFF2-40B4-BE49-F238E27FC236}">
                <a16:creationId xmlns:a16="http://schemas.microsoft.com/office/drawing/2014/main" xmlns="" id="{E3AB63FA-328F-4A0D-80C0-60331FCC0E82}"/>
              </a:ext>
            </a:extLst>
          </p:cNvPr>
          <p:cNvSpPr>
            <a:spLocks noGrp="1"/>
          </p:cNvSpPr>
          <p:nvPr>
            <p:ph idx="1"/>
          </p:nvPr>
        </p:nvSpPr>
        <p:spPr>
          <a:xfrm>
            <a:off x="855406" y="1976284"/>
            <a:ext cx="10648335" cy="4395019"/>
          </a:xfrm>
        </p:spPr>
        <p:txBody>
          <a:bodyPr>
            <a:normAutofit/>
          </a:bodyPr>
          <a:lstStyle/>
          <a:p>
            <a:r>
              <a:rPr lang="ru-RU" dirty="0" err="1" smtClean="0">
                <a:solidFill>
                  <a:schemeClr val="tx1"/>
                </a:solidFill>
              </a:rPr>
              <a:t>Пиходиагностика</a:t>
            </a:r>
            <a:r>
              <a:rPr lang="ru-RU" dirty="0" smtClean="0">
                <a:solidFill>
                  <a:schemeClr val="tx1"/>
                </a:solidFill>
              </a:rPr>
              <a:t> </a:t>
            </a:r>
            <a:r>
              <a:rPr lang="ru-RU" dirty="0" err="1" smtClean="0">
                <a:solidFill>
                  <a:schemeClr val="tx1"/>
                </a:solidFill>
              </a:rPr>
              <a:t>практикалық психологияның </a:t>
            </a:r>
            <a:r>
              <a:rPr lang="ru-RU" dirty="0" smtClean="0">
                <a:solidFill>
                  <a:schemeClr val="tx1"/>
                </a:solidFill>
              </a:rPr>
              <a:t>дербес </a:t>
            </a:r>
            <a:r>
              <a:rPr lang="ru-RU" dirty="0" err="1" smtClean="0">
                <a:solidFill>
                  <a:schemeClr val="tx1"/>
                </a:solidFill>
              </a:rPr>
              <a:t>тәуелсіз </a:t>
            </a:r>
            <a:r>
              <a:rPr lang="ru-RU" dirty="0" smtClean="0">
                <a:solidFill>
                  <a:schemeClr val="tx1"/>
                </a:solidFill>
              </a:rPr>
              <a:t>саласы. 1951 </a:t>
            </a:r>
            <a:r>
              <a:rPr lang="ru-RU" dirty="0" err="1" smtClean="0">
                <a:solidFill>
                  <a:schemeClr val="tx1"/>
                </a:solidFill>
              </a:rPr>
              <a:t>жылы</a:t>
            </a:r>
            <a:r>
              <a:rPr lang="ru-RU" dirty="0" smtClean="0">
                <a:solidFill>
                  <a:schemeClr val="tx1"/>
                </a:solidFill>
              </a:rPr>
              <a:t> </a:t>
            </a:r>
            <a:r>
              <a:rPr lang="ru-RU" dirty="0" err="1" smtClean="0">
                <a:solidFill>
                  <a:schemeClr val="tx1"/>
                </a:solidFill>
              </a:rPr>
              <a:t>АҚШ-тағы психологтар</a:t>
            </a:r>
            <a:r>
              <a:rPr lang="ru-RU" dirty="0" smtClean="0">
                <a:solidFill>
                  <a:schemeClr val="tx1"/>
                </a:solidFill>
              </a:rPr>
              <a:t> </a:t>
            </a:r>
            <a:r>
              <a:rPr lang="ru-RU" dirty="0" err="1" smtClean="0">
                <a:solidFill>
                  <a:schemeClr val="tx1"/>
                </a:solidFill>
              </a:rPr>
              <a:t>конференциясында</a:t>
            </a:r>
            <a:r>
              <a:rPr lang="ru-RU" dirty="0" smtClean="0">
                <a:solidFill>
                  <a:schemeClr val="tx1"/>
                </a:solidFill>
              </a:rPr>
              <a:t> «</a:t>
            </a:r>
            <a:r>
              <a:rPr lang="ru-RU" dirty="0" err="1" smtClean="0">
                <a:solidFill>
                  <a:schemeClr val="tx1"/>
                </a:solidFill>
              </a:rPr>
              <a:t>консультативті</a:t>
            </a:r>
            <a:r>
              <a:rPr lang="ru-RU" dirty="0" smtClean="0">
                <a:solidFill>
                  <a:schemeClr val="tx1"/>
                </a:solidFill>
              </a:rPr>
              <a:t> психология» </a:t>
            </a:r>
            <a:r>
              <a:rPr lang="ru-RU" dirty="0" err="1" smtClean="0">
                <a:solidFill>
                  <a:schemeClr val="tx1"/>
                </a:solidFill>
              </a:rPr>
              <a:t>терминінің </a:t>
            </a:r>
            <a:r>
              <a:rPr lang="ru-RU" dirty="0" smtClean="0">
                <a:solidFill>
                  <a:schemeClr val="tx1"/>
                </a:solidFill>
              </a:rPr>
              <a:t>пайда </a:t>
            </a:r>
            <a:r>
              <a:rPr lang="ru-RU" dirty="0" err="1" smtClean="0">
                <a:solidFill>
                  <a:schemeClr val="tx1"/>
                </a:solidFill>
              </a:rPr>
              <a:t>болуымен</a:t>
            </a:r>
            <a:r>
              <a:rPr lang="ru-RU" dirty="0" smtClean="0">
                <a:solidFill>
                  <a:schemeClr val="tx1"/>
                </a:solidFill>
              </a:rPr>
              <a:t> </a:t>
            </a:r>
            <a:r>
              <a:rPr lang="ru-RU" dirty="0" err="1" smtClean="0">
                <a:solidFill>
                  <a:schemeClr val="tx1"/>
                </a:solidFill>
              </a:rPr>
              <a:t>сәйкес келеді</a:t>
            </a:r>
            <a:r>
              <a:rPr lang="ru-RU" dirty="0" smtClean="0">
                <a:solidFill>
                  <a:schemeClr val="tx1"/>
                </a:solidFill>
              </a:rPr>
              <a:t>. </a:t>
            </a:r>
            <a:r>
              <a:rPr lang="ru-RU" dirty="0" err="1" smtClean="0">
                <a:solidFill>
                  <a:schemeClr val="tx1"/>
                </a:solidFill>
              </a:rPr>
              <a:t>Психологиялық кеңес </a:t>
            </a:r>
            <a:r>
              <a:rPr lang="ru-RU" dirty="0" smtClean="0">
                <a:solidFill>
                  <a:schemeClr val="tx1"/>
                </a:solidFill>
              </a:rPr>
              <a:t>– </a:t>
            </a:r>
            <a:r>
              <a:rPr lang="ru-RU" dirty="0" err="1" smtClean="0">
                <a:solidFill>
                  <a:schemeClr val="tx1"/>
                </a:solidFill>
              </a:rPr>
              <a:t>адамдарды</a:t>
            </a:r>
            <a:r>
              <a:rPr lang="ru-RU" dirty="0" smtClean="0">
                <a:solidFill>
                  <a:schemeClr val="tx1"/>
                </a:solidFill>
              </a:rPr>
              <a:t> </a:t>
            </a:r>
            <a:r>
              <a:rPr lang="ru-RU" dirty="0" err="1" smtClean="0">
                <a:solidFill>
                  <a:schemeClr val="tx1"/>
                </a:solidFill>
              </a:rPr>
              <a:t>толғандырып жүрген мәселелерді шешуде</a:t>
            </a:r>
            <a:r>
              <a:rPr lang="ru-RU" dirty="0" smtClean="0">
                <a:solidFill>
                  <a:schemeClr val="tx1"/>
                </a:solidFill>
              </a:rPr>
              <a:t>, </a:t>
            </a:r>
            <a:r>
              <a:rPr lang="ru-RU" dirty="0" err="1" smtClean="0">
                <a:solidFill>
                  <a:schemeClr val="tx1"/>
                </a:solidFill>
              </a:rPr>
              <a:t>ақыл-кеңес </a:t>
            </a:r>
            <a:r>
              <a:rPr lang="ru-RU" dirty="0" smtClean="0">
                <a:solidFill>
                  <a:schemeClr val="tx1"/>
                </a:solidFill>
              </a:rPr>
              <a:t>беру </a:t>
            </a:r>
            <a:r>
              <a:rPr lang="ru-RU" dirty="0" err="1" smtClean="0">
                <a:solidFill>
                  <a:schemeClr val="tx1"/>
                </a:solidFill>
              </a:rPr>
              <a:t>арқылы психологиялық көмек көрсету</a:t>
            </a:r>
            <a:r>
              <a:rPr lang="ru-RU" dirty="0" smtClean="0">
                <a:solidFill>
                  <a:schemeClr val="tx1"/>
                </a:solidFill>
              </a:rPr>
              <a:t>.  Адам </a:t>
            </a:r>
            <a:r>
              <a:rPr lang="ru-RU" dirty="0" err="1" smtClean="0">
                <a:solidFill>
                  <a:schemeClr val="tx1"/>
                </a:solidFill>
              </a:rPr>
              <a:t>күнделікті өмірді кездесетін</a:t>
            </a:r>
            <a:r>
              <a:rPr lang="ru-RU" dirty="0" smtClean="0">
                <a:solidFill>
                  <a:schemeClr val="tx1"/>
                </a:solidFill>
              </a:rPr>
              <a:t> </a:t>
            </a:r>
            <a:r>
              <a:rPr lang="ru-RU" dirty="0" err="1" smtClean="0">
                <a:solidFill>
                  <a:schemeClr val="tx1"/>
                </a:solidFill>
              </a:rPr>
              <a:t>мәселелерді оңтайлы </a:t>
            </a:r>
            <a:r>
              <a:rPr lang="ru-RU" dirty="0" smtClean="0">
                <a:solidFill>
                  <a:schemeClr val="tx1"/>
                </a:solidFill>
              </a:rPr>
              <a:t>шешу </a:t>
            </a:r>
            <a:r>
              <a:rPr lang="ru-RU" dirty="0" err="1" smtClean="0">
                <a:solidFill>
                  <a:schemeClr val="tx1"/>
                </a:solidFill>
              </a:rPr>
              <a:t>үшін психологиялық кеңес алуға барады</a:t>
            </a:r>
            <a:r>
              <a:rPr lang="ru-RU" dirty="0" smtClean="0">
                <a:solidFill>
                  <a:schemeClr val="tx1"/>
                </a:solidFill>
              </a:rPr>
              <a:t>. </a:t>
            </a:r>
            <a:r>
              <a:rPr lang="ru-RU" dirty="0" err="1" smtClean="0">
                <a:solidFill>
                  <a:schemeClr val="tx1"/>
                </a:solidFill>
              </a:rPr>
              <a:t>Мысалы</a:t>
            </a:r>
            <a:r>
              <a:rPr lang="ru-RU" dirty="0" smtClean="0">
                <a:solidFill>
                  <a:schemeClr val="tx1"/>
                </a:solidFill>
              </a:rPr>
              <a:t>: </a:t>
            </a:r>
            <a:r>
              <a:rPr lang="ru-RU" dirty="0" err="1" smtClean="0">
                <a:solidFill>
                  <a:schemeClr val="tx1"/>
                </a:solidFill>
              </a:rPr>
              <a:t>отбасылық, </a:t>
            </a:r>
            <a:r>
              <a:rPr lang="ru-RU" dirty="0" smtClean="0">
                <a:solidFill>
                  <a:schemeClr val="tx1"/>
                </a:solidFill>
              </a:rPr>
              <a:t>жеке басы, </a:t>
            </a:r>
            <a:r>
              <a:rPr lang="ru-RU" dirty="0" err="1" smtClean="0">
                <a:solidFill>
                  <a:schemeClr val="tx1"/>
                </a:solidFill>
              </a:rPr>
              <a:t>жұмыста, ұжымда </a:t>
            </a:r>
            <a:r>
              <a:rPr lang="ru-RU" dirty="0" smtClean="0">
                <a:solidFill>
                  <a:schemeClr val="tx1"/>
                </a:solidFill>
              </a:rPr>
              <a:t>т.б. </a:t>
            </a:r>
            <a:r>
              <a:rPr lang="ru-RU" dirty="0" err="1" smtClean="0">
                <a:solidFill>
                  <a:schemeClr val="tx1"/>
                </a:solidFill>
              </a:rPr>
              <a:t>Кеңес берушінің арнайы</a:t>
            </a:r>
            <a:r>
              <a:rPr lang="ru-RU" dirty="0" smtClean="0">
                <a:solidFill>
                  <a:schemeClr val="tx1"/>
                </a:solidFill>
              </a:rPr>
              <a:t> дипломы болады. </a:t>
            </a:r>
            <a:r>
              <a:rPr lang="ru-RU" dirty="0" err="1" smtClean="0">
                <a:solidFill>
                  <a:schemeClr val="tx1"/>
                </a:solidFill>
              </a:rPr>
              <a:t>Психологиялық кеңес </a:t>
            </a:r>
            <a:r>
              <a:rPr lang="ru-RU" dirty="0" smtClean="0">
                <a:solidFill>
                  <a:schemeClr val="tx1"/>
                </a:solidFill>
              </a:rPr>
              <a:t>беру жеке </a:t>
            </a:r>
            <a:r>
              <a:rPr lang="ru-RU" dirty="0" err="1" smtClean="0">
                <a:solidFill>
                  <a:schemeClr val="tx1"/>
                </a:solidFill>
              </a:rPr>
              <a:t>және топтық кеңес </a:t>
            </a:r>
            <a:r>
              <a:rPr lang="ru-RU" dirty="0" smtClean="0">
                <a:solidFill>
                  <a:schemeClr val="tx1"/>
                </a:solidFill>
              </a:rPr>
              <a:t>беру болып </a:t>
            </a:r>
            <a:r>
              <a:rPr lang="ru-RU" dirty="0" err="1" smtClean="0">
                <a:solidFill>
                  <a:schemeClr val="tx1"/>
                </a:solidFill>
              </a:rPr>
              <a:t>бөлінеді</a:t>
            </a:r>
            <a:r>
              <a:rPr lang="ru-RU" dirty="0" smtClean="0">
                <a:solidFill>
                  <a:schemeClr val="tx1"/>
                </a:solidFill>
              </a:rPr>
              <a:t>. </a:t>
            </a:r>
            <a:r>
              <a:rPr lang="ru-RU" dirty="0" err="1" smtClean="0">
                <a:solidFill>
                  <a:schemeClr val="tx1"/>
                </a:solidFill>
              </a:rPr>
              <a:t>Кеңес берушінің бөлмесі </a:t>
            </a:r>
            <a:r>
              <a:rPr lang="ru-RU" dirty="0" smtClean="0">
                <a:solidFill>
                  <a:schemeClr val="tx1"/>
                </a:solidFill>
              </a:rPr>
              <a:t>де </a:t>
            </a:r>
            <a:r>
              <a:rPr lang="ru-RU" dirty="0" err="1" smtClean="0">
                <a:solidFill>
                  <a:schemeClr val="tx1"/>
                </a:solidFill>
              </a:rPr>
              <a:t>арнайы</a:t>
            </a:r>
            <a:r>
              <a:rPr lang="ru-RU" dirty="0" smtClean="0">
                <a:solidFill>
                  <a:schemeClr val="tx1"/>
                </a:solidFill>
              </a:rPr>
              <a:t> </a:t>
            </a:r>
            <a:r>
              <a:rPr lang="ru-RU" dirty="0" err="1" smtClean="0">
                <a:solidFill>
                  <a:schemeClr val="tx1"/>
                </a:solidFill>
              </a:rPr>
              <a:t>жабдықталған </a:t>
            </a:r>
            <a:r>
              <a:rPr lang="ru-RU" dirty="0" smtClean="0">
                <a:solidFill>
                  <a:schemeClr val="tx1"/>
                </a:solidFill>
              </a:rPr>
              <a:t>болуы </a:t>
            </a:r>
            <a:r>
              <a:rPr lang="ru-RU" dirty="0" err="1" smtClean="0">
                <a:solidFill>
                  <a:schemeClr val="tx1"/>
                </a:solidFill>
              </a:rPr>
              <a:t>тиіс</a:t>
            </a:r>
            <a:r>
              <a:rPr lang="ru-RU" dirty="0" smtClean="0">
                <a:solidFill>
                  <a:schemeClr val="tx1"/>
                </a:solidFill>
              </a:rPr>
              <a:t>. </a:t>
            </a:r>
            <a:r>
              <a:rPr lang="ru-RU" dirty="0" err="1" smtClean="0">
                <a:solidFill>
                  <a:schemeClr val="tx1"/>
                </a:solidFill>
              </a:rPr>
              <a:t>Кеңес беруші</a:t>
            </a:r>
            <a:r>
              <a:rPr lang="ru-RU" dirty="0" smtClean="0">
                <a:solidFill>
                  <a:schemeClr val="tx1"/>
                </a:solidFill>
              </a:rPr>
              <a:t> </a:t>
            </a:r>
            <a:r>
              <a:rPr lang="ru-RU" dirty="0" err="1" smtClean="0">
                <a:solidFill>
                  <a:schemeClr val="tx1"/>
                </a:solidFill>
              </a:rPr>
              <a:t>психологиялық практикалық қызметті ең </a:t>
            </a:r>
            <a:r>
              <a:rPr lang="ru-RU" dirty="0" smtClean="0">
                <a:solidFill>
                  <a:schemeClr val="tx1"/>
                </a:solidFill>
              </a:rPr>
              <a:t>бірінші </a:t>
            </a:r>
            <a:r>
              <a:rPr lang="ru-RU" dirty="0" err="1" smtClean="0">
                <a:solidFill>
                  <a:schemeClr val="tx1"/>
                </a:solidFill>
              </a:rPr>
              <a:t>танысудан</a:t>
            </a:r>
            <a:r>
              <a:rPr lang="ru-RU" dirty="0" smtClean="0">
                <a:solidFill>
                  <a:schemeClr val="tx1"/>
                </a:solidFill>
              </a:rPr>
              <a:t> </a:t>
            </a:r>
            <a:r>
              <a:rPr lang="ru-RU" dirty="0" err="1" smtClean="0">
                <a:solidFill>
                  <a:schemeClr val="tx1"/>
                </a:solidFill>
              </a:rPr>
              <a:t>бастайды</a:t>
            </a:r>
            <a:r>
              <a:rPr lang="ru-RU" dirty="0" smtClean="0">
                <a:solidFill>
                  <a:schemeClr val="tx1"/>
                </a:solidFill>
              </a:rPr>
              <a:t>.  </a:t>
            </a:r>
          </a:p>
          <a:p>
            <a:endParaRPr lang="en-US" dirty="0"/>
          </a:p>
        </p:txBody>
      </p:sp>
      <p:sp>
        <p:nvSpPr>
          <p:cNvPr id="4097" name="Rectangle 1"/>
          <p:cNvSpPr>
            <a:spLocks noChangeArrowheads="1"/>
          </p:cNvSpPr>
          <p:nvPr/>
        </p:nvSpPr>
        <p:spPr bwMode="auto">
          <a:xfrm>
            <a:off x="427703" y="695444"/>
            <a:ext cx="1045660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rgbClr val="00000A"/>
                </a:solidFill>
                <a:effectLst/>
                <a:latin typeface="Times New Roman" pitchFamily="18" charset="0"/>
                <a:ea typeface="Calibri" pitchFamily="34" charset="0"/>
                <a:cs typeface="Times New Roman" pitchFamily="18" charset="0"/>
              </a:rPr>
              <a:t>Психодиагностиканың қолдану салалары</a:t>
            </a:r>
            <a:r>
              <a:rPr kumimoji="0" lang="ru-RU" sz="2800" b="0" i="0" u="none" strike="noStrike" cap="none" normalizeH="0" baseline="0" dirty="0" smtClean="0">
                <a:ln>
                  <a:noFill/>
                </a:ln>
                <a:solidFill>
                  <a:srgbClr val="00000A"/>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rgbClr val="00000A"/>
                </a:solidFill>
                <a:effectLst/>
                <a:latin typeface="Times New Roman" pitchFamily="18" charset="0"/>
                <a:ea typeface="Calibri" pitchFamily="34" charset="0"/>
                <a:cs typeface="Times New Roman" pitchFamily="18" charset="0"/>
              </a:rPr>
              <a:t>психологиялық кеңес </a:t>
            </a:r>
            <a:r>
              <a:rPr kumimoji="0" lang="ru-RU" sz="2800" b="0" i="0" u="none" strike="noStrike" cap="none" normalizeH="0" baseline="0" dirty="0" smtClean="0">
                <a:ln>
                  <a:noFill/>
                </a:ln>
                <a:solidFill>
                  <a:srgbClr val="00000A"/>
                </a:solidFill>
                <a:effectLst/>
                <a:latin typeface="Times New Roman" pitchFamily="18" charset="0"/>
                <a:ea typeface="Calibri" pitchFamily="34" charset="0"/>
                <a:cs typeface="Times New Roman" pitchFamily="18" charset="0"/>
              </a:rPr>
              <a:t>беру, психотерапия, экспертиза, </a:t>
            </a:r>
            <a:r>
              <a:rPr kumimoji="0" lang="ru-RU" sz="2800" b="0" i="0" u="none" strike="noStrike" cap="none" normalizeH="0" baseline="0" dirty="0" err="1" smtClean="0">
                <a:ln>
                  <a:noFill/>
                </a:ln>
                <a:solidFill>
                  <a:srgbClr val="00000A"/>
                </a:solidFill>
                <a:effectLst/>
                <a:latin typeface="Times New Roman" pitchFamily="18" charset="0"/>
                <a:ea typeface="Calibri" pitchFamily="34" charset="0"/>
                <a:cs typeface="Times New Roman" pitchFamily="18" charset="0"/>
              </a:rPr>
              <a:t>кәсіби таңдау </a:t>
            </a:r>
            <a:r>
              <a:rPr kumimoji="0" lang="ru-RU" sz="2800" b="0" i="0" u="none" strike="noStrike" cap="none" normalizeH="0" baseline="0" dirty="0" smtClean="0">
                <a:ln>
                  <a:noFill/>
                </a:ln>
                <a:solidFill>
                  <a:srgbClr val="00000A"/>
                </a:solidFill>
                <a:effectLst/>
                <a:latin typeface="Times New Roman" pitchFamily="18" charset="0"/>
                <a:ea typeface="Calibri" pitchFamily="34" charset="0"/>
                <a:cs typeface="Times New Roman" pitchFamily="18" charset="0"/>
              </a:rPr>
              <a:t>т.б</a:t>
            </a:r>
            <a:r>
              <a:rPr kumimoji="0" lang="ru-RU" sz="1400" b="0" i="0" u="none" strike="noStrike" cap="none" normalizeH="0" baseline="0" dirty="0" smtClean="0">
                <a:ln>
                  <a:noFill/>
                </a:ln>
                <a:solidFill>
                  <a:srgbClr val="00000A"/>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1964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93B4D24-F4A8-4141-A20A-E0575D1996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descr="Изображение выглядит как звезда, легкий&#10;&#10;Автоматически созданное описание">
            <a:extLst>
              <a:ext uri="{FF2B5EF4-FFF2-40B4-BE49-F238E27FC236}">
                <a16:creationId xmlns:a16="http://schemas.microsoft.com/office/drawing/2014/main" xmlns="" id="{FCE54BF6-7861-48A2-BA36-A508B00573D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 b="24730"/>
          <a:stretch/>
        </p:blipFill>
        <p:spPr>
          <a:xfrm>
            <a:off x="1524" y="10"/>
            <a:ext cx="12188952" cy="6857990"/>
          </a:xfrm>
          <a:prstGeom prst="rect">
            <a:avLst/>
          </a:prstGeom>
        </p:spPr>
      </p:pic>
      <p:sp>
        <p:nvSpPr>
          <p:cNvPr id="12" name="Freeform: Shape 11">
            <a:extLst>
              <a:ext uri="{FF2B5EF4-FFF2-40B4-BE49-F238E27FC236}">
                <a16:creationId xmlns:a16="http://schemas.microsoft.com/office/drawing/2014/main" xmlns="" id="{55A741C2-AB82-4BF5-9324-5D0B56A3D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xmlns="" id="{638BEFBA-7426-4131-B796-BB3989E1EA9E}"/>
              </a:ext>
            </a:extLst>
          </p:cNvPr>
          <p:cNvSpPr>
            <a:spLocks noGrp="1"/>
          </p:cNvSpPr>
          <p:nvPr>
            <p:ph type="title"/>
          </p:nvPr>
        </p:nvSpPr>
        <p:spPr>
          <a:xfrm>
            <a:off x="1920875" y="442912"/>
            <a:ext cx="8391967" cy="1504055"/>
          </a:xfrm>
        </p:spPr>
        <p:txBody>
          <a:bodyPr anchor="b">
            <a:normAutofit fontScale="90000"/>
          </a:bodyPr>
          <a:lstStyle/>
          <a:p>
            <a:pPr>
              <a:lnSpc>
                <a:spcPct val="120000"/>
              </a:lnSpc>
            </a:pP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14" name="Freeform: Shape 13">
            <a:extLst>
              <a:ext uri="{FF2B5EF4-FFF2-40B4-BE49-F238E27FC236}">
                <a16:creationId xmlns:a16="http://schemas.microsoft.com/office/drawing/2014/main" xmlns="" id="{DCD46807-BF17-4E5D-90A8-A062604C00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xmlns="" id="{823926DB-76C8-474A-B5FB-F43C59E33F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Объект 2">
            <a:extLst>
              <a:ext uri="{FF2B5EF4-FFF2-40B4-BE49-F238E27FC236}">
                <a16:creationId xmlns:a16="http://schemas.microsoft.com/office/drawing/2014/main" xmlns="" id="{E3AB63FA-328F-4A0D-80C0-60331FCC0E82}"/>
              </a:ext>
            </a:extLst>
          </p:cNvPr>
          <p:cNvSpPr>
            <a:spLocks noGrp="1"/>
          </p:cNvSpPr>
          <p:nvPr>
            <p:ph idx="1"/>
          </p:nvPr>
        </p:nvSpPr>
        <p:spPr>
          <a:xfrm>
            <a:off x="855406" y="1976284"/>
            <a:ext cx="10648335" cy="4395019"/>
          </a:xfrm>
        </p:spPr>
        <p:txBody>
          <a:bodyPr>
            <a:normAutofit/>
          </a:bodyPr>
          <a:lstStyle/>
          <a:p>
            <a:r>
              <a:rPr lang="ru-RU" dirty="0" smtClean="0"/>
              <a:t>Психотерапия (грек тілінен: </a:t>
            </a:r>
            <a:r>
              <a:rPr lang="ru-RU" dirty="0" err="1" smtClean="0"/>
              <a:t>psuche</a:t>
            </a:r>
            <a:r>
              <a:rPr lang="ru-RU" dirty="0" smtClean="0"/>
              <a:t> – </a:t>
            </a:r>
            <a:r>
              <a:rPr lang="ru-RU" dirty="0" err="1" smtClean="0"/>
              <a:t>жан</a:t>
            </a:r>
            <a:r>
              <a:rPr lang="ru-RU" dirty="0" smtClean="0"/>
              <a:t>, </a:t>
            </a:r>
            <a:r>
              <a:rPr lang="ru-RU" dirty="0" err="1" smtClean="0"/>
              <a:t>therapia</a:t>
            </a:r>
            <a:r>
              <a:rPr lang="ru-RU" dirty="0" smtClean="0"/>
              <a:t> – </a:t>
            </a:r>
            <a:r>
              <a:rPr lang="ru-RU" dirty="0" err="1" smtClean="0"/>
              <a:t>емдеу</a:t>
            </a:r>
            <a:r>
              <a:rPr lang="ru-RU" dirty="0" smtClean="0"/>
              <a:t>, </a:t>
            </a:r>
            <a:r>
              <a:rPr lang="ru-RU" dirty="0" err="1" smtClean="0"/>
              <a:t>күтім</a:t>
            </a:r>
            <a:r>
              <a:rPr lang="ru-RU" dirty="0" smtClean="0"/>
              <a:t>) </a:t>
            </a:r>
            <a:r>
              <a:rPr lang="ru-RU" dirty="0" err="1" smtClean="0"/>
              <a:t>қысқалау </a:t>
            </a:r>
            <a:r>
              <a:rPr lang="ru-RU" dirty="0" smtClean="0"/>
              <a:t>келген тар </a:t>
            </a:r>
            <a:r>
              <a:rPr lang="ru-RU" dirty="0" err="1" smtClean="0"/>
              <a:t>ұғымда адамды</a:t>
            </a:r>
            <a:r>
              <a:rPr lang="ru-RU" dirty="0" smtClean="0"/>
              <a:t> (</a:t>
            </a:r>
            <a:r>
              <a:rPr lang="ru-RU" dirty="0" err="1" smtClean="0"/>
              <a:t>пациентті</a:t>
            </a:r>
            <a:r>
              <a:rPr lang="ru-RU" dirty="0" smtClean="0"/>
              <a:t>) </a:t>
            </a:r>
            <a:r>
              <a:rPr lang="ru-RU" dirty="0" err="1" smtClean="0"/>
              <a:t>психологиялық әдістер арқылы әсер ете</a:t>
            </a:r>
            <a:r>
              <a:rPr lang="ru-RU" dirty="0" smtClean="0"/>
              <a:t> отырып </a:t>
            </a:r>
            <a:r>
              <a:rPr lang="ru-RU" dirty="0" err="1" smtClean="0"/>
              <a:t>емдеу</a:t>
            </a:r>
            <a:r>
              <a:rPr lang="ru-RU" dirty="0" smtClean="0"/>
              <a:t>, </a:t>
            </a:r>
            <a:r>
              <a:rPr lang="ru-RU" dirty="0" err="1" smtClean="0"/>
              <a:t>сауықтыру дегенді</a:t>
            </a:r>
            <a:r>
              <a:rPr lang="ru-RU" dirty="0" smtClean="0"/>
              <a:t> </a:t>
            </a:r>
            <a:r>
              <a:rPr lang="ru-RU" dirty="0" err="1" smtClean="0"/>
              <a:t>білдіреді</a:t>
            </a:r>
            <a:r>
              <a:rPr lang="ru-RU" dirty="0" smtClean="0"/>
              <a:t>. </a:t>
            </a:r>
            <a:r>
              <a:rPr lang="ru-RU" dirty="0" err="1" smtClean="0"/>
              <a:t>Кең мағынада алып</a:t>
            </a:r>
            <a:r>
              <a:rPr lang="ru-RU" dirty="0" smtClean="0"/>
              <a:t> </a:t>
            </a:r>
            <a:r>
              <a:rPr lang="ru-RU" dirty="0" err="1" smtClean="0"/>
              <a:t>қарасақ, </a:t>
            </a:r>
            <a:r>
              <a:rPr lang="ru-RU" dirty="0" smtClean="0"/>
              <a:t>психотерапия </a:t>
            </a:r>
            <a:r>
              <a:rPr lang="ru-RU" dirty="0" err="1" smtClean="0"/>
              <a:t>дені</a:t>
            </a:r>
            <a:r>
              <a:rPr lang="ru-RU" dirty="0" smtClean="0"/>
              <a:t> </a:t>
            </a:r>
            <a:r>
              <a:rPr lang="ru-RU" dirty="0" err="1" smtClean="0"/>
              <a:t>сау</a:t>
            </a:r>
            <a:r>
              <a:rPr lang="ru-RU" dirty="0" smtClean="0"/>
              <a:t> </a:t>
            </a:r>
            <a:r>
              <a:rPr lang="ru-RU" dirty="0" err="1" smtClean="0"/>
              <a:t>адамдарға </a:t>
            </a:r>
            <a:r>
              <a:rPr lang="ru-RU" dirty="0" smtClean="0"/>
              <a:t>(</a:t>
            </a:r>
            <a:r>
              <a:rPr lang="ru-RU" dirty="0" err="1" smtClean="0"/>
              <a:t>клиенттерге</a:t>
            </a:r>
            <a:r>
              <a:rPr lang="ru-RU" dirty="0" smtClean="0"/>
              <a:t>) </a:t>
            </a:r>
            <a:r>
              <a:rPr lang="ru-RU" dirty="0" err="1" smtClean="0"/>
              <a:t>психологиялық қиындық туғызатын түрлі ситуацияларда</a:t>
            </a:r>
            <a:r>
              <a:rPr lang="ru-RU" dirty="0" smtClean="0"/>
              <a:t>, </a:t>
            </a:r>
            <a:r>
              <a:rPr lang="ru-RU" dirty="0" err="1" smtClean="0"/>
              <a:t>сонымен</a:t>
            </a:r>
            <a:r>
              <a:rPr lang="ru-RU" dirty="0" smtClean="0"/>
              <a:t> </a:t>
            </a:r>
            <a:r>
              <a:rPr lang="ru-RU" dirty="0" err="1" smtClean="0"/>
              <a:t>қатар адамның өмір сапасын</a:t>
            </a:r>
            <a:r>
              <a:rPr lang="ru-RU" dirty="0" smtClean="0"/>
              <a:t> </a:t>
            </a:r>
            <a:r>
              <a:rPr lang="ru-RU" dirty="0" err="1" smtClean="0"/>
              <a:t>көтеру қажеттігі туындаған жағдайларда психологиялық көмек көрсетуді білдіреді</a:t>
            </a:r>
            <a:r>
              <a:rPr lang="ru-RU" dirty="0" smtClean="0"/>
              <a:t>. </a:t>
            </a:r>
            <a:r>
              <a:rPr lang="ru-RU" dirty="0" err="1" smtClean="0"/>
              <a:t>Мұндай көмек </a:t>
            </a:r>
            <a:r>
              <a:rPr lang="ru-RU" dirty="0" smtClean="0"/>
              <a:t>негізгі 2 </a:t>
            </a:r>
            <a:r>
              <a:rPr lang="ru-RU" dirty="0" err="1" smtClean="0"/>
              <a:t>формада</a:t>
            </a:r>
            <a:r>
              <a:rPr lang="ru-RU" dirty="0" smtClean="0"/>
              <a:t> </a:t>
            </a:r>
            <a:r>
              <a:rPr lang="ru-RU" dirty="0" err="1" smtClean="0"/>
              <a:t>жүргізіледі</a:t>
            </a:r>
            <a:r>
              <a:rPr lang="ru-RU" dirty="0" smtClean="0"/>
              <a:t>: </a:t>
            </a:r>
            <a:r>
              <a:rPr lang="ru-RU" dirty="0" err="1" smtClean="0"/>
              <a:t>индивидуалды</a:t>
            </a:r>
            <a:r>
              <a:rPr lang="ru-RU" dirty="0" smtClean="0"/>
              <a:t> </a:t>
            </a:r>
            <a:r>
              <a:rPr lang="ru-RU" dirty="0" err="1" smtClean="0"/>
              <a:t>және топтық</a:t>
            </a:r>
            <a:r>
              <a:rPr lang="ru-RU" dirty="0" smtClean="0"/>
              <a:t>. Бірінші </a:t>
            </a:r>
            <a:r>
              <a:rPr lang="ru-RU" dirty="0" err="1" smtClean="0"/>
              <a:t>яғни индивидуалды</a:t>
            </a:r>
            <a:r>
              <a:rPr lang="ru-RU" dirty="0" smtClean="0"/>
              <a:t> </a:t>
            </a:r>
            <a:r>
              <a:rPr lang="ru-RU" dirty="0" err="1" smtClean="0"/>
              <a:t>түрі </a:t>
            </a:r>
            <a:r>
              <a:rPr lang="ru-RU" dirty="0" smtClean="0"/>
              <a:t>жеке </a:t>
            </a:r>
            <a:r>
              <a:rPr lang="ru-RU" dirty="0" err="1" smtClean="0"/>
              <a:t>консультациялық кеңес беруге</a:t>
            </a:r>
            <a:r>
              <a:rPr lang="ru-RU" dirty="0" smtClean="0"/>
              <a:t> </a:t>
            </a:r>
            <a:r>
              <a:rPr lang="ru-RU" dirty="0" err="1" smtClean="0"/>
              <a:t>бағытталған</a:t>
            </a:r>
            <a:r>
              <a:rPr lang="ru-RU" dirty="0" smtClean="0"/>
              <a:t>. </a:t>
            </a:r>
            <a:r>
              <a:rPr lang="ru-RU" dirty="0" err="1" smtClean="0"/>
              <a:t>Бірақ кейбір</a:t>
            </a:r>
            <a:r>
              <a:rPr lang="ru-RU" dirty="0" smtClean="0"/>
              <a:t> </a:t>
            </a:r>
            <a:r>
              <a:rPr lang="ru-RU" dirty="0" err="1" smtClean="0"/>
              <a:t>кезде</a:t>
            </a:r>
            <a:r>
              <a:rPr lang="ru-RU" dirty="0" smtClean="0"/>
              <a:t> жеке </a:t>
            </a:r>
            <a:r>
              <a:rPr lang="ru-RU" dirty="0" err="1" smtClean="0"/>
              <a:t>мәселені шешуде</a:t>
            </a:r>
            <a:r>
              <a:rPr lang="ru-RU" dirty="0" smtClean="0"/>
              <a:t> </a:t>
            </a:r>
            <a:r>
              <a:rPr lang="ru-RU" dirty="0" err="1" smtClean="0"/>
              <a:t>топты</a:t>
            </a:r>
            <a:r>
              <a:rPr lang="ru-RU" dirty="0" smtClean="0"/>
              <a:t>, </a:t>
            </a:r>
            <a:r>
              <a:rPr lang="ru-RU" dirty="0" err="1" smtClean="0"/>
              <a:t>яғни </a:t>
            </a:r>
            <a:r>
              <a:rPr lang="ru-RU" dirty="0" smtClean="0"/>
              <a:t>бірнеше </a:t>
            </a:r>
            <a:r>
              <a:rPr lang="ru-RU" dirty="0" err="1" smtClean="0"/>
              <a:t>адамды</a:t>
            </a:r>
            <a:r>
              <a:rPr lang="ru-RU" dirty="0" smtClean="0"/>
              <a:t> </a:t>
            </a:r>
            <a:r>
              <a:rPr lang="ru-RU" dirty="0" err="1" smtClean="0"/>
              <a:t>бірге</a:t>
            </a:r>
            <a:r>
              <a:rPr lang="ru-RU" dirty="0" smtClean="0"/>
              <a:t> </a:t>
            </a:r>
            <a:r>
              <a:rPr lang="ru-RU" dirty="0" err="1" smtClean="0"/>
              <a:t>консультациялау</a:t>
            </a:r>
            <a:r>
              <a:rPr lang="ru-RU" dirty="0" smtClean="0"/>
              <a:t> </a:t>
            </a:r>
            <a:r>
              <a:rPr lang="ru-RU" dirty="0" err="1" smtClean="0"/>
              <a:t>қажет</a:t>
            </a:r>
            <a:r>
              <a:rPr lang="ru-RU" dirty="0" smtClean="0"/>
              <a:t>.</a:t>
            </a:r>
            <a:endParaRPr lang="en-US" dirty="0"/>
          </a:p>
        </p:txBody>
      </p:sp>
      <p:sp>
        <p:nvSpPr>
          <p:cNvPr id="4097" name="Rectangle 1"/>
          <p:cNvSpPr>
            <a:spLocks noChangeArrowheads="1"/>
          </p:cNvSpPr>
          <p:nvPr/>
        </p:nvSpPr>
        <p:spPr bwMode="auto">
          <a:xfrm>
            <a:off x="427703" y="695444"/>
            <a:ext cx="1045660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rgbClr val="00000A"/>
                </a:solidFill>
                <a:effectLst/>
                <a:latin typeface="Times New Roman" pitchFamily="18" charset="0"/>
                <a:ea typeface="Calibri" pitchFamily="34" charset="0"/>
                <a:cs typeface="Times New Roman" pitchFamily="18" charset="0"/>
              </a:rPr>
              <a:t>Психодиагностиканың қолдану салалары</a:t>
            </a:r>
            <a:r>
              <a:rPr kumimoji="0" lang="ru-RU" sz="2800" b="0" i="0" u="none" strike="noStrike" cap="none" normalizeH="0" baseline="0" dirty="0" smtClean="0">
                <a:ln>
                  <a:noFill/>
                </a:ln>
                <a:solidFill>
                  <a:srgbClr val="00000A"/>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rgbClr val="00000A"/>
                </a:solidFill>
                <a:effectLst/>
                <a:latin typeface="Times New Roman" pitchFamily="18" charset="0"/>
                <a:ea typeface="Calibri" pitchFamily="34" charset="0"/>
                <a:cs typeface="Times New Roman" pitchFamily="18" charset="0"/>
              </a:rPr>
              <a:t>психологиялық кеңес </a:t>
            </a:r>
            <a:r>
              <a:rPr kumimoji="0" lang="ru-RU" sz="2800" b="0" i="0" u="none" strike="noStrike" cap="none" normalizeH="0" baseline="0" dirty="0" smtClean="0">
                <a:ln>
                  <a:noFill/>
                </a:ln>
                <a:solidFill>
                  <a:srgbClr val="00000A"/>
                </a:solidFill>
                <a:effectLst/>
                <a:latin typeface="Times New Roman" pitchFamily="18" charset="0"/>
                <a:ea typeface="Calibri" pitchFamily="34" charset="0"/>
                <a:cs typeface="Times New Roman" pitchFamily="18" charset="0"/>
              </a:rPr>
              <a:t>беру, психотерапия, экспертиза, </a:t>
            </a:r>
            <a:r>
              <a:rPr kumimoji="0" lang="ru-RU" sz="2800" b="0" i="0" u="none" strike="noStrike" cap="none" normalizeH="0" baseline="0" dirty="0" err="1" smtClean="0">
                <a:ln>
                  <a:noFill/>
                </a:ln>
                <a:solidFill>
                  <a:srgbClr val="00000A"/>
                </a:solidFill>
                <a:effectLst/>
                <a:latin typeface="Times New Roman" pitchFamily="18" charset="0"/>
                <a:ea typeface="Calibri" pitchFamily="34" charset="0"/>
                <a:cs typeface="Times New Roman" pitchFamily="18" charset="0"/>
              </a:rPr>
              <a:t>кәсіби таңдау </a:t>
            </a:r>
            <a:r>
              <a:rPr kumimoji="0" lang="ru-RU" sz="2800" b="0" i="0" u="none" strike="noStrike" cap="none" normalizeH="0" baseline="0" dirty="0" smtClean="0">
                <a:ln>
                  <a:noFill/>
                </a:ln>
                <a:solidFill>
                  <a:srgbClr val="00000A"/>
                </a:solidFill>
                <a:effectLst/>
                <a:latin typeface="Times New Roman" pitchFamily="18" charset="0"/>
                <a:ea typeface="Calibri" pitchFamily="34" charset="0"/>
                <a:cs typeface="Times New Roman" pitchFamily="18" charset="0"/>
              </a:rPr>
              <a:t>т.б</a:t>
            </a:r>
            <a:r>
              <a:rPr kumimoji="0" lang="ru-RU" sz="1400" b="0" i="0" u="none" strike="noStrike" cap="none" normalizeH="0" baseline="0" dirty="0" smtClean="0">
                <a:ln>
                  <a:noFill/>
                </a:ln>
                <a:solidFill>
                  <a:srgbClr val="00000A"/>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19640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93B4D24-F4A8-4141-A20A-E0575D1996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descr="Изображение выглядит как звезда, легкий&#10;&#10;Автоматически созданное описание">
            <a:extLst>
              <a:ext uri="{FF2B5EF4-FFF2-40B4-BE49-F238E27FC236}">
                <a16:creationId xmlns:a16="http://schemas.microsoft.com/office/drawing/2014/main" xmlns="" id="{FCE54BF6-7861-48A2-BA36-A508B00573D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 b="24730"/>
          <a:stretch/>
        </p:blipFill>
        <p:spPr>
          <a:xfrm>
            <a:off x="1524" y="10"/>
            <a:ext cx="12188952" cy="6857990"/>
          </a:xfrm>
          <a:prstGeom prst="rect">
            <a:avLst/>
          </a:prstGeom>
        </p:spPr>
      </p:pic>
      <p:sp>
        <p:nvSpPr>
          <p:cNvPr id="12" name="Freeform: Shape 11">
            <a:extLst>
              <a:ext uri="{FF2B5EF4-FFF2-40B4-BE49-F238E27FC236}">
                <a16:creationId xmlns:a16="http://schemas.microsoft.com/office/drawing/2014/main" xmlns="" id="{55A741C2-AB82-4BF5-9324-5D0B56A3D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xmlns="" id="{638BEFBA-7426-4131-B796-BB3989E1EA9E}"/>
              </a:ext>
            </a:extLst>
          </p:cNvPr>
          <p:cNvSpPr>
            <a:spLocks noGrp="1"/>
          </p:cNvSpPr>
          <p:nvPr>
            <p:ph type="title"/>
          </p:nvPr>
        </p:nvSpPr>
        <p:spPr>
          <a:xfrm>
            <a:off x="1920875" y="442912"/>
            <a:ext cx="8391967" cy="1504055"/>
          </a:xfrm>
        </p:spPr>
        <p:txBody>
          <a:bodyPr anchor="b">
            <a:normAutofit fontScale="90000"/>
          </a:bodyPr>
          <a:lstStyle/>
          <a:p>
            <a:pPr>
              <a:lnSpc>
                <a:spcPct val="120000"/>
              </a:lnSpc>
            </a:pP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14" name="Freeform: Shape 13">
            <a:extLst>
              <a:ext uri="{FF2B5EF4-FFF2-40B4-BE49-F238E27FC236}">
                <a16:creationId xmlns:a16="http://schemas.microsoft.com/office/drawing/2014/main" xmlns="" id="{DCD46807-BF17-4E5D-90A8-A062604C00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xmlns="" id="{823926DB-76C8-474A-B5FB-F43C59E33F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Объект 2">
            <a:extLst>
              <a:ext uri="{FF2B5EF4-FFF2-40B4-BE49-F238E27FC236}">
                <a16:creationId xmlns:a16="http://schemas.microsoft.com/office/drawing/2014/main" xmlns="" id="{E3AB63FA-328F-4A0D-80C0-60331FCC0E82}"/>
              </a:ext>
            </a:extLst>
          </p:cNvPr>
          <p:cNvSpPr>
            <a:spLocks noGrp="1"/>
          </p:cNvSpPr>
          <p:nvPr>
            <p:ph idx="1"/>
          </p:nvPr>
        </p:nvSpPr>
        <p:spPr>
          <a:xfrm>
            <a:off x="855406" y="1976284"/>
            <a:ext cx="10648335" cy="4395019"/>
          </a:xfrm>
        </p:spPr>
        <p:txBody>
          <a:bodyPr>
            <a:normAutofit/>
          </a:bodyPr>
          <a:lstStyle/>
          <a:p>
            <a:r>
              <a:rPr lang="ru-RU" dirty="0" smtClean="0"/>
              <a:t>Х1Х </a:t>
            </a:r>
            <a:r>
              <a:rPr lang="ru-RU" dirty="0" err="1" smtClean="0"/>
              <a:t>ғасырдың алғашқы жартыжылдығында медицинада</a:t>
            </a:r>
            <a:r>
              <a:rPr lang="ru-RU" dirty="0" smtClean="0"/>
              <a:t> </a:t>
            </a:r>
            <a:r>
              <a:rPr lang="ru-RU" dirty="0" err="1" smtClean="0"/>
              <a:t>психодиагностикалық әдістер қолданыла басталды</a:t>
            </a:r>
            <a:r>
              <a:rPr lang="ru-RU" dirty="0" smtClean="0"/>
              <a:t>. </a:t>
            </a:r>
            <a:r>
              <a:rPr lang="ru-RU" dirty="0" err="1" smtClean="0"/>
              <a:t>Қазірдің өзінде дефектологияда</a:t>
            </a:r>
            <a:r>
              <a:rPr lang="ru-RU" dirty="0" smtClean="0"/>
              <a:t>, психопатология мен </a:t>
            </a:r>
            <a:r>
              <a:rPr lang="ru-RU" dirty="0" err="1" smtClean="0"/>
              <a:t>медициналық психологияда</a:t>
            </a:r>
            <a:r>
              <a:rPr lang="ru-RU" dirty="0" smtClean="0"/>
              <a:t> </a:t>
            </a:r>
            <a:r>
              <a:rPr lang="ru-RU" dirty="0" err="1" smtClean="0"/>
              <a:t>қолданылатын клиникалық психодиагностиканың түрлі арсеналдары</a:t>
            </a:r>
            <a:r>
              <a:rPr lang="ru-RU" dirty="0" smtClean="0"/>
              <a:t> </a:t>
            </a:r>
            <a:r>
              <a:rPr lang="ru-RU" dirty="0" err="1" smtClean="0"/>
              <a:t>кеңінен ұсынылады</a:t>
            </a:r>
            <a:r>
              <a:rPr lang="ru-RU" dirty="0" smtClean="0"/>
              <a:t>. </a:t>
            </a:r>
            <a:r>
              <a:rPr lang="ru-RU" dirty="0" err="1" smtClean="0"/>
              <a:t>Екіншіден</a:t>
            </a:r>
            <a:r>
              <a:rPr lang="ru-RU" dirty="0" smtClean="0"/>
              <a:t>, </a:t>
            </a:r>
            <a:r>
              <a:rPr lang="ru-RU" dirty="0" err="1" smtClean="0"/>
              <a:t>психодиагностикадан</a:t>
            </a:r>
            <a:r>
              <a:rPr lang="ru-RU" dirty="0" smtClean="0"/>
              <a:t> </a:t>
            </a:r>
            <a:r>
              <a:rPr lang="ru-RU" dirty="0" err="1" smtClean="0"/>
              <a:t>басқа </a:t>
            </a:r>
            <a:r>
              <a:rPr lang="ru-RU" dirty="0" smtClean="0"/>
              <a:t>медицина </a:t>
            </a:r>
            <a:r>
              <a:rPr lang="ru-RU" dirty="0" err="1" smtClean="0"/>
              <a:t>тәжірибесінде психологиялық білім</a:t>
            </a:r>
            <a:r>
              <a:rPr lang="ru-RU" dirty="0" smtClean="0"/>
              <a:t> </a:t>
            </a:r>
            <a:r>
              <a:rPr lang="ru-RU" dirty="0" err="1" smtClean="0"/>
              <a:t>негіздері</a:t>
            </a:r>
            <a:r>
              <a:rPr lang="ru-RU" dirty="0" smtClean="0"/>
              <a:t> терапия саласында да </a:t>
            </a:r>
            <a:r>
              <a:rPr lang="ru-RU" dirty="0" err="1" smtClean="0"/>
              <a:t>қолданылады</a:t>
            </a:r>
            <a:r>
              <a:rPr lang="ru-RU" dirty="0" smtClean="0"/>
              <a:t>, </a:t>
            </a:r>
            <a:r>
              <a:rPr lang="ru-RU" dirty="0" err="1" smtClean="0"/>
              <a:t>яғни түрлі ауруларды</a:t>
            </a:r>
            <a:r>
              <a:rPr lang="ru-RU" dirty="0" smtClean="0"/>
              <a:t> </a:t>
            </a:r>
            <a:r>
              <a:rPr lang="ru-RU" dirty="0" err="1" smtClean="0"/>
              <a:t>психологиялық әдістермен емдеу</a:t>
            </a:r>
            <a:r>
              <a:rPr lang="ru-RU" dirty="0" smtClean="0"/>
              <a:t>, </a:t>
            </a:r>
            <a:r>
              <a:rPr lang="ru-RU" dirty="0" err="1" smtClean="0"/>
              <a:t>сауықтыру</a:t>
            </a:r>
            <a:r>
              <a:rPr lang="ru-RU" dirty="0" smtClean="0"/>
              <a:t>, </a:t>
            </a:r>
            <a:r>
              <a:rPr lang="ru-RU" dirty="0" err="1" smtClean="0"/>
              <a:t>алдын-алу</a:t>
            </a:r>
            <a:r>
              <a:rPr lang="ru-RU" dirty="0" smtClean="0"/>
              <a:t> </a:t>
            </a:r>
            <a:r>
              <a:rPr lang="ru-RU" dirty="0" err="1" smtClean="0"/>
              <a:t>және </a:t>
            </a:r>
            <a:r>
              <a:rPr lang="ru-RU" dirty="0" smtClean="0"/>
              <a:t>т.б. </a:t>
            </a:r>
            <a:r>
              <a:rPr lang="ru-RU" dirty="0" err="1" smtClean="0"/>
              <a:t>Бұған бағытталған әдістер </a:t>
            </a:r>
            <a:r>
              <a:rPr lang="ru-RU" dirty="0" smtClean="0"/>
              <a:t>психотерапия </a:t>
            </a:r>
            <a:r>
              <a:rPr lang="ru-RU" dirty="0" err="1" smtClean="0"/>
              <a:t>әдістері деп</a:t>
            </a:r>
            <a:r>
              <a:rPr lang="ru-RU" dirty="0" smtClean="0"/>
              <a:t> </a:t>
            </a:r>
            <a:r>
              <a:rPr lang="ru-RU" dirty="0" err="1" smtClean="0"/>
              <a:t>аталады</a:t>
            </a:r>
            <a:endParaRPr lang="en-US" dirty="0"/>
          </a:p>
        </p:txBody>
      </p:sp>
      <p:sp>
        <p:nvSpPr>
          <p:cNvPr id="4097" name="Rectangle 1"/>
          <p:cNvSpPr>
            <a:spLocks noChangeArrowheads="1"/>
          </p:cNvSpPr>
          <p:nvPr/>
        </p:nvSpPr>
        <p:spPr bwMode="auto">
          <a:xfrm>
            <a:off x="427703" y="695444"/>
            <a:ext cx="1045660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rgbClr val="00000A"/>
                </a:solidFill>
                <a:effectLst/>
                <a:latin typeface="Times New Roman" pitchFamily="18" charset="0"/>
                <a:ea typeface="Calibri" pitchFamily="34" charset="0"/>
                <a:cs typeface="Times New Roman" pitchFamily="18" charset="0"/>
              </a:rPr>
              <a:t>Психодиагностиканың қолдану салалары</a:t>
            </a:r>
            <a:r>
              <a:rPr kumimoji="0" lang="ru-RU" sz="2800" b="0" i="0" u="none" strike="noStrike" cap="none" normalizeH="0" baseline="0" dirty="0" smtClean="0">
                <a:ln>
                  <a:noFill/>
                </a:ln>
                <a:solidFill>
                  <a:srgbClr val="00000A"/>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rgbClr val="00000A"/>
                </a:solidFill>
                <a:effectLst/>
                <a:latin typeface="Times New Roman" pitchFamily="18" charset="0"/>
                <a:ea typeface="Calibri" pitchFamily="34" charset="0"/>
                <a:cs typeface="Times New Roman" pitchFamily="18" charset="0"/>
              </a:rPr>
              <a:t>психологиялық кеңес </a:t>
            </a:r>
            <a:r>
              <a:rPr kumimoji="0" lang="ru-RU" sz="2800" b="0" i="0" u="none" strike="noStrike" cap="none" normalizeH="0" baseline="0" dirty="0" smtClean="0">
                <a:ln>
                  <a:noFill/>
                </a:ln>
                <a:solidFill>
                  <a:srgbClr val="00000A"/>
                </a:solidFill>
                <a:effectLst/>
                <a:latin typeface="Times New Roman" pitchFamily="18" charset="0"/>
                <a:ea typeface="Calibri" pitchFamily="34" charset="0"/>
                <a:cs typeface="Times New Roman" pitchFamily="18" charset="0"/>
              </a:rPr>
              <a:t>беру, психотерапия, экспертиза, </a:t>
            </a:r>
            <a:r>
              <a:rPr kumimoji="0" lang="ru-RU" sz="2800" b="0" i="0" u="none" strike="noStrike" cap="none" normalizeH="0" baseline="0" dirty="0" err="1" smtClean="0">
                <a:ln>
                  <a:noFill/>
                </a:ln>
                <a:solidFill>
                  <a:srgbClr val="00000A"/>
                </a:solidFill>
                <a:effectLst/>
                <a:latin typeface="Times New Roman" pitchFamily="18" charset="0"/>
                <a:ea typeface="Calibri" pitchFamily="34" charset="0"/>
                <a:cs typeface="Times New Roman" pitchFamily="18" charset="0"/>
              </a:rPr>
              <a:t>кәсіби таңдау </a:t>
            </a:r>
            <a:r>
              <a:rPr kumimoji="0" lang="ru-RU" sz="2800" b="0" i="0" u="none" strike="noStrike" cap="none" normalizeH="0" baseline="0" dirty="0" smtClean="0">
                <a:ln>
                  <a:noFill/>
                </a:ln>
                <a:solidFill>
                  <a:srgbClr val="00000A"/>
                </a:solidFill>
                <a:effectLst/>
                <a:latin typeface="Times New Roman" pitchFamily="18" charset="0"/>
                <a:ea typeface="Calibri" pitchFamily="34" charset="0"/>
                <a:cs typeface="Times New Roman" pitchFamily="18" charset="0"/>
              </a:rPr>
              <a:t>т.б</a:t>
            </a:r>
            <a:r>
              <a:rPr kumimoji="0" lang="ru-RU" sz="1400" b="0" i="0" u="none" strike="noStrike" cap="none" normalizeH="0" baseline="0" dirty="0" smtClean="0">
                <a:ln>
                  <a:noFill/>
                </a:ln>
                <a:solidFill>
                  <a:srgbClr val="00000A"/>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1964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latin typeface="Times New Roman" pitchFamily="18" charset="0"/>
                <a:cs typeface="Times New Roman" pitchFamily="18" charset="0"/>
              </a:rPr>
              <a:t>Психодиагностиканың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қолдану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салалары</a:t>
            </a:r>
            <a:endParaRPr lang="ru-RU" dirty="0"/>
          </a:p>
        </p:txBody>
      </p:sp>
      <p:sp>
        <p:nvSpPr>
          <p:cNvPr id="3" name="Содержимое 2"/>
          <p:cNvSpPr>
            <a:spLocks noGrp="1"/>
          </p:cNvSpPr>
          <p:nvPr>
            <p:ph idx="1"/>
          </p:nvPr>
        </p:nvSpPr>
        <p:spPr/>
        <p:txBody>
          <a:bodyPr>
            <a:normAutofit fontScale="85000" lnSpcReduction="10000"/>
          </a:bodyPr>
          <a:lstStyle/>
          <a:p>
            <a:pPr marL="285750" indent="-285750">
              <a:buFont typeface="Arial" panose="020B0604020202020204" pitchFamily="34" charset="0"/>
              <a:buChar char="•"/>
            </a:pPr>
            <a:r>
              <a:rPr lang="ru-RU" dirty="0" err="1"/>
              <a:t>персоналды</a:t>
            </a:r>
            <a:r>
              <a:rPr lang="ru-RU" dirty="0"/>
              <a:t> </a:t>
            </a:r>
            <a:r>
              <a:rPr lang="ru-RU" dirty="0" err="1"/>
              <a:t>басқару</a:t>
            </a:r>
            <a:r>
              <a:rPr lang="ru-RU" dirty="0"/>
              <a:t>, </a:t>
            </a:r>
            <a:r>
              <a:rPr lang="ru-RU" dirty="0" err="1"/>
              <a:t>персоналды</a:t>
            </a:r>
            <a:r>
              <a:rPr lang="ru-RU" dirty="0"/>
              <a:t> </a:t>
            </a:r>
            <a:r>
              <a:rPr lang="ru-RU" dirty="0" err="1"/>
              <a:t>таңдау</a:t>
            </a:r>
            <a:r>
              <a:rPr lang="ru-RU" dirty="0"/>
              <a:t> </a:t>
            </a:r>
            <a:r>
              <a:rPr lang="ru-RU" dirty="0" err="1"/>
              <a:t>және</a:t>
            </a:r>
            <a:r>
              <a:rPr lang="ru-RU" dirty="0"/>
              <a:t> </a:t>
            </a:r>
            <a:r>
              <a:rPr lang="ru-RU" dirty="0" err="1"/>
              <a:t>таңдау</a:t>
            </a:r>
            <a:r>
              <a:rPr lang="ru-RU" dirty="0"/>
              <a:t>, </a:t>
            </a:r>
            <a:r>
              <a:rPr lang="ru-RU" dirty="0" err="1"/>
              <a:t>кәсіптік</a:t>
            </a:r>
            <a:r>
              <a:rPr lang="ru-RU" dirty="0"/>
              <a:t> </a:t>
            </a:r>
            <a:r>
              <a:rPr lang="ru-RU" dirty="0" err="1"/>
              <a:t>бағдар</a:t>
            </a:r>
            <a:r>
              <a:rPr lang="ru-RU" dirty="0"/>
              <a:t> беру;</a:t>
            </a:r>
          </a:p>
          <a:p>
            <a:pPr marL="285750" indent="-285750">
              <a:buFont typeface="Arial" panose="020B0604020202020204" pitchFamily="34" charset="0"/>
              <a:buChar char="•"/>
            </a:pPr>
            <a:r>
              <a:rPr lang="ru-RU" dirty="0" err="1"/>
              <a:t>оқыту</a:t>
            </a:r>
            <a:r>
              <a:rPr lang="ru-RU" dirty="0"/>
              <a:t> мен </a:t>
            </a:r>
            <a:r>
              <a:rPr lang="ru-RU" dirty="0" err="1"/>
              <a:t>тәрбиелеуді</a:t>
            </a:r>
            <a:r>
              <a:rPr lang="ru-RU" dirty="0"/>
              <a:t> </a:t>
            </a:r>
            <a:r>
              <a:rPr lang="ru-RU" dirty="0" err="1"/>
              <a:t>оңтайландыру</a:t>
            </a:r>
            <a:r>
              <a:rPr lang="ru-RU" dirty="0"/>
              <a:t>, «</a:t>
            </a:r>
            <a:r>
              <a:rPr lang="ru-RU" dirty="0" err="1"/>
              <a:t>қиын</a:t>
            </a:r>
            <a:r>
              <a:rPr lang="ru-RU" dirty="0"/>
              <a:t> </a:t>
            </a:r>
            <a:r>
              <a:rPr lang="ru-RU" dirty="0" err="1"/>
              <a:t>балалар</a:t>
            </a:r>
            <a:r>
              <a:rPr lang="ru-RU" dirty="0"/>
              <a:t>» </a:t>
            </a:r>
            <a:r>
              <a:rPr lang="ru-RU" dirty="0" err="1"/>
              <a:t>мәселесі</a:t>
            </a:r>
            <a:r>
              <a:rPr lang="ru-RU" dirty="0"/>
              <a:t>;</a:t>
            </a:r>
          </a:p>
          <a:p>
            <a:pPr marL="285750" indent="-285750">
              <a:buFont typeface="Arial" panose="020B0604020202020204" pitchFamily="34" charset="0"/>
              <a:buChar char="•"/>
            </a:pPr>
            <a:r>
              <a:rPr lang="ru-RU" dirty="0" err="1"/>
              <a:t>әлеуметтік</a:t>
            </a:r>
            <a:r>
              <a:rPr lang="ru-RU" dirty="0"/>
              <a:t> </a:t>
            </a:r>
            <a:r>
              <a:rPr lang="ru-RU" dirty="0" err="1"/>
              <a:t>мінез-құлықты</a:t>
            </a:r>
            <a:r>
              <a:rPr lang="ru-RU" dirty="0"/>
              <a:t> </a:t>
            </a:r>
            <a:r>
              <a:rPr lang="ru-RU" dirty="0" err="1"/>
              <a:t>болжау</a:t>
            </a:r>
            <a:r>
              <a:rPr lang="ru-RU" dirty="0"/>
              <a:t> (</a:t>
            </a:r>
            <a:r>
              <a:rPr lang="ru-RU" dirty="0" err="1"/>
              <a:t>әскердегі</a:t>
            </a:r>
            <a:r>
              <a:rPr lang="ru-RU" dirty="0"/>
              <a:t> </a:t>
            </a:r>
            <a:r>
              <a:rPr lang="ru-RU" dirty="0" err="1"/>
              <a:t>психологиялық</a:t>
            </a:r>
            <a:r>
              <a:rPr lang="ru-RU" dirty="0"/>
              <a:t> </a:t>
            </a:r>
            <a:r>
              <a:rPr lang="ru-RU" dirty="0" err="1"/>
              <a:t>тексеру</a:t>
            </a:r>
            <a:r>
              <a:rPr lang="ru-RU" dirty="0"/>
              <a:t>, </a:t>
            </a:r>
            <a:r>
              <a:rPr lang="ru-RU" dirty="0" err="1"/>
              <a:t>экспедицияларды</a:t>
            </a:r>
            <a:r>
              <a:rPr lang="ru-RU" dirty="0"/>
              <a:t> </a:t>
            </a:r>
            <a:r>
              <a:rPr lang="ru-RU" dirty="0" err="1"/>
              <a:t>құру</a:t>
            </a:r>
            <a:r>
              <a:rPr lang="ru-RU" dirty="0"/>
              <a:t> </a:t>
            </a:r>
            <a:r>
              <a:rPr lang="ru-RU" dirty="0" err="1"/>
              <a:t>кезінде</a:t>
            </a:r>
            <a:r>
              <a:rPr lang="ru-RU" dirty="0"/>
              <a:t> </a:t>
            </a:r>
            <a:r>
              <a:rPr lang="ru-RU" dirty="0" err="1"/>
              <a:t>және</a:t>
            </a:r>
            <a:r>
              <a:rPr lang="ru-RU" dirty="0"/>
              <a:t> </a:t>
            </a:r>
            <a:r>
              <a:rPr lang="ru-RU" dirty="0" err="1"/>
              <a:t>т.б</a:t>
            </a:r>
            <a:r>
              <a:rPr lang="ru-RU" dirty="0"/>
              <a:t>.);</a:t>
            </a:r>
          </a:p>
          <a:p>
            <a:pPr marL="285750" indent="-285750">
              <a:buFont typeface="Arial" panose="020B0604020202020204" pitchFamily="34" charset="0"/>
              <a:buChar char="•"/>
            </a:pPr>
            <a:r>
              <a:rPr lang="ru-RU" dirty="0"/>
              <a:t>сот-</a:t>
            </a:r>
            <a:r>
              <a:rPr lang="ru-RU" dirty="0" err="1"/>
              <a:t>психологиялық</a:t>
            </a:r>
            <a:r>
              <a:rPr lang="ru-RU" dirty="0"/>
              <a:t> </a:t>
            </a:r>
            <a:r>
              <a:rPr lang="ru-RU" dirty="0" err="1"/>
              <a:t>сараптама</a:t>
            </a:r>
            <a:r>
              <a:rPr lang="ru-RU" dirty="0"/>
              <a:t>;</a:t>
            </a:r>
          </a:p>
          <a:p>
            <a:pPr marL="285750" indent="-285750">
              <a:buFont typeface="Arial" panose="020B0604020202020204" pitchFamily="34" charset="0"/>
              <a:buChar char="•"/>
            </a:pPr>
            <a:r>
              <a:rPr lang="ru-RU" dirty="0" err="1"/>
              <a:t>консультативтік</a:t>
            </a:r>
            <a:r>
              <a:rPr lang="ru-RU" dirty="0"/>
              <a:t>, </a:t>
            </a:r>
            <a:r>
              <a:rPr lang="ru-RU" dirty="0" err="1"/>
              <a:t>психотерапиялық</a:t>
            </a:r>
            <a:r>
              <a:rPr lang="ru-RU" dirty="0"/>
              <a:t> </a:t>
            </a:r>
            <a:r>
              <a:rPr lang="ru-RU" dirty="0" err="1"/>
              <a:t>көмек</a:t>
            </a:r>
            <a:r>
              <a:rPr lang="ru-RU" dirty="0"/>
              <a:t>.</a:t>
            </a:r>
          </a:p>
          <a:p>
            <a:pPr marL="285750" indent="-285750">
              <a:buFont typeface="Arial" panose="020B0604020202020204" pitchFamily="34" charset="0"/>
              <a:buChar char="•"/>
            </a:pPr>
            <a:r>
              <a:rPr lang="ru-RU" dirty="0" err="1"/>
              <a:t>клиникалық</a:t>
            </a:r>
            <a:r>
              <a:rPr lang="ru-RU" dirty="0"/>
              <a:t> (</a:t>
            </a:r>
            <a:r>
              <a:rPr lang="ru-RU" dirty="0" err="1"/>
              <a:t>науқастың</a:t>
            </a:r>
            <a:r>
              <a:rPr lang="ru-RU" dirty="0"/>
              <a:t> </a:t>
            </a:r>
            <a:r>
              <a:rPr lang="ru-RU" dirty="0" err="1"/>
              <a:t>психологиялық</a:t>
            </a:r>
            <a:r>
              <a:rPr lang="ru-RU" dirty="0"/>
              <a:t> </a:t>
            </a:r>
            <a:r>
              <a:rPr lang="ru-RU" dirty="0" err="1"/>
              <a:t>жағдайын</a:t>
            </a:r>
            <a:r>
              <a:rPr lang="ru-RU" dirty="0"/>
              <a:t> </a:t>
            </a:r>
            <a:r>
              <a:rPr lang="ru-RU" dirty="0" err="1"/>
              <a:t>бағалау</a:t>
            </a:r>
            <a:r>
              <a:rPr lang="ru-RU" dirty="0"/>
              <a:t>, </a:t>
            </a:r>
            <a:r>
              <a:rPr lang="ru-RU" dirty="0" err="1"/>
              <a:t>амбулаторлық</a:t>
            </a:r>
            <a:r>
              <a:rPr lang="ru-RU" dirty="0"/>
              <a:t> </a:t>
            </a:r>
            <a:r>
              <a:rPr lang="ru-RU" dirty="0" err="1"/>
              <a:t>дәрігерлік</a:t>
            </a:r>
            <a:r>
              <a:rPr lang="ru-RU" dirty="0"/>
              <a:t> </a:t>
            </a:r>
            <a:r>
              <a:rPr lang="ru-RU" dirty="0" err="1"/>
              <a:t>қабылдауда</a:t>
            </a:r>
            <a:r>
              <a:rPr lang="ru-RU" dirty="0"/>
              <a:t> </a:t>
            </a:r>
            <a:r>
              <a:rPr lang="ru-RU" dirty="0" err="1"/>
              <a:t>немесе</a:t>
            </a:r>
            <a:r>
              <a:rPr lang="ru-RU" dirty="0"/>
              <a:t> </a:t>
            </a:r>
            <a:r>
              <a:rPr lang="ru-RU" dirty="0" err="1"/>
              <a:t>шұғыл</a:t>
            </a:r>
            <a:r>
              <a:rPr lang="ru-RU" dirty="0"/>
              <a:t> </a:t>
            </a:r>
            <a:r>
              <a:rPr lang="ru-RU" dirty="0" err="1"/>
              <a:t>медициналық</a:t>
            </a:r>
            <a:r>
              <a:rPr lang="ru-RU" dirty="0"/>
              <a:t> </a:t>
            </a:r>
            <a:r>
              <a:rPr lang="ru-RU" dirty="0" err="1"/>
              <a:t>көмек</a:t>
            </a:r>
            <a:r>
              <a:rPr lang="ru-RU" dirty="0"/>
              <a:t> </a:t>
            </a:r>
            <a:r>
              <a:rPr lang="ru-RU" dirty="0" err="1"/>
              <a:t>көрсетуде</a:t>
            </a:r>
            <a:r>
              <a:rPr lang="ru-RU"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9B0F7D69-D93C-4C38-A23D-76E000D691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xmlns="" id="{8CD419D4-EA9D-42D9-BF62-B07F0B7B67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xmlns="" id="{1C6FEC9B-9608-4181-A9E5-A1B80E720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xmlns="" id="{AB1564ED-F26F-451D-97D6-A6EC3E83FD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xmlns="" id="{0CA184B6-3482-4F43-87F0-BC765DCFD8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6C869923-8380-4244-9548-802C330638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xmlns="" id="{C06255F2-BC67-4DDE-B34E-AC4BA21838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xmlns="" id="{55169443-FCCD-4C0A-8C69-18CD3FA096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a16="http://schemas.microsoft.com/office/drawing/2014/main" xmlns="" id="{0DBF1ABE-8590-450D-BB49-BDDCCF3EE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Заголовок 1">
            <a:extLst>
              <a:ext uri="{FF2B5EF4-FFF2-40B4-BE49-F238E27FC236}">
                <a16:creationId xmlns:a16="http://schemas.microsoft.com/office/drawing/2014/main" xmlns="" id="{B402E25F-1E6B-4B3E-B178-B60FE5704947}"/>
              </a:ext>
            </a:extLst>
          </p:cNvPr>
          <p:cNvSpPr>
            <a:spLocks noGrp="1"/>
          </p:cNvSpPr>
          <p:nvPr>
            <p:ph type="title"/>
          </p:nvPr>
        </p:nvSpPr>
        <p:spPr>
          <a:xfrm>
            <a:off x="4141494" y="2480553"/>
            <a:ext cx="7512025" cy="4212448"/>
          </a:xfrm>
        </p:spPr>
        <p:txBody>
          <a:bodyPr vert="horz" lIns="109728" tIns="109728" rIns="109728" bIns="91440" rtlCol="0" anchor="b">
            <a:noAutofit/>
          </a:bodyPr>
          <a:lstStyle/>
          <a:p>
            <a:pPr algn="just">
              <a:spcAft>
                <a:spcPts val="800"/>
              </a:spcAft>
            </a:pPr>
            <a:r>
              <a:rPr lang="kk-KZ" sz="2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7" name="Freeform: Shape 26">
            <a:extLst>
              <a:ext uri="{FF2B5EF4-FFF2-40B4-BE49-F238E27FC236}">
                <a16:creationId xmlns:a16="http://schemas.microsoft.com/office/drawing/2014/main" xmlns="" id="{96CB0275-66F1-4491-93B8-121D0C7176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xmlns="" id="{18D32C3D-8F76-4E99-BE56-0836CC38CC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xmlns="" id="{70766076-46F5-42D5-A773-2B3BEF2B8B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Graphic 5" descr="Отпечаток пальца">
            <a:extLst>
              <a:ext uri="{FF2B5EF4-FFF2-40B4-BE49-F238E27FC236}">
                <a16:creationId xmlns:a16="http://schemas.microsoft.com/office/drawing/2014/main" xmlns="" id="{D8DE84DB-A459-4BB8-AFEA-BFB5CDC2B5FB}"/>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902571" y="1794394"/>
            <a:ext cx="3217333" cy="3217333"/>
          </a:xfrm>
          <a:prstGeom prst="rect">
            <a:avLst/>
          </a:prstGeom>
        </p:spPr>
      </p:pic>
      <p:sp>
        <p:nvSpPr>
          <p:cNvPr id="3" name="Прямоугольник 2"/>
          <p:cNvSpPr/>
          <p:nvPr/>
        </p:nvSpPr>
        <p:spPr>
          <a:xfrm>
            <a:off x="5774024" y="1692015"/>
            <a:ext cx="5846220" cy="3416320"/>
          </a:xfrm>
          <a:prstGeom prst="rect">
            <a:avLst/>
          </a:prstGeom>
        </p:spPr>
        <p:txBody>
          <a:bodyPr wrap="square">
            <a:spAutoFit/>
          </a:bodyPr>
          <a:lstStyle/>
          <a:p>
            <a:r>
              <a:rPr lang="ru-RU" sz="2400" dirty="0" err="1"/>
              <a:t>Әртүрлі</a:t>
            </a:r>
            <a:r>
              <a:rPr lang="ru-RU" sz="2400" dirty="0"/>
              <a:t> </a:t>
            </a:r>
            <a:r>
              <a:rPr lang="ru-RU" sz="2400" dirty="0" err="1"/>
              <a:t>сапалар</a:t>
            </a:r>
            <a:r>
              <a:rPr lang="ru-RU" sz="2400" dirty="0"/>
              <a:t> мен </a:t>
            </a:r>
            <a:r>
              <a:rPr lang="ru-RU" sz="2400" dirty="0" err="1"/>
              <a:t>қасиеттерді</a:t>
            </a:r>
            <a:r>
              <a:rPr lang="ru-RU" sz="2400" dirty="0"/>
              <a:t> </a:t>
            </a:r>
            <a:r>
              <a:rPr lang="ru-RU" sz="2400" dirty="0" err="1"/>
              <a:t>өлшеудің</a:t>
            </a:r>
            <a:r>
              <a:rPr lang="ru-RU" sz="2400" dirty="0"/>
              <a:t> </a:t>
            </a:r>
            <a:r>
              <a:rPr lang="ru-RU" sz="2400" dirty="0" err="1"/>
              <a:t>нақты</a:t>
            </a:r>
            <a:r>
              <a:rPr lang="ru-RU" sz="2400" dirty="0"/>
              <a:t> </a:t>
            </a:r>
            <a:r>
              <a:rPr lang="ru-RU" sz="2400" dirty="0" err="1"/>
              <a:t>әдістерін</a:t>
            </a:r>
            <a:r>
              <a:rPr lang="ru-RU" sz="2400" dirty="0"/>
              <a:t> </a:t>
            </a:r>
            <a:r>
              <a:rPr lang="ru-RU" sz="2400" dirty="0" err="1"/>
              <a:t>әзірлеу</a:t>
            </a:r>
            <a:r>
              <a:rPr lang="ru-RU" sz="2400" dirty="0"/>
              <a:t>, </a:t>
            </a:r>
            <a:r>
              <a:rPr lang="ru-RU" sz="2400" dirty="0" err="1"/>
              <a:t>оның</a:t>
            </a:r>
            <a:r>
              <a:rPr lang="ru-RU" sz="2400" dirty="0"/>
              <a:t> </a:t>
            </a:r>
            <a:r>
              <a:rPr lang="ru-RU" sz="2400" dirty="0" err="1"/>
              <a:t>ішінде</a:t>
            </a:r>
            <a:r>
              <a:rPr lang="ru-RU" sz="2400" dirty="0"/>
              <a:t> бар </a:t>
            </a:r>
            <a:r>
              <a:rPr lang="ru-RU" sz="2400" dirty="0" err="1"/>
              <a:t>әлеуметтік</a:t>
            </a:r>
            <a:r>
              <a:rPr lang="ru-RU" sz="2400" dirty="0"/>
              <a:t> </a:t>
            </a:r>
            <a:r>
              <a:rPr lang="ru-RU" sz="2400" dirty="0" err="1"/>
              <a:t>сұранысты</a:t>
            </a:r>
            <a:r>
              <a:rPr lang="ru-RU" sz="2400" dirty="0"/>
              <a:t> </a:t>
            </a:r>
            <a:r>
              <a:rPr lang="ru-RU" sz="2400" dirty="0" err="1"/>
              <a:t>ескере</a:t>
            </a:r>
            <a:r>
              <a:rPr lang="ru-RU" sz="2400" dirty="0"/>
              <a:t> </a:t>
            </a:r>
            <a:r>
              <a:rPr lang="ru-RU" sz="2400" dirty="0" err="1"/>
              <a:t>отырып</a:t>
            </a:r>
            <a:r>
              <a:rPr lang="ru-RU" sz="2400" dirty="0"/>
              <a:t>. </a:t>
            </a:r>
            <a:r>
              <a:rPr lang="ru-RU" sz="2400" dirty="0" err="1"/>
              <a:t>Әдістерге</a:t>
            </a:r>
            <a:r>
              <a:rPr lang="ru-RU" sz="2400" dirty="0"/>
              <a:t>, </a:t>
            </a:r>
            <a:r>
              <a:rPr lang="ru-RU" sz="2400" dirty="0" err="1"/>
              <a:t>оларды</a:t>
            </a:r>
            <a:r>
              <a:rPr lang="ru-RU" sz="2400" dirty="0"/>
              <a:t> </a:t>
            </a:r>
            <a:r>
              <a:rPr lang="ru-RU" sz="2400" dirty="0" err="1"/>
              <a:t>әзірлеушілерге</a:t>
            </a:r>
            <a:r>
              <a:rPr lang="ru-RU" sz="2400" dirty="0"/>
              <a:t> </a:t>
            </a:r>
            <a:r>
              <a:rPr lang="ru-RU" sz="2400" dirty="0" err="1"/>
              <a:t>және</a:t>
            </a:r>
            <a:r>
              <a:rPr lang="ru-RU" sz="2400" dirty="0"/>
              <a:t> </a:t>
            </a:r>
            <a:r>
              <a:rPr lang="ru-RU" sz="2400" dirty="0" err="1"/>
              <a:t>пайдаланушыларға</a:t>
            </a:r>
            <a:r>
              <a:rPr lang="ru-RU" sz="2400" dirty="0"/>
              <a:t> </a:t>
            </a:r>
            <a:r>
              <a:rPr lang="ru-RU" sz="2400" dirty="0" err="1"/>
              <a:t>қойылатын</a:t>
            </a:r>
            <a:r>
              <a:rPr lang="ru-RU" sz="2400" dirty="0"/>
              <a:t> </a:t>
            </a:r>
            <a:r>
              <a:rPr lang="ru-RU" sz="2400" dirty="0" err="1"/>
              <a:t>стандарттар</a:t>
            </a:r>
            <a:r>
              <a:rPr lang="ru-RU" sz="2400" dirty="0"/>
              <a:t> мен </a:t>
            </a:r>
            <a:r>
              <a:rPr lang="ru-RU" sz="2400" dirty="0" err="1"/>
              <a:t>талаптарды</a:t>
            </a:r>
            <a:r>
              <a:rPr lang="ru-RU" sz="2400" dirty="0"/>
              <a:t> </a:t>
            </a:r>
            <a:r>
              <a:rPr lang="ru-RU" sz="2400" dirty="0" err="1"/>
              <a:t>әзірлеу</a:t>
            </a:r>
            <a:r>
              <a:rPr lang="ru-RU" sz="2400" dirty="0"/>
              <a:t> </a:t>
            </a:r>
            <a:r>
              <a:rPr lang="ru-RU" sz="2400" dirty="0" err="1"/>
              <a:t>және</a:t>
            </a:r>
            <a:r>
              <a:rPr lang="ru-RU" sz="2400" dirty="0"/>
              <a:t> </a:t>
            </a:r>
            <a:r>
              <a:rPr lang="ru-RU" sz="2400" dirty="0" err="1"/>
              <a:t>бекіту</a:t>
            </a:r>
            <a:r>
              <a:rPr lang="ru-RU" sz="2400" dirty="0"/>
              <a:t>. </a:t>
            </a:r>
            <a:r>
              <a:rPr lang="ru-RU" sz="2400" dirty="0" err="1"/>
              <a:t>Дифференциалды</a:t>
            </a:r>
            <a:r>
              <a:rPr lang="ru-RU" sz="2400" dirty="0"/>
              <a:t> психометрия </a:t>
            </a:r>
            <a:r>
              <a:rPr lang="ru-RU" sz="2400" dirty="0" err="1"/>
              <a:t>әдістерін</a:t>
            </a:r>
            <a:r>
              <a:rPr lang="ru-RU" sz="2400" dirty="0"/>
              <a:t> </a:t>
            </a:r>
            <a:r>
              <a:rPr lang="ru-RU" sz="2400" dirty="0" err="1"/>
              <a:t>жетілдіру</a:t>
            </a:r>
            <a:r>
              <a:rPr lang="ru-RU" sz="2400" dirty="0"/>
              <a:t>.</a:t>
            </a:r>
          </a:p>
        </p:txBody>
      </p:sp>
    </p:spTree>
    <p:extLst>
      <p:ext uri="{BB962C8B-B14F-4D97-AF65-F5344CB8AC3E}">
        <p14:creationId xmlns:p14="http://schemas.microsoft.com/office/powerpoint/2010/main" xmlns="" val="72011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9148" y="545690"/>
            <a:ext cx="10391124" cy="1165123"/>
          </a:xfrm>
        </p:spPr>
        <p:txBody>
          <a:bodyPr/>
          <a:lstStyle/>
          <a:p>
            <a:r>
              <a:rPr lang="kk-KZ" sz="3600" dirty="0" smtClean="0">
                <a:latin typeface="Times New Roman" pitchFamily="18" charset="0"/>
                <a:cs typeface="Times New Roman" pitchFamily="18" charset="0"/>
              </a:rPr>
              <a:t>Ғылыми зерттеудің  міндеттері  мен  жеке  дара  зерттеудің  міндеттерін </a:t>
            </a:r>
            <a:r>
              <a:rPr lang="kk-KZ" sz="3600" dirty="0" smtClean="0">
                <a:latin typeface="Times New Roman" pitchFamily="18" charset="0"/>
                <a:cs typeface="Times New Roman" pitchFamily="18" charset="0"/>
              </a:rPr>
              <a:t>ажырату</a:t>
            </a:r>
            <a:endParaRPr lang="ru-RU" sz="3600" dirty="0"/>
          </a:p>
        </p:txBody>
      </p:sp>
      <p:sp>
        <p:nvSpPr>
          <p:cNvPr id="3" name="Текст 2"/>
          <p:cNvSpPr>
            <a:spLocks noGrp="1"/>
          </p:cNvSpPr>
          <p:nvPr>
            <p:ph type="body" idx="1"/>
          </p:nvPr>
        </p:nvSpPr>
        <p:spPr>
          <a:xfrm>
            <a:off x="825911" y="1843548"/>
            <a:ext cx="10456606" cy="4616245"/>
          </a:xfrm>
        </p:spPr>
        <p:txBody>
          <a:bodyPr>
            <a:normAutofit fontScale="85000" lnSpcReduction="10000"/>
          </a:bodyPr>
          <a:lstStyle/>
          <a:p>
            <a:r>
              <a:rPr lang="kk-KZ" dirty="0" smtClean="0"/>
              <a:t>Кез келген ғылым саласындағы зерттеу мәселелерін қарастыру алдымен оның зерттеу диагнозына талдау жасаудан басталады. Бұл аксиоматикалық ұстанымның психология ғылымы үшін де маңызы зор. Психологиялық білім адамның өзін-өзі жетілдіруі толыққанды болуы үшін  диагностикалық талдауды қажет етеді. </a:t>
            </a:r>
            <a:endParaRPr lang="ru-RU" dirty="0" smtClean="0"/>
          </a:p>
          <a:p>
            <a:r>
              <a:rPr lang="kk-KZ" dirty="0" smtClean="0"/>
              <a:t>Психология ғылымында психодиагностикалық деректер мен мәліметтер негізінде психологиялық айнымалыларды өлшеу процедуралары психологиялық сипаттамалар арасындағы сандық байланыстарды орнатуға және сол арқылы психологиялық заңдылықтарды тұжырымдауға мүмкіндік береді. Сонымен қатар, психологияның көптеген практикалық қолданбалы жақтары психодиагностиканың негізінде зерттелінушілерді тікелей өлшеуге негізделген. Бұл мағынада өлшем психологияны сипаттайтын ғылымнан фактілерді қадағалайтын, болжай алатын ғылымға айналдыратын негізгі күш қызметін атқарады.</a:t>
            </a:r>
            <a:endParaRPr lang="ru-RU" dirty="0" smtClean="0"/>
          </a:p>
          <a:p>
            <a:endParaRPr lang="ru-RU" dirty="0"/>
          </a:p>
        </p:txBody>
      </p:sp>
    </p:spTree>
  </p:cSld>
  <p:clrMapOvr>
    <a:masterClrMapping/>
  </p:clrMapOvr>
</p:sld>
</file>

<file path=ppt/theme/theme1.xml><?xml version="1.0" encoding="utf-8"?>
<a:theme xmlns:a="http://schemas.openxmlformats.org/drawingml/2006/main" name="SketchLinesVTI">
  <a:themeElements>
    <a:clrScheme name="AnalogousFromLightSeed_2SEEDS">
      <a:dk1>
        <a:srgbClr val="000000"/>
      </a:dk1>
      <a:lt1>
        <a:srgbClr val="FFFFFF"/>
      </a:lt1>
      <a:dk2>
        <a:srgbClr val="413924"/>
      </a:dk2>
      <a:lt2>
        <a:srgbClr val="E6E8EB"/>
      </a:lt2>
      <a:accent1>
        <a:srgbClr val="B5A065"/>
      </a:accent1>
      <a:accent2>
        <a:srgbClr val="CC9479"/>
      </a:accent2>
      <a:accent3>
        <a:srgbClr val="9DA66D"/>
      </a:accent3>
      <a:accent4>
        <a:srgbClr val="62AFA0"/>
      </a:accent4>
      <a:accent5>
        <a:srgbClr val="62ACC1"/>
      </a:accent5>
      <a:accent6>
        <a:srgbClr val="7090C9"/>
      </a:accent6>
      <a:hlink>
        <a:srgbClr val="7082B2"/>
      </a:hlink>
      <a:folHlink>
        <a:srgbClr val="848484"/>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LinesVTI" id="{8C0B0F05-C8D0-4078-9615-83E590287484}" vid="{43A7BC57-C1E3-4EE6-BDBC-5422DD574AF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0E1303072A1AC246B5C433DD0ED3ADBB" ma:contentTypeVersion="0" ma:contentTypeDescription="Создание документа." ma:contentTypeScope="" ma:versionID="c22e34f055bc0e882c858975705e8a4d">
  <xsd:schema xmlns:xsd="http://www.w3.org/2001/XMLSchema" xmlns:xs="http://www.w3.org/2001/XMLSchema" xmlns:p="http://schemas.microsoft.com/office/2006/metadata/properties" targetNamespace="http://schemas.microsoft.com/office/2006/metadata/properties" ma:root="true" ma:fieldsID="82fabbfca08c602fc194a16e9198900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E80DA6-C5C5-4836-BAE2-1F80F894E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666DAFF-F075-4378-8E02-C15D91AEA053}">
  <ds:schemaRefs>
    <ds:schemaRef ds:uri="http://schemas.microsoft.com/sharepoint/v3/contenttype/forms"/>
  </ds:schemaRefs>
</ds:datastoreItem>
</file>

<file path=customXml/itemProps3.xml><?xml version="1.0" encoding="utf-8"?>
<ds:datastoreItem xmlns:ds="http://schemas.openxmlformats.org/officeDocument/2006/customXml" ds:itemID="{84B1FFEA-B1E9-46EA-8FC1-6E661D4AE48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170</TotalTime>
  <Words>835</Words>
  <Application>Microsoft Office PowerPoint</Application>
  <PresentationFormat>Произвольный</PresentationFormat>
  <Paragraphs>43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SketchLinesVTI</vt:lpstr>
      <vt:lpstr>№2 дәріс Психодиагностиканың теориясы</vt:lpstr>
      <vt:lpstr>Слайд 2</vt:lpstr>
      <vt:lpstr>Психодиагностиканың дифференциалды психологиямен, психометрикамен, тәжірибелік психологиямен байланысы. </vt:lpstr>
      <vt:lpstr>     </vt:lpstr>
      <vt:lpstr>     </vt:lpstr>
      <vt:lpstr>     </vt:lpstr>
      <vt:lpstr>Психодиагностиканың қолдану салалары</vt:lpstr>
      <vt:lpstr> </vt:lpstr>
      <vt:lpstr>Ғылыми зерттеудің  міндеттері  мен  жеке  дара  зерттеудің  міндеттерін ажырату</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Эксперименттік психологияның пәні мен міндеттері </dc:title>
  <dc:creator>Сагинов Кайрат Мырзабаевич</dc:creator>
  <cp:lastModifiedBy>ASUS</cp:lastModifiedBy>
  <cp:revision>14</cp:revision>
  <dcterms:created xsi:type="dcterms:W3CDTF">2020-09-07T07:46:50Z</dcterms:created>
  <dcterms:modified xsi:type="dcterms:W3CDTF">2024-09-18T17:45:46Z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0x0101000E1303072A1AC246B5C433DD0ED3ADBB</vt:lpwstr>
  </property>
</Properties>
</file>