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0.jpg" ContentType="image/jpg"/>
  <Override PartName="/ppt/media/image11.jpg" ContentType="image/jp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346" r:id="rId3"/>
    <p:sldId id="345" r:id="rId4"/>
    <p:sldId id="258" r:id="rId5"/>
    <p:sldId id="307" r:id="rId6"/>
    <p:sldId id="311" r:id="rId7"/>
    <p:sldId id="310" r:id="rId8"/>
    <p:sldId id="260" r:id="rId9"/>
    <p:sldId id="312" r:id="rId10"/>
    <p:sldId id="306" r:id="rId11"/>
    <p:sldId id="347" r:id="rId12"/>
    <p:sldId id="348" r:id="rId13"/>
    <p:sldId id="34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89"/>
    <p:restoredTop sz="94694"/>
  </p:normalViewPr>
  <p:slideViewPr>
    <p:cSldViewPr snapToGrid="0">
      <p:cViewPr varScale="1">
        <p:scale>
          <a:sx n="121" d="100"/>
          <a:sy n="121"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6FCD1-A7F2-B343-B838-D6DDC735DC1F}" type="datetimeFigureOut">
              <a:rPr lang="en-US" smtClean="0"/>
              <a:t>4/21/23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4FAF3-9E0A-E04D-912B-12368954E77A}" type="slidenum">
              <a:rPr lang="en-US" smtClean="0"/>
              <a:t>‹#›</a:t>
            </a:fld>
            <a:endParaRPr lang="en-US"/>
          </a:p>
        </p:txBody>
      </p:sp>
    </p:spTree>
    <p:extLst>
      <p:ext uri="{BB962C8B-B14F-4D97-AF65-F5344CB8AC3E}">
        <p14:creationId xmlns:p14="http://schemas.microsoft.com/office/powerpoint/2010/main" val="341971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CA1A76-7C9E-4206-9B6D-F288CB0C3021}" type="slidenum">
              <a:rPr lang="en-GB" smtClean="0"/>
              <a:t>5</a:t>
            </a:fld>
            <a:endParaRPr lang="en-GB"/>
          </a:p>
        </p:txBody>
      </p:sp>
    </p:spTree>
    <p:extLst>
      <p:ext uri="{BB962C8B-B14F-4D97-AF65-F5344CB8AC3E}">
        <p14:creationId xmlns:p14="http://schemas.microsoft.com/office/powerpoint/2010/main" val="157855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CA1A76-7C9E-4206-9B6D-F288CB0C3021}" type="slidenum">
              <a:rPr lang="en-GB" smtClean="0"/>
              <a:t>6</a:t>
            </a:fld>
            <a:endParaRPr lang="en-GB"/>
          </a:p>
        </p:txBody>
      </p:sp>
    </p:spTree>
    <p:extLst>
      <p:ext uri="{BB962C8B-B14F-4D97-AF65-F5344CB8AC3E}">
        <p14:creationId xmlns:p14="http://schemas.microsoft.com/office/powerpoint/2010/main" val="154315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CA1A76-7C9E-4206-9B6D-F288CB0C3021}" type="slidenum">
              <a:rPr lang="en-GB" smtClean="0"/>
              <a:t>7</a:t>
            </a:fld>
            <a:endParaRPr lang="en-GB"/>
          </a:p>
        </p:txBody>
      </p:sp>
    </p:spTree>
    <p:extLst>
      <p:ext uri="{BB962C8B-B14F-4D97-AF65-F5344CB8AC3E}">
        <p14:creationId xmlns:p14="http://schemas.microsoft.com/office/powerpoint/2010/main" val="115139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4FAF3-9E0A-E04D-912B-12368954E77A}" type="slidenum">
              <a:rPr lang="en-US" smtClean="0"/>
              <a:t>8</a:t>
            </a:fld>
            <a:endParaRPr lang="en-US"/>
          </a:p>
        </p:txBody>
      </p:sp>
    </p:spTree>
    <p:extLst>
      <p:ext uri="{BB962C8B-B14F-4D97-AF65-F5344CB8AC3E}">
        <p14:creationId xmlns:p14="http://schemas.microsoft.com/office/powerpoint/2010/main" val="245858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CA1A76-7C9E-4206-9B6D-F288CB0C3021}" type="slidenum">
              <a:rPr lang="en-GB" smtClean="0"/>
              <a:t>10</a:t>
            </a:fld>
            <a:endParaRPr lang="en-GB"/>
          </a:p>
        </p:txBody>
      </p:sp>
    </p:spTree>
    <p:extLst>
      <p:ext uri="{BB962C8B-B14F-4D97-AF65-F5344CB8AC3E}">
        <p14:creationId xmlns:p14="http://schemas.microsoft.com/office/powerpoint/2010/main" val="405521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64D2-4789-1B67-093E-F5809573E71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29CE1FC-F393-2764-2E40-1A8689EF3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DA48242-D77D-CDF6-BA46-CC3D788A6D36}"/>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20F706EB-03AC-A1B1-6FFE-D64367250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A24D7-7CB3-1991-390C-EF1F35B783C7}"/>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3891773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C653-CD50-F203-B11A-87AABFE9127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8588A8-5A8E-957E-9C91-86EF4560C64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018E7A-8504-331F-FC1F-8434B910C9BF}"/>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8E6AEE7A-A497-A66E-278B-99B91A629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D523C-6DBC-C8AD-9D58-E658855DA838}"/>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1809292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9C1D7-A27F-5491-C0FC-8A9F1865B02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B65C1A9-EBC2-3AD1-110F-E33A278D6E5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CCC3EF-A972-B4B2-AB6F-89EB7BD2B661}"/>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99B72FDF-6B32-EEAD-E166-D9AF43948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99C97-7983-46B7-54D0-EEEE8E9E9511}"/>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123391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8B48-E54A-3C02-5535-85BE1F1C1A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D0C2B1-2F62-EA86-1B89-673C37D77A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DE4F6E-5AE0-E78C-B5D5-B1FA92FED557}"/>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9E9A0B9E-EACC-7C16-E300-7990EEAB4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7C871-0458-C919-86C5-74570599B410}"/>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224355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8A48-B268-4D3F-81A9-5838EB64A65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AFDEC2-3FE1-7077-237D-E93FDD8D6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2F520A-8921-75B8-A2FD-BAE746C623CD}"/>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9716B669-EC59-9662-E840-F733B6030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706A3-AC57-FB56-C004-8390215EF6D9}"/>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11390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B813-8A5E-20AE-47A7-532752852D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D1B654-4723-97F5-8245-0B714F57FAE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5ECD1DC-7A02-167B-8A4C-2725DED0F4E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45BFB7A-9E50-3F3C-63D2-4ABF2E6014B1}"/>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6" name="Footer Placeholder 5">
            <a:extLst>
              <a:ext uri="{FF2B5EF4-FFF2-40B4-BE49-F238E27FC236}">
                <a16:creationId xmlns:a16="http://schemas.microsoft.com/office/drawing/2014/main" id="{509C972D-7FC3-31BC-C898-65A6E080F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4B298-45D6-8F47-3664-6197071E7447}"/>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44250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F7CD-DE02-655D-D7CA-717EC237931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CD3F47-9F64-D4F2-F9DE-C08CA1FD14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3C4D044-97B2-9684-AE87-5E39677316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98A70C-DC72-7A64-F1CF-80317AB41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3A5948-7EA2-CBF4-AA20-1AD55CA960A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6EDE4A3-53E3-795E-11C2-167E05DDC49F}"/>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8" name="Footer Placeholder 7">
            <a:extLst>
              <a:ext uri="{FF2B5EF4-FFF2-40B4-BE49-F238E27FC236}">
                <a16:creationId xmlns:a16="http://schemas.microsoft.com/office/drawing/2014/main" id="{1DAEDDC2-32E0-36F3-F951-5DBEDA3DED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75A0DA-0E99-6B9B-1F4C-867F44E8445B}"/>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66593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3AB5-0F98-C4D0-4388-DBB52957031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E3631B2-2620-44F8-F34E-E2F6F469A07E}"/>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4" name="Footer Placeholder 3">
            <a:extLst>
              <a:ext uri="{FF2B5EF4-FFF2-40B4-BE49-F238E27FC236}">
                <a16:creationId xmlns:a16="http://schemas.microsoft.com/office/drawing/2014/main" id="{6331C816-F048-3B04-A24C-A5B2FF2F76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F534EC-03E4-38AB-214B-662A61E92DAE}"/>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305691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49FB61-61C6-0ED9-5C1D-6630CBCC0A97}"/>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3" name="Footer Placeholder 2">
            <a:extLst>
              <a:ext uri="{FF2B5EF4-FFF2-40B4-BE49-F238E27FC236}">
                <a16:creationId xmlns:a16="http://schemas.microsoft.com/office/drawing/2014/main" id="{074FFF47-E2AC-CA51-6604-350978DA42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BCC791-8F09-698D-C86E-0BF57E4AAAEF}"/>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300643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AF30-5E41-B6B3-364A-DD4E39EB36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69A545F-1F54-A942-CC4D-6DCEA1F08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8B1B6AC-4340-1591-59E2-CDCCE0C13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3F8275-58C8-7A3F-9C7D-B054EE9E1A50}"/>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6" name="Footer Placeholder 5">
            <a:extLst>
              <a:ext uri="{FF2B5EF4-FFF2-40B4-BE49-F238E27FC236}">
                <a16:creationId xmlns:a16="http://schemas.microsoft.com/office/drawing/2014/main" id="{89BB9BBB-F30E-6795-A62B-02B1A5C12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A0B21-1CE5-9806-5D38-F7ABA79F78DB}"/>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274645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3486-EF00-F030-F89A-E9456B7B5F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25852DB-D911-EB92-0403-F39F589501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60CA00-D40F-E5E4-E4F7-E1682C3E7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A7E7C0-0B34-25CE-C1D8-8C04416908E5}"/>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6" name="Footer Placeholder 5">
            <a:extLst>
              <a:ext uri="{FF2B5EF4-FFF2-40B4-BE49-F238E27FC236}">
                <a16:creationId xmlns:a16="http://schemas.microsoft.com/office/drawing/2014/main" id="{AF97DD4F-409F-92D4-44E5-FBF4F3340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EF625A-2AD7-1A1C-AF00-4B081482C8C9}"/>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238913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A44849-2650-EC8A-0B45-5F165276D5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C27AB2E-6C51-A305-2D3B-2BDF6C17E3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684EF8-4598-CD9E-30E2-F9ED9FF35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70891D86-198F-A112-889C-784A2A3BC5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76EBED-6499-4E73-98F8-6CDCF88A8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F5CA7-16C1-9B4C-8323-B49546A2F390}" type="slidenum">
              <a:rPr lang="en-US" smtClean="0"/>
              <a:t>‹#›</a:t>
            </a:fld>
            <a:endParaRPr lang="en-US"/>
          </a:p>
        </p:txBody>
      </p:sp>
    </p:spTree>
    <p:extLst>
      <p:ext uri="{BB962C8B-B14F-4D97-AF65-F5344CB8AC3E}">
        <p14:creationId xmlns:p14="http://schemas.microsoft.com/office/powerpoint/2010/main" val="91890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google.co.uk/url?sa=i&amp;rct=j&amp;q=&amp;esrc=s&amp;source=images&amp;cd=&amp;cad=rja&amp;uact=8&amp;ved=0ahUKEwj-4ZjKmo3SAhWDuBQKHXrJCr8QjRwIBw&amp;url=http://www.lithiumion-batteries.com/&amp;bvm=bv.146786187,d.d24&amp;psig=AFQjCNG1bscLvkcO1hd8NiCeUl35lhqEDA&amp;ust=148707990195992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google.co.uk/url?sa=i&amp;rct=j&amp;q=&amp;esrc=s&amp;source=images&amp;cd=&amp;ved=0ahUKEwih0Z7fro3SAhUQsBQKHX8mDL0QjRwIBw&amp;url=http://ffden-2.phys.uaf.edu/webproj/212_spring_2015/Andrew_Eklund/Combined%20Power%20Plants,%20Eklund/index.html&amp;psig=AFQjCNEGLjl5npCY42nWZQ9ltEzIayk5MA&amp;ust=1487085279701086" TargetMode="External"/><Relationship Id="rId7" Type="http://schemas.openxmlformats.org/officeDocument/2006/relationships/hyperlink" Target="http://pureenergycentre.com/wp-content/uploads/2013/09/MW_wind_turbine.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google.co.uk/url?sa=i&amp;rct=j&amp;q=&amp;esrc=s&amp;source=images&amp;cd=&amp;cad=rja&amp;uact=8&amp;ved=0ahUKEwiznJGtsI3SAhXEhRoKHYqGCmIQjRwIBw&amp;url=https://en.wikipedia.org/wiki/Photovoltaic_system&amp;bvm=bv.146786187,d.d24&amp;psig=AFQjCNE878W1oBkxRii29ywBF3z8mn0BkQ&amp;ust=1487085739588694"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B32C-C898-9C5F-70CC-8D5565FFDABD}"/>
              </a:ext>
            </a:extLst>
          </p:cNvPr>
          <p:cNvSpPr>
            <a:spLocks noGrp="1"/>
          </p:cNvSpPr>
          <p:nvPr>
            <p:ph type="ctrTitle"/>
          </p:nvPr>
        </p:nvSpPr>
        <p:spPr/>
        <p:txBody>
          <a:bodyPr/>
          <a:lstStyle/>
          <a:p>
            <a:r>
              <a:rPr lang="en-US" dirty="0"/>
              <a:t>An overview of Energy Storage Technologies </a:t>
            </a:r>
            <a:r>
              <a:rPr lang="en-US"/>
              <a:t>- I</a:t>
            </a:r>
            <a:endParaRPr lang="en-US" dirty="0"/>
          </a:p>
        </p:txBody>
      </p:sp>
      <p:sp>
        <p:nvSpPr>
          <p:cNvPr id="3" name="Subtitle 2">
            <a:extLst>
              <a:ext uri="{FF2B5EF4-FFF2-40B4-BE49-F238E27FC236}">
                <a16:creationId xmlns:a16="http://schemas.microsoft.com/office/drawing/2014/main" id="{A8FEE77B-D1E9-3D29-90F4-BDDF12FF133B}"/>
              </a:ext>
            </a:extLst>
          </p:cNvPr>
          <p:cNvSpPr>
            <a:spLocks noGrp="1"/>
          </p:cNvSpPr>
          <p:nvPr>
            <p:ph type="subTitle" idx="1"/>
          </p:nvPr>
        </p:nvSpPr>
        <p:spPr/>
        <p:txBody>
          <a:bodyPr/>
          <a:lstStyle/>
          <a:p>
            <a:r>
              <a:rPr lang="en-US" dirty="0"/>
              <a:t>Abdulnaser Sayma</a:t>
            </a:r>
          </a:p>
          <a:p>
            <a:r>
              <a:rPr lang="en-US" dirty="0"/>
              <a:t>Professor of Energy Engineering</a:t>
            </a:r>
          </a:p>
        </p:txBody>
      </p:sp>
    </p:spTree>
    <p:extLst>
      <p:ext uri="{BB962C8B-B14F-4D97-AF65-F5344CB8AC3E}">
        <p14:creationId xmlns:p14="http://schemas.microsoft.com/office/powerpoint/2010/main" val="3813067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530" y="580913"/>
            <a:ext cx="11230941" cy="864096"/>
          </a:xfrm>
        </p:spPr>
        <p:txBody>
          <a:bodyPr/>
          <a:lstStyle/>
          <a:p>
            <a:r>
              <a:rPr lang="en-GB" dirty="0"/>
              <a:t>Energy Storage Costs - Extremes</a:t>
            </a:r>
          </a:p>
        </p:txBody>
      </p:sp>
      <p:sp>
        <p:nvSpPr>
          <p:cNvPr id="3" name="Content Placeholder 2"/>
          <p:cNvSpPr>
            <a:spLocks noGrp="1"/>
          </p:cNvSpPr>
          <p:nvPr>
            <p:ph idx="1"/>
          </p:nvPr>
        </p:nvSpPr>
        <p:spPr>
          <a:xfrm>
            <a:off x="6023992" y="1916832"/>
            <a:ext cx="4320480" cy="1728192"/>
          </a:xfrm>
        </p:spPr>
        <p:txBody>
          <a:bodyPr>
            <a:normAutofit/>
          </a:bodyPr>
          <a:lstStyle/>
          <a:p>
            <a:r>
              <a:rPr lang="en-GB" dirty="0"/>
              <a:t>Extraordinarily Cheap (£0.001/kWh?)</a:t>
            </a:r>
          </a:p>
        </p:txBody>
      </p:sp>
      <p:pic>
        <p:nvPicPr>
          <p:cNvPr id="1026" name="Picture 2" descr="For US coal industry, volatility 'a new norm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7609" y="1700808"/>
            <a:ext cx="3348043"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ithium batter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632" y="4149081"/>
            <a:ext cx="2520280" cy="189621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6023992" y="4221088"/>
            <a:ext cx="4320480"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t>Extraordinarily Expensive (£100s/kWh)</a:t>
            </a:r>
          </a:p>
        </p:txBody>
      </p:sp>
    </p:spTree>
    <p:extLst>
      <p:ext uri="{BB962C8B-B14F-4D97-AF65-F5344CB8AC3E}">
        <p14:creationId xmlns:p14="http://schemas.microsoft.com/office/powerpoint/2010/main" val="62611620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0EB2-84D2-05AE-EBCC-2BF134C69688}"/>
              </a:ext>
            </a:extLst>
          </p:cNvPr>
          <p:cNvSpPr>
            <a:spLocks noGrp="1"/>
          </p:cNvSpPr>
          <p:nvPr>
            <p:ph type="title"/>
          </p:nvPr>
        </p:nvSpPr>
        <p:spPr/>
        <p:txBody>
          <a:bodyPr/>
          <a:lstStyle/>
          <a:p>
            <a:r>
              <a:rPr lang="en-US" dirty="0"/>
              <a:t>Units </a:t>
            </a:r>
          </a:p>
        </p:txBody>
      </p:sp>
      <p:sp>
        <p:nvSpPr>
          <p:cNvPr id="3" name="Content Placeholder 2">
            <a:extLst>
              <a:ext uri="{FF2B5EF4-FFF2-40B4-BE49-F238E27FC236}">
                <a16:creationId xmlns:a16="http://schemas.microsoft.com/office/drawing/2014/main" id="{5DC0BC3A-3C76-A95D-67D7-170A1845C341}"/>
              </a:ext>
            </a:extLst>
          </p:cNvPr>
          <p:cNvSpPr>
            <a:spLocks noGrp="1"/>
          </p:cNvSpPr>
          <p:nvPr>
            <p:ph idx="1"/>
          </p:nvPr>
        </p:nvSpPr>
        <p:spPr/>
        <p:txBody>
          <a:bodyPr/>
          <a:lstStyle/>
          <a:p>
            <a:r>
              <a:rPr lang="en-US" dirty="0"/>
              <a:t>We need to understand the difference between energy and power – and </a:t>
            </a:r>
            <a:r>
              <a:rPr lang="en-US" dirty="0" err="1"/>
              <a:t>familiarise</a:t>
            </a:r>
            <a:r>
              <a:rPr lang="en-US" dirty="0"/>
              <a:t> ourselves with suitable units</a:t>
            </a:r>
          </a:p>
          <a:p>
            <a:r>
              <a:rPr lang="en-US" dirty="0"/>
              <a:t>Power is the amount of energy a system delivers or consumes per unit time, or instantly, Units: W (Watt), kW, MW, GW</a:t>
            </a:r>
          </a:p>
          <a:p>
            <a:r>
              <a:rPr lang="en-US" dirty="0"/>
              <a:t>Energy is the power delivered or consumed over a period of time. Units: J (Joules) kJ, MJ ….</a:t>
            </a:r>
          </a:p>
          <a:p>
            <a:r>
              <a:rPr lang="en-US" dirty="0"/>
              <a:t>Energy can also be measured in unites or Power X Time, for example kW . Hours, which is a common unit used in electricity meters for example. This can be converted to Joules or multiples. </a:t>
            </a:r>
          </a:p>
          <a:p>
            <a:endParaRPr lang="en-US" dirty="0"/>
          </a:p>
        </p:txBody>
      </p:sp>
    </p:spTree>
    <p:extLst>
      <p:ext uri="{BB962C8B-B14F-4D97-AF65-F5344CB8AC3E}">
        <p14:creationId xmlns:p14="http://schemas.microsoft.com/office/powerpoint/2010/main" val="367345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120B-9F6F-DEF4-60F0-BCC9EF2E5C9E}"/>
              </a:ext>
            </a:extLst>
          </p:cNvPr>
          <p:cNvSpPr>
            <a:spLocks noGrp="1"/>
          </p:cNvSpPr>
          <p:nvPr>
            <p:ph type="title"/>
          </p:nvPr>
        </p:nvSpPr>
        <p:spPr>
          <a:xfrm>
            <a:off x="838200" y="168758"/>
            <a:ext cx="10515600" cy="1325563"/>
          </a:xfrm>
        </p:spPr>
        <p:txBody>
          <a:bodyPr/>
          <a:lstStyle/>
          <a:p>
            <a:r>
              <a:rPr lang="en-US" dirty="0"/>
              <a:t>Orders of magnitude</a:t>
            </a:r>
          </a:p>
        </p:txBody>
      </p:sp>
      <p:sp>
        <p:nvSpPr>
          <p:cNvPr id="3" name="Content Placeholder 2">
            <a:extLst>
              <a:ext uri="{FF2B5EF4-FFF2-40B4-BE49-F238E27FC236}">
                <a16:creationId xmlns:a16="http://schemas.microsoft.com/office/drawing/2014/main" id="{31816B08-6F73-ADAF-DDDF-73D63234E27C}"/>
              </a:ext>
            </a:extLst>
          </p:cNvPr>
          <p:cNvSpPr>
            <a:spLocks noGrp="1"/>
          </p:cNvSpPr>
          <p:nvPr>
            <p:ph idx="1"/>
          </p:nvPr>
        </p:nvSpPr>
        <p:spPr>
          <a:xfrm>
            <a:off x="838199" y="1494320"/>
            <a:ext cx="10638183" cy="5194921"/>
          </a:xfrm>
        </p:spPr>
        <p:txBody>
          <a:bodyPr>
            <a:normAutofit lnSpcReduction="10000"/>
          </a:bodyPr>
          <a:lstStyle/>
          <a:p>
            <a:r>
              <a:rPr lang="en-US" dirty="0"/>
              <a:t>A typical home in Western Europe requires around 3-10 kW average power per day and about 80-120 kW of thermal energy for heating and cocking in the winter. </a:t>
            </a:r>
          </a:p>
          <a:p>
            <a:r>
              <a:rPr lang="en-US" dirty="0"/>
              <a:t>Let’s take 7kW electricity and 100 kW of thermal energy as an example for order of magnitude analysis</a:t>
            </a:r>
          </a:p>
          <a:p>
            <a:r>
              <a:rPr lang="en-US" dirty="0"/>
              <a:t>Total energy consumption per day will be 84 kW hour of electricity and 1200 kW hour of thermal energy, or gas equivalent. </a:t>
            </a:r>
          </a:p>
          <a:p>
            <a:r>
              <a:rPr lang="en-US" dirty="0"/>
              <a:t>Average energy stored in a Lithium-ion battery used in cars is around 40 kW hours.  </a:t>
            </a:r>
          </a:p>
          <a:p>
            <a:r>
              <a:rPr lang="en-US" dirty="0"/>
              <a:t>If your home is totally powered by solar energy and you will need roughly around 20 car batteries to store energy to meet your variable demand assuming the sun is shining all around the year</a:t>
            </a:r>
          </a:p>
        </p:txBody>
      </p:sp>
    </p:spTree>
    <p:extLst>
      <p:ext uri="{BB962C8B-B14F-4D97-AF65-F5344CB8AC3E}">
        <p14:creationId xmlns:p14="http://schemas.microsoft.com/office/powerpoint/2010/main" val="18460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BA35-A21B-6343-7620-91DE21021549}"/>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B66091C9-64B5-6ABF-C18B-E55D281AE57A}"/>
              </a:ext>
            </a:extLst>
          </p:cNvPr>
          <p:cNvSpPr>
            <a:spLocks noGrp="1"/>
          </p:cNvSpPr>
          <p:nvPr>
            <p:ph idx="1"/>
          </p:nvPr>
        </p:nvSpPr>
        <p:spPr/>
        <p:txBody>
          <a:bodyPr>
            <a:normAutofit/>
          </a:bodyPr>
          <a:lstStyle/>
          <a:p>
            <a:pPr>
              <a:spcBef>
                <a:spcPts val="2000"/>
              </a:spcBef>
            </a:pPr>
            <a:r>
              <a:rPr lang="en-GB" dirty="0"/>
              <a:t>Future grid will be powered by renewables, predominantly by wind and solar in many countries unless there is plentiful of hydro</a:t>
            </a:r>
          </a:p>
          <a:p>
            <a:pPr>
              <a:spcBef>
                <a:spcPts val="2000"/>
              </a:spcBef>
            </a:pPr>
            <a:r>
              <a:rPr lang="en-GB" dirty="0"/>
              <a:t>Solar and Wind have very significant variability over all timescales</a:t>
            </a:r>
          </a:p>
          <a:p>
            <a:pPr>
              <a:spcBef>
                <a:spcPts val="2000"/>
              </a:spcBef>
            </a:pPr>
            <a:r>
              <a:rPr lang="en-GB" dirty="0"/>
              <a:t>Matching supply and demand therefore is very complex</a:t>
            </a:r>
          </a:p>
          <a:p>
            <a:pPr>
              <a:spcBef>
                <a:spcPts val="2000"/>
              </a:spcBef>
            </a:pPr>
            <a:r>
              <a:rPr lang="en-GB" dirty="0"/>
              <a:t>Some if the intermittency can be alleviated by demand side management and inter-connects</a:t>
            </a:r>
          </a:p>
          <a:p>
            <a:pPr>
              <a:spcBef>
                <a:spcPts val="2000"/>
              </a:spcBef>
            </a:pPr>
            <a:r>
              <a:rPr lang="en-GB" dirty="0"/>
              <a:t>Combination of over-build and energy storage are required.</a:t>
            </a:r>
          </a:p>
        </p:txBody>
      </p:sp>
    </p:spTree>
    <p:extLst>
      <p:ext uri="{BB962C8B-B14F-4D97-AF65-F5344CB8AC3E}">
        <p14:creationId xmlns:p14="http://schemas.microsoft.com/office/powerpoint/2010/main" val="234784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B06D-9E94-DE92-3600-A141E4205237}"/>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96BD2D0F-9682-E293-9D36-A7069FCEB3E2}"/>
              </a:ext>
            </a:extLst>
          </p:cNvPr>
          <p:cNvSpPr>
            <a:spLocks noGrp="1"/>
          </p:cNvSpPr>
          <p:nvPr>
            <p:ph idx="1"/>
          </p:nvPr>
        </p:nvSpPr>
        <p:spPr/>
        <p:txBody>
          <a:bodyPr/>
          <a:lstStyle/>
          <a:p>
            <a:r>
              <a:rPr lang="en-US" dirty="0"/>
              <a:t>General: Energy requirement, Storage fundamentals</a:t>
            </a:r>
          </a:p>
          <a:p>
            <a:r>
              <a:rPr lang="en-US" dirty="0"/>
              <a:t>Renewables and Intermittency of supply and variability of demand</a:t>
            </a:r>
          </a:p>
          <a:p>
            <a:r>
              <a:rPr lang="en-US" dirty="0"/>
              <a:t>Solving intermittency</a:t>
            </a:r>
          </a:p>
          <a:p>
            <a:r>
              <a:rPr lang="en-US" dirty="0"/>
              <a:t>Benefits of Energy storage</a:t>
            </a:r>
          </a:p>
          <a:p>
            <a:r>
              <a:rPr lang="en-US" dirty="0"/>
              <a:t>A word on cost</a:t>
            </a:r>
          </a:p>
          <a:p>
            <a:r>
              <a:rPr lang="en-US" dirty="0"/>
              <a:t>Units and order of magnitude analysis – the technical staff</a:t>
            </a:r>
          </a:p>
          <a:p>
            <a:r>
              <a:rPr lang="en-US" dirty="0"/>
              <a:t>Conclusions</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08182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DE8C-840D-7FC3-F493-C1A9118ED181}"/>
              </a:ext>
            </a:extLst>
          </p:cNvPr>
          <p:cNvSpPr>
            <a:spLocks noGrp="1"/>
          </p:cNvSpPr>
          <p:nvPr>
            <p:ph type="title"/>
          </p:nvPr>
        </p:nvSpPr>
        <p:spPr/>
        <p:txBody>
          <a:bodyPr/>
          <a:lstStyle/>
          <a:p>
            <a:r>
              <a:rPr lang="en-GB" dirty="0"/>
              <a:t>Energy Requirements</a:t>
            </a:r>
          </a:p>
        </p:txBody>
      </p:sp>
      <p:sp>
        <p:nvSpPr>
          <p:cNvPr id="10" name="Content Placeholder 2">
            <a:extLst>
              <a:ext uri="{FF2B5EF4-FFF2-40B4-BE49-F238E27FC236}">
                <a16:creationId xmlns:a16="http://schemas.microsoft.com/office/drawing/2014/main" id="{61CE5542-C59C-F6D0-BC37-8AA51A0473AA}"/>
              </a:ext>
            </a:extLst>
          </p:cNvPr>
          <p:cNvSpPr>
            <a:spLocks noGrp="1"/>
          </p:cNvSpPr>
          <p:nvPr>
            <p:ph idx="1"/>
          </p:nvPr>
        </p:nvSpPr>
        <p:spPr>
          <a:xfrm>
            <a:off x="279699" y="1600200"/>
            <a:ext cx="11575227" cy="4892675"/>
          </a:xfrm>
        </p:spPr>
        <p:txBody>
          <a:bodyPr>
            <a:normAutofit/>
          </a:bodyPr>
          <a:lstStyle/>
          <a:p>
            <a:r>
              <a:rPr lang="en-GB" dirty="0"/>
              <a:t>Traditionally we have been concerned with heating, electricity and transport.</a:t>
            </a:r>
          </a:p>
          <a:p>
            <a:r>
              <a:rPr lang="en-GB" dirty="0"/>
              <a:t>Heating has been predominantly gas, transport predominantly liquid fuels.</a:t>
            </a:r>
          </a:p>
          <a:p>
            <a:r>
              <a:rPr lang="en-GB" dirty="0"/>
              <a:t>In the net-zero world, heating and transport can be from electricity or hydrogen.</a:t>
            </a:r>
          </a:p>
          <a:p>
            <a:r>
              <a:rPr lang="en-GB" dirty="0"/>
              <a:t>Electricity/Hydrogen inter-convertible (at a cost)</a:t>
            </a:r>
          </a:p>
          <a:p>
            <a:r>
              <a:rPr lang="en-GB" dirty="0"/>
              <a:t>In the absence of CCS, most primary energy will come from renewable electricity.</a:t>
            </a:r>
          </a:p>
          <a:p>
            <a:endParaRPr lang="en-GB" dirty="0"/>
          </a:p>
        </p:txBody>
      </p:sp>
    </p:spTree>
    <p:extLst>
      <p:ext uri="{BB962C8B-B14F-4D97-AF65-F5344CB8AC3E}">
        <p14:creationId xmlns:p14="http://schemas.microsoft.com/office/powerpoint/2010/main" val="72865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350" y="260859"/>
            <a:ext cx="9121013" cy="694207"/>
          </a:xfrm>
          <a:prstGeom prst="rect">
            <a:avLst/>
          </a:prstGeom>
        </p:spPr>
        <p:txBody>
          <a:bodyPr vert="horz" wrap="square" lIns="0" tIns="16933" rIns="0" bIns="0" rtlCol="0" anchor="ctr">
            <a:spAutoFit/>
          </a:bodyPr>
          <a:lstStyle/>
          <a:p>
            <a:pPr marL="16933">
              <a:lnSpc>
                <a:spcPct val="100000"/>
              </a:lnSpc>
              <a:spcBef>
                <a:spcPts val="133"/>
              </a:spcBef>
            </a:pPr>
            <a:r>
              <a:rPr spc="20" dirty="0"/>
              <a:t>The </a:t>
            </a:r>
            <a:r>
              <a:rPr spc="-7" dirty="0"/>
              <a:t>Fundamentals of</a:t>
            </a:r>
            <a:r>
              <a:rPr spc="152" dirty="0"/>
              <a:t> </a:t>
            </a:r>
            <a:r>
              <a:rPr spc="7" dirty="0"/>
              <a:t>Storage</a:t>
            </a:r>
          </a:p>
        </p:txBody>
      </p:sp>
      <p:sp>
        <p:nvSpPr>
          <p:cNvPr id="4" name="object 4"/>
          <p:cNvSpPr txBox="1">
            <a:spLocks noGrp="1"/>
          </p:cNvSpPr>
          <p:nvPr>
            <p:ph type="sldNum" sz="quarter" idx="7"/>
          </p:nvPr>
        </p:nvSpPr>
        <p:spPr>
          <a:xfrm>
            <a:off x="11873753" y="6545845"/>
            <a:ext cx="359833" cy="243656"/>
          </a:xfrm>
          <a:prstGeom prst="rect">
            <a:avLst/>
          </a:prstGeom>
        </p:spPr>
        <p:txBody>
          <a:bodyPr vert="horz" wrap="square" lIns="0" tIns="0" rIns="0" bIns="0" rtlCol="0">
            <a:spAutoFit/>
          </a:bodyPr>
          <a:lstStyle>
            <a:defPPr>
              <a:defRPr lang="en-US"/>
            </a:defPPr>
            <a:lvl1pPr marL="0" algn="l" defTabSz="1219170" rtl="0" eaLnBrk="1" latinLnBrk="0" hangingPunct="1">
              <a:defRPr sz="1600" b="0" i="0" kern="1200">
                <a:solidFill>
                  <a:schemeClr val="tx1"/>
                </a:solidFill>
                <a:latin typeface="Arial"/>
                <a:ea typeface="+mn-ea"/>
                <a:cs typeface="Arial"/>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80431">
              <a:lnSpc>
                <a:spcPts val="1900"/>
              </a:lnSpc>
            </a:pPr>
            <a:fld id="{81D60167-4931-47E6-BA6A-407CBD079E47}" type="slidenum">
              <a:rPr lang="en-GB" spc="-7"/>
              <a:pPr marL="80431">
                <a:lnSpc>
                  <a:spcPts val="1900"/>
                </a:lnSpc>
              </a:pPr>
              <a:t>4</a:t>
            </a:fld>
            <a:endParaRPr spc="-7" dirty="0"/>
          </a:p>
        </p:txBody>
      </p:sp>
      <p:sp>
        <p:nvSpPr>
          <p:cNvPr id="3" name="object 3"/>
          <p:cNvSpPr txBox="1"/>
          <p:nvPr/>
        </p:nvSpPr>
        <p:spPr>
          <a:xfrm>
            <a:off x="431372" y="1098393"/>
            <a:ext cx="10768753" cy="4812385"/>
          </a:xfrm>
          <a:prstGeom prst="rect">
            <a:avLst/>
          </a:prstGeom>
        </p:spPr>
        <p:txBody>
          <a:bodyPr vert="horz" wrap="square" lIns="0" tIns="16933" rIns="0" bIns="0" rtlCol="0">
            <a:spAutoFit/>
          </a:bodyPr>
          <a:lstStyle/>
          <a:p>
            <a:pPr marL="494441" indent="-477508">
              <a:spcBef>
                <a:spcPts val="133"/>
              </a:spcBef>
              <a:buClr>
                <a:srgbClr val="330066"/>
              </a:buClr>
              <a:buSzPct val="88888"/>
              <a:buFont typeface="Wingdings"/>
              <a:buChar char=""/>
              <a:tabLst>
                <a:tab pos="493594" algn="l"/>
                <a:tab pos="494441" algn="l"/>
              </a:tabLst>
            </a:pPr>
            <a:r>
              <a:rPr sz="2400" dirty="0">
                <a:cs typeface="Arial"/>
              </a:rPr>
              <a:t>In </a:t>
            </a:r>
            <a:r>
              <a:rPr sz="2400" spc="-13" dirty="0">
                <a:cs typeface="Arial"/>
              </a:rPr>
              <a:t>everything </a:t>
            </a:r>
            <a:r>
              <a:rPr sz="2400" spc="-7" dirty="0">
                <a:cs typeface="Arial"/>
              </a:rPr>
              <a:t>there is a </a:t>
            </a:r>
            <a:r>
              <a:rPr sz="2400" spc="-13" dirty="0">
                <a:cs typeface="Arial"/>
              </a:rPr>
              <a:t>need </a:t>
            </a:r>
            <a:r>
              <a:rPr sz="2400" dirty="0">
                <a:cs typeface="Arial"/>
              </a:rPr>
              <a:t>to </a:t>
            </a:r>
            <a:r>
              <a:rPr sz="2400" spc="-13" dirty="0">
                <a:cs typeface="Arial"/>
              </a:rPr>
              <a:t>balance supply and</a:t>
            </a:r>
            <a:r>
              <a:rPr sz="2400" spc="140" dirty="0">
                <a:cs typeface="Arial"/>
              </a:rPr>
              <a:t> </a:t>
            </a:r>
            <a:r>
              <a:rPr sz="2400" spc="-13" dirty="0">
                <a:cs typeface="Arial"/>
              </a:rPr>
              <a:t>demand</a:t>
            </a:r>
            <a:endParaRPr sz="2400" dirty="0">
              <a:cs typeface="Arial"/>
            </a:endParaRPr>
          </a:p>
          <a:p>
            <a:pPr>
              <a:lnSpc>
                <a:spcPct val="100000"/>
              </a:lnSpc>
              <a:buClr>
                <a:srgbClr val="330066"/>
              </a:buClr>
              <a:buFont typeface="Wingdings"/>
              <a:buChar char=""/>
            </a:pPr>
            <a:endParaRPr sz="2333" dirty="0">
              <a:cs typeface="Arial"/>
            </a:endParaRPr>
          </a:p>
          <a:p>
            <a:pPr marL="494441" indent="-477508">
              <a:buClr>
                <a:srgbClr val="330066"/>
              </a:buClr>
              <a:buSzPct val="88888"/>
              <a:buFont typeface="Wingdings"/>
              <a:buChar char=""/>
              <a:tabLst>
                <a:tab pos="493594" algn="l"/>
                <a:tab pos="494441" algn="l"/>
              </a:tabLst>
            </a:pPr>
            <a:r>
              <a:rPr sz="2400" dirty="0">
                <a:cs typeface="Arial"/>
              </a:rPr>
              <a:t>We </a:t>
            </a:r>
            <a:r>
              <a:rPr sz="2400" spc="-7" dirty="0">
                <a:cs typeface="Arial"/>
              </a:rPr>
              <a:t>store </a:t>
            </a:r>
            <a:r>
              <a:rPr sz="2400" spc="-13" dirty="0">
                <a:cs typeface="Arial"/>
              </a:rPr>
              <a:t>food, </a:t>
            </a:r>
            <a:r>
              <a:rPr sz="2400" spc="-7" dirty="0">
                <a:cs typeface="Arial"/>
              </a:rPr>
              <a:t>clothes, </a:t>
            </a:r>
            <a:r>
              <a:rPr sz="2400" spc="-13" dirty="0">
                <a:cs typeface="Arial"/>
              </a:rPr>
              <a:t>vehicles and nearly</a:t>
            </a:r>
            <a:r>
              <a:rPr sz="2400" spc="107" dirty="0">
                <a:cs typeface="Arial"/>
              </a:rPr>
              <a:t> </a:t>
            </a:r>
            <a:r>
              <a:rPr sz="2400" spc="-13" dirty="0">
                <a:cs typeface="Arial"/>
              </a:rPr>
              <a:t>everything</a:t>
            </a:r>
            <a:endParaRPr sz="2400" dirty="0">
              <a:cs typeface="Arial"/>
            </a:endParaRPr>
          </a:p>
          <a:p>
            <a:pPr>
              <a:spcBef>
                <a:spcPts val="7"/>
              </a:spcBef>
              <a:buClr>
                <a:srgbClr val="330066"/>
              </a:buClr>
              <a:buFont typeface="Wingdings"/>
              <a:buChar char=""/>
            </a:pPr>
            <a:endParaRPr sz="2333" dirty="0">
              <a:cs typeface="Arial"/>
            </a:endParaRPr>
          </a:p>
          <a:p>
            <a:pPr marL="494441" indent="-477508">
              <a:buClr>
                <a:srgbClr val="330066"/>
              </a:buClr>
              <a:buSzPct val="88888"/>
              <a:buFont typeface="Wingdings"/>
              <a:buChar char=""/>
              <a:tabLst>
                <a:tab pos="493594" algn="l"/>
                <a:tab pos="494441" algn="l"/>
              </a:tabLst>
            </a:pPr>
            <a:r>
              <a:rPr sz="2400" spc="-13" dirty="0">
                <a:cs typeface="Arial"/>
              </a:rPr>
              <a:t>Why? </a:t>
            </a:r>
            <a:r>
              <a:rPr sz="2400" spc="-7" dirty="0">
                <a:cs typeface="Arial"/>
              </a:rPr>
              <a:t>Matching of </a:t>
            </a:r>
            <a:r>
              <a:rPr sz="2400" spc="-13" dirty="0">
                <a:cs typeface="Arial"/>
              </a:rPr>
              <a:t>supply and</a:t>
            </a:r>
            <a:r>
              <a:rPr sz="2400" spc="93" dirty="0">
                <a:cs typeface="Arial"/>
              </a:rPr>
              <a:t> </a:t>
            </a:r>
            <a:r>
              <a:rPr sz="2400" spc="-13" dirty="0">
                <a:cs typeface="Arial"/>
              </a:rPr>
              <a:t>demand</a:t>
            </a:r>
            <a:endParaRPr sz="2400" dirty="0">
              <a:cs typeface="Arial"/>
            </a:endParaRPr>
          </a:p>
          <a:p>
            <a:pPr>
              <a:spcBef>
                <a:spcPts val="20"/>
              </a:spcBef>
              <a:buClr>
                <a:srgbClr val="330066"/>
              </a:buClr>
            </a:pPr>
            <a:endParaRPr sz="2067" dirty="0">
              <a:cs typeface="Arial"/>
            </a:endParaRPr>
          </a:p>
          <a:p>
            <a:pPr marL="494441" marR="376757" indent="-477508">
              <a:lnSpc>
                <a:spcPct val="110000"/>
              </a:lnSpc>
              <a:buClr>
                <a:srgbClr val="330066"/>
              </a:buClr>
              <a:buSzPct val="88888"/>
              <a:buFont typeface="Wingdings"/>
              <a:buChar char=""/>
              <a:tabLst>
                <a:tab pos="493594" algn="l"/>
                <a:tab pos="494441" algn="l"/>
              </a:tabLst>
            </a:pPr>
            <a:r>
              <a:rPr sz="2400" spc="-13" dirty="0">
                <a:cs typeface="Arial"/>
              </a:rPr>
              <a:t>Need and ability </a:t>
            </a:r>
            <a:r>
              <a:rPr sz="2400" dirty="0">
                <a:cs typeface="Arial"/>
              </a:rPr>
              <a:t>to </a:t>
            </a:r>
            <a:r>
              <a:rPr sz="2400" spc="-7" dirty="0">
                <a:cs typeface="Arial"/>
              </a:rPr>
              <a:t>store affects timing, transformations, efficiency </a:t>
            </a:r>
            <a:r>
              <a:rPr sz="2400" spc="-13" dirty="0">
                <a:cs typeface="Arial"/>
              </a:rPr>
              <a:t>and, of  </a:t>
            </a:r>
            <a:r>
              <a:rPr sz="2400" spc="-7" dirty="0">
                <a:cs typeface="Arial"/>
              </a:rPr>
              <a:t>course,</a:t>
            </a:r>
            <a:r>
              <a:rPr sz="2400" dirty="0">
                <a:cs typeface="Arial"/>
              </a:rPr>
              <a:t> </a:t>
            </a:r>
            <a:r>
              <a:rPr sz="2400" spc="-13" dirty="0">
                <a:cs typeface="Arial"/>
              </a:rPr>
              <a:t>finance</a:t>
            </a:r>
            <a:endParaRPr sz="2400" dirty="0">
              <a:cs typeface="Arial"/>
            </a:endParaRPr>
          </a:p>
          <a:p>
            <a:pPr>
              <a:spcBef>
                <a:spcPts val="7"/>
              </a:spcBef>
              <a:buClr>
                <a:srgbClr val="330066"/>
              </a:buClr>
              <a:buFont typeface="Wingdings"/>
              <a:buChar char=""/>
            </a:pPr>
            <a:endParaRPr sz="2333" dirty="0">
              <a:cs typeface="Arial"/>
            </a:endParaRPr>
          </a:p>
          <a:p>
            <a:pPr marL="494441" indent="-477508">
              <a:buClr>
                <a:srgbClr val="330066"/>
              </a:buClr>
              <a:buSzPct val="88888"/>
              <a:buFont typeface="Wingdings"/>
              <a:buChar char=""/>
              <a:tabLst>
                <a:tab pos="493594" algn="l"/>
                <a:tab pos="494441" algn="l"/>
              </a:tabLst>
            </a:pPr>
            <a:r>
              <a:rPr sz="2400" dirty="0">
                <a:cs typeface="Arial"/>
              </a:rPr>
              <a:t>It </a:t>
            </a:r>
            <a:r>
              <a:rPr sz="2400" spc="-7" dirty="0">
                <a:cs typeface="Arial"/>
              </a:rPr>
              <a:t>is the same </a:t>
            </a:r>
            <a:r>
              <a:rPr sz="2400" spc="-20" dirty="0">
                <a:cs typeface="Arial"/>
              </a:rPr>
              <a:t>with </a:t>
            </a:r>
            <a:r>
              <a:rPr sz="2400" spc="-13" dirty="0">
                <a:cs typeface="Arial"/>
              </a:rPr>
              <a:t>energy and </a:t>
            </a:r>
            <a:r>
              <a:rPr sz="2400" spc="-7" dirty="0">
                <a:cs typeface="Arial"/>
              </a:rPr>
              <a:t>the form of </a:t>
            </a:r>
            <a:r>
              <a:rPr sz="2400" spc="-13" dirty="0">
                <a:cs typeface="Arial"/>
              </a:rPr>
              <a:t>energy </a:t>
            </a:r>
            <a:r>
              <a:rPr sz="2400" spc="-7" dirty="0">
                <a:cs typeface="Arial"/>
              </a:rPr>
              <a:t>is just </a:t>
            </a:r>
            <a:r>
              <a:rPr sz="2400" spc="-13" dirty="0">
                <a:cs typeface="Arial"/>
              </a:rPr>
              <a:t>as</a:t>
            </a:r>
            <a:r>
              <a:rPr sz="2400" spc="227" dirty="0">
                <a:cs typeface="Arial"/>
              </a:rPr>
              <a:t> </a:t>
            </a:r>
            <a:r>
              <a:rPr sz="2400" spc="-13" dirty="0">
                <a:cs typeface="Arial"/>
              </a:rPr>
              <a:t>important</a:t>
            </a:r>
            <a:endParaRPr sz="2400" dirty="0">
              <a:cs typeface="Arial"/>
            </a:endParaRPr>
          </a:p>
          <a:p>
            <a:pPr>
              <a:spcBef>
                <a:spcPts val="27"/>
              </a:spcBef>
              <a:buClr>
                <a:srgbClr val="330066"/>
              </a:buClr>
              <a:buFont typeface="Wingdings"/>
              <a:buChar char=""/>
            </a:pPr>
            <a:endParaRPr sz="2067" dirty="0">
              <a:cs typeface="Arial"/>
            </a:endParaRPr>
          </a:p>
          <a:p>
            <a:pPr marL="494441" marR="6773" indent="-477508">
              <a:lnSpc>
                <a:spcPct val="110000"/>
              </a:lnSpc>
              <a:buClr>
                <a:srgbClr val="330066"/>
              </a:buClr>
              <a:buSzPct val="88888"/>
              <a:buFont typeface="Wingdings"/>
              <a:buChar char=""/>
              <a:tabLst>
                <a:tab pos="493594" algn="l"/>
                <a:tab pos="494441" algn="l"/>
              </a:tabLst>
            </a:pPr>
            <a:r>
              <a:rPr sz="2400" spc="-7" dirty="0">
                <a:cs typeface="Arial"/>
              </a:rPr>
              <a:t>Electrical </a:t>
            </a:r>
            <a:r>
              <a:rPr sz="2400" spc="-13" dirty="0">
                <a:cs typeface="Arial"/>
              </a:rPr>
              <a:t>energy </a:t>
            </a:r>
            <a:r>
              <a:rPr sz="2400" spc="-7" dirty="0">
                <a:cs typeface="Arial"/>
              </a:rPr>
              <a:t>is the most </a:t>
            </a:r>
            <a:r>
              <a:rPr sz="2400" spc="-13" dirty="0">
                <a:cs typeface="Arial"/>
              </a:rPr>
              <a:t>valuable and flexible </a:t>
            </a:r>
            <a:r>
              <a:rPr sz="2400" spc="-7" dirty="0">
                <a:cs typeface="Arial"/>
              </a:rPr>
              <a:t>form of </a:t>
            </a:r>
            <a:r>
              <a:rPr sz="2400" spc="-13" dirty="0">
                <a:cs typeface="Arial"/>
              </a:rPr>
              <a:t>energy but </a:t>
            </a:r>
            <a:r>
              <a:rPr sz="2400" spc="-7" dirty="0">
                <a:cs typeface="Arial"/>
              </a:rPr>
              <a:t>directly  storing electricity is very difficult </a:t>
            </a:r>
            <a:r>
              <a:rPr sz="2400" spc="-13" dirty="0">
                <a:cs typeface="Arial"/>
              </a:rPr>
              <a:t>and</a:t>
            </a:r>
            <a:r>
              <a:rPr sz="2400" spc="53" dirty="0">
                <a:cs typeface="Arial"/>
              </a:rPr>
              <a:t> </a:t>
            </a:r>
            <a:r>
              <a:rPr sz="2400" spc="-13" dirty="0">
                <a:cs typeface="Arial"/>
              </a:rPr>
              <a:t>expensive</a:t>
            </a:r>
            <a:endParaRPr sz="2400" dirty="0">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866" y="592808"/>
            <a:ext cx="11230941" cy="864096"/>
          </a:xfrm>
        </p:spPr>
        <p:txBody>
          <a:bodyPr/>
          <a:lstStyle/>
          <a:p>
            <a:r>
              <a:rPr lang="en-GB" dirty="0"/>
              <a:t>Why Store Energy?</a:t>
            </a:r>
          </a:p>
        </p:txBody>
      </p:sp>
      <p:sp>
        <p:nvSpPr>
          <p:cNvPr id="3" name="Content Placeholder 2"/>
          <p:cNvSpPr>
            <a:spLocks noGrp="1"/>
          </p:cNvSpPr>
          <p:nvPr>
            <p:ph idx="1"/>
          </p:nvPr>
        </p:nvSpPr>
        <p:spPr>
          <a:xfrm>
            <a:off x="7632171" y="5829267"/>
            <a:ext cx="3056823" cy="634868"/>
          </a:xfrm>
        </p:spPr>
        <p:txBody>
          <a:bodyPr/>
          <a:lstStyle/>
          <a:p>
            <a:pPr marL="0" indent="0">
              <a:buNone/>
            </a:pPr>
            <a:r>
              <a:rPr lang="en-GB" dirty="0"/>
              <a:t>We already do.</a:t>
            </a:r>
          </a:p>
        </p:txBody>
      </p:sp>
      <p:pic>
        <p:nvPicPr>
          <p:cNvPr id="1026" name="Picture 2" descr="For US coal industry, volatility 'a new norm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139" y="1422950"/>
            <a:ext cx="3972075" cy="26483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odora.com/pipelines/united_kingdom_ireland_pipeline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611" y="1456905"/>
            <a:ext cx="2869671" cy="2113383"/>
          </a:xfrm>
          <a:prstGeom prst="rect">
            <a:avLst/>
          </a:prstGeom>
          <a:noFill/>
          <a:ln>
            <a:noFill/>
          </a:ln>
        </p:spPr>
      </p:pic>
      <p:pic>
        <p:nvPicPr>
          <p:cNvPr id="6" name="Picture 5">
            <a:extLst>
              <a:ext uri="{FF2B5EF4-FFF2-40B4-BE49-F238E27FC236}">
                <a16:creationId xmlns:a16="http://schemas.microsoft.com/office/drawing/2014/main" id="{42B44EED-E3BF-4D4B-9FBC-7CF196C74F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875" y="1456905"/>
            <a:ext cx="2869671" cy="2072540"/>
          </a:xfrm>
          <a:prstGeom prst="rect">
            <a:avLst/>
          </a:prstGeom>
        </p:spPr>
      </p:pic>
      <p:pic>
        <p:nvPicPr>
          <p:cNvPr id="4" name="Picture 3">
            <a:extLst>
              <a:ext uri="{FF2B5EF4-FFF2-40B4-BE49-F238E27FC236}">
                <a16:creationId xmlns:a16="http://schemas.microsoft.com/office/drawing/2014/main" id="{346FBF58-8BDA-E845-8E0C-E8957F3AB234}"/>
              </a:ext>
            </a:extLst>
          </p:cNvPr>
          <p:cNvPicPr>
            <a:picLocks noChangeAspect="1"/>
          </p:cNvPicPr>
          <p:nvPr/>
        </p:nvPicPr>
        <p:blipFill>
          <a:blip r:embed="rId6"/>
          <a:stretch>
            <a:fillRect/>
          </a:stretch>
        </p:blipFill>
        <p:spPr>
          <a:xfrm>
            <a:off x="584414" y="3815823"/>
            <a:ext cx="3975417" cy="2648312"/>
          </a:xfrm>
          <a:prstGeom prst="rect">
            <a:avLst/>
          </a:prstGeom>
        </p:spPr>
      </p:pic>
      <p:pic>
        <p:nvPicPr>
          <p:cNvPr id="7" name="Picture 6">
            <a:extLst>
              <a:ext uri="{FF2B5EF4-FFF2-40B4-BE49-F238E27FC236}">
                <a16:creationId xmlns:a16="http://schemas.microsoft.com/office/drawing/2014/main" id="{4B3954CE-C91A-414E-B2C0-AC80094BDBF4}"/>
              </a:ext>
            </a:extLst>
          </p:cNvPr>
          <p:cNvPicPr>
            <a:picLocks noChangeAspect="1"/>
          </p:cNvPicPr>
          <p:nvPr/>
        </p:nvPicPr>
        <p:blipFill>
          <a:blip r:embed="rId7"/>
          <a:stretch>
            <a:fillRect/>
          </a:stretch>
        </p:blipFill>
        <p:spPr>
          <a:xfrm>
            <a:off x="5058905" y="4164666"/>
            <a:ext cx="2529447" cy="1541381"/>
          </a:xfrm>
          <a:prstGeom prst="rect">
            <a:avLst/>
          </a:prstGeom>
        </p:spPr>
      </p:pic>
      <p:pic>
        <p:nvPicPr>
          <p:cNvPr id="10" name="Picture 9">
            <a:extLst>
              <a:ext uri="{FF2B5EF4-FFF2-40B4-BE49-F238E27FC236}">
                <a16:creationId xmlns:a16="http://schemas.microsoft.com/office/drawing/2014/main" id="{E4A9007D-4243-F54E-8890-75A38C317000}"/>
              </a:ext>
            </a:extLst>
          </p:cNvPr>
          <p:cNvPicPr>
            <a:picLocks noChangeAspect="1"/>
          </p:cNvPicPr>
          <p:nvPr/>
        </p:nvPicPr>
        <p:blipFill>
          <a:blip r:embed="rId8"/>
          <a:stretch>
            <a:fillRect/>
          </a:stretch>
        </p:blipFill>
        <p:spPr>
          <a:xfrm>
            <a:off x="8933491" y="4180199"/>
            <a:ext cx="1727200" cy="1642533"/>
          </a:xfrm>
          <a:prstGeom prst="rect">
            <a:avLst/>
          </a:prstGeom>
        </p:spPr>
      </p:pic>
    </p:spTree>
    <p:extLst>
      <p:ext uri="{BB962C8B-B14F-4D97-AF65-F5344CB8AC3E}">
        <p14:creationId xmlns:p14="http://schemas.microsoft.com/office/powerpoint/2010/main" val="97297274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1701655"/>
            <a:ext cx="10077805" cy="648072"/>
          </a:xfrm>
        </p:spPr>
        <p:txBody>
          <a:bodyPr/>
          <a:lstStyle/>
          <a:p>
            <a:r>
              <a:rPr lang="en-GB" dirty="0"/>
              <a:t>Currently using nearly 100% fossil-fuel backup</a:t>
            </a:r>
          </a:p>
        </p:txBody>
      </p:sp>
      <p:pic>
        <p:nvPicPr>
          <p:cNvPr id="5" name="Picture 4" descr="Image result for gas turbine power plan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7888" y="4221088"/>
            <a:ext cx="2592288" cy="17674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solar panel">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3291" y="2554962"/>
            <a:ext cx="2240864" cy="149390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W_wind_turbin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1643" y="2784540"/>
            <a:ext cx="1824939" cy="243325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2082694" y="19447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Solving Intermittency</a:t>
            </a:r>
          </a:p>
        </p:txBody>
      </p:sp>
      <p:sp>
        <p:nvSpPr>
          <p:cNvPr id="10" name="Content Placeholder 2"/>
          <p:cNvSpPr txBox="1">
            <a:spLocks/>
          </p:cNvSpPr>
          <p:nvPr/>
        </p:nvSpPr>
        <p:spPr>
          <a:xfrm>
            <a:off x="1991544" y="2492896"/>
            <a:ext cx="2736304" cy="115212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For every one kW of these:</a:t>
            </a:r>
          </a:p>
        </p:txBody>
      </p:sp>
      <p:sp>
        <p:nvSpPr>
          <p:cNvPr id="11" name="Content Placeholder 2"/>
          <p:cNvSpPr txBox="1">
            <a:spLocks/>
          </p:cNvSpPr>
          <p:nvPr/>
        </p:nvSpPr>
        <p:spPr>
          <a:xfrm>
            <a:off x="1991544" y="3717032"/>
            <a:ext cx="2736304"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or these:</a:t>
            </a:r>
          </a:p>
        </p:txBody>
      </p:sp>
      <p:sp>
        <p:nvSpPr>
          <p:cNvPr id="13" name="Content Placeholder 2"/>
          <p:cNvSpPr txBox="1">
            <a:spLocks/>
          </p:cNvSpPr>
          <p:nvPr/>
        </p:nvSpPr>
        <p:spPr>
          <a:xfrm>
            <a:off x="1991544" y="4581128"/>
            <a:ext cx="2736304"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we need one kW of these:</a:t>
            </a:r>
          </a:p>
        </p:txBody>
      </p:sp>
    </p:spTree>
    <p:extLst>
      <p:ext uri="{BB962C8B-B14F-4D97-AF65-F5344CB8AC3E}">
        <p14:creationId xmlns:p14="http://schemas.microsoft.com/office/powerpoint/2010/main" val="246817845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Solving Intermittency</a:t>
            </a:r>
          </a:p>
        </p:txBody>
      </p:sp>
      <p:sp>
        <p:nvSpPr>
          <p:cNvPr id="3" name="Content Placeholder 2"/>
          <p:cNvSpPr>
            <a:spLocks noGrp="1"/>
          </p:cNvSpPr>
          <p:nvPr>
            <p:ph idx="1"/>
          </p:nvPr>
        </p:nvSpPr>
        <p:spPr>
          <a:xfrm>
            <a:off x="838201" y="1600203"/>
            <a:ext cx="10359886" cy="3087412"/>
          </a:xfrm>
        </p:spPr>
        <p:txBody>
          <a:bodyPr>
            <a:normAutofit/>
          </a:bodyPr>
          <a:lstStyle/>
          <a:p>
            <a:pPr marL="514350" indent="-514350">
              <a:spcBef>
                <a:spcPts val="0"/>
              </a:spcBef>
              <a:spcAft>
                <a:spcPts val="2000"/>
              </a:spcAft>
              <a:buAutoNum type="arabicPeriod"/>
            </a:pPr>
            <a:r>
              <a:rPr lang="en-GB" dirty="0"/>
              <a:t>Demand Side Reduction (DSR) – switching things off.</a:t>
            </a:r>
          </a:p>
          <a:p>
            <a:pPr marL="514350" indent="-514350">
              <a:spcBef>
                <a:spcPts val="0"/>
              </a:spcBef>
              <a:spcAft>
                <a:spcPts val="2000"/>
              </a:spcAft>
              <a:buAutoNum type="arabicPeriod"/>
            </a:pPr>
            <a:r>
              <a:rPr lang="en-GB" dirty="0"/>
              <a:t>Interconnects – somewhere the sun is shining, or wind blowing</a:t>
            </a:r>
          </a:p>
          <a:p>
            <a:pPr marL="514350" indent="-514350">
              <a:spcBef>
                <a:spcPts val="0"/>
              </a:spcBef>
              <a:spcAft>
                <a:spcPts val="2000"/>
              </a:spcAft>
              <a:buAutoNum type="arabicPeriod"/>
            </a:pPr>
            <a:r>
              <a:rPr lang="en-GB" dirty="0"/>
              <a:t>Energy Storage – save some to use later</a:t>
            </a:r>
          </a:p>
        </p:txBody>
      </p:sp>
      <p:sp>
        <p:nvSpPr>
          <p:cNvPr id="6" name="Content Placeholder 2"/>
          <p:cNvSpPr txBox="1">
            <a:spLocks/>
          </p:cNvSpPr>
          <p:nvPr/>
        </p:nvSpPr>
        <p:spPr>
          <a:xfrm>
            <a:off x="2855640" y="4905164"/>
            <a:ext cx="6264696"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Currently doing very little of all 3</a:t>
            </a:r>
          </a:p>
        </p:txBody>
      </p:sp>
    </p:spTree>
    <p:extLst>
      <p:ext uri="{BB962C8B-B14F-4D97-AF65-F5344CB8AC3E}">
        <p14:creationId xmlns:p14="http://schemas.microsoft.com/office/powerpoint/2010/main" val="64264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34B2-2AF7-812F-2239-74E48BDB552D}"/>
              </a:ext>
            </a:extLst>
          </p:cNvPr>
          <p:cNvSpPr>
            <a:spLocks noGrp="1"/>
          </p:cNvSpPr>
          <p:nvPr>
            <p:ph type="title"/>
          </p:nvPr>
        </p:nvSpPr>
        <p:spPr>
          <a:xfrm>
            <a:off x="821635" y="76339"/>
            <a:ext cx="10515600" cy="1325563"/>
          </a:xfrm>
        </p:spPr>
        <p:txBody>
          <a:bodyPr/>
          <a:lstStyle/>
          <a:p>
            <a:r>
              <a:rPr lang="en-US" dirty="0"/>
              <a:t>Matching Supply and demand</a:t>
            </a:r>
          </a:p>
        </p:txBody>
      </p:sp>
      <p:sp>
        <p:nvSpPr>
          <p:cNvPr id="3" name="Content Placeholder 2">
            <a:extLst>
              <a:ext uri="{FF2B5EF4-FFF2-40B4-BE49-F238E27FC236}">
                <a16:creationId xmlns:a16="http://schemas.microsoft.com/office/drawing/2014/main" id="{B3B23630-5B9F-D193-1872-106837181111}"/>
              </a:ext>
            </a:extLst>
          </p:cNvPr>
          <p:cNvSpPr>
            <a:spLocks noGrp="1"/>
          </p:cNvSpPr>
          <p:nvPr>
            <p:ph idx="1"/>
          </p:nvPr>
        </p:nvSpPr>
        <p:spPr>
          <a:xfrm>
            <a:off x="821635" y="1931643"/>
            <a:ext cx="6321287" cy="4351338"/>
          </a:xfrm>
        </p:spPr>
        <p:txBody>
          <a:bodyPr>
            <a:normAutofit fontScale="92500"/>
          </a:bodyPr>
          <a:lstStyle/>
          <a:p>
            <a:r>
              <a:rPr lang="en-US" dirty="0"/>
              <a:t>Why do we need to store energy?</a:t>
            </a:r>
          </a:p>
          <a:p>
            <a:r>
              <a:rPr lang="en-US" dirty="0"/>
              <a:t>Matching supply and demand.</a:t>
            </a:r>
          </a:p>
          <a:p>
            <a:r>
              <a:rPr lang="en-US" dirty="0"/>
              <a:t>Take the simple example of a house with entire electricity need supplied by solar photovoltaic cells !!!</a:t>
            </a:r>
          </a:p>
          <a:p>
            <a:r>
              <a:rPr lang="en-US" dirty="0"/>
              <a:t>What happens when the sun is not shining?</a:t>
            </a:r>
          </a:p>
          <a:p>
            <a:r>
              <a:rPr lang="en-US" dirty="0"/>
              <a:t>Store excess power in batteries and use when required</a:t>
            </a:r>
          </a:p>
          <a:p>
            <a:r>
              <a:rPr lang="en-US" dirty="0"/>
              <a:t>What are the cost and environmental implications?</a:t>
            </a:r>
          </a:p>
        </p:txBody>
      </p:sp>
      <p:sp>
        <p:nvSpPr>
          <p:cNvPr id="4" name="object 6">
            <a:extLst>
              <a:ext uri="{FF2B5EF4-FFF2-40B4-BE49-F238E27FC236}">
                <a16:creationId xmlns:a16="http://schemas.microsoft.com/office/drawing/2014/main" id="{D44614C5-F2C0-F9C2-326E-EE0D4601A36A}"/>
              </a:ext>
            </a:extLst>
          </p:cNvPr>
          <p:cNvSpPr/>
          <p:nvPr/>
        </p:nvSpPr>
        <p:spPr>
          <a:xfrm>
            <a:off x="7262191" y="1134097"/>
            <a:ext cx="4426226" cy="3689695"/>
          </a:xfrm>
          <a:prstGeom prst="rect">
            <a:avLst/>
          </a:prstGeom>
          <a:blipFill>
            <a:blip r:embed="rId3" cstate="print"/>
            <a:stretch>
              <a:fillRect/>
            </a:stretch>
          </a:blipFill>
        </p:spPr>
        <p:txBody>
          <a:bodyPr wrap="square" lIns="0" tIns="0" rIns="0" bIns="0" rtlCol="0"/>
          <a:lstStyle/>
          <a:p>
            <a:endParaRPr dirty="0"/>
          </a:p>
        </p:txBody>
      </p:sp>
      <p:sp>
        <p:nvSpPr>
          <p:cNvPr id="5" name="object 7">
            <a:extLst>
              <a:ext uri="{FF2B5EF4-FFF2-40B4-BE49-F238E27FC236}">
                <a16:creationId xmlns:a16="http://schemas.microsoft.com/office/drawing/2014/main" id="{FA1D9DB7-DD83-0A1F-7921-2C853E5BA7C4}"/>
              </a:ext>
            </a:extLst>
          </p:cNvPr>
          <p:cNvSpPr/>
          <p:nvPr/>
        </p:nvSpPr>
        <p:spPr>
          <a:xfrm>
            <a:off x="7758353" y="4823792"/>
            <a:ext cx="3413230" cy="185530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881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6265" y="1193997"/>
            <a:ext cx="10536767" cy="3590855"/>
          </a:xfrm>
          <a:prstGeom prst="rect">
            <a:avLst/>
          </a:prstGeom>
        </p:spPr>
        <p:txBody>
          <a:bodyPr vert="horz" wrap="square" lIns="0" tIns="17780" rIns="0" bIns="0" rtlCol="0">
            <a:spAutoFit/>
          </a:bodyPr>
          <a:lstStyle/>
          <a:p>
            <a:pPr marL="619745" indent="-603658">
              <a:spcBef>
                <a:spcPts val="140"/>
              </a:spcBef>
              <a:buClr>
                <a:srgbClr val="330066"/>
              </a:buClr>
              <a:buSzPct val="90000"/>
              <a:buFont typeface="Wingdings"/>
              <a:buChar char=""/>
              <a:tabLst>
                <a:tab pos="619745" algn="l"/>
                <a:tab pos="620591" algn="l"/>
              </a:tabLst>
            </a:pPr>
            <a:r>
              <a:rPr sz="2667" spc="-7" dirty="0">
                <a:latin typeface="Arial"/>
                <a:cs typeface="Arial"/>
              </a:rPr>
              <a:t>By </a:t>
            </a:r>
            <a:r>
              <a:rPr sz="2667" dirty="0">
                <a:latin typeface="Arial"/>
                <a:cs typeface="Arial"/>
              </a:rPr>
              <a:t>matching supply and demand we</a:t>
            </a:r>
            <a:r>
              <a:rPr sz="2667" spc="-152" dirty="0">
                <a:latin typeface="Arial"/>
                <a:cs typeface="Arial"/>
              </a:rPr>
              <a:t> </a:t>
            </a:r>
            <a:r>
              <a:rPr sz="2667" dirty="0">
                <a:latin typeface="Arial"/>
                <a:cs typeface="Arial"/>
              </a:rPr>
              <a:t>can:</a:t>
            </a:r>
          </a:p>
          <a:p>
            <a:pPr>
              <a:spcBef>
                <a:spcPts val="27"/>
              </a:spcBef>
              <a:buClr>
                <a:srgbClr val="330066"/>
              </a:buClr>
              <a:buFont typeface="Wingdings"/>
              <a:buChar char=""/>
            </a:pPr>
            <a:endParaRPr sz="2600" dirty="0">
              <a:latin typeface="Arial"/>
              <a:cs typeface="Arial"/>
            </a:endParaRPr>
          </a:p>
          <a:p>
            <a:pPr marL="1109952" lvl="1" indent="-604505">
              <a:buClr>
                <a:srgbClr val="330066"/>
              </a:buClr>
              <a:buFont typeface="Wingdings" pitchFamily="2" charset="2"/>
              <a:buChar char="q"/>
              <a:tabLst>
                <a:tab pos="1109952" algn="l"/>
                <a:tab pos="1110798" algn="l"/>
              </a:tabLst>
            </a:pPr>
            <a:r>
              <a:rPr sz="2400" spc="-7" dirty="0">
                <a:latin typeface="Arial"/>
                <a:cs typeface="Arial"/>
              </a:rPr>
              <a:t>Match the primary </a:t>
            </a:r>
            <a:r>
              <a:rPr sz="2400" spc="-13" dirty="0">
                <a:latin typeface="Arial"/>
                <a:cs typeface="Arial"/>
              </a:rPr>
              <a:t>energy generator/converter </a:t>
            </a:r>
            <a:r>
              <a:rPr sz="2400" dirty="0">
                <a:latin typeface="Arial"/>
                <a:cs typeface="Arial"/>
              </a:rPr>
              <a:t>to </a:t>
            </a:r>
            <a:r>
              <a:rPr sz="2400" spc="-7" dirty="0">
                <a:latin typeface="Arial"/>
                <a:cs typeface="Arial"/>
              </a:rPr>
              <a:t>the </a:t>
            </a:r>
            <a:r>
              <a:rPr sz="2400" spc="-13" dirty="0">
                <a:latin typeface="Arial"/>
                <a:cs typeface="Arial"/>
              </a:rPr>
              <a:t>average</a:t>
            </a:r>
            <a:r>
              <a:rPr sz="2400" spc="207" dirty="0">
                <a:latin typeface="Arial"/>
                <a:cs typeface="Arial"/>
              </a:rPr>
              <a:t> </a:t>
            </a:r>
            <a:r>
              <a:rPr sz="2400" spc="-13" dirty="0">
                <a:latin typeface="Arial"/>
                <a:cs typeface="Arial"/>
              </a:rPr>
              <a:t>demand</a:t>
            </a:r>
            <a:endParaRPr sz="2400" dirty="0">
              <a:latin typeface="Arial"/>
              <a:cs typeface="Arial"/>
            </a:endParaRPr>
          </a:p>
          <a:p>
            <a:pPr marL="914400" lvl="1" indent="-457200">
              <a:spcBef>
                <a:spcPts val="60"/>
              </a:spcBef>
              <a:buClr>
                <a:srgbClr val="330066"/>
              </a:buClr>
              <a:buFont typeface="Wingdings" pitchFamily="2" charset="2"/>
              <a:buChar char="q"/>
            </a:pPr>
            <a:endParaRPr sz="2533" dirty="0">
              <a:latin typeface="Arial"/>
              <a:cs typeface="Arial"/>
            </a:endParaRPr>
          </a:p>
          <a:p>
            <a:pPr marL="1109952" lvl="1" indent="-604505">
              <a:buClr>
                <a:srgbClr val="330066"/>
              </a:buClr>
              <a:buFont typeface="Wingdings" pitchFamily="2" charset="2"/>
              <a:buChar char="q"/>
              <a:tabLst>
                <a:tab pos="1109952" algn="l"/>
                <a:tab pos="1110798" algn="l"/>
              </a:tabLst>
            </a:pPr>
            <a:r>
              <a:rPr sz="2400" spc="-13" dirty="0">
                <a:latin typeface="Arial"/>
                <a:cs typeface="Arial"/>
              </a:rPr>
              <a:t>Reduce </a:t>
            </a:r>
            <a:r>
              <a:rPr sz="2400" spc="-7" dirty="0">
                <a:latin typeface="Arial"/>
                <a:cs typeface="Arial"/>
              </a:rPr>
              <a:t>the cost of the </a:t>
            </a:r>
            <a:r>
              <a:rPr sz="2400" spc="-13" dirty="0">
                <a:latin typeface="Arial"/>
                <a:cs typeface="Arial"/>
              </a:rPr>
              <a:t>generator/converter and </a:t>
            </a:r>
            <a:r>
              <a:rPr sz="2400" spc="-7" dirty="0">
                <a:latin typeface="Arial"/>
                <a:cs typeface="Arial"/>
              </a:rPr>
              <a:t>increase its</a:t>
            </a:r>
            <a:r>
              <a:rPr sz="2400" spc="200" dirty="0">
                <a:latin typeface="Arial"/>
                <a:cs typeface="Arial"/>
              </a:rPr>
              <a:t> </a:t>
            </a:r>
            <a:r>
              <a:rPr sz="2400" spc="-7" dirty="0">
                <a:latin typeface="Arial"/>
                <a:cs typeface="Arial"/>
              </a:rPr>
              <a:t>efficiency</a:t>
            </a:r>
            <a:endParaRPr sz="2400" dirty="0">
              <a:latin typeface="Arial"/>
              <a:cs typeface="Arial"/>
            </a:endParaRPr>
          </a:p>
          <a:p>
            <a:pPr lvl="1">
              <a:spcBef>
                <a:spcPts val="7"/>
              </a:spcBef>
              <a:buClr>
                <a:srgbClr val="330066"/>
              </a:buClr>
              <a:buFont typeface="Wingdings"/>
              <a:buChar char=""/>
            </a:pPr>
            <a:endParaRPr sz="2600" dirty="0">
              <a:latin typeface="Arial"/>
              <a:cs typeface="Arial"/>
            </a:endParaRPr>
          </a:p>
          <a:p>
            <a:pPr marL="619745" indent="-603658">
              <a:buClr>
                <a:srgbClr val="330066"/>
              </a:buClr>
              <a:buSzPct val="90000"/>
              <a:buFont typeface="Wingdings"/>
              <a:buChar char=""/>
              <a:tabLst>
                <a:tab pos="619745" algn="l"/>
                <a:tab pos="620591" algn="l"/>
              </a:tabLst>
            </a:pPr>
            <a:r>
              <a:rPr sz="2667" dirty="0">
                <a:latin typeface="Arial"/>
                <a:cs typeface="Arial"/>
              </a:rPr>
              <a:t>Essential </a:t>
            </a:r>
            <a:r>
              <a:rPr sz="2667" spc="-7" dirty="0">
                <a:latin typeface="Arial"/>
                <a:cs typeface="Arial"/>
              </a:rPr>
              <a:t>to </a:t>
            </a:r>
            <a:r>
              <a:rPr sz="2667" dirty="0">
                <a:latin typeface="Arial"/>
                <a:cs typeface="Arial"/>
              </a:rPr>
              <a:t>make most clean technologies</a:t>
            </a:r>
            <a:r>
              <a:rPr sz="2667" spc="-200" dirty="0">
                <a:latin typeface="Arial"/>
                <a:cs typeface="Arial"/>
              </a:rPr>
              <a:t> </a:t>
            </a:r>
            <a:r>
              <a:rPr sz="2667" dirty="0">
                <a:latin typeface="Arial"/>
                <a:cs typeface="Arial"/>
              </a:rPr>
              <a:t>practical</a:t>
            </a:r>
          </a:p>
          <a:p>
            <a:pPr lvl="1">
              <a:spcBef>
                <a:spcPts val="7"/>
              </a:spcBef>
              <a:buClr>
                <a:srgbClr val="330066"/>
              </a:buClr>
            </a:pPr>
            <a:endParaRPr sz="2600" dirty="0">
              <a:latin typeface="Arial"/>
              <a:cs typeface="Arial"/>
            </a:endParaRPr>
          </a:p>
          <a:p>
            <a:pPr marL="728115" indent="-711182">
              <a:buClr>
                <a:srgbClr val="330066"/>
              </a:buClr>
              <a:buSzPct val="90000"/>
              <a:buFont typeface="Wingdings"/>
              <a:buChar char=""/>
              <a:tabLst>
                <a:tab pos="727268" algn="l"/>
                <a:tab pos="728115" algn="l"/>
              </a:tabLst>
            </a:pPr>
            <a:r>
              <a:rPr sz="2667" dirty="0">
                <a:latin typeface="Arial"/>
                <a:cs typeface="Arial"/>
              </a:rPr>
              <a:t>A </a:t>
            </a:r>
            <a:r>
              <a:rPr sz="2667" spc="-7" dirty="0">
                <a:latin typeface="Arial"/>
                <a:cs typeface="Arial"/>
              </a:rPr>
              <a:t>vital </a:t>
            </a:r>
            <a:r>
              <a:rPr sz="2667" dirty="0">
                <a:latin typeface="Arial"/>
                <a:cs typeface="Arial"/>
              </a:rPr>
              <a:t>ingredient </a:t>
            </a:r>
            <a:r>
              <a:rPr sz="2667" spc="-7" dirty="0">
                <a:latin typeface="Arial"/>
                <a:cs typeface="Arial"/>
              </a:rPr>
              <a:t>for rollout </a:t>
            </a:r>
            <a:r>
              <a:rPr sz="2667" dirty="0">
                <a:latin typeface="Arial"/>
                <a:cs typeface="Arial"/>
              </a:rPr>
              <a:t>low carbon technologies </a:t>
            </a:r>
            <a:r>
              <a:rPr sz="2667" spc="-7" dirty="0">
                <a:latin typeface="Arial"/>
                <a:cs typeface="Arial"/>
              </a:rPr>
              <a:t>even</a:t>
            </a:r>
            <a:r>
              <a:rPr sz="2667" spc="-187" dirty="0">
                <a:latin typeface="Arial"/>
                <a:cs typeface="Arial"/>
              </a:rPr>
              <a:t> </a:t>
            </a:r>
            <a:r>
              <a:rPr sz="2667" dirty="0">
                <a:latin typeface="Arial"/>
                <a:cs typeface="Arial"/>
              </a:rPr>
              <a:t>nuclear</a:t>
            </a:r>
          </a:p>
        </p:txBody>
      </p:sp>
      <p:sp>
        <p:nvSpPr>
          <p:cNvPr id="4" name="object 4"/>
          <p:cNvSpPr txBox="1">
            <a:spLocks noGrp="1"/>
          </p:cNvSpPr>
          <p:nvPr>
            <p:ph type="sldNum" sz="quarter" idx="7"/>
          </p:nvPr>
        </p:nvSpPr>
        <p:spPr>
          <a:xfrm>
            <a:off x="11873753" y="6545846"/>
            <a:ext cx="359833" cy="243656"/>
          </a:xfrm>
          <a:prstGeom prst="rect">
            <a:avLst/>
          </a:prstGeom>
        </p:spPr>
        <p:txBody>
          <a:bodyPr vert="horz" wrap="square" lIns="0" tIns="0" rIns="0" bIns="0" rtlCol="0">
            <a:spAutoFit/>
          </a:bodyPr>
          <a:lstStyle>
            <a:defPPr>
              <a:defRPr lang="en-US"/>
            </a:defPPr>
            <a:lvl1pPr marL="0" algn="l" defTabSz="1219170" rtl="0" eaLnBrk="1" latinLnBrk="0" hangingPunct="1">
              <a:defRPr sz="1600" b="0" i="0" kern="1200">
                <a:solidFill>
                  <a:schemeClr val="tx1"/>
                </a:solidFill>
                <a:latin typeface="Arial"/>
                <a:ea typeface="+mn-ea"/>
                <a:cs typeface="Arial"/>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80431">
              <a:lnSpc>
                <a:spcPts val="1900"/>
              </a:lnSpc>
            </a:pPr>
            <a:fld id="{81D60167-4931-47E6-BA6A-407CBD079E47}" type="slidenum">
              <a:rPr lang="en-GB" spc="-7"/>
              <a:pPr marL="80431">
                <a:lnSpc>
                  <a:spcPts val="1900"/>
                </a:lnSpc>
              </a:pPr>
              <a:t>9</a:t>
            </a:fld>
            <a:endParaRPr spc="-7" dirty="0"/>
          </a:p>
        </p:txBody>
      </p:sp>
      <p:sp>
        <p:nvSpPr>
          <p:cNvPr id="3" name="object 3"/>
          <p:cNvSpPr txBox="1">
            <a:spLocks noGrp="1"/>
          </p:cNvSpPr>
          <p:nvPr>
            <p:ph type="title"/>
          </p:nvPr>
        </p:nvSpPr>
        <p:spPr>
          <a:xfrm>
            <a:off x="346265" y="401374"/>
            <a:ext cx="7601777" cy="694207"/>
          </a:xfrm>
          <a:prstGeom prst="rect">
            <a:avLst/>
          </a:prstGeom>
        </p:spPr>
        <p:txBody>
          <a:bodyPr vert="horz" wrap="square" lIns="0" tIns="16933" rIns="0" bIns="0" rtlCol="0" anchor="ctr">
            <a:spAutoFit/>
          </a:bodyPr>
          <a:lstStyle/>
          <a:p>
            <a:pPr marL="16933">
              <a:lnSpc>
                <a:spcPct val="100000"/>
              </a:lnSpc>
              <a:spcBef>
                <a:spcPts val="133"/>
              </a:spcBef>
            </a:pPr>
            <a:r>
              <a:rPr spc="-7" dirty="0"/>
              <a:t>Benefits of </a:t>
            </a:r>
            <a:r>
              <a:rPr spc="13" dirty="0"/>
              <a:t>Energy</a:t>
            </a:r>
            <a:r>
              <a:rPr spc="152" dirty="0"/>
              <a:t> </a:t>
            </a:r>
            <a:r>
              <a:rPr spc="7" dirty="0"/>
              <a:t>Storage</a:t>
            </a: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708</Words>
  <Application>Microsoft Macintosh PowerPoint</Application>
  <PresentationFormat>Widescreen</PresentationFormat>
  <Paragraphs>87</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An overview of Energy Storage Technologies - I</vt:lpstr>
      <vt:lpstr>Content</vt:lpstr>
      <vt:lpstr>Energy Requirements</vt:lpstr>
      <vt:lpstr>The Fundamentals of Storage</vt:lpstr>
      <vt:lpstr>Why Store Energy?</vt:lpstr>
      <vt:lpstr>PowerPoint Presentation</vt:lpstr>
      <vt:lpstr>Solving Intermittency</vt:lpstr>
      <vt:lpstr>Matching Supply and demand</vt:lpstr>
      <vt:lpstr>Benefits of Energy Storage</vt:lpstr>
      <vt:lpstr>Energy Storage Costs - Extremes</vt:lpstr>
      <vt:lpstr>Units </vt:lpstr>
      <vt:lpstr>Orders of magnitude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Energy Storage Technologies</dc:title>
  <dc:creator>Sayma, Abdulnaser</dc:creator>
  <cp:lastModifiedBy>Sayma, Abdulnaser</cp:lastModifiedBy>
  <cp:revision>10</cp:revision>
  <dcterms:created xsi:type="dcterms:W3CDTF">2023-03-24T08:37:53Z</dcterms:created>
  <dcterms:modified xsi:type="dcterms:W3CDTF">2023-04-21T16:47:04Z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c24981-b6df-48f8-949b-0896357b9b03_Enabled">
    <vt:lpwstr>true</vt:lpwstr>
  </property>
  <property fmtid="{D5CDD505-2E9C-101B-9397-08002B2CF9AE}" pid="3" name="MSIP_Label_06c24981-b6df-48f8-949b-0896357b9b03_SetDate">
    <vt:lpwstr>2023-03-24T14:57:50Z</vt:lpwstr>
  </property>
  <property fmtid="{D5CDD505-2E9C-101B-9397-08002B2CF9AE}" pid="4" name="MSIP_Label_06c24981-b6df-48f8-949b-0896357b9b03_Method">
    <vt:lpwstr>Standard</vt:lpwstr>
  </property>
  <property fmtid="{D5CDD505-2E9C-101B-9397-08002B2CF9AE}" pid="5" name="MSIP_Label_06c24981-b6df-48f8-949b-0896357b9b03_Name">
    <vt:lpwstr>Official</vt:lpwstr>
  </property>
  <property fmtid="{D5CDD505-2E9C-101B-9397-08002B2CF9AE}" pid="6" name="MSIP_Label_06c24981-b6df-48f8-949b-0896357b9b03_SiteId">
    <vt:lpwstr>dd615949-5bd0-4da0-ac52-28ef8d336373</vt:lpwstr>
  </property>
  <property fmtid="{D5CDD505-2E9C-101B-9397-08002B2CF9AE}" pid="7" name="MSIP_Label_06c24981-b6df-48f8-949b-0896357b9b03_ActionId">
    <vt:lpwstr>85395e73-b105-4a01-b775-9b6d891b54b2</vt:lpwstr>
  </property>
  <property fmtid="{D5CDD505-2E9C-101B-9397-08002B2CF9AE}" pid="8" name="MSIP_Label_06c24981-b6df-48f8-949b-0896357b9b03_ContentBits">
    <vt:lpwstr>0</vt:lpwstr>
  </property>
</Properties>
</file>