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59" r:id="rId26"/>
    <p:sldId id="260" r:id="rId27"/>
    <p:sldId id="261" r:id="rId28"/>
    <p:sldId id="262" r:id="rId29"/>
    <p:sldId id="263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herine Laktionova" initials="C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760"/>
    <p:restoredTop sz="94599"/>
  </p:normalViewPr>
  <p:slideViewPr>
    <p:cSldViewPr snapToGrid="0" snapToObjects="1">
      <p:cViewPr varScale="1">
        <p:scale>
          <a:sx n="105" d="100"/>
          <a:sy n="105" d="100"/>
        </p:scale>
        <p:origin x="200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02-03T13:24:11" idx="1">
    <p:pos x="0" y="0"/>
    <p:text>
ПРАВИЛА РАНЖИРОВАНИЯ
1.	Меньшему значению начисляется меньший ранг. 
2.  Равным значениям  - ранг по среднему арифметическому возможных 
Наример: 1,5; 1,5 и 1,5 могли бы иметь ранги 2-4 при большей точности измерения, но у нас все  получают ранг 3.
3. Сумма всех рангов должна быть равна
   E=  N * (N+1) / 2,
Где N – количество ранжируемых элементов
</p:tex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C8049-E280-2C40-B23A-801729514582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02CD4-5D89-FF46-A172-90F30698E2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191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284E4EC9-FB77-684A-B783-D826A4377CAE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6E0AABA-C026-9243-A742-5AFCFB160214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30721" name="Text Box 1">
            <a:extLst>
              <a:ext uri="{FF2B5EF4-FFF2-40B4-BE49-F238E27FC236}">
                <a16:creationId xmlns:a16="http://schemas.microsoft.com/office/drawing/2014/main" id="{AAE67799-9339-2145-88EE-6E94D65DEF5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Text Box 2">
            <a:extLst>
              <a:ext uri="{FF2B5EF4-FFF2-40B4-BE49-F238E27FC236}">
                <a16:creationId xmlns:a16="http://schemas.microsoft.com/office/drawing/2014/main" id="{B15CB758-AB10-3F42-B7BD-E3CD6E7F9B1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3590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BBD772A6-FC53-4E4E-BAAB-ABE6BAE2347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6BF355-E8FA-E24D-A831-C1CB89646A44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39937" name="Text Box 1">
            <a:extLst>
              <a:ext uri="{FF2B5EF4-FFF2-40B4-BE49-F238E27FC236}">
                <a16:creationId xmlns:a16="http://schemas.microsoft.com/office/drawing/2014/main" id="{B137E232-6558-594B-A969-CE849D1469F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8" name="Text Box 2">
            <a:extLst>
              <a:ext uri="{FF2B5EF4-FFF2-40B4-BE49-F238E27FC236}">
                <a16:creationId xmlns:a16="http://schemas.microsoft.com/office/drawing/2014/main" id="{D5F0F7E7-9EBB-8C4D-BDAA-E12666CEEB2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1749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88CDC2A7-C83D-FA44-8AD0-1F8062D11625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129E73-2819-8540-A6A2-F71DA821FFC2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40961" name="Text Box 1">
            <a:extLst>
              <a:ext uri="{FF2B5EF4-FFF2-40B4-BE49-F238E27FC236}">
                <a16:creationId xmlns:a16="http://schemas.microsoft.com/office/drawing/2014/main" id="{6107AA69-9F65-C74A-BAEC-8C30707DA06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2" name="Text Box 2">
            <a:extLst>
              <a:ext uri="{FF2B5EF4-FFF2-40B4-BE49-F238E27FC236}">
                <a16:creationId xmlns:a16="http://schemas.microsoft.com/office/drawing/2014/main" id="{8BD691D4-0C95-4B4D-A0F5-AB2E223AAD2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87615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24B059A8-54B3-7A47-95A2-0D2363F79D9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DAFAC7B-7662-3A49-BA0A-89956DC6FD89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41985" name="Text Box 1">
            <a:extLst>
              <a:ext uri="{FF2B5EF4-FFF2-40B4-BE49-F238E27FC236}">
                <a16:creationId xmlns:a16="http://schemas.microsoft.com/office/drawing/2014/main" id="{DABF6FDB-3F0C-0048-9367-7E36C951C3D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6" name="Text Box 2">
            <a:extLst>
              <a:ext uri="{FF2B5EF4-FFF2-40B4-BE49-F238E27FC236}">
                <a16:creationId xmlns:a16="http://schemas.microsoft.com/office/drawing/2014/main" id="{FDD32586-8FBF-5649-8D59-FF859459736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76388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F0B08F87-D94E-9742-B963-0EF33130F5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EAACA77-29C2-7749-8E58-6C98FA140BD6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43009" name="Text Box 1">
            <a:extLst>
              <a:ext uri="{FF2B5EF4-FFF2-40B4-BE49-F238E27FC236}">
                <a16:creationId xmlns:a16="http://schemas.microsoft.com/office/drawing/2014/main" id="{DB98E58E-1A96-A14E-B6FF-9E14A419BA6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0" name="Text Box 2">
            <a:extLst>
              <a:ext uri="{FF2B5EF4-FFF2-40B4-BE49-F238E27FC236}">
                <a16:creationId xmlns:a16="http://schemas.microsoft.com/office/drawing/2014/main" id="{6FDFB03D-18B7-B64D-BE63-FF2629FA0012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60009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527CBE26-DB2F-FB4F-B7F7-91241EC8DE2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CBAC50C-4C0D-4246-932F-BA115C680A1A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44033" name="Text Box 1">
            <a:extLst>
              <a:ext uri="{FF2B5EF4-FFF2-40B4-BE49-F238E27FC236}">
                <a16:creationId xmlns:a16="http://schemas.microsoft.com/office/drawing/2014/main" id="{05A69B0E-C78C-A640-91CF-2CFB75459F6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034" name="Text Box 2">
            <a:extLst>
              <a:ext uri="{FF2B5EF4-FFF2-40B4-BE49-F238E27FC236}">
                <a16:creationId xmlns:a16="http://schemas.microsoft.com/office/drawing/2014/main" id="{86CFFA69-6E44-DF44-B0DC-441D78B7970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65389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F036CE6D-0408-6047-804F-8EB7D2A6D398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3725444-8516-5B40-B07A-D280EB4E9A03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45057" name="Text Box 1">
            <a:extLst>
              <a:ext uri="{FF2B5EF4-FFF2-40B4-BE49-F238E27FC236}">
                <a16:creationId xmlns:a16="http://schemas.microsoft.com/office/drawing/2014/main" id="{4018612B-1D46-6946-8D66-9A4B3229750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46638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5058" name="Text Box 2">
            <a:extLst>
              <a:ext uri="{FF2B5EF4-FFF2-40B4-BE49-F238E27FC236}">
                <a16:creationId xmlns:a16="http://schemas.microsoft.com/office/drawing/2014/main" id="{733C1FF1-E2FC-984E-91EA-ABA0778934E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6657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C6010923-4237-A246-B855-D3A15B4E8DF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66F6B8-2BE4-4A45-9E42-5F01D9B50C94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46081" name="Text Box 1">
            <a:extLst>
              <a:ext uri="{FF2B5EF4-FFF2-40B4-BE49-F238E27FC236}">
                <a16:creationId xmlns:a16="http://schemas.microsoft.com/office/drawing/2014/main" id="{2BA6E566-A613-6644-A61C-33EDE445E8C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46638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2" name="Text Box 2">
            <a:extLst>
              <a:ext uri="{FF2B5EF4-FFF2-40B4-BE49-F238E27FC236}">
                <a16:creationId xmlns:a16="http://schemas.microsoft.com/office/drawing/2014/main" id="{9BBF8F04-E9E0-8445-BD20-E15DB10F5C5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35462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E81ACD48-46DD-9248-AC71-AD4553D00DD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CCA5A38-03B6-7E4B-BDF6-7E19A59BA54D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47105" name="Text Box 1">
            <a:extLst>
              <a:ext uri="{FF2B5EF4-FFF2-40B4-BE49-F238E27FC236}">
                <a16:creationId xmlns:a16="http://schemas.microsoft.com/office/drawing/2014/main" id="{E5CFE95F-6324-FB49-A9EF-72A69007039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40288" cy="3421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6" name="Text Box 2">
            <a:extLst>
              <a:ext uri="{FF2B5EF4-FFF2-40B4-BE49-F238E27FC236}">
                <a16:creationId xmlns:a16="http://schemas.microsoft.com/office/drawing/2014/main" id="{2CF79F6E-C45C-B547-9421-BA0C2BCD294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39527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57D06D95-FA55-4A4F-AA38-25E701CDBA6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82615CF-7BE0-714D-8A17-DB5AEFD2AD4E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48129" name="Text Box 1">
            <a:extLst>
              <a:ext uri="{FF2B5EF4-FFF2-40B4-BE49-F238E27FC236}">
                <a16:creationId xmlns:a16="http://schemas.microsoft.com/office/drawing/2014/main" id="{A669D600-28D1-494F-A50B-507F758C837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0" name="Text Box 2">
            <a:extLst>
              <a:ext uri="{FF2B5EF4-FFF2-40B4-BE49-F238E27FC236}">
                <a16:creationId xmlns:a16="http://schemas.microsoft.com/office/drawing/2014/main" id="{D13098A8-5131-774C-82C7-A20B999DFA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95652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1F3C3B74-FE45-C542-8BAD-861C03C39C8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67FB9E-B578-8549-9838-E1836198E95F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49153" name="Text Box 1">
            <a:extLst>
              <a:ext uri="{FF2B5EF4-FFF2-40B4-BE49-F238E27FC236}">
                <a16:creationId xmlns:a16="http://schemas.microsoft.com/office/drawing/2014/main" id="{991BAD07-84D2-F342-BFE1-2AE4D54A880C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4" name="Text Box 2">
            <a:extLst>
              <a:ext uri="{FF2B5EF4-FFF2-40B4-BE49-F238E27FC236}">
                <a16:creationId xmlns:a16="http://schemas.microsoft.com/office/drawing/2014/main" id="{9A32738A-9DB8-494D-ADDE-B61829C50A8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3110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1998CF3E-D443-D047-9A79-B83169DFBFA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B3ADBCD-FF8F-9044-AE2C-33182456FEE9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31745" name="Text Box 1">
            <a:extLst>
              <a:ext uri="{FF2B5EF4-FFF2-40B4-BE49-F238E27FC236}">
                <a16:creationId xmlns:a16="http://schemas.microsoft.com/office/drawing/2014/main" id="{357946D2-B3F1-B241-8702-3BFE00F1251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EE021F7F-618F-FB41-AF30-6374B7AC76C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87501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7294C676-B33A-FF40-910B-A9D68A5DABE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DD39F98-52E0-1945-A3F1-7553932EDD6F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50177" name="Text Box 1">
            <a:extLst>
              <a:ext uri="{FF2B5EF4-FFF2-40B4-BE49-F238E27FC236}">
                <a16:creationId xmlns:a16="http://schemas.microsoft.com/office/drawing/2014/main" id="{EF7991FE-0218-2649-9555-32C62D5D5EBB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78" name="Text Box 2">
            <a:extLst>
              <a:ext uri="{FF2B5EF4-FFF2-40B4-BE49-F238E27FC236}">
                <a16:creationId xmlns:a16="http://schemas.microsoft.com/office/drawing/2014/main" id="{406CEB40-C67F-FB47-A70D-D4E29A3E87A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07958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F76994ED-7C7C-A64C-8C8C-DC7D0A5C2CA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C1E5B7C-5744-FB4D-BC47-0E80DDC47C6D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51201" name="Text Box 1">
            <a:extLst>
              <a:ext uri="{FF2B5EF4-FFF2-40B4-BE49-F238E27FC236}">
                <a16:creationId xmlns:a16="http://schemas.microsoft.com/office/drawing/2014/main" id="{07FE7DE0-103B-DF43-9590-44C01D1C1B6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2" name="Text Box 2">
            <a:extLst>
              <a:ext uri="{FF2B5EF4-FFF2-40B4-BE49-F238E27FC236}">
                <a16:creationId xmlns:a16="http://schemas.microsoft.com/office/drawing/2014/main" id="{8EB74227-5C74-4C48-B66E-0A479921966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5950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8B186810-5FD0-494A-B910-22B9F59753A4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F8251FB-6947-3D4D-AF21-E2541188EFB7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52225" name="Text Box 1">
            <a:extLst>
              <a:ext uri="{FF2B5EF4-FFF2-40B4-BE49-F238E27FC236}">
                <a16:creationId xmlns:a16="http://schemas.microsoft.com/office/drawing/2014/main" id="{B598AD9B-F032-4243-BD60-A48B95FD6720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424E23C8-1AB3-5E4F-9B97-65FD4994469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381101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DD14D854-8295-F34D-ABF4-00AEBEF0B4B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9FB66F7-E818-254F-9022-573152C6B40E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53249" name="Text Box 1">
            <a:extLst>
              <a:ext uri="{FF2B5EF4-FFF2-40B4-BE49-F238E27FC236}">
                <a16:creationId xmlns:a16="http://schemas.microsoft.com/office/drawing/2014/main" id="{C9316A87-D9E9-1F4D-B092-076EBFA07CA7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40288" cy="34210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3250" name="Text Box 2">
            <a:extLst>
              <a:ext uri="{FF2B5EF4-FFF2-40B4-BE49-F238E27FC236}">
                <a16:creationId xmlns:a16="http://schemas.microsoft.com/office/drawing/2014/main" id="{C948783E-D004-374F-906B-D580EE96858C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78463" cy="41068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54573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19B1CD30-6638-B242-97E9-2CB01997A890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EE4920A-EB73-D741-9D77-0A21EDC1F44B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32769" name="Text Box 1">
            <a:extLst>
              <a:ext uri="{FF2B5EF4-FFF2-40B4-BE49-F238E27FC236}">
                <a16:creationId xmlns:a16="http://schemas.microsoft.com/office/drawing/2014/main" id="{E3D94857-90B0-0343-970D-9C6F75BC22A5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Text Box 2">
            <a:extLst>
              <a:ext uri="{FF2B5EF4-FFF2-40B4-BE49-F238E27FC236}">
                <a16:creationId xmlns:a16="http://schemas.microsoft.com/office/drawing/2014/main" id="{564C2015-E0A7-754C-A8D6-C62DE41DC46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2094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E06973BA-34F1-0846-AD33-0AFC494A6CC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6C569D-05A1-C845-BD17-6A151A08DD93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33793" name="Text Box 1">
            <a:extLst>
              <a:ext uri="{FF2B5EF4-FFF2-40B4-BE49-F238E27FC236}">
                <a16:creationId xmlns:a16="http://schemas.microsoft.com/office/drawing/2014/main" id="{AED0E2D9-551F-8749-BFAF-B5178970B25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Text Box 2">
            <a:extLst>
              <a:ext uri="{FF2B5EF4-FFF2-40B4-BE49-F238E27FC236}">
                <a16:creationId xmlns:a16="http://schemas.microsoft.com/office/drawing/2014/main" id="{FBF76B7C-7797-1B43-AF45-FB3212D1D90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77632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827A2323-8D2B-674E-9CD9-9572C71A3DB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5B72F3-7892-E24F-9536-775C3AF9891E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34817" name="Text Box 1">
            <a:extLst>
              <a:ext uri="{FF2B5EF4-FFF2-40B4-BE49-F238E27FC236}">
                <a16:creationId xmlns:a16="http://schemas.microsoft.com/office/drawing/2014/main" id="{02C12B97-F830-B14B-9901-E1F40D33845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Text Box 2">
            <a:extLst>
              <a:ext uri="{FF2B5EF4-FFF2-40B4-BE49-F238E27FC236}">
                <a16:creationId xmlns:a16="http://schemas.microsoft.com/office/drawing/2014/main" id="{569DAE9F-B3B9-CF4E-8F0F-18EB559AD9D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7701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C8EBAC5A-6473-B444-B693-F2FD79776B86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8BA3A71-635E-A842-8D5C-B2881FE758AE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35841" name="Text Box 1">
            <a:extLst>
              <a:ext uri="{FF2B5EF4-FFF2-40B4-BE49-F238E27FC236}">
                <a16:creationId xmlns:a16="http://schemas.microsoft.com/office/drawing/2014/main" id="{C2851438-AA95-7B4F-A730-714913789EA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Text Box 2">
            <a:extLst>
              <a:ext uri="{FF2B5EF4-FFF2-40B4-BE49-F238E27FC236}">
                <a16:creationId xmlns:a16="http://schemas.microsoft.com/office/drawing/2014/main" id="{F410AA7A-5F29-4D4E-BEF4-3E52C51A9B8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39295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BC20955A-15CF-2248-8976-53072E97BFB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034790-9688-CF4B-9818-75F721201852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36865" name="Text Box 1">
            <a:extLst>
              <a:ext uri="{FF2B5EF4-FFF2-40B4-BE49-F238E27FC236}">
                <a16:creationId xmlns:a16="http://schemas.microsoft.com/office/drawing/2014/main" id="{28CC1600-4FF0-1147-B29C-8BA0AD03D61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Text Box 2">
            <a:extLst>
              <a:ext uri="{FF2B5EF4-FFF2-40B4-BE49-F238E27FC236}">
                <a16:creationId xmlns:a16="http://schemas.microsoft.com/office/drawing/2014/main" id="{2300EE6E-3FF6-2848-ADDC-EDFC3B3416B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02293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E13D54D4-90D7-0741-90E3-4469E2E8A18C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9DAA35-E552-E14A-8A72-5E59F19954AA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37889" name="Text Box 1">
            <a:extLst>
              <a:ext uri="{FF2B5EF4-FFF2-40B4-BE49-F238E27FC236}">
                <a16:creationId xmlns:a16="http://schemas.microsoft.com/office/drawing/2014/main" id="{32E5CCF4-C26C-EE4F-8EFE-E521C537BF5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95325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Text Box 2">
            <a:extLst>
              <a:ext uri="{FF2B5EF4-FFF2-40B4-BE49-F238E27FC236}">
                <a16:creationId xmlns:a16="http://schemas.microsoft.com/office/drawing/2014/main" id="{B21244D9-F7B0-FA45-AC59-79BF042B8CA5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1894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>
            <a:extLst>
              <a:ext uri="{FF2B5EF4-FFF2-40B4-BE49-F238E27FC236}">
                <a16:creationId xmlns:a16="http://schemas.microsoft.com/office/drawing/2014/main" id="{D302B230-B725-1B4F-9F3F-F4FD9C65F18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CD8144F-02BF-9D4E-AE35-014359AB874D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38913" name="Text Box 1">
            <a:extLst>
              <a:ext uri="{FF2B5EF4-FFF2-40B4-BE49-F238E27FC236}">
                <a16:creationId xmlns:a16="http://schemas.microsoft.com/office/drawing/2014/main" id="{F2F4ECC4-992C-3248-98F3-88D91E6C530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003300" y="695325"/>
            <a:ext cx="48514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Text Box 2">
            <a:extLst>
              <a:ext uri="{FF2B5EF4-FFF2-40B4-BE49-F238E27FC236}">
                <a16:creationId xmlns:a16="http://schemas.microsoft.com/office/drawing/2014/main" id="{75D9B0FD-9AE6-964C-8C3A-21C10F533A20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782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E2BAAC-8FA5-6A40-A677-70EAFB5FD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716076B-BA66-FD49-9EC7-81B046F11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CFC718-21AA-9343-9A9B-8978C0811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92BD0EF-1D5B-0B42-922E-589C2BE6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296DB8-E35B-5A4A-8C8B-5396F93C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169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2432B2-EB3C-8F4E-AD36-8B10763F9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A9629F5-2D00-7845-A953-0CF272046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97FC7A-49EC-B142-92B7-734FC777A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D94434-993D-BC47-BF48-E5A0E7A9A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A62D69-EBB7-5A4F-9359-69D384638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40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BE05268-C66B-7A45-BF23-B65CB2D3B2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A1DF796-ED20-4F45-8BBD-3ACFDA4A9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E299B9-0CF9-6F49-986B-455A4365C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5E13B6-F0F7-FE44-B655-B20FFC3C4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0C75A3-8580-A44B-9368-11CF9B84D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739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C1767B-FC7B-3B4C-9785-7CA17DC1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FC4618-3737-4141-8DF7-2D29FE6E9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D91490-4FC1-4D4A-BD73-89C9C8FE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D98742-88B0-7348-B1AD-AC97AE59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2FC1F3-1E5A-6A4D-94C0-05D2CCA99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454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CEB405-4E0E-C74A-8F8C-048934C73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8110C7-43E2-394F-98A8-B48EB0C97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565F7B-DAD3-3C4D-9596-28CC6C6A3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288087-9B21-B04D-B353-F8FB019C4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87EF48-EFCE-CF45-921C-EC6DF2564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0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46F42-D65F-E44D-A5DB-F36EB9626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79A36B-2BB5-334B-AE4E-395A51E869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F28AE2F-FAA7-CD4E-8209-3B1E56666F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266207C-F47A-934F-9D6C-F1FBD9963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536740D-B312-3241-AD47-FFC86D0B9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24DE104-1B02-BC47-A4A3-8CE4E1FF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96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2412B-9E9A-4147-AB0A-855D667CC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58CB65-45AB-E642-9144-870DC6CE5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942FD65-1B57-9948-85FC-8561F6AAA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9AF79B-81CE-DE4D-96C4-C0B989E76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6409BCE-1AE5-9647-9F91-864DD33739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6C19786-B721-B94B-A64B-C6230F705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E9C20B8-11B8-FD48-944E-82367D271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B889D5-9DBD-3946-A909-4D1B7772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7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77081-E7C0-5D45-A105-C0CDC4C8D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DEA5E6D-D425-9647-AD58-749EA5EB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DFD5388-443B-BC4B-BE6E-33D24F05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23077F5-A473-EA47-9337-8A3BA825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53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E76D1D-5B72-8D4B-9678-4789C936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E029007-91C9-294C-9AD3-48649680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37E744-E371-FB40-B413-3ABA4A84B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620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C8F6BB-6AFD-9346-8D4E-0ECE8ACAD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43CDDC-FF5F-EE46-AEC2-35AFED488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336D1B6-0410-9947-AC95-F432A79B2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6A73BF-295E-7541-BA2B-CED0EB6CE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C800795-B2FA-D14E-97CF-EF3DD92F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D620FB-2374-D94D-9D35-3B38D335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5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1EF7B-E655-0340-964C-048068791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2DCA505-D2FD-C244-AC43-EA6B8EA86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BD3E36-5D82-5348-9ACF-654972AB3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F9320F-D219-834C-94D9-C2392D27D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C3AB92-5B03-0E4A-B1EB-B31129998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59F42AD-879A-ED46-BBD9-34344504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57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C7595-7D76-1F4C-B7BB-3CBA9BBCC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5E61AA-9881-A847-965A-8BB1D0BF36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CC84AB-41CE-A644-BA8A-6AC6FF313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355D-5A0F-6941-B618-5CBA13984D84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2E0A1E-5C24-B44B-9670-441E75F0A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A8F070-7AF0-B843-AA64-684F5FEBB0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D763B-CCD0-E34A-9AB4-2393268798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6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comments" Target="../comments/commen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A81091-AC67-2549-88B0-006508BF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Лекция 8. Параметрические и непараметрические критерии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70CEEB-93F6-7F4C-A9A9-ED97FA2EF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О статистических критериях.</a:t>
            </a:r>
          </a:p>
          <a:p>
            <a:pPr marL="514350" indent="-514350">
              <a:buAutoNum type="arabicPeriod"/>
            </a:pPr>
            <a:r>
              <a:rPr lang="ru-RU" dirty="0"/>
              <a:t>Непараметрические критерии для оценки положения и сдвигов в уровне признака в двух независимых и зависимых выборках.</a:t>
            </a:r>
          </a:p>
          <a:p>
            <a:pPr marL="514350" indent="-514350">
              <a:buAutoNum type="arabicPeriod"/>
            </a:pPr>
            <a:r>
              <a:rPr lang="ru-RU" dirty="0"/>
              <a:t>Параметрические и непараметрические коэффициенты корреляции для оценки уровня статистической связи между переменными.</a:t>
            </a:r>
          </a:p>
        </p:txBody>
      </p:sp>
    </p:spTree>
    <p:extLst>
      <p:ext uri="{BB962C8B-B14F-4D97-AF65-F5344CB8AC3E}">
        <p14:creationId xmlns:p14="http://schemas.microsoft.com/office/powerpoint/2010/main" val="2626809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6DE75A72-E666-BD4F-A885-1A81D93FF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8689" y="93663"/>
            <a:ext cx="8326437" cy="1166812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6A348619-25AF-664E-913E-791A45271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9900" y="1462088"/>
            <a:ext cx="8459788" cy="5040312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600" b="1">
                <a:solidFill>
                  <a:srgbClr val="000080"/>
                </a:solidFill>
              </a:rPr>
              <a:t>Н-критерий Крускала-Уоллеса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b="1"/>
              <a:t>Алгоритм подсчета (продолжение)</a:t>
            </a:r>
            <a:r>
              <a:rPr lang="ru-RU" altLang="ru-RU"/>
              <a:t>: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Если хотя бы одна выборка имеет объем n&gt;5,  </a:t>
            </a:r>
            <a:r>
              <a:rPr lang="ru-RU" altLang="ru-RU" sz="2600" b="1"/>
              <a:t>критические значения</a:t>
            </a:r>
            <a:r>
              <a:rPr lang="ru-RU" altLang="ru-RU" sz="2600"/>
              <a:t> по таблицам критерия хи-квадрат (</a:t>
            </a:r>
            <a:r>
              <a:rPr lang="ru-RU" altLang="ru-RU" sz="2600" i="1">
                <a:latin typeface="Century Schoolbook L" pitchFamily="16" charset="0"/>
                <a:cs typeface="Arial" panose="020B0604020202020204" pitchFamily="34" charset="0"/>
              </a:rPr>
              <a:t>χ </a:t>
            </a:r>
            <a:r>
              <a:rPr lang="ru-RU" altLang="ru-RU" sz="2600" baseline="33000">
                <a:cs typeface="Arial" panose="020B0604020202020204" pitchFamily="34" charset="0"/>
              </a:rPr>
              <a:t>2</a:t>
            </a:r>
            <a:r>
              <a:rPr lang="ru-RU" altLang="ru-RU" sz="2600"/>
              <a:t>) для df=N-1;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Нарисовать ось значимости, отметить p=0.05 и p=0.01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Если рассчитанное значение </a:t>
            </a:r>
            <a:r>
              <a:rPr lang="ru-RU" altLang="ru-RU" sz="2600" b="1"/>
              <a:t>Н</a:t>
            </a:r>
            <a:r>
              <a:rPr lang="ru-RU" altLang="ru-RU" sz="2600"/>
              <a:t> </a:t>
            </a:r>
            <a:r>
              <a:rPr lang="ru-RU" altLang="ru-RU" sz="2600">
                <a:cs typeface="Arial" panose="020B0604020202020204" pitchFamily="34" charset="0"/>
              </a:rPr>
              <a:t>≥</a:t>
            </a:r>
            <a:r>
              <a:rPr lang="ru-RU" altLang="ru-RU" sz="2600"/>
              <a:t> </a:t>
            </a:r>
            <a:r>
              <a:rPr lang="ru-RU" altLang="ru-RU" sz="2600" b="1"/>
              <a:t>Н кр.</a:t>
            </a:r>
            <a:r>
              <a:rPr lang="ru-RU" altLang="ru-RU" sz="2600"/>
              <a:t> для p=0.05, различие значимо и H0 отвергается</a:t>
            </a:r>
          </a:p>
        </p:txBody>
      </p:sp>
    </p:spTree>
    <p:extLst>
      <p:ext uri="{BB962C8B-B14F-4D97-AF65-F5344CB8AC3E}">
        <p14:creationId xmlns:p14="http://schemas.microsoft.com/office/powerpoint/2010/main" val="3632167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712A9200-5413-2149-834F-A017BECAC9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D3667334-D27C-D341-90D4-E6C54D8292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604963"/>
            <a:ext cx="8820150" cy="4875212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800080"/>
                </a:solidFill>
              </a:rPr>
              <a:t>Q-критерий Розенбаума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непараметерическая оценка различий между двумя выборками по уровню какого-либо признака, количественно измеренного (для выборок c N&gt;11);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en-US" altLang="ru-RU" sz="3200" b="1">
                <a:solidFill>
                  <a:srgbClr val="0000FF"/>
                </a:solidFill>
              </a:rPr>
              <a:t>S - критерий тенденций Джонкира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en-US" altLang="ru-RU" sz="2600"/>
              <a:t>выявляет тенденции изменения признака при переходе от выборки к выборке при сопоставлении 3 и более выборок (объем выборок одинаков, не более 6 выборок, N&lt;10)</a:t>
            </a:r>
          </a:p>
        </p:txBody>
      </p:sp>
    </p:spTree>
    <p:extLst>
      <p:ext uri="{BB962C8B-B14F-4D97-AF65-F5344CB8AC3E}">
        <p14:creationId xmlns:p14="http://schemas.microsoft.com/office/powerpoint/2010/main" val="1770414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6A121405-A60E-814E-975B-D75A53364E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Оценка достоверности сдвига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75EB5C88-EC77-404F-BBAC-6E915EB3E2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355725"/>
            <a:ext cx="8820150" cy="5145088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008000"/>
                </a:solidFill>
              </a:rPr>
              <a:t>T-критерий Вилкоксона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Назначение критерия</a:t>
            </a:r>
            <a:r>
              <a:rPr lang="ru-RU" altLang="ru-RU" sz="2600"/>
              <a:t>: оценка достоверности изменений показателя выборки в разных условиях, направления и силы сдвига;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Суть критерия</a:t>
            </a:r>
            <a:r>
              <a:rPr lang="ru-RU" altLang="ru-RU" sz="2600"/>
              <a:t>: основан на ранжировании абсолютных разностей пар значений зависимых выборок.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Ограничения критерия: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a) объем выборки 5&lt;N&lt;50;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б) нулевые сдвиги из выборки придется исключить;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в) мощнее при значительных сдвигах</a:t>
            </a:r>
          </a:p>
        </p:txBody>
      </p:sp>
    </p:spTree>
    <p:extLst>
      <p:ext uri="{BB962C8B-B14F-4D97-AF65-F5344CB8AC3E}">
        <p14:creationId xmlns:p14="http://schemas.microsoft.com/office/powerpoint/2010/main" val="12846536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>
            <a:extLst>
              <a:ext uri="{FF2B5EF4-FFF2-40B4-BE49-F238E27FC236}">
                <a16:creationId xmlns:a16="http://schemas.microsoft.com/office/drawing/2014/main" id="{E419B10F-6F9B-7B4A-9144-7146EF2B7A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16150" y="-34925"/>
            <a:ext cx="8326438" cy="1166813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Оценка достоверности сдвига</a:t>
            </a: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926A6CE-2004-7B43-802C-10F62D47D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04951" y="933450"/>
            <a:ext cx="8964613" cy="5405438"/>
          </a:xfrm>
          <a:ln/>
        </p:spPr>
        <p:txBody>
          <a:bodyPr vert="horz" lIns="91440" tIns="28080" rIns="91440" bIns="45720" rtlCol="0">
            <a:normAutofit fontScale="92500" lnSpcReduction="10000"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008000"/>
                </a:solidFill>
              </a:rPr>
              <a:t>T-критерий Вилкоксона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Алгоритм подсчета</a:t>
            </a:r>
            <a:r>
              <a:rPr lang="ru-RU" altLang="ru-RU" sz="2600"/>
              <a:t>: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Сортировать испытуемых по алфавиту;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Вычислить разность между показателями «до» и «после»;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Отдельной колонкой записать модули разностей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Ранжировать модули разностей по возрастанию (соблюдать </a:t>
            </a:r>
            <a:r>
              <a:rPr lang="ru-RU" altLang="ru-RU" sz="2200" u="sng"/>
              <a:t>Правила ранжирования!</a:t>
            </a:r>
            <a:r>
              <a:rPr lang="ru-RU" altLang="ru-RU" sz="2200"/>
              <a:t>)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Отдельными колонками выписать ранги для + и — сдвигов (пометить те, которые считать нетипичными)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Считать значение</a:t>
            </a:r>
            <a:r>
              <a:rPr lang="ru-RU" altLang="ru-RU" sz="2200" b="1"/>
              <a:t> T</a:t>
            </a:r>
            <a:r>
              <a:rPr lang="ru-RU" altLang="ru-RU" sz="2200"/>
              <a:t> по формуле, где </a:t>
            </a:r>
            <a:r>
              <a:rPr lang="ru-RU" altLang="ru-RU" sz="2200" b="1"/>
              <a:t>Rr</a:t>
            </a:r>
            <a:r>
              <a:rPr lang="ru-RU" altLang="ru-RU" sz="2200"/>
              <a:t> - ранговые значения нетипичных сдвигов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200"/>
              <a:t>По таблице критических значений определить границы значимости. Сделать статистический вывод   </a:t>
            </a:r>
          </a:p>
        </p:txBody>
      </p:sp>
      <p:graphicFrame>
        <p:nvGraphicFramePr>
          <p:cNvPr id="17411" name="Object 3">
            <a:extLst>
              <a:ext uri="{FF2B5EF4-FFF2-40B4-BE49-F238E27FC236}">
                <a16:creationId xmlns:a16="http://schemas.microsoft.com/office/drawing/2014/main" id="{15166AB4-95BE-AB43-8BA1-57C33BC28D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3813" y="1314451"/>
          <a:ext cx="203200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9" r:id="rId4" imgW="673100" imgH="228600" progId="">
                  <p:embed/>
                </p:oleObj>
              </mc:Choice>
              <mc:Fallback>
                <p:oleObj r:id="rId4" imgW="673100" imgH="228600" progId="">
                  <p:embed/>
                  <p:pic>
                    <p:nvPicPr>
                      <p:cNvPr id="17411" name="Object 3">
                        <a:extLst>
                          <a:ext uri="{FF2B5EF4-FFF2-40B4-BE49-F238E27FC236}">
                            <a16:creationId xmlns:a16="http://schemas.microsoft.com/office/drawing/2014/main" id="{15166AB4-95BE-AB43-8BA1-57C33BC28D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1314451"/>
                        <a:ext cx="2032000" cy="7016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37753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>
            <a:extLst>
              <a:ext uri="{FF2B5EF4-FFF2-40B4-BE49-F238E27FC236}">
                <a16:creationId xmlns:a16="http://schemas.microsoft.com/office/drawing/2014/main" id="{60D236F6-6C48-A848-A616-EC66FB510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Оценка достоверности сдвига</a:t>
            </a: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8941599-003E-234E-81C4-9DB7298D4C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143000"/>
            <a:ext cx="8820150" cy="5715000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B84747"/>
                </a:solidFill>
              </a:rPr>
              <a:t>G- критерий знаков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 Установление общего направления сдвига (номинативные и ранговые переменные, незначительные сдвиги; 5&lt;(N1+N2)&lt;300);</a:t>
            </a:r>
          </a:p>
          <a:p>
            <a:pPr marL="823913" indent="-603250" algn="just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2300DC"/>
                </a:solidFill>
              </a:rPr>
              <a:t>Критерий </a:t>
            </a:r>
            <a:r>
              <a:rPr lang="ru-RU" altLang="ru-RU" sz="3200" b="1" i="1">
                <a:solidFill>
                  <a:srgbClr val="2300DC"/>
                </a:solidFill>
              </a:rPr>
              <a:t>χ</a:t>
            </a:r>
            <a:r>
              <a:rPr lang="ru-RU" altLang="ru-RU" sz="3200" b="1" i="1" baseline="19000">
                <a:solidFill>
                  <a:srgbClr val="2300DC"/>
                </a:solidFill>
              </a:rPr>
              <a:t>2</a:t>
            </a:r>
            <a:r>
              <a:rPr lang="en-US" altLang="ru-RU" sz="3200" b="1" baseline="-33000">
                <a:solidFill>
                  <a:srgbClr val="2300DC"/>
                </a:solidFill>
              </a:rPr>
              <a:t>r</a:t>
            </a:r>
            <a:r>
              <a:rPr lang="ru-RU" altLang="ru-RU" sz="3200" b="1">
                <a:solidFill>
                  <a:srgbClr val="2300DC"/>
                </a:solidFill>
              </a:rPr>
              <a:t> Фридмана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Сопоставление показателей, измеренных в 3 или более условиях на одной и той же выборке (не определяет направление изменений; N&gt;2; замеров&gt;3)</a:t>
            </a:r>
          </a:p>
          <a:p>
            <a:pPr marL="823913" indent="-603250" algn="just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2300DC"/>
                </a:solidFill>
              </a:rPr>
              <a:t>L-критерий тенденций Пейджа</a:t>
            </a:r>
          </a:p>
          <a:p>
            <a:pPr marL="823913" indent="-603250" algn="just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Направление изменений 1 выборки от 3 до 6 условий (N&lt;12)</a:t>
            </a:r>
          </a:p>
        </p:txBody>
      </p:sp>
    </p:spTree>
    <p:extLst>
      <p:ext uri="{BB962C8B-B14F-4D97-AF65-F5344CB8AC3E}">
        <p14:creationId xmlns:p14="http://schemas.microsoft.com/office/powerpoint/2010/main" val="31703764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>
            <a:extLst>
              <a:ext uri="{FF2B5EF4-FFF2-40B4-BE49-F238E27FC236}">
                <a16:creationId xmlns:a16="http://schemas.microsoft.com/office/drawing/2014/main" id="{42D69C07-EADF-5E40-95C1-79F189B1E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4363" y="633413"/>
            <a:ext cx="8509000" cy="603250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9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>
                <a:latin typeface="Comic Sans MS" panose="030F0902030302020204" pitchFamily="66" charset="0"/>
              </a:rPr>
              <a:t>Параметрические критерии</a:t>
            </a:r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B7AFC94A-42B8-634B-B38A-2B401C77F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4525" y="1439863"/>
            <a:ext cx="8358188" cy="5099050"/>
          </a:xfrm>
          <a:ln/>
        </p:spPr>
        <p:txBody>
          <a:bodyPr vert="horz" lIns="91440" tIns="0" rIns="91440" bIns="45720" rtlCol="0">
            <a:normAutofit lnSpcReduction="10000"/>
          </a:bodyPr>
          <a:lstStyle/>
          <a:p>
            <a:pPr indent="-331788" algn="just">
              <a:spcAft>
                <a:spcPts val="1275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b="1">
                <a:solidFill>
                  <a:srgbClr val="5C8526"/>
                </a:solidFill>
              </a:rPr>
              <a:t>F-критерий Фишера</a:t>
            </a:r>
          </a:p>
          <a:p>
            <a:pPr indent="-331788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Цель</a:t>
            </a:r>
            <a:r>
              <a:rPr lang="ru-RU" altLang="ru-RU" sz="2600"/>
              <a:t>:сравнение дисперсий 2 независимых выборок </a:t>
            </a:r>
          </a:p>
          <a:p>
            <a:pPr indent="-331788" algn="just">
              <a:spcAft>
                <a:spcPts val="1275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Ограничения</a:t>
            </a:r>
            <a:r>
              <a:rPr lang="ru-RU" altLang="ru-RU" sz="2600"/>
              <a:t>: измерения по параметрическим шкалам, нормальное распределение  признака в генеральной совокупности.</a:t>
            </a:r>
          </a:p>
          <a:p>
            <a:pPr indent="-331788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Гипотезы</a:t>
            </a:r>
            <a:r>
              <a:rPr lang="ru-RU" altLang="ru-RU" sz="2600"/>
              <a:t>:</a:t>
            </a:r>
            <a:r>
              <a:rPr lang="ru-RU" altLang="ru-RU" sz="2600" b="1"/>
              <a:t> H</a:t>
            </a:r>
            <a:r>
              <a:rPr lang="ru-RU" altLang="ru-RU" sz="2600" b="1" baseline="-33000"/>
              <a:t>0</a:t>
            </a:r>
            <a:r>
              <a:rPr lang="ru-RU" altLang="ru-RU" sz="2600"/>
              <a:t>:</a:t>
            </a:r>
            <a:r>
              <a:rPr lang="ru-RU" altLang="ru-RU"/>
              <a:t> </a:t>
            </a:r>
            <a:r>
              <a:rPr lang="ru-RU" altLang="ru-RU">
                <a:cs typeface="Arial" panose="020B0604020202020204" pitchFamily="34" charset="0"/>
              </a:rPr>
              <a:t>σ</a:t>
            </a:r>
            <a:r>
              <a:rPr lang="ru-RU" altLang="ru-RU" baseline="-33000">
                <a:cs typeface="Arial" panose="020B0604020202020204" pitchFamily="34" charset="0"/>
              </a:rPr>
              <a:t>1</a:t>
            </a:r>
            <a:r>
              <a:rPr lang="ru-RU" altLang="ru-RU" baseline="33000">
                <a:cs typeface="Arial" panose="020B0604020202020204" pitchFamily="34" charset="0"/>
              </a:rPr>
              <a:t>2</a:t>
            </a:r>
            <a:r>
              <a:rPr lang="ru-RU" altLang="ru-RU">
                <a:cs typeface="Arial" panose="020B0604020202020204" pitchFamily="34" charset="0"/>
              </a:rPr>
              <a:t>=σ</a:t>
            </a:r>
            <a:r>
              <a:rPr lang="ru-RU" altLang="ru-RU" baseline="-33000">
                <a:cs typeface="Arial" panose="020B0604020202020204" pitchFamily="34" charset="0"/>
              </a:rPr>
              <a:t>2</a:t>
            </a:r>
            <a:r>
              <a:rPr lang="ru-RU" altLang="ru-RU" baseline="33000">
                <a:cs typeface="Arial" panose="020B0604020202020204" pitchFamily="34" charset="0"/>
              </a:rPr>
              <a:t>2</a:t>
            </a:r>
            <a:r>
              <a:rPr lang="ru-RU" altLang="ru-RU">
                <a:cs typeface="Arial" panose="020B0604020202020204" pitchFamily="34" charset="0"/>
              </a:rPr>
              <a:t>=σ</a:t>
            </a:r>
            <a:r>
              <a:rPr lang="ru-RU" altLang="ru-RU" baseline="33000">
                <a:cs typeface="Arial" panose="020B0604020202020204" pitchFamily="34" charset="0"/>
              </a:rPr>
              <a:t>2      </a:t>
            </a:r>
            <a:r>
              <a:rPr lang="ru-RU" altLang="ru-RU" b="1" baseline="33000">
                <a:cs typeface="Arial" panose="020B0604020202020204" pitchFamily="34" charset="0"/>
              </a:rPr>
              <a:t> </a:t>
            </a:r>
            <a:r>
              <a:rPr lang="ru-RU" altLang="ru-RU" b="1">
                <a:cs typeface="Arial" panose="020B0604020202020204" pitchFamily="34" charset="0"/>
              </a:rPr>
              <a:t>H</a:t>
            </a:r>
            <a:r>
              <a:rPr lang="ru-RU" altLang="ru-RU" b="1" baseline="-33000">
                <a:cs typeface="Arial" panose="020B0604020202020204" pitchFamily="34" charset="0"/>
              </a:rPr>
              <a:t>альт</a:t>
            </a:r>
            <a:r>
              <a:rPr lang="ru-RU" altLang="ru-RU">
                <a:cs typeface="Arial" panose="020B0604020202020204" pitchFamily="34" charset="0"/>
              </a:rPr>
              <a:t>: σ</a:t>
            </a:r>
            <a:r>
              <a:rPr lang="ru-RU" altLang="ru-RU" baseline="-33000">
                <a:cs typeface="Arial" panose="020B0604020202020204" pitchFamily="34" charset="0"/>
              </a:rPr>
              <a:t>1</a:t>
            </a:r>
            <a:r>
              <a:rPr lang="ru-RU" altLang="ru-RU" baseline="33000">
                <a:cs typeface="Arial" panose="020B0604020202020204" pitchFamily="34" charset="0"/>
              </a:rPr>
              <a:t>2</a:t>
            </a:r>
            <a:r>
              <a:rPr lang="ru-RU" altLang="ru-RU">
                <a:cs typeface="Arial" panose="020B0604020202020204" pitchFamily="34" charset="0"/>
              </a:rPr>
              <a:t>≠σ</a:t>
            </a:r>
            <a:r>
              <a:rPr lang="ru-RU" altLang="ru-RU" baseline="-33000">
                <a:cs typeface="Arial" panose="020B0604020202020204" pitchFamily="34" charset="0"/>
              </a:rPr>
              <a:t>2</a:t>
            </a:r>
            <a:r>
              <a:rPr lang="ru-RU" altLang="ru-RU" baseline="33000">
                <a:cs typeface="Arial" panose="020B0604020202020204" pitchFamily="34" charset="0"/>
              </a:rPr>
              <a:t>2</a:t>
            </a:r>
          </a:p>
          <a:p>
            <a:pPr indent="-331788" algn="ctr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000" b="1">
                <a:solidFill>
                  <a:srgbClr val="008000"/>
                </a:solidFill>
                <a:cs typeface="Arial" panose="020B0604020202020204" pitchFamily="34" charset="0"/>
              </a:rPr>
              <a:t>F=S</a:t>
            </a:r>
            <a:r>
              <a:rPr lang="ru-RU" altLang="ru-RU" sz="4000" b="1" baseline="33000">
                <a:solidFill>
                  <a:srgbClr val="008000"/>
                </a:solidFill>
                <a:cs typeface="Arial" panose="020B0604020202020204" pitchFamily="34" charset="0"/>
              </a:rPr>
              <a:t>2</a:t>
            </a:r>
            <a:r>
              <a:rPr lang="ru-RU" altLang="ru-RU" sz="4000" b="1" baseline="-33000">
                <a:solidFill>
                  <a:srgbClr val="008000"/>
                </a:solidFill>
                <a:cs typeface="Arial" panose="020B0604020202020204" pitchFamily="34" charset="0"/>
              </a:rPr>
              <a:t>большая</a:t>
            </a:r>
            <a:r>
              <a:rPr lang="ru-RU" altLang="ru-RU" sz="4000" b="1">
                <a:solidFill>
                  <a:srgbClr val="008000"/>
                </a:solidFill>
                <a:cs typeface="Arial" panose="020B0604020202020204" pitchFamily="34" charset="0"/>
              </a:rPr>
              <a:t>/S</a:t>
            </a:r>
            <a:r>
              <a:rPr lang="ru-RU" altLang="ru-RU" sz="4000" b="1" baseline="33000">
                <a:solidFill>
                  <a:srgbClr val="008000"/>
                </a:solidFill>
                <a:cs typeface="Arial" panose="020B0604020202020204" pitchFamily="34" charset="0"/>
              </a:rPr>
              <a:t>2</a:t>
            </a:r>
            <a:r>
              <a:rPr lang="ru-RU" altLang="ru-RU" sz="4000" b="1" baseline="-33000">
                <a:solidFill>
                  <a:srgbClr val="008000"/>
                </a:solidFill>
                <a:cs typeface="Arial" panose="020B0604020202020204" pitchFamily="34" charset="0"/>
              </a:rPr>
              <a:t>меньшая</a:t>
            </a:r>
          </a:p>
          <a:p>
            <a:pPr indent="-331788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/>
              <a:t>Сравнить с Fкр. для df1=N</a:t>
            </a:r>
            <a:r>
              <a:rPr lang="ru-RU" altLang="ru-RU" sz="2600" baseline="-33000"/>
              <a:t>больш</a:t>
            </a:r>
            <a:r>
              <a:rPr lang="ru-RU" altLang="ru-RU" sz="2600"/>
              <a:t>-1   и df2=N</a:t>
            </a:r>
            <a:r>
              <a:rPr lang="ru-RU" altLang="ru-RU" sz="2600" baseline="-33000"/>
              <a:t>меньш</a:t>
            </a:r>
            <a:r>
              <a:rPr lang="ru-RU" altLang="ru-RU" sz="2600"/>
              <a:t> -1</a:t>
            </a:r>
          </a:p>
          <a:p>
            <a:pPr indent="-331788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/>
              <a:t>Если </a:t>
            </a:r>
            <a:r>
              <a:rPr lang="ru-RU" altLang="ru-RU" sz="2600">
                <a:solidFill>
                  <a:srgbClr val="008000"/>
                </a:solidFill>
              </a:rPr>
              <a:t>F </a:t>
            </a:r>
            <a:r>
              <a:rPr lang="ru-RU" altLang="ru-RU" sz="2600">
                <a:solidFill>
                  <a:srgbClr val="008000"/>
                </a:solidFill>
                <a:cs typeface="Arial" panose="020B0604020202020204" pitchFamily="34" charset="0"/>
              </a:rPr>
              <a:t>≤ Fкр.(df1,df2) для p&lt;0,01, то нулевая гипотеза верна</a:t>
            </a:r>
          </a:p>
        </p:txBody>
      </p:sp>
    </p:spTree>
    <p:extLst>
      <p:ext uri="{BB962C8B-B14F-4D97-AF65-F5344CB8AC3E}">
        <p14:creationId xmlns:p14="http://schemas.microsoft.com/office/powerpoint/2010/main" val="10438871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>
            <a:extLst>
              <a:ext uri="{FF2B5EF4-FFF2-40B4-BE49-F238E27FC236}">
                <a16:creationId xmlns:a16="http://schemas.microsoft.com/office/drawing/2014/main" id="{C86E562E-59A4-B441-B44B-968063032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6464" y="647701"/>
            <a:ext cx="7672387" cy="873125"/>
          </a:xfrm>
          <a:ln/>
        </p:spPr>
        <p:txBody>
          <a:bodyPr/>
          <a:lstStyle/>
          <a:p>
            <a:pPr algn="r">
              <a:lnSpc>
                <a:spcPct val="9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>
                <a:latin typeface="Comic Sans MS" panose="030F0902030302020204" pitchFamily="66" charset="0"/>
              </a:rPr>
              <a:t>Параметрические критерии</a:t>
            </a: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382115E4-D570-3644-B5E3-CD48CF80DC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5038" y="1520825"/>
            <a:ext cx="8031162" cy="4967288"/>
          </a:xfrm>
          <a:ln/>
        </p:spPr>
        <p:txBody>
          <a:bodyPr/>
          <a:lstStyle/>
          <a:p>
            <a:pPr indent="-336550" algn="just">
              <a:spcAft>
                <a:spcPts val="1275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>
                <a:solidFill>
                  <a:srgbClr val="2300DC"/>
                </a:solidFill>
              </a:rPr>
              <a:t>      t-критерий Стьюдента</a:t>
            </a:r>
            <a:r>
              <a:rPr lang="ru-RU" altLang="ru-RU" sz="2600"/>
              <a:t> — 1908г., заводы Гиннеса, В.Госсет, оценка процента брака</a:t>
            </a:r>
          </a:p>
          <a:p>
            <a:pPr indent="-336550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Цель:</a:t>
            </a:r>
            <a:r>
              <a:rPr lang="ru-RU" altLang="ru-RU" sz="2600"/>
              <a:t> сравнение средних значений 2 выборок (есть модификации для зависимых, независимых, эмпирической и теоретической выборок).</a:t>
            </a:r>
          </a:p>
          <a:p>
            <a:pPr indent="-336550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Ограничения</a:t>
            </a:r>
            <a:r>
              <a:rPr lang="ru-RU" altLang="ru-RU" sz="2600"/>
              <a:t>: нормальное распределение в выборках; предварительное сравнение дисперсий с помощью F-критерия Фишера.</a:t>
            </a:r>
          </a:p>
          <a:p>
            <a:pPr indent="-336550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Гипотезы</a:t>
            </a:r>
            <a:r>
              <a:rPr lang="ru-RU" altLang="ru-RU" sz="2600"/>
              <a:t>: </a:t>
            </a:r>
            <a:r>
              <a:rPr lang="ru-RU" altLang="ru-RU" sz="2600" b="1"/>
              <a:t>H</a:t>
            </a:r>
            <a:r>
              <a:rPr lang="ru-RU" altLang="ru-RU" sz="2600" b="1" baseline="-33000"/>
              <a:t>0</a:t>
            </a:r>
            <a:r>
              <a:rPr lang="ru-RU" altLang="ru-RU" sz="2600"/>
              <a:t>: M</a:t>
            </a:r>
            <a:r>
              <a:rPr lang="ru-RU" altLang="ru-RU" sz="2600" baseline="-33000">
                <a:cs typeface="Arial" panose="020B0604020202020204" pitchFamily="34" charset="0"/>
              </a:rPr>
              <a:t>1</a:t>
            </a:r>
            <a:r>
              <a:rPr lang="ru-RU" altLang="ru-RU" sz="2600">
                <a:cs typeface="Arial" panose="020B0604020202020204" pitchFamily="34" charset="0"/>
              </a:rPr>
              <a:t>=M</a:t>
            </a:r>
            <a:r>
              <a:rPr lang="ru-RU" altLang="ru-RU" sz="2600" baseline="-33000">
                <a:cs typeface="Arial" panose="020B0604020202020204" pitchFamily="34" charset="0"/>
              </a:rPr>
              <a:t>2</a:t>
            </a:r>
            <a:r>
              <a:rPr lang="ru-RU" altLang="ru-RU" sz="2600">
                <a:cs typeface="Arial" panose="020B0604020202020204" pitchFamily="34" charset="0"/>
              </a:rPr>
              <a:t>=X</a:t>
            </a:r>
            <a:r>
              <a:rPr lang="ru-RU" altLang="ru-RU" sz="2600" baseline="33000">
                <a:cs typeface="Arial" panose="020B0604020202020204" pitchFamily="34" charset="0"/>
              </a:rPr>
              <a:t>      </a:t>
            </a:r>
            <a:r>
              <a:rPr lang="ru-RU" altLang="ru-RU" sz="2600" b="1" baseline="33000">
                <a:cs typeface="Arial" panose="020B0604020202020204" pitchFamily="34" charset="0"/>
              </a:rPr>
              <a:t> </a:t>
            </a:r>
            <a:r>
              <a:rPr lang="ru-RU" altLang="ru-RU" sz="2600" b="1">
                <a:cs typeface="Arial" panose="020B0604020202020204" pitchFamily="34" charset="0"/>
              </a:rPr>
              <a:t>H</a:t>
            </a:r>
            <a:r>
              <a:rPr lang="ru-RU" altLang="ru-RU" sz="2600" b="1" baseline="-33000">
                <a:cs typeface="Arial" panose="020B0604020202020204" pitchFamily="34" charset="0"/>
              </a:rPr>
              <a:t>альт</a:t>
            </a:r>
            <a:r>
              <a:rPr lang="ru-RU" altLang="ru-RU" sz="2600">
                <a:cs typeface="Arial" panose="020B0604020202020204" pitchFamily="34" charset="0"/>
              </a:rPr>
              <a:t>: M</a:t>
            </a:r>
            <a:r>
              <a:rPr lang="ru-RU" altLang="ru-RU" sz="2600" baseline="-33000">
                <a:cs typeface="Arial" panose="020B0604020202020204" pitchFamily="34" charset="0"/>
              </a:rPr>
              <a:t>1</a:t>
            </a:r>
            <a:r>
              <a:rPr lang="ru-RU" altLang="ru-RU" sz="2600" baseline="33000">
                <a:cs typeface="Arial" panose="020B0604020202020204" pitchFamily="34" charset="0"/>
              </a:rPr>
              <a:t>2</a:t>
            </a:r>
            <a:r>
              <a:rPr lang="ru-RU" altLang="ru-RU" sz="2600">
                <a:cs typeface="Arial" panose="020B0604020202020204" pitchFamily="34" charset="0"/>
              </a:rPr>
              <a:t>≠M</a:t>
            </a:r>
            <a:r>
              <a:rPr lang="ru-RU" altLang="ru-RU" sz="2600" baseline="-33000">
                <a:cs typeface="Arial" panose="020B0604020202020204" pitchFamily="34" charset="0"/>
              </a:rPr>
              <a:t>2</a:t>
            </a:r>
            <a:r>
              <a:rPr lang="ru-RU" altLang="ru-RU" sz="2600" baseline="33000">
                <a:cs typeface="Arial" panose="020B0604020202020204" pitchFamily="34" charset="0"/>
              </a:rPr>
              <a:t>2</a:t>
            </a:r>
            <a:r>
              <a:rPr lang="ru-RU" altLang="ru-RU" sz="2600"/>
              <a:t> </a:t>
            </a:r>
          </a:p>
          <a:p>
            <a:pPr indent="-336550" algn="just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/>
              <a:t>Два случая</a:t>
            </a:r>
            <a:r>
              <a:rPr lang="ru-RU" altLang="ru-RU" sz="2600"/>
              <a:t>: при равенстве генеральных дисперсий и при их неравенстве</a:t>
            </a:r>
          </a:p>
        </p:txBody>
      </p:sp>
    </p:spTree>
    <p:extLst>
      <p:ext uri="{BB962C8B-B14F-4D97-AF65-F5344CB8AC3E}">
        <p14:creationId xmlns:p14="http://schemas.microsoft.com/office/powerpoint/2010/main" val="10746384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1">
            <a:extLst>
              <a:ext uri="{FF2B5EF4-FFF2-40B4-BE49-F238E27FC236}">
                <a16:creationId xmlns:a16="http://schemas.microsoft.com/office/drawing/2014/main" id="{1405A8E1-CBD3-A540-BD01-DFDC2BEAC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1" y="5400675"/>
            <a:ext cx="1685925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06" name="Picture 2">
            <a:extLst>
              <a:ext uri="{FF2B5EF4-FFF2-40B4-BE49-F238E27FC236}">
                <a16:creationId xmlns:a16="http://schemas.microsoft.com/office/drawing/2014/main" id="{AF3E951A-8229-D044-9E46-22BAC2B22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700" y="4337050"/>
            <a:ext cx="28575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7" name="Rectangle 3">
            <a:extLst>
              <a:ext uri="{FF2B5EF4-FFF2-40B4-BE49-F238E27FC236}">
                <a16:creationId xmlns:a16="http://schemas.microsoft.com/office/drawing/2014/main" id="{A9FEC797-5E4D-1444-AC14-AAF0BBBDB5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6464" y="603251"/>
            <a:ext cx="7672387" cy="963613"/>
          </a:xfrm>
          <a:ln/>
        </p:spPr>
        <p:txBody>
          <a:bodyPr/>
          <a:lstStyle/>
          <a:p>
            <a:pPr algn="r">
              <a:lnSpc>
                <a:spcPct val="97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>
                <a:latin typeface="Comic Sans MS" panose="030F0902030302020204" pitchFamily="66" charset="0"/>
              </a:rPr>
              <a:t>Параметрические критерии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F8EA247-D470-BB4A-B266-5483A188CC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44725" y="1582739"/>
            <a:ext cx="3919538" cy="5241925"/>
          </a:xfrm>
          <a:ln/>
        </p:spPr>
        <p:txBody>
          <a:bodyPr/>
          <a:lstStyle/>
          <a:p>
            <a:pPr indent="-336550" algn="just">
              <a:spcAft>
                <a:spcPts val="1275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 b="1">
                <a:solidFill>
                  <a:srgbClr val="2300DC"/>
                </a:solidFill>
              </a:rPr>
              <a:t>t-критерий Стьюдента</a:t>
            </a: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>
                <a:cs typeface="Arial" panose="020B0604020202020204" pitchFamily="34" charset="0"/>
              </a:rPr>
              <a:t>Дисперсии равны σ</a:t>
            </a:r>
            <a:r>
              <a:rPr lang="ru-RU" altLang="ru-RU" sz="2600" baseline="-33000">
                <a:cs typeface="Arial" panose="020B0604020202020204" pitchFamily="34" charset="0"/>
              </a:rPr>
              <a:t>1</a:t>
            </a:r>
            <a:r>
              <a:rPr lang="ru-RU" altLang="ru-RU" sz="2600" baseline="33000">
                <a:cs typeface="Arial" panose="020B0604020202020204" pitchFamily="34" charset="0"/>
              </a:rPr>
              <a:t>2</a:t>
            </a:r>
            <a:r>
              <a:rPr lang="ru-RU" altLang="ru-RU" sz="2600">
                <a:cs typeface="Arial" panose="020B0604020202020204" pitchFamily="34" charset="0"/>
              </a:rPr>
              <a:t>=σ</a:t>
            </a:r>
            <a:r>
              <a:rPr lang="ru-RU" altLang="ru-RU" sz="2600" baseline="-33000">
                <a:cs typeface="Arial" panose="020B0604020202020204" pitchFamily="34" charset="0"/>
              </a:rPr>
              <a:t>2</a:t>
            </a:r>
            <a:r>
              <a:rPr lang="ru-RU" altLang="ru-RU" sz="2600" baseline="33000">
                <a:cs typeface="Arial" panose="020B0604020202020204" pitchFamily="34" charset="0"/>
              </a:rPr>
              <a:t>2</a:t>
            </a: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 baseline="33000">
              <a:cs typeface="Arial" panose="020B0604020202020204" pitchFamily="34" charset="0"/>
            </a:endParaRP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2600">
                <a:cs typeface="Arial" panose="020B0604020202020204" pitchFamily="34" charset="0"/>
              </a:rPr>
              <a:t>Сравнить с </a:t>
            </a:r>
            <a:r>
              <a:rPr lang="ru-RU" altLang="ru-RU" sz="2600">
                <a:solidFill>
                  <a:srgbClr val="0000FF"/>
                </a:solidFill>
                <a:cs typeface="Arial" panose="020B0604020202020204" pitchFamily="34" charset="0"/>
              </a:rPr>
              <a:t>t</a:t>
            </a:r>
            <a:r>
              <a:rPr lang="ru-RU" altLang="ru-RU" sz="2600" baseline="-33000">
                <a:solidFill>
                  <a:srgbClr val="0000FF"/>
                </a:solidFill>
                <a:cs typeface="Arial" panose="020B0604020202020204" pitchFamily="34" charset="0"/>
              </a:rPr>
              <a:t>крит</a:t>
            </a:r>
            <a:r>
              <a:rPr lang="ru-RU" altLang="ru-RU" sz="2600" baseline="-33000">
                <a:cs typeface="Arial" panose="020B0604020202020204" pitchFamily="34" charset="0"/>
              </a:rPr>
              <a:t>.</a:t>
            </a:r>
            <a:r>
              <a:rPr lang="ru-RU" altLang="ru-RU" sz="2600">
                <a:cs typeface="Arial" panose="020B0604020202020204" pitchFamily="34" charset="0"/>
              </a:rPr>
              <a:t> для </a:t>
            </a:r>
            <a:r>
              <a:rPr lang="ru-RU" altLang="ru-RU" sz="2600">
                <a:solidFill>
                  <a:srgbClr val="0000FF"/>
                </a:solidFill>
                <a:cs typeface="Arial" panose="020B0604020202020204" pitchFamily="34" charset="0"/>
              </a:rPr>
              <a:t>df</a:t>
            </a:r>
            <a:r>
              <a:rPr lang="ru-RU" altLang="ru-RU" sz="2600">
                <a:cs typeface="Arial" panose="020B0604020202020204" pitchFamily="34" charset="0"/>
              </a:rPr>
              <a:t>=n</a:t>
            </a:r>
            <a:r>
              <a:rPr lang="ru-RU" altLang="ru-RU" sz="2600" baseline="-33000">
                <a:cs typeface="Arial" panose="020B0604020202020204" pitchFamily="34" charset="0"/>
              </a:rPr>
              <a:t>1</a:t>
            </a:r>
            <a:r>
              <a:rPr lang="ru-RU" altLang="ru-RU" sz="2600">
                <a:cs typeface="Arial" panose="020B0604020202020204" pitchFamily="34" charset="0"/>
              </a:rPr>
              <a:t>+n</a:t>
            </a:r>
            <a:r>
              <a:rPr lang="ru-RU" altLang="ru-RU" sz="2600" baseline="-33000">
                <a:cs typeface="Arial" panose="020B0604020202020204" pitchFamily="34" charset="0"/>
              </a:rPr>
              <a:t>2</a:t>
            </a:r>
            <a:r>
              <a:rPr lang="ru-RU" altLang="ru-RU" sz="2600">
                <a:cs typeface="Arial" panose="020B0604020202020204" pitchFamily="34" charset="0"/>
              </a:rPr>
              <a:t>-2</a:t>
            </a:r>
          </a:p>
          <a:p>
            <a:pPr indent="-336550">
              <a:spcAft>
                <a:spcPts val="713"/>
              </a:spcAft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2600">
              <a:cs typeface="Arial" panose="020B0604020202020204" pitchFamily="34" charset="0"/>
            </a:endParaRPr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51CD47D9-EB2B-E249-B160-516536E9D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013" y="2447925"/>
            <a:ext cx="215265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0" name="Text Box 6">
            <a:extLst>
              <a:ext uri="{FF2B5EF4-FFF2-40B4-BE49-F238E27FC236}">
                <a16:creationId xmlns:a16="http://schemas.microsoft.com/office/drawing/2014/main" id="{AB0A7C24-E552-A748-951F-F9042FFAE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701" y="1566864"/>
            <a:ext cx="4232275" cy="531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5560" rIns="0" bIns="0"/>
          <a:lstStyle>
            <a:lvl1pPr marL="342900" indent="-334963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 algn="just" hangingPunct="0">
              <a:lnSpc>
                <a:spcPct val="93000"/>
              </a:lnSpc>
              <a:spcAft>
                <a:spcPts val="1275"/>
              </a:spcAft>
            </a:pPr>
            <a:r>
              <a:rPr lang="ru-RU" altLang="ru-RU" sz="2600" b="1">
                <a:solidFill>
                  <a:srgbClr val="2300DC"/>
                </a:solidFill>
                <a:ea typeface="msmincho" charset="0"/>
                <a:cs typeface="msmincho" charset="0"/>
              </a:rPr>
              <a:t>t-критерий Стьюдента</a:t>
            </a: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r>
              <a:rPr lang="ru-RU" altLang="ru-RU" sz="29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Дисперсии неравны</a:t>
            </a: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29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16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16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r>
              <a:rPr lang="ru-RU" altLang="ru-RU" sz="29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Найти </a:t>
            </a:r>
            <a:r>
              <a:rPr lang="ru-RU" altLang="ru-RU" sz="2900">
                <a:solidFill>
                  <a:srgbClr val="0000FF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df</a:t>
            </a:r>
            <a:r>
              <a:rPr lang="ru-RU" altLang="ru-RU" sz="29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 по формуле:</a:t>
            </a: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13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13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29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r>
              <a:rPr lang="ru-RU" altLang="ru-RU" sz="29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Где                   </a:t>
            </a:r>
            <a:r>
              <a:rPr lang="ru-RU" altLang="ru-RU" sz="2400">
                <a:solidFill>
                  <a:srgbClr val="000000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rPr>
              <a:t>и сравнить</a:t>
            </a:r>
          </a:p>
          <a:p>
            <a:pPr hangingPunct="0">
              <a:lnSpc>
                <a:spcPct val="93000"/>
              </a:lnSpc>
              <a:spcAft>
                <a:spcPts val="1288"/>
              </a:spcAft>
            </a:pPr>
            <a:endParaRPr lang="ru-RU" altLang="ru-RU" sz="2400">
              <a:solidFill>
                <a:srgbClr val="000000"/>
              </a:solidFill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21511" name="Picture 7">
            <a:extLst>
              <a:ext uri="{FF2B5EF4-FFF2-40B4-BE49-F238E27FC236}">
                <a16:creationId xmlns:a16="http://schemas.microsoft.com/office/drawing/2014/main" id="{A3CFF6B3-4A76-3145-AFF5-4142DB3E69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963" y="2519364"/>
            <a:ext cx="243840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1512" name="Picture 8">
            <a:extLst>
              <a:ext uri="{FF2B5EF4-FFF2-40B4-BE49-F238E27FC236}">
                <a16:creationId xmlns:a16="http://schemas.microsoft.com/office/drawing/2014/main" id="{9F5E3AE7-0556-8344-845B-5CDF87A3B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213" y="4319588"/>
            <a:ext cx="29337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3" name="AutoShape 9">
            <a:extLst>
              <a:ext uri="{FF2B5EF4-FFF2-40B4-BE49-F238E27FC236}">
                <a16:creationId xmlns:a16="http://schemas.microsoft.com/office/drawing/2014/main" id="{22A0DE16-646A-3242-A6C3-20A6A11EA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6163" y="6318250"/>
            <a:ext cx="5256212" cy="539750"/>
          </a:xfrm>
          <a:prstGeom prst="roundRect">
            <a:avLst>
              <a:gd name="adj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ru-RU" altLang="ru-RU">
                <a:solidFill>
                  <a:srgbClr val="000000"/>
                </a:solidFill>
              </a:rPr>
              <a:t>Если </a:t>
            </a:r>
            <a:r>
              <a:rPr lang="ru-RU" altLang="ru-RU">
                <a:solidFill>
                  <a:srgbClr val="0000FF"/>
                </a:solidFill>
              </a:rPr>
              <a:t>t&lt;t</a:t>
            </a:r>
            <a:r>
              <a:rPr lang="ru-RU" altLang="ru-RU" baseline="-33000">
                <a:solidFill>
                  <a:srgbClr val="0000FF"/>
                </a:solidFill>
              </a:rPr>
              <a:t>крит</a:t>
            </a:r>
            <a:r>
              <a:rPr lang="ru-RU" altLang="ru-RU">
                <a:solidFill>
                  <a:srgbClr val="000000"/>
                </a:solidFill>
              </a:rPr>
              <a:t> для p&lt;0,01, то гипотеза Н</a:t>
            </a:r>
            <a:r>
              <a:rPr lang="ru-RU" altLang="ru-RU" baseline="-33000">
                <a:solidFill>
                  <a:srgbClr val="000000"/>
                </a:solidFill>
              </a:rPr>
              <a:t>0</a:t>
            </a:r>
            <a:r>
              <a:rPr lang="ru-RU" altLang="ru-RU">
                <a:solidFill>
                  <a:srgbClr val="000000"/>
                </a:solidFill>
              </a:rPr>
              <a:t> верна</a:t>
            </a:r>
          </a:p>
        </p:txBody>
      </p:sp>
    </p:spTree>
    <p:extLst>
      <p:ext uri="{BB962C8B-B14F-4D97-AF65-F5344CB8AC3E}">
        <p14:creationId xmlns:p14="http://schemas.microsoft.com/office/powerpoint/2010/main" val="17433499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>
            <a:extLst>
              <a:ext uri="{FF2B5EF4-FFF2-40B4-BE49-F238E27FC236}">
                <a16:creationId xmlns:a16="http://schemas.microsoft.com/office/drawing/2014/main" id="{6F44C797-0CC1-A744-8695-B5C599EE2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6464" y="647701"/>
            <a:ext cx="7666037" cy="873125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latin typeface="Comic Sans MS" panose="030F0902030302020204" pitchFamily="66" charset="0"/>
              </a:rPr>
              <a:t>Параметрические критерии</a:t>
            </a: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4728876-73E3-6A44-866E-56C889E41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6463" y="1768475"/>
            <a:ext cx="8024812" cy="3970338"/>
          </a:xfrm>
          <a:ln/>
        </p:spPr>
        <p:txBody>
          <a:bodyPr/>
          <a:lstStyle/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/>
              <a:t>Основной принцип критерия:</a:t>
            </a:r>
          </a:p>
          <a:p>
            <a:pPr indent="-341313" algn="ctr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0000FF"/>
                </a:solidFill>
              </a:rPr>
              <a:t>t= (наблюдаемое — ожидаемое)/ s.e.</a:t>
            </a:r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0000FF"/>
                </a:solidFill>
              </a:rPr>
              <a:t>Одновыборочный t-критерий</a:t>
            </a:r>
            <a:r>
              <a:rPr lang="ru-RU" altLang="ru-RU"/>
              <a:t>: </a:t>
            </a:r>
            <a:r>
              <a:rPr lang="ru-RU" altLang="ru-RU" sz="2600"/>
              <a:t>сравнить среднее выборки со средним генеральной совокупности</a:t>
            </a:r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0000FF"/>
                </a:solidFill>
              </a:rPr>
              <a:t>Независимый 2-выборочный t-критерий:</a:t>
            </a:r>
            <a:r>
              <a:rPr lang="ru-RU" altLang="ru-RU" sz="2600">
                <a:solidFill>
                  <a:srgbClr val="0000FF"/>
                </a:solidFill>
              </a:rPr>
              <a:t> </a:t>
            </a:r>
            <a:r>
              <a:rPr lang="ru-RU" altLang="ru-RU" sz="2600"/>
              <a:t> сравнить средние 2 невзаимосвязанных выборок </a:t>
            </a:r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0000FF"/>
                </a:solidFill>
              </a:rPr>
              <a:t>T-критерий для 2 зависимых выборок:</a:t>
            </a:r>
            <a:r>
              <a:rPr lang="ru-RU" altLang="ru-RU" sz="2600"/>
              <a:t> сравнить изменение среднего в выборке «до» и «после»</a:t>
            </a:r>
          </a:p>
        </p:txBody>
      </p:sp>
    </p:spTree>
    <p:extLst>
      <p:ext uri="{BB962C8B-B14F-4D97-AF65-F5344CB8AC3E}">
        <p14:creationId xmlns:p14="http://schemas.microsoft.com/office/powerpoint/2010/main" val="161392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>
            <a:extLst>
              <a:ext uri="{FF2B5EF4-FFF2-40B4-BE49-F238E27FC236}">
                <a16:creationId xmlns:a16="http://schemas.microsoft.com/office/drawing/2014/main" id="{FE0052C3-D84A-1E4F-A527-45E7B69A82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Многофункциональные критерии</a:t>
            </a: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E8D1E70-BE8E-6648-89ED-427FF75917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9900" y="1152525"/>
            <a:ext cx="8820150" cy="5665788"/>
          </a:xfrm>
          <a:ln/>
        </p:spPr>
        <p:txBody>
          <a:bodyPr vert="horz" lIns="91440" tIns="28080" rIns="91440" bIns="45720" rtlCol="0">
            <a:normAutofit lnSpcReduction="10000"/>
          </a:bodyPr>
          <a:lstStyle/>
          <a:p>
            <a:pPr marL="823913" indent="-603250">
              <a:lnSpc>
                <a:spcPct val="100000"/>
              </a:lnSpc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94476B"/>
                </a:solidFill>
                <a:cs typeface="Arial" panose="020B0604020202020204" pitchFamily="34" charset="0"/>
              </a:rPr>
              <a:t>φ </a:t>
            </a:r>
            <a:r>
              <a:rPr lang="ru-RU" altLang="ru-RU" sz="3200" b="1">
                <a:solidFill>
                  <a:srgbClr val="94476B"/>
                </a:solidFill>
              </a:rPr>
              <a:t>- критерий (угловое преобразование) Фишера</a:t>
            </a:r>
          </a:p>
          <a:p>
            <a:pPr marL="823913" indent="-603250">
              <a:lnSpc>
                <a:spcPct val="100000"/>
              </a:lnSpc>
              <a:spcAft>
                <a:spcPts val="713"/>
              </a:spcAft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        Назначение критерия</a:t>
            </a:r>
            <a:r>
              <a:rPr lang="ru-RU" altLang="ru-RU" sz="2400"/>
              <a:t>: решать задачи сопоставления уровней исследуемого признака, сдвигов в значениях исследуемого признака и сравнения распределений;</a:t>
            </a:r>
          </a:p>
          <a:p>
            <a:pPr marL="823913" indent="-603250">
              <a:lnSpc>
                <a:spcPct val="100000"/>
              </a:lnSpc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b="1"/>
              <a:t>        </a:t>
            </a:r>
            <a:r>
              <a:rPr lang="ru-RU" altLang="ru-RU" sz="2600" b="1"/>
              <a:t> Суть критерия</a:t>
            </a:r>
            <a:r>
              <a:rPr lang="ru-RU" altLang="ru-RU" sz="2400"/>
              <a:t>: определяет долю (%) наблюдений в данной выборке, которая характеризуется интересующим исследователя эффектом.</a:t>
            </a:r>
          </a:p>
          <a:p>
            <a:pPr marL="823913" indent="-603250">
              <a:lnSpc>
                <a:spcPct val="100000"/>
              </a:lnSpc>
              <a:spcAft>
                <a:spcPts val="150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b="1"/>
              <a:t>Ограничения и возможности критерия:</a:t>
            </a:r>
          </a:p>
          <a:p>
            <a:pPr marL="823913" indent="-603250">
              <a:lnSpc>
                <a:spcPct val="100000"/>
              </a:lnSpc>
              <a:spcAft>
                <a:spcPts val="150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a) измерения могут быть сделаны по любой шкале;</a:t>
            </a:r>
          </a:p>
          <a:p>
            <a:pPr marL="823913" indent="-603250">
              <a:lnSpc>
                <a:spcPct val="100000"/>
              </a:lnSpc>
              <a:spcAft>
                <a:spcPts val="150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б) оценивает 2 выборки!;</a:t>
            </a:r>
          </a:p>
          <a:p>
            <a:pPr marL="823913" indent="-603250">
              <a:lnSpc>
                <a:spcPct val="100000"/>
              </a:lnSpc>
              <a:spcAft>
                <a:spcPts val="150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в) N каждой выборки&gt;5.</a:t>
            </a:r>
          </a:p>
        </p:txBody>
      </p:sp>
    </p:spTree>
    <p:extLst>
      <p:ext uri="{BB962C8B-B14F-4D97-AF65-F5344CB8AC3E}">
        <p14:creationId xmlns:p14="http://schemas.microsoft.com/office/powerpoint/2010/main" val="1520705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>
            <a:extLst>
              <a:ext uri="{FF2B5EF4-FFF2-40B4-BE49-F238E27FC236}">
                <a16:creationId xmlns:a16="http://schemas.microsoft.com/office/drawing/2014/main" id="{90DCFCF1-E090-C546-BE51-A0A018ACB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468313"/>
            <a:ext cx="8229600" cy="261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 algn="r">
              <a:buClrTx/>
              <a:buFontTx/>
              <a:buNone/>
            </a:pPr>
            <a:r>
              <a:rPr lang="en-US" altLang="ru-RU" sz="3600" b="1" dirty="0" err="1">
                <a:solidFill>
                  <a:schemeClr val="tx1"/>
                </a:solidFill>
                <a:latin typeface="Comic Sans MS" panose="030F0902030302020204" pitchFamily="66" charset="0"/>
                <a:ea typeface="msmincho" charset="0"/>
                <a:cs typeface="msmincho" charset="0"/>
              </a:rPr>
              <a:t>Статистический</a:t>
            </a:r>
            <a:r>
              <a:rPr lang="en-US" altLang="ru-RU" sz="3600" b="1" dirty="0">
                <a:solidFill>
                  <a:schemeClr val="tx1"/>
                </a:solidFill>
                <a:latin typeface="Comic Sans MS" panose="030F0902030302020204" pitchFamily="66" charset="0"/>
                <a:ea typeface="msmincho" charset="0"/>
                <a:cs typeface="msmincho" charset="0"/>
              </a:rPr>
              <a:t> </a:t>
            </a:r>
            <a:r>
              <a:rPr lang="en-US" altLang="ru-RU" sz="3600" b="1" dirty="0" err="1">
                <a:solidFill>
                  <a:schemeClr val="tx1"/>
                </a:solidFill>
                <a:latin typeface="Comic Sans MS" panose="030F0902030302020204" pitchFamily="66" charset="0"/>
                <a:ea typeface="msmincho" charset="0"/>
                <a:cs typeface="msmincho" charset="0"/>
              </a:rPr>
              <a:t>критерий-это</a:t>
            </a:r>
            <a:r>
              <a:rPr lang="en-US" altLang="ru-RU" sz="3600" b="1" dirty="0">
                <a:solidFill>
                  <a:schemeClr val="tx1"/>
                </a:solidFill>
                <a:latin typeface="Comic Sans MS" panose="030F0902030302020204" pitchFamily="66" charset="0"/>
                <a:ea typeface="msmincho" charset="0"/>
                <a:cs typeface="msmincho" charset="0"/>
              </a:rPr>
              <a:t>...</a:t>
            </a:r>
          </a:p>
        </p:txBody>
      </p:sp>
      <p:sp>
        <p:nvSpPr>
          <p:cNvPr id="6146" name="Text Box 2">
            <a:extLst>
              <a:ext uri="{FF2B5EF4-FFF2-40B4-BE49-F238E27FC236}">
                <a16:creationId xmlns:a16="http://schemas.microsoft.com/office/drawing/2014/main" id="{6CE9BF7A-C00B-C14B-83A3-2FF8CBF4A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1439864"/>
            <a:ext cx="8218488" cy="4643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34963" indent="-322263"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>
                <a:solidFill>
                  <a:srgbClr val="FFFFFF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spcBef>
                <a:spcPts val="400"/>
              </a:spcBef>
            </a:pPr>
            <a:endParaRPr lang="ru-RU" altLang="ru-RU" sz="1400">
              <a:solidFill>
                <a:srgbClr val="333333"/>
              </a:solidFill>
              <a:latin typeface="FreeSans" pitchFamily="32" charset="0"/>
              <a:ea typeface="ヒラギノ角ゴ ProN W3" panose="020B0300000000000000" pitchFamily="34" charset="-128"/>
            </a:endParaRPr>
          </a:p>
          <a:p>
            <a:pPr>
              <a:spcBef>
                <a:spcPts val="400"/>
              </a:spcBef>
              <a:buSzPct val="45000"/>
              <a:buFont typeface="Wingdings" pitchFamily="2" charset="2"/>
              <a:buChar char=""/>
            </a:pPr>
            <a:r>
              <a:rPr lang="ru-RU" altLang="ru-RU" sz="3200">
                <a:solidFill>
                  <a:srgbClr val="000000"/>
                </a:solidFill>
                <a:ea typeface="msmincho" charset="0"/>
                <a:cs typeface="msmincho" charset="0"/>
              </a:rPr>
              <a:t>…решающее правило, обеспечивающее принятие истинной и отклонение ложной гипотезы с заданной вероятностью (Г.В.Суходольский).</a:t>
            </a:r>
          </a:p>
          <a:p>
            <a:pPr>
              <a:spcBef>
                <a:spcPts val="400"/>
              </a:spcBef>
              <a:buSzPct val="45000"/>
            </a:pPr>
            <a:endParaRPr lang="ru-RU" altLang="ru-RU" sz="3200">
              <a:solidFill>
                <a:srgbClr val="000000"/>
              </a:solidFill>
              <a:ea typeface="msmincho" charset="0"/>
              <a:cs typeface="msmincho" charset="0"/>
            </a:endParaRPr>
          </a:p>
          <a:p>
            <a:pPr>
              <a:spcBef>
                <a:spcPts val="400"/>
              </a:spcBef>
              <a:buSzPct val="45000"/>
            </a:pPr>
            <a:r>
              <a:rPr lang="ru-RU" altLang="ru-RU" sz="2800">
                <a:solidFill>
                  <a:srgbClr val="000000"/>
                </a:solidFill>
                <a:ea typeface="msmincho" charset="0"/>
                <a:cs typeface="msmincho" charset="0"/>
              </a:rPr>
              <a:t>Это правило требуется, чтобы математически обосновать наши выводы</a:t>
            </a:r>
          </a:p>
          <a:p>
            <a:pPr>
              <a:spcBef>
                <a:spcPts val="400"/>
              </a:spcBef>
              <a:buSzPct val="45000"/>
            </a:pPr>
            <a:endParaRPr lang="ru-RU" altLang="ru-RU" sz="2800">
              <a:solidFill>
                <a:srgbClr val="000000"/>
              </a:solidFill>
              <a:ea typeface="msmincho" charset="0"/>
              <a:cs typeface="msminch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920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>
            <a:extLst>
              <a:ext uri="{FF2B5EF4-FFF2-40B4-BE49-F238E27FC236}">
                <a16:creationId xmlns:a16="http://schemas.microsoft.com/office/drawing/2014/main" id="{B8BBD805-360B-5C40-9F37-6DE8D7BFFF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Многофункциональные критерии</a:t>
            </a:r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F354A855-491F-8D49-98A0-0B597D655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355725"/>
            <a:ext cx="8820150" cy="5124450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2325" indent="-604838">
              <a:lnSpc>
                <a:spcPct val="100000"/>
              </a:lnSpc>
              <a:spcAft>
                <a:spcPts val="425"/>
              </a:spcAft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3200" b="1">
                <a:solidFill>
                  <a:srgbClr val="94476B"/>
                </a:solidFill>
                <a:cs typeface="Arial" panose="020B0604020202020204" pitchFamily="34" charset="0"/>
              </a:rPr>
              <a:t>φ </a:t>
            </a:r>
            <a:r>
              <a:rPr lang="ru-RU" altLang="ru-RU" sz="3200" b="1">
                <a:solidFill>
                  <a:srgbClr val="94476B"/>
                </a:solidFill>
              </a:rPr>
              <a:t>- критерий  Фишера</a:t>
            </a:r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SzPct val="45000"/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 b="1"/>
              <a:t>Алгоритм подсчета</a:t>
            </a:r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1. </a:t>
            </a:r>
            <a:r>
              <a:rPr lang="ru-RU" altLang="ru-RU"/>
              <a:t>Определить значения признака, говорящие о наличии эффекта (в сложных случаях использовать критерий </a:t>
            </a:r>
            <a:r>
              <a:rPr lang="ru-RU" altLang="ru-RU" i="1"/>
              <a:t>  </a:t>
            </a:r>
            <a:r>
              <a:rPr lang="ru-RU" altLang="ru-RU" i="1">
                <a:cs typeface="Arial" panose="020B0604020202020204" pitchFamily="34" charset="0"/>
              </a:rPr>
              <a:t>λ </a:t>
            </a:r>
            <a:r>
              <a:rPr lang="ru-RU" altLang="ru-RU"/>
              <a:t>Колмогорова-Смирнова)</a:t>
            </a:r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/>
              <a:t>2. Составить и заполнить таблицу:</a:t>
            </a:r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endParaRPr lang="ru-RU" altLang="ru-RU"/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/>
              <a:t>1 выборка — n1 есть эффект — n2 нет эффекта</a:t>
            </a:r>
          </a:p>
          <a:p>
            <a:pPr marL="822325" indent="-604838">
              <a:lnSpc>
                <a:spcPct val="100000"/>
              </a:lnSpc>
              <a:spcAft>
                <a:spcPts val="425"/>
              </a:spcAft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/>
              <a:t>2 выборка — n3 есть эффект — n4 нет эффекта</a:t>
            </a:r>
          </a:p>
        </p:txBody>
      </p:sp>
    </p:spTree>
    <p:extLst>
      <p:ext uri="{BB962C8B-B14F-4D97-AF65-F5344CB8AC3E}">
        <p14:creationId xmlns:p14="http://schemas.microsoft.com/office/powerpoint/2010/main" val="139447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53E3967D-A086-D24A-A16C-96325906E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Многофункциональные статистические критерии</a:t>
            </a:r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36839FCB-9430-C145-8240-D8F3A75D6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355726"/>
            <a:ext cx="8820150" cy="5173663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3200" b="1">
                <a:solidFill>
                  <a:srgbClr val="C90016"/>
                </a:solidFill>
                <a:cs typeface="Arial" panose="020B0604020202020204" pitchFamily="34" charset="0"/>
              </a:rPr>
              <a:t>φ </a:t>
            </a:r>
            <a:r>
              <a:rPr lang="ru-RU" altLang="ru-RU" sz="3200" b="1">
                <a:solidFill>
                  <a:srgbClr val="C90016"/>
                </a:solidFill>
              </a:rPr>
              <a:t>- критерий Фишера</a:t>
            </a:r>
          </a:p>
          <a:p>
            <a:pPr marL="822325" indent="-604838">
              <a:buSzPct val="45000"/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 b="1"/>
              <a:t>Алгоритм подсчета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3. Определить по каждой выборке процентные доли испытуемых, у которых «есть эффект», записать%.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4. Проверить, не равняется ли одна из сопоставляемых процентных долей нулю. Если  да, использовать χ</a:t>
            </a:r>
            <a:r>
              <a:rPr lang="ru-RU" altLang="ru-RU" sz="2600">
                <a:cs typeface="Arial" panose="020B0604020202020204" pitchFamily="34" charset="0"/>
              </a:rPr>
              <a:t>²</a:t>
            </a:r>
            <a:r>
              <a:rPr lang="ru-RU" altLang="ru-RU" sz="2600"/>
              <a:t> </a:t>
            </a:r>
            <a:r>
              <a:rPr lang="ru-RU" altLang="ru-RU" sz="1400" b="1" baseline="19000"/>
              <a:t>-</a:t>
            </a:r>
            <a:r>
              <a:rPr lang="ru-RU" altLang="ru-RU" sz="2600"/>
              <a:t>критерий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5. Определить по таблицам величины углов </a:t>
            </a:r>
            <a:r>
              <a:rPr lang="ru-RU" altLang="ru-RU" sz="3200"/>
              <a:t>φ</a:t>
            </a:r>
            <a:r>
              <a:rPr lang="ru-RU" altLang="ru-RU" sz="3200" baseline="-33000"/>
              <a:t>1</a:t>
            </a:r>
            <a:r>
              <a:rPr lang="ru-RU" altLang="ru-RU" sz="3200"/>
              <a:t> и φ</a:t>
            </a:r>
            <a:r>
              <a:rPr lang="ru-RU" altLang="ru-RU" sz="3200" baseline="-33000"/>
              <a:t>2</a:t>
            </a:r>
            <a:r>
              <a:rPr lang="ru-RU" altLang="ru-RU" sz="2600"/>
              <a:t> для каждой из сопоставляемых процентных долей. Обозначить </a:t>
            </a:r>
            <a:r>
              <a:rPr lang="ru-RU" altLang="ru-RU" sz="2600" b="1"/>
              <a:t>больший % как угол </a:t>
            </a:r>
            <a:r>
              <a:rPr lang="ru-RU" altLang="ru-RU" sz="3200" b="1"/>
              <a:t>φ</a:t>
            </a:r>
            <a:r>
              <a:rPr lang="ru-RU" altLang="ru-RU" sz="3200" b="1" baseline="-3300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339660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BF5F72C9-9BA3-D54A-A1F6-D747245AC0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Многофункциональные статистические критерии</a:t>
            </a:r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52C79DD-A115-C544-BE72-46CC60A716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47850" y="1355725"/>
            <a:ext cx="8820150" cy="5124450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3200" b="1">
                <a:solidFill>
                  <a:srgbClr val="C90016"/>
                </a:solidFill>
                <a:cs typeface="Arial" panose="020B0604020202020204" pitchFamily="34" charset="0"/>
              </a:rPr>
              <a:t>φ </a:t>
            </a:r>
            <a:r>
              <a:rPr lang="ru-RU" altLang="ru-RU" sz="3200" b="1">
                <a:solidFill>
                  <a:srgbClr val="C90016"/>
                </a:solidFill>
              </a:rPr>
              <a:t>- критерий Фишера</a:t>
            </a:r>
          </a:p>
          <a:p>
            <a:pPr marL="822325" indent="-604838">
              <a:buSzPct val="45000"/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 b="1"/>
              <a:t>Алгоритм подсчета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6.  Посчитать значение φ — критерия по формуле: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4000"/>
              <a:t>              φ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400"/>
              <a:t>Где n1 и n2 — объем выборок  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7. Сравнить полученное значение с критическими: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4000"/>
              <a:t>                 φ</a:t>
            </a:r>
            <a:r>
              <a:rPr lang="ru-RU" altLang="ru-RU" sz="1800"/>
              <a:t>эмп</a:t>
            </a:r>
          </a:p>
          <a:p>
            <a:pPr marL="822325" indent="-604838">
              <a:buNone/>
              <a:tabLst>
                <a:tab pos="822325" algn="l"/>
                <a:tab pos="927100" algn="l"/>
                <a:tab pos="1376363" algn="l"/>
                <a:tab pos="1825625" algn="l"/>
                <a:tab pos="2274888" algn="l"/>
                <a:tab pos="2724150" algn="l"/>
                <a:tab pos="3173413" algn="l"/>
                <a:tab pos="3622675" algn="l"/>
                <a:tab pos="4071938" algn="l"/>
                <a:tab pos="4521200" algn="l"/>
                <a:tab pos="4970463" algn="l"/>
                <a:tab pos="5419725" algn="l"/>
                <a:tab pos="5868988" algn="l"/>
                <a:tab pos="6318250" algn="l"/>
                <a:tab pos="6767513" algn="l"/>
                <a:tab pos="7216775" algn="l"/>
                <a:tab pos="7666038" algn="l"/>
                <a:tab pos="8115300" algn="l"/>
                <a:tab pos="8564563" algn="l"/>
                <a:tab pos="9013825" algn="l"/>
                <a:tab pos="9463088" algn="l"/>
              </a:tabLst>
            </a:pPr>
            <a:r>
              <a:rPr lang="ru-RU" altLang="ru-RU" sz="2600"/>
              <a:t>8. Если </a:t>
            </a:r>
            <a:r>
              <a:rPr lang="ru-RU" altLang="ru-RU" sz="3600"/>
              <a:t>φ</a:t>
            </a:r>
            <a:r>
              <a:rPr lang="ru-RU" altLang="ru-RU" sz="2600"/>
              <a:t>эмп ≥ </a:t>
            </a:r>
            <a:r>
              <a:rPr lang="ru-RU" altLang="ru-RU" sz="3600"/>
              <a:t>φ</a:t>
            </a:r>
            <a:r>
              <a:rPr lang="ru-RU" altLang="ru-RU" sz="2600"/>
              <a:t>кр, Н</a:t>
            </a:r>
            <a:r>
              <a:rPr lang="ru-RU" altLang="ru-RU" sz="1800"/>
              <a:t>0</a:t>
            </a:r>
            <a:r>
              <a:rPr lang="ru-RU" altLang="ru-RU" sz="2600"/>
              <a:t> отвергается (различия статистически значимы).</a:t>
            </a:r>
          </a:p>
        </p:txBody>
      </p:sp>
      <p:pic>
        <p:nvPicPr>
          <p:cNvPr id="26627" name="Picture 3">
            <a:extLst>
              <a:ext uri="{FF2B5EF4-FFF2-40B4-BE49-F238E27FC236}">
                <a16:creationId xmlns:a16="http://schemas.microsoft.com/office/drawing/2014/main" id="{B3FF8B50-4CF7-954C-9823-3DDFA67188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2879725"/>
            <a:ext cx="3662362" cy="1093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8" name="Picture 4">
            <a:extLst>
              <a:ext uri="{FF2B5EF4-FFF2-40B4-BE49-F238E27FC236}">
                <a16:creationId xmlns:a16="http://schemas.microsoft.com/office/drawing/2014/main" id="{88EA4231-AA9E-0A45-A4EA-49F0AB4DF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4679950"/>
            <a:ext cx="2519362" cy="105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743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EDC5DEB9-8A23-D140-8C3E-595F70837A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93938" y="-65088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>
                <a:solidFill>
                  <a:srgbClr val="C5000B"/>
                </a:solidFill>
                <a:latin typeface="Comic Sans MS" panose="030F0902030302020204" pitchFamily="66" charset="0"/>
              </a:rPr>
              <a:t>Многофункциональные критерии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FF0640E-08B9-6243-A698-0BEFA66106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8313" y="1143000"/>
            <a:ext cx="8820150" cy="5272088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179388" indent="90488">
              <a:buSzPct val="4500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ru-RU" altLang="ru-RU" sz="3200" b="1">
                <a:solidFill>
                  <a:srgbClr val="663300"/>
                </a:solidFill>
              </a:rPr>
              <a:t>Биномиальный m-критерий</a:t>
            </a:r>
          </a:p>
          <a:p>
            <a:pPr marL="179388" indent="90488">
              <a:buSzPct val="45000"/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ru-RU" altLang="ru-RU" sz="2600" b="1"/>
              <a:t>Цель:</a:t>
            </a:r>
            <a:r>
              <a:rPr lang="ru-RU" altLang="ru-RU" sz="2600"/>
              <a:t> сопоставления частоты встречаемости какого-либо эффекта в выборке с теоретической или заданной частотой его встречаемости; для 5&lt;N1&lt;300;</a:t>
            </a:r>
          </a:p>
          <a:p>
            <a:pPr marL="179388" indent="90488"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ru-RU" altLang="ru-RU" sz="3200" b="1">
                <a:solidFill>
                  <a:srgbClr val="800000"/>
                </a:solidFill>
              </a:rPr>
              <a:t>  </a:t>
            </a:r>
            <a:r>
              <a:rPr lang="en-US" altLang="ru-RU" sz="3200" b="1">
                <a:solidFill>
                  <a:srgbClr val="808000"/>
                </a:solidFill>
                <a:latin typeface="Century Schoolbook L" pitchFamily="16" charset="0"/>
                <a:cs typeface="Arial" panose="020B0604020202020204" pitchFamily="34" charset="0"/>
              </a:rPr>
              <a:t>χ</a:t>
            </a:r>
            <a:r>
              <a:rPr lang="ru-RU" altLang="ru-RU" sz="3200" b="1" baseline="15000">
                <a:solidFill>
                  <a:srgbClr val="808000"/>
                </a:solidFill>
                <a:latin typeface="Century Schoolbook L" pitchFamily="16" charset="0"/>
              </a:rPr>
              <a:t>2</a:t>
            </a:r>
            <a:r>
              <a:rPr lang="ru-RU" altLang="ru-RU" sz="3200" b="1" baseline="15000">
                <a:solidFill>
                  <a:srgbClr val="808000"/>
                </a:solidFill>
              </a:rPr>
              <a:t> - </a:t>
            </a:r>
            <a:r>
              <a:rPr lang="ru-RU" altLang="ru-RU" sz="3200" b="1">
                <a:solidFill>
                  <a:srgbClr val="808000"/>
                </a:solidFill>
              </a:rPr>
              <a:t>критерий Пирсона</a:t>
            </a:r>
          </a:p>
          <a:p>
            <a:pPr marL="179388" indent="90488"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ru-RU" altLang="ru-RU" sz="2600" b="1"/>
              <a:t>Цель:</a:t>
            </a:r>
            <a:r>
              <a:rPr lang="ru-RU" altLang="ru-RU" sz="2600"/>
              <a:t> а)</a:t>
            </a:r>
            <a:r>
              <a:rPr lang="ru-RU" altLang="ru-RU" sz="2600" u="sng"/>
              <a:t>сопоставление эмпирического распределения признака с теоретическим</a:t>
            </a:r>
            <a:r>
              <a:rPr lang="ru-RU" altLang="ru-RU" sz="2600"/>
              <a:t>; б)сопоставление двух, трех или более эмпирических распределений одного и того же признака.</a:t>
            </a:r>
          </a:p>
          <a:p>
            <a:pPr marL="179388" indent="90488">
              <a:buNone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ru-RU" altLang="ru-RU" sz="2600" b="1"/>
              <a:t>Ограничения</a:t>
            </a:r>
            <a:r>
              <a:rPr lang="ru-RU" altLang="ru-RU" sz="2600"/>
              <a:t>: N&gt;30 (чем больше,тем лучше); неперекрещивающиеся разряды признака; требуется поправка на непрерывность</a:t>
            </a:r>
          </a:p>
        </p:txBody>
      </p:sp>
    </p:spTree>
    <p:extLst>
      <p:ext uri="{BB962C8B-B14F-4D97-AF65-F5344CB8AC3E}">
        <p14:creationId xmlns:p14="http://schemas.microsoft.com/office/powerpoint/2010/main" val="1528748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>
            <a:extLst>
              <a:ext uri="{FF2B5EF4-FFF2-40B4-BE49-F238E27FC236}">
                <a16:creationId xmlns:a16="http://schemas.microsoft.com/office/drawing/2014/main" id="{944420A0-07CE-B140-AD91-2895D9C48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6464" y="647701"/>
            <a:ext cx="7666037" cy="873125"/>
          </a:xfrm>
          <a:ln/>
        </p:spPr>
        <p:txBody>
          <a:bodyPr>
            <a:normAutofit fontScale="90000"/>
          </a:bodyPr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DD4814"/>
                </a:solidFill>
              </a:rPr>
              <a:t>Проверка характера распределения</a:t>
            </a: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2B817E3-2237-D540-9C30-48A09E95F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76463" y="1768475"/>
            <a:ext cx="8024812" cy="3970338"/>
          </a:xfrm>
          <a:ln/>
        </p:spPr>
        <p:txBody>
          <a:bodyPr/>
          <a:lstStyle/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>
                <a:solidFill>
                  <a:srgbClr val="000080"/>
                </a:solidFill>
              </a:rPr>
              <a:t>1) </a:t>
            </a:r>
            <a:r>
              <a:rPr lang="ru-RU" altLang="ru-RU" b="1">
                <a:solidFill>
                  <a:srgbClr val="000080"/>
                </a:solidFill>
              </a:rPr>
              <a:t>Критерий Колмогорова-Смирнова:</a:t>
            </a:r>
            <a:r>
              <a:rPr lang="ru-RU" altLang="ru-RU"/>
              <a:t> сравнение двух распределений, сравнение эмпирического и теоретического распределений.</a:t>
            </a:r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/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>
                <a:solidFill>
                  <a:srgbClr val="000080"/>
                </a:solidFill>
              </a:rPr>
              <a:t>2) Критерий Шапиро-Уилка:</a:t>
            </a:r>
          </a:p>
          <a:p>
            <a:pPr indent="-341313"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/>
              <a:t>сравнение распределения выборки с нормальным. </a:t>
            </a:r>
          </a:p>
        </p:txBody>
      </p:sp>
    </p:spTree>
    <p:extLst>
      <p:ext uri="{BB962C8B-B14F-4D97-AF65-F5344CB8AC3E}">
        <p14:creationId xmlns:p14="http://schemas.microsoft.com/office/powerpoint/2010/main" val="30795735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29205-5B71-9945-8F99-A16BDD44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DBF3F6-5598-2944-9635-85C2E1815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455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7CB25-9AB2-EE43-B629-EDCC03A0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A70225-3BFA-884E-BED6-375853E6F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8259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F90E35-1FCD-0A48-B628-8E772E076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778005-2C20-8A44-B2ED-B41A7CB80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2790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9C6B2-A2D3-0B4F-94B5-ACB2DBA8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8300A2-6772-6C4C-97CD-EF16DB408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2378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5714C-34AA-E84E-BF98-8FDC171F9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CE169F-B497-B645-9AF5-B2719AA6A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76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>
            <a:extLst>
              <a:ext uri="{FF2B5EF4-FFF2-40B4-BE49-F238E27FC236}">
                <a16:creationId xmlns:a16="http://schemas.microsoft.com/office/drawing/2014/main" id="{88B410B2-8DF8-8144-BAB7-389F758149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84363" y="633413"/>
            <a:ext cx="8509000" cy="603250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dirty="0">
                <a:latin typeface="Comic Sans MS" panose="030F0902030302020204" pitchFamily="66" charset="0"/>
              </a:rPr>
              <a:t>Виды критериев</a:t>
            </a:r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AF459ED7-2F9E-384B-B04B-8F65878963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14525" y="1439863"/>
            <a:ext cx="8358188" cy="5243512"/>
          </a:xfrm>
          <a:ln/>
        </p:spPr>
        <p:txBody>
          <a:bodyPr vert="horz" lIns="91440" tIns="0" rIns="91440" bIns="45720" rtlCol="0">
            <a:normAutofit/>
          </a:bodyPr>
          <a:lstStyle/>
          <a:p>
            <a:pPr marL="823913" indent="-603250">
              <a:lnSpc>
                <a:spcPct val="116000"/>
              </a:lnSpc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600" b="1">
                <a:latin typeface="Comic Sans MS" panose="030F0902030302020204" pitchFamily="66" charset="0"/>
              </a:rPr>
              <a:t>Параметрические 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/>
              <a:t>т.е. основанные на расчете параметров генеральной совокупности (X, </a:t>
            </a:r>
            <a:r>
              <a:rPr lang="ru-RU" altLang="ru-RU" sz="3200">
                <a:cs typeface="Arial" panose="020B0604020202020204" pitchFamily="34" charset="0"/>
              </a:rPr>
              <a:t>σ</a:t>
            </a:r>
            <a:r>
              <a:rPr lang="ru-RU" altLang="ru-RU" sz="3200" baseline="33000">
                <a:cs typeface="Arial" panose="020B0604020202020204" pitchFamily="34" charset="0"/>
              </a:rPr>
              <a:t>2</a:t>
            </a:r>
            <a:r>
              <a:rPr lang="ru-RU" altLang="ru-RU" sz="3200"/>
              <a:t>).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u="sng"/>
              <a:t>Достоинства</a:t>
            </a:r>
            <a:r>
              <a:rPr lang="ru-RU" altLang="ru-RU" sz="3200"/>
              <a:t>: более мощные и точные.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u="sng"/>
              <a:t>Трудности:</a:t>
            </a:r>
            <a:r>
              <a:rPr lang="ru-RU" altLang="ru-RU" sz="3200"/>
              <a:t> 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/>
              <a:t>требуют измерений по шкале интервалов или равных отношений;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/>
              <a:t>только нормальное распределение!;</a:t>
            </a:r>
          </a:p>
          <a:p>
            <a:pPr marL="823913" indent="-603250"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/>
              <a:t>желательный объем выборки N&gt;50</a:t>
            </a:r>
          </a:p>
        </p:txBody>
      </p:sp>
    </p:spTree>
    <p:extLst>
      <p:ext uri="{BB962C8B-B14F-4D97-AF65-F5344CB8AC3E}">
        <p14:creationId xmlns:p14="http://schemas.microsoft.com/office/powerpoint/2010/main" val="23342013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FF36D12E-9534-154E-8E5F-B3513A4736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/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dirty="0">
                <a:latin typeface="Comic Sans MS" panose="030F0902030302020204" pitchFamily="66" charset="0"/>
              </a:rPr>
              <a:t>Виды критериев</a:t>
            </a: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829FFAC9-02A9-6D4B-8A85-5B4E3C8CA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4963"/>
            <a:ext cx="8229600" cy="4895850"/>
          </a:xfrm>
          <a:ln/>
        </p:spPr>
        <p:txBody>
          <a:bodyPr vert="horz" lIns="91440" tIns="0" rIns="91440" bIns="45720" rtlCol="0">
            <a:normAutofit lnSpcReduction="10000"/>
          </a:bodyPr>
          <a:lstStyle/>
          <a:p>
            <a:pPr marL="823913" indent="-603250">
              <a:lnSpc>
                <a:spcPct val="116000"/>
              </a:lnSpc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600" b="1">
                <a:latin typeface="Comic Sans MS" panose="030F0902030302020204" pitchFamily="66" charset="0"/>
              </a:rPr>
              <a:t>Непараметрические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/>
              <a:t>т.е. не включающие в формулу расчета параметров распределения, основанные на оперировании частотами или рангами.</a:t>
            </a:r>
          </a:p>
          <a:p>
            <a:pPr marL="823913" indent="-603250">
              <a:spcAft>
                <a:spcPts val="713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u="sng"/>
              <a:t>Достоинства</a:t>
            </a:r>
            <a:r>
              <a:rPr lang="ru-RU" altLang="ru-RU"/>
              <a:t>: </a:t>
            </a:r>
          </a:p>
          <a:p>
            <a:pPr marL="823913" indent="-603250">
              <a:spcAft>
                <a:spcPts val="713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/>
              <a:t>+ просты в расчете;</a:t>
            </a:r>
          </a:p>
          <a:p>
            <a:pPr marL="823913" indent="-603250">
              <a:spcAft>
                <a:spcPts val="713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/>
              <a:t>+ применимы на малых выборках (N&lt;10);</a:t>
            </a:r>
          </a:p>
          <a:p>
            <a:pPr marL="823913" indent="-603250">
              <a:spcAft>
                <a:spcPts val="713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/>
              <a:t>+ не привязаны к характеру распределения.</a:t>
            </a:r>
          </a:p>
          <a:p>
            <a:pPr marL="823913" indent="-603250">
              <a:spcAft>
                <a:spcPts val="713"/>
              </a:spcAft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u="sng"/>
              <a:t>Недостатки</a:t>
            </a:r>
            <a:r>
              <a:rPr lang="ru-RU" altLang="ru-RU"/>
              <a:t>: менее мощные (</a:t>
            </a:r>
            <a:r>
              <a:rPr lang="ru-RU" altLang="ru-RU">
                <a:cs typeface="Arial" panose="020B0604020202020204" pitchFamily="34" charset="0"/>
              </a:rPr>
              <a:t>β)</a:t>
            </a:r>
            <a:r>
              <a:rPr lang="ru-RU" altLang="ru-RU"/>
              <a:t>, имеют табличные ограничения по макс. N</a:t>
            </a:r>
          </a:p>
        </p:txBody>
      </p:sp>
    </p:spTree>
    <p:extLst>
      <p:ext uri="{BB962C8B-B14F-4D97-AF65-F5344CB8AC3E}">
        <p14:creationId xmlns:p14="http://schemas.microsoft.com/office/powerpoint/2010/main" val="14609317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>
            <a:extLst>
              <a:ext uri="{FF2B5EF4-FFF2-40B4-BE49-F238E27FC236}">
                <a16:creationId xmlns:a16="http://schemas.microsoft.com/office/drawing/2014/main" id="{D84143C0-8E23-A544-A91C-0887A68F0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81C74B9C-B4BA-1A4E-9727-EC8D2C4BAC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604963"/>
            <a:ext cx="8229600" cy="4875212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 dirty="0" err="1"/>
              <a:t>U</a:t>
            </a:r>
            <a:r>
              <a:rPr lang="ru-RU" altLang="ru-RU" sz="3200" b="1" dirty="0"/>
              <a:t>-критерий Манна-Уитни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 dirty="0"/>
              <a:t>Назначение критерия</a:t>
            </a:r>
            <a:r>
              <a:rPr lang="ru-RU" altLang="ru-RU" sz="2600" dirty="0"/>
              <a:t>: оценка достоверности различий между 2 выборками по уровню признака;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 dirty="0"/>
              <a:t>Суть критерия</a:t>
            </a:r>
            <a:r>
              <a:rPr lang="ru-RU" altLang="ru-RU" sz="2600" dirty="0"/>
              <a:t>: оценивает зону совпадений значений выборок после сплошного ранжирования.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 dirty="0"/>
              <a:t>Ограничения критерия: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dirty="0"/>
              <a:t> </a:t>
            </a:r>
            <a:r>
              <a:rPr lang="ru-RU" altLang="ru-RU" sz="2600" dirty="0" err="1"/>
              <a:t>a</a:t>
            </a:r>
            <a:r>
              <a:rPr lang="ru-RU" altLang="ru-RU" sz="2600" dirty="0"/>
              <a:t>) N1&gt;2, N2&gt;5 (или каждая &gt;3);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dirty="0"/>
              <a:t>б) N1, N2 не более 60</a:t>
            </a:r>
          </a:p>
        </p:txBody>
      </p:sp>
    </p:spTree>
    <p:extLst>
      <p:ext uri="{BB962C8B-B14F-4D97-AF65-F5344CB8AC3E}">
        <p14:creationId xmlns:p14="http://schemas.microsoft.com/office/powerpoint/2010/main" val="19675098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>
            <a:extLst>
              <a:ext uri="{FF2B5EF4-FFF2-40B4-BE49-F238E27FC236}">
                <a16:creationId xmlns:a16="http://schemas.microsoft.com/office/drawing/2014/main" id="{52702740-9DDA-7B41-ADD4-A7D8F0092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8689" y="93663"/>
            <a:ext cx="8326437" cy="1166812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9124AD83-0C87-6449-9551-FEC4DBB37F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0513" y="1439864"/>
            <a:ext cx="8964612" cy="4783137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 dirty="0" err="1"/>
              <a:t>U</a:t>
            </a:r>
            <a:r>
              <a:rPr lang="ru-RU" altLang="ru-RU" sz="3200" b="1" dirty="0"/>
              <a:t>-критерий Манна-Уитни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 dirty="0"/>
              <a:t>Алгоритм подсчета (Е.В. Сидоренко)</a:t>
            </a:r>
            <a:r>
              <a:rPr lang="ru-RU" altLang="ru-RU" sz="2600" dirty="0"/>
              <a:t>: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Перенести все данные на отдельные карточки двух цветов (Например, n</a:t>
            </a:r>
            <a:r>
              <a:rPr lang="ru-RU" altLang="ru-RU" sz="2400" baseline="-33000" dirty="0"/>
              <a:t>1</a:t>
            </a:r>
            <a:r>
              <a:rPr lang="ru-RU" altLang="ru-RU" sz="2400" dirty="0"/>
              <a:t> -синие, n</a:t>
            </a:r>
            <a:r>
              <a:rPr lang="ru-RU" altLang="ru-RU" sz="2400" baseline="-33000" dirty="0"/>
              <a:t>2</a:t>
            </a:r>
            <a:r>
              <a:rPr lang="ru-RU" altLang="ru-RU" sz="2400" dirty="0"/>
              <a:t> - красные );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Разложить все карточки по возрастанию значений;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Приписать каждому значению ранг, начиная с меньшего (</a:t>
            </a:r>
            <a:r>
              <a:rPr lang="ru-RU" altLang="ru-RU" sz="2400" u="sng" dirty="0"/>
              <a:t>Правила ранжирования!</a:t>
            </a:r>
            <a:r>
              <a:rPr lang="ru-RU" altLang="ru-RU" sz="2400" dirty="0"/>
              <a:t>) 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Проверить: для всего ряда рангов 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Для каждой выборки </a:t>
            </a:r>
            <a:r>
              <a:rPr lang="ru-RU" altLang="ru-RU" sz="2400" b="1" dirty="0"/>
              <a:t>отдельно</a:t>
            </a:r>
            <a:r>
              <a:rPr lang="ru-RU" altLang="ru-RU" sz="2400" dirty="0"/>
              <a:t> посчитать сумму рангов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 dirty="0"/>
              <a:t>Наибольшую сумму рангов обозначить как </a:t>
            </a:r>
            <a:r>
              <a:rPr lang="ru-RU" altLang="ru-RU" sz="2400" dirty="0" err="1"/>
              <a:t>Тх</a:t>
            </a:r>
            <a:endParaRPr lang="ru-RU" altLang="ru-RU" sz="2400" dirty="0"/>
          </a:p>
        </p:txBody>
      </p:sp>
      <p:graphicFrame>
        <p:nvGraphicFramePr>
          <p:cNvPr id="10243" name="Object 3">
            <a:extLst>
              <a:ext uri="{FF2B5EF4-FFF2-40B4-BE49-F238E27FC236}">
                <a16:creationId xmlns:a16="http://schemas.microsoft.com/office/drawing/2014/main" id="{E977C911-3434-C74C-8844-A245F2195B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45364" y="4679950"/>
          <a:ext cx="3030537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r:id="rId4" imgW="1549400" imgH="381000" progId="">
                  <p:embed/>
                </p:oleObj>
              </mc:Choice>
              <mc:Fallback>
                <p:oleObj r:id="rId4" imgW="1549400" imgH="381000" progId="">
                  <p:embed/>
                  <p:pic>
                    <p:nvPicPr>
                      <p:cNvPr id="10243" name="Object 3">
                        <a:extLst>
                          <a:ext uri="{FF2B5EF4-FFF2-40B4-BE49-F238E27FC236}">
                            <a16:creationId xmlns:a16="http://schemas.microsoft.com/office/drawing/2014/main" id="{E977C911-3434-C74C-8844-A245F2195B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5364" y="4679950"/>
                        <a:ext cx="3030537" cy="7429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12251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>
            <a:extLst>
              <a:ext uri="{FF2B5EF4-FFF2-40B4-BE49-F238E27FC236}">
                <a16:creationId xmlns:a16="http://schemas.microsoft.com/office/drawing/2014/main" id="{43EDA7CE-26D4-7B4E-8A87-A620208BAD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8689" y="93663"/>
            <a:ext cx="8326437" cy="1166812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2A879DA8-6328-8449-ACD8-7430130704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0513" y="1260476"/>
            <a:ext cx="8964612" cy="5699125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 dirty="0" err="1"/>
              <a:t>U</a:t>
            </a:r>
            <a:r>
              <a:rPr lang="ru-RU" altLang="ru-RU" sz="3200" b="1" dirty="0"/>
              <a:t>-критерий Манна-Уитни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 dirty="0"/>
              <a:t>Алгоритм подсчета (продолжение)</a:t>
            </a:r>
            <a:r>
              <a:rPr lang="ru-RU" altLang="ru-RU" sz="2600" dirty="0"/>
              <a:t>: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dirty="0"/>
              <a:t>Считать </a:t>
            </a:r>
            <a:r>
              <a:rPr lang="ru-RU" altLang="ru-RU" b="1" dirty="0" err="1"/>
              <a:t>U</a:t>
            </a:r>
            <a:r>
              <a:rPr lang="ru-RU" altLang="ru-RU" dirty="0"/>
              <a:t>=                                      , 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dirty="0"/>
              <a:t>где </a:t>
            </a:r>
            <a:r>
              <a:rPr lang="ru-RU" altLang="ru-RU" dirty="0" err="1"/>
              <a:t>n</a:t>
            </a:r>
            <a:r>
              <a:rPr lang="ru-RU" altLang="ru-RU" baseline="-33000" dirty="0" err="1"/>
              <a:t>x</a:t>
            </a:r>
            <a:r>
              <a:rPr lang="ru-RU" altLang="ru-RU" dirty="0"/>
              <a:t> — выборка с наибольшей суммой рангов.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dirty="0"/>
              <a:t>Сопоставить с табличными критическими значениями </a:t>
            </a:r>
            <a:r>
              <a:rPr lang="ru-RU" altLang="ru-RU" b="1" dirty="0" err="1"/>
              <a:t>Uкр</a:t>
            </a:r>
            <a:r>
              <a:rPr lang="ru-RU" altLang="ru-RU" b="1" dirty="0"/>
              <a:t>.</a:t>
            </a:r>
            <a:r>
              <a:rPr lang="ru-RU" altLang="ru-RU" dirty="0"/>
              <a:t> 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b="1" dirty="0"/>
              <a:t>Если </a:t>
            </a:r>
            <a:r>
              <a:rPr lang="ru-RU" altLang="ru-RU" b="1" dirty="0" err="1"/>
              <a:t>U</a:t>
            </a:r>
            <a:r>
              <a:rPr lang="ru-RU" altLang="ru-RU" dirty="0"/>
              <a:t> &lt; </a:t>
            </a:r>
            <a:r>
              <a:rPr lang="ru-RU" altLang="ru-RU" b="1" dirty="0" err="1"/>
              <a:t>Uкр</a:t>
            </a:r>
            <a:r>
              <a:rPr lang="ru-RU" altLang="ru-RU" b="1" dirty="0"/>
              <a:t>.</a:t>
            </a:r>
            <a:r>
              <a:rPr lang="ru-RU" altLang="ru-RU" dirty="0"/>
              <a:t> для </a:t>
            </a:r>
            <a:r>
              <a:rPr lang="ru-RU" altLang="ru-RU" dirty="0" err="1"/>
              <a:t>p</a:t>
            </a:r>
            <a:r>
              <a:rPr lang="ru-RU" altLang="ru-RU" dirty="0"/>
              <a:t>=0,01, тогда различие значимо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dirty="0"/>
              <a:t>Пример: 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dirty="0"/>
              <a:t>Различий нет </a:t>
            </a:r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BE479334-A13E-7041-8466-875955878B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2179638"/>
            <a:ext cx="3600450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8" name="Picture 4">
            <a:extLst>
              <a:ext uri="{FF2B5EF4-FFF2-40B4-BE49-F238E27FC236}">
                <a16:creationId xmlns:a16="http://schemas.microsoft.com/office/drawing/2014/main" id="{9D6BA764-1079-8540-B4F2-82695E7E3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2289" y="5040314"/>
            <a:ext cx="6192837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38130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>
            <a:extLst>
              <a:ext uri="{FF2B5EF4-FFF2-40B4-BE49-F238E27FC236}">
                <a16:creationId xmlns:a16="http://schemas.microsoft.com/office/drawing/2014/main" id="{7A5A72AD-DB5A-5746-BED6-1FEB65C9AD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3050"/>
            <a:ext cx="8229600" cy="1144588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28E05A0E-7B00-3E48-A735-A2D6970CD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8" y="1604964"/>
            <a:ext cx="8820150" cy="4981575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000080"/>
                </a:solidFill>
              </a:rPr>
              <a:t>Н-критерий Крускала-Уоллеса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Назначение критерия</a:t>
            </a:r>
            <a:r>
              <a:rPr lang="ru-RU" altLang="ru-RU" sz="2600"/>
              <a:t>: оценка достоверности различий между 3 и более выборками по уровню признака;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Суть критерия</a:t>
            </a:r>
            <a:r>
              <a:rPr lang="ru-RU" altLang="ru-RU" sz="2600"/>
              <a:t>: оценивает различия в суммах рангов, полученных каждой выборкой после сплошного ранжирования всех испытуемых.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Ограничения критерия: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 a) N1&gt;2, N2 и N3&gt;4 (или каждая &gt;3);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/>
              <a:t>б) упускает различия между отдельными парами выборок</a:t>
            </a:r>
          </a:p>
        </p:txBody>
      </p:sp>
    </p:spTree>
    <p:extLst>
      <p:ext uri="{BB962C8B-B14F-4D97-AF65-F5344CB8AC3E}">
        <p14:creationId xmlns:p14="http://schemas.microsoft.com/office/powerpoint/2010/main" val="13644929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C4A4F041-F26F-C846-A87E-73EC852F9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98689" y="93663"/>
            <a:ext cx="8326437" cy="1166812"/>
          </a:xfrm>
          <a:ln/>
        </p:spPr>
        <p:txBody>
          <a:bodyPr>
            <a:normAutofit fontScale="90000"/>
          </a:bodyPr>
          <a:lstStyle/>
          <a:p>
            <a:pPr algn="r">
              <a:lnSpc>
                <a:spcPct val="116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dirty="0">
                <a:latin typeface="Comic Sans MS" panose="030F0902030302020204" pitchFamily="66" charset="0"/>
              </a:rPr>
              <a:t>Выявление различий в уровне исследуемого признака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CA39784A-C76C-D74C-9A9F-973BD669CF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60513" y="1260476"/>
            <a:ext cx="8964612" cy="5783263"/>
          </a:xfrm>
          <a:ln/>
        </p:spPr>
        <p:txBody>
          <a:bodyPr vert="horz" lIns="91440" tIns="28080" rIns="91440" bIns="45720" rtlCol="0">
            <a:normAutofit/>
          </a:bodyPr>
          <a:lstStyle/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3200" b="1">
                <a:solidFill>
                  <a:srgbClr val="000080"/>
                </a:solidFill>
              </a:rPr>
              <a:t>Н-критерий Крускала-Уоллеса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600" b="1"/>
              <a:t>Алгоритм подсчета</a:t>
            </a:r>
            <a:r>
              <a:rPr lang="ru-RU" altLang="ru-RU" sz="2600"/>
              <a:t>: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Перенести данные каждой выборки на отдельные карточки определенного цвета;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Разложить все карточки по возрастанию значений;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Приписать каждому значению ранг, начиная с меньшего (проверить по </a:t>
            </a:r>
            <a:r>
              <a:rPr lang="ru-RU" altLang="ru-RU" sz="2400" u="sng"/>
              <a:t>Правилам ранжирования!)</a:t>
            </a:r>
          </a:p>
          <a:p>
            <a:pPr marL="823913" indent="-603250">
              <a:buClr>
                <a:srgbClr val="F57900"/>
              </a:buClr>
              <a:buSzPct val="45000"/>
              <a:buFont typeface="Wingdings" pitchFamily="2" charset="2"/>
              <a:buChar char=""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Посчитать сумму рангов каждой выборки, обозначить ее как Т1, Т2, Т3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r>
              <a:rPr lang="ru-RU" altLang="ru-RU" sz="2400"/>
              <a:t>                       </a:t>
            </a:r>
            <a:r>
              <a:rPr lang="ru-RU" altLang="ru-RU" sz="4000" b="1">
                <a:solidFill>
                  <a:srgbClr val="000080"/>
                </a:solidFill>
              </a:rPr>
              <a:t>H</a:t>
            </a:r>
            <a:r>
              <a:rPr lang="ru-RU" altLang="ru-RU" sz="4000" b="1"/>
              <a:t> </a:t>
            </a:r>
            <a:r>
              <a:rPr lang="ru-RU" altLang="ru-RU" sz="4000"/>
              <a:t>=</a:t>
            </a:r>
            <a:r>
              <a:rPr lang="ru-RU" altLang="ru-RU" sz="2400"/>
              <a:t>                                  </a:t>
            </a:r>
          </a:p>
          <a:p>
            <a:pPr marL="823913" indent="-603250">
              <a:buSzPct val="45000"/>
              <a:buNone/>
              <a:tabLst>
                <a:tab pos="823913" algn="l"/>
                <a:tab pos="928688" algn="l"/>
                <a:tab pos="1377950" algn="l"/>
                <a:tab pos="1827213" algn="l"/>
                <a:tab pos="2276475" algn="l"/>
                <a:tab pos="2725738" algn="l"/>
                <a:tab pos="3175000" algn="l"/>
                <a:tab pos="3624263" algn="l"/>
                <a:tab pos="4073525" algn="l"/>
                <a:tab pos="4522788" algn="l"/>
                <a:tab pos="4972050" algn="l"/>
                <a:tab pos="5421313" algn="l"/>
                <a:tab pos="5870575" algn="l"/>
                <a:tab pos="6319838" algn="l"/>
                <a:tab pos="6769100" algn="l"/>
                <a:tab pos="7218363" algn="l"/>
                <a:tab pos="7667625" algn="l"/>
                <a:tab pos="8116888" algn="l"/>
                <a:tab pos="8566150" algn="l"/>
                <a:tab pos="9015413" algn="l"/>
                <a:tab pos="9464675" algn="l"/>
              </a:tabLst>
            </a:pPr>
            <a:endParaRPr lang="ru-RU" altLang="ru-RU" sz="2400"/>
          </a:p>
        </p:txBody>
      </p:sp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B2E12C19-1816-824E-8D59-CB23EC79B5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86275" y="5184775"/>
          <a:ext cx="5676900" cy="99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r:id="rId4" imgW="5689600" imgH="1003300" progId="">
                  <p:embed/>
                </p:oleObj>
              </mc:Choice>
              <mc:Fallback>
                <p:oleObj r:id="rId4" imgW="5689600" imgH="1003300" progId="">
                  <p:embed/>
                  <p:pic>
                    <p:nvPicPr>
                      <p:cNvPr id="13315" name="Object 3">
                        <a:extLst>
                          <a:ext uri="{FF2B5EF4-FFF2-40B4-BE49-F238E27FC236}">
                            <a16:creationId xmlns:a16="http://schemas.microsoft.com/office/drawing/2014/main" id="{B2E12C19-1816-824E-8D59-CB23EC79B5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5184775"/>
                        <a:ext cx="5676900" cy="992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38622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1478</Words>
  <Application>Microsoft Macintosh PowerPoint</Application>
  <PresentationFormat>Широкоэкранный</PresentationFormat>
  <Paragraphs>208</Paragraphs>
  <Slides>29</Slides>
  <Notes>23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Century Schoolbook L</vt:lpstr>
      <vt:lpstr>Comic Sans MS</vt:lpstr>
      <vt:lpstr>FreeSans</vt:lpstr>
      <vt:lpstr>Wingdings</vt:lpstr>
      <vt:lpstr>Тема Office</vt:lpstr>
      <vt:lpstr>Лекция 8. Параметрические и непараметрические критерии</vt:lpstr>
      <vt:lpstr>Презентация PowerPoint</vt:lpstr>
      <vt:lpstr>Виды критериев</vt:lpstr>
      <vt:lpstr>Виды критериев</vt:lpstr>
      <vt:lpstr>Выявление различий в уровне исследуемого признака</vt:lpstr>
      <vt:lpstr>Выявление различий в уровне исследуемого признака</vt:lpstr>
      <vt:lpstr>Выявление различий в уровне исследуемого признака</vt:lpstr>
      <vt:lpstr>Выявление различий в уровне исследуемого признака</vt:lpstr>
      <vt:lpstr>Выявление различий в уровне исследуемого признака</vt:lpstr>
      <vt:lpstr>Выявление различий в уровне исследуемого признака</vt:lpstr>
      <vt:lpstr>Выявление различий в уровне исследуемого признака</vt:lpstr>
      <vt:lpstr>Оценка достоверности сдвига</vt:lpstr>
      <vt:lpstr>Оценка достоверности сдвига</vt:lpstr>
      <vt:lpstr>Оценка достоверности сдвига</vt:lpstr>
      <vt:lpstr>Параметрические критерии</vt:lpstr>
      <vt:lpstr>Параметрические критерии</vt:lpstr>
      <vt:lpstr>Параметрические критерии</vt:lpstr>
      <vt:lpstr>Параметрические критерии</vt:lpstr>
      <vt:lpstr>Многофункциональные критерии</vt:lpstr>
      <vt:lpstr>Многофункциональные критерии</vt:lpstr>
      <vt:lpstr>Многофункциональные статистические критерии</vt:lpstr>
      <vt:lpstr>Многофункциональные статистические критерии</vt:lpstr>
      <vt:lpstr>Многофункциональные критерии</vt:lpstr>
      <vt:lpstr>Проверка характера распределения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8.</dc:title>
  <dc:creator>Microsoft Office User</dc:creator>
  <cp:lastModifiedBy>Microsoft Office User</cp:lastModifiedBy>
  <cp:revision>3</cp:revision>
  <dcterms:created xsi:type="dcterms:W3CDTF">2023-11-01T17:10:14Z</dcterms:created>
  <dcterms:modified xsi:type="dcterms:W3CDTF">2023-11-05T06:58:02Z</dcterms:modified>
</cp:coreProperties>
</file>