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sldIdLst>
    <p:sldId id="256" r:id="rId2"/>
    <p:sldId id="258" r:id="rId3"/>
    <p:sldId id="259" r:id="rId4"/>
    <p:sldId id="260" r:id="rId5"/>
    <p:sldId id="261" r:id="rId6"/>
    <p:sldId id="266" r:id="rId7"/>
    <p:sldId id="271" r:id="rId8"/>
    <p:sldId id="273" r:id="rId9"/>
    <p:sldId id="274" r:id="rId10"/>
    <p:sldId id="275" r:id="rId11"/>
    <p:sldId id="277" r:id="rId12"/>
    <p:sldId id="279" r:id="rId13"/>
    <p:sldId id="280" r:id="rId14"/>
    <p:sldId id="281" r:id="rId15"/>
    <p:sldId id="282" r:id="rId16"/>
    <p:sldId id="284" r:id="rId17"/>
    <p:sldId id="307" r:id="rId18"/>
    <p:sldId id="308" r:id="rId19"/>
    <p:sldId id="309" r:id="rId20"/>
    <p:sldId id="310" r:id="rId21"/>
    <p:sldId id="311"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963869A-EC77-4056-A885-61A2A375D0A5}"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ru-RU"/>
        </a:p>
      </dgm:t>
    </dgm:pt>
    <dgm:pt modelId="{4E9316F3-05C2-4167-B351-074AAC5158B7}">
      <dgm:prSet phldrT="[Текст]" custT="1">
        <dgm:style>
          <a:lnRef idx="1">
            <a:schemeClr val="accent1"/>
          </a:lnRef>
          <a:fillRef idx="2">
            <a:schemeClr val="accent1"/>
          </a:fillRef>
          <a:effectRef idx="1">
            <a:schemeClr val="accent1"/>
          </a:effectRef>
          <a:fontRef idx="minor">
            <a:schemeClr val="dk1"/>
          </a:fontRef>
        </dgm:style>
      </dgm:prSet>
      <dgm:spPr/>
      <dgm:t>
        <a:bodyPr/>
        <a:lstStyle/>
        <a:p>
          <a:r>
            <a:rPr lang="kk-KZ" sz="1800" dirty="0" smtClean="0">
              <a:latin typeface="Times New Roman" pitchFamily="18" charset="0"/>
              <a:cs typeface="Times New Roman" pitchFamily="18" charset="0"/>
            </a:rPr>
            <a:t>сыртқы орта факторларының өзара байланысы</a:t>
          </a:r>
          <a:endParaRPr lang="ru-RU" sz="1800" dirty="0">
            <a:latin typeface="Times New Roman" pitchFamily="18" charset="0"/>
            <a:cs typeface="Times New Roman" pitchFamily="18" charset="0"/>
          </a:endParaRPr>
        </a:p>
      </dgm:t>
    </dgm:pt>
    <dgm:pt modelId="{F6C3B379-3C2A-4988-B238-67D5C6ED7E20}" type="parTrans" cxnId="{308A8318-2F31-4131-884A-8F59AD06CAC1}">
      <dgm:prSet/>
      <dgm:spPr/>
      <dgm:t>
        <a:bodyPr/>
        <a:lstStyle/>
        <a:p>
          <a:endParaRPr lang="ru-RU"/>
        </a:p>
      </dgm:t>
    </dgm:pt>
    <dgm:pt modelId="{97605E75-98BD-45DC-89A2-2C17BA6D16AB}" type="sibTrans" cxnId="{308A8318-2F31-4131-884A-8F59AD06CAC1}">
      <dgm:prSet/>
      <dgm:spPr/>
      <dgm:t>
        <a:bodyPr/>
        <a:lstStyle/>
        <a:p>
          <a:endParaRPr lang="ru-RU"/>
        </a:p>
      </dgm:t>
    </dgm:pt>
    <dgm:pt modelId="{285CD3B3-C21F-4208-85F6-B5D06DF9CAED}">
      <dgm:prSet phldrT="[Текст]" custT="1">
        <dgm:style>
          <a:lnRef idx="1">
            <a:schemeClr val="accent2"/>
          </a:lnRef>
          <a:fillRef idx="2">
            <a:schemeClr val="accent2"/>
          </a:fillRef>
          <a:effectRef idx="1">
            <a:schemeClr val="accent2"/>
          </a:effectRef>
          <a:fontRef idx="minor">
            <a:schemeClr val="dk1"/>
          </a:fontRef>
        </dgm:style>
      </dgm:prSet>
      <dgm:spPr/>
      <dgm:t>
        <a:bodyPr/>
        <a:lstStyle/>
        <a:p>
          <a:r>
            <a:rPr lang="kk-KZ" sz="2000" dirty="0" smtClean="0">
              <a:latin typeface="Times New Roman" pitchFamily="18" charset="0"/>
              <a:cs typeface="Times New Roman" pitchFamily="18" charset="0"/>
            </a:rPr>
            <a:t>сыртқы ортаның күрделілігі</a:t>
          </a:r>
          <a:endParaRPr lang="ru-RU" sz="2000" dirty="0">
            <a:latin typeface="Times New Roman" pitchFamily="18" charset="0"/>
            <a:cs typeface="Times New Roman" pitchFamily="18" charset="0"/>
          </a:endParaRPr>
        </a:p>
      </dgm:t>
    </dgm:pt>
    <dgm:pt modelId="{311F7454-7D15-4EB9-A6DD-A4AF081567D3}" type="parTrans" cxnId="{510BAD19-626B-4F7E-AA1D-14AFABADB12F}">
      <dgm:prSet/>
      <dgm:spPr/>
      <dgm:t>
        <a:bodyPr/>
        <a:lstStyle/>
        <a:p>
          <a:endParaRPr lang="ru-RU"/>
        </a:p>
      </dgm:t>
    </dgm:pt>
    <dgm:pt modelId="{05CF7E01-7301-471D-9A7E-40F3687CCB78}" type="sibTrans" cxnId="{510BAD19-626B-4F7E-AA1D-14AFABADB12F}">
      <dgm:prSet/>
      <dgm:spPr/>
      <dgm:t>
        <a:bodyPr/>
        <a:lstStyle/>
        <a:p>
          <a:endParaRPr lang="ru-RU"/>
        </a:p>
      </dgm:t>
    </dgm:pt>
    <dgm:pt modelId="{E79B86D0-EFB1-4822-93FD-38F264D2F768}">
      <dgm:prSet phldrT="[Текст]" custT="1">
        <dgm:style>
          <a:lnRef idx="1">
            <a:schemeClr val="accent3"/>
          </a:lnRef>
          <a:fillRef idx="2">
            <a:schemeClr val="accent3"/>
          </a:fillRef>
          <a:effectRef idx="1">
            <a:schemeClr val="accent3"/>
          </a:effectRef>
          <a:fontRef idx="minor">
            <a:schemeClr val="dk1"/>
          </a:fontRef>
        </dgm:style>
      </dgm:prSet>
      <dgm:spPr/>
      <dgm:t>
        <a:bodyPr/>
        <a:lstStyle/>
        <a:p>
          <a:r>
            <a:rPr lang="kk-KZ" sz="1800" dirty="0" smtClean="0">
              <a:latin typeface="Times New Roman" pitchFamily="18" charset="0"/>
              <a:cs typeface="Times New Roman" pitchFamily="18" charset="0"/>
            </a:rPr>
            <a:t>сыртқы ортаның әрекетшілдігі</a:t>
          </a:r>
          <a:endParaRPr lang="ru-RU" sz="1800" dirty="0">
            <a:latin typeface="Times New Roman" pitchFamily="18" charset="0"/>
            <a:cs typeface="Times New Roman" pitchFamily="18" charset="0"/>
          </a:endParaRPr>
        </a:p>
      </dgm:t>
    </dgm:pt>
    <dgm:pt modelId="{E5BFE655-D42B-467E-8D87-7FE0FB14F257}" type="parTrans" cxnId="{9CF8F438-9216-4916-B30F-FA3747ED1664}">
      <dgm:prSet/>
      <dgm:spPr/>
      <dgm:t>
        <a:bodyPr/>
        <a:lstStyle/>
        <a:p>
          <a:endParaRPr lang="ru-RU"/>
        </a:p>
      </dgm:t>
    </dgm:pt>
    <dgm:pt modelId="{B542CF0B-7402-41CD-874E-468DC7B60E1A}" type="sibTrans" cxnId="{9CF8F438-9216-4916-B30F-FA3747ED1664}">
      <dgm:prSet/>
      <dgm:spPr/>
      <dgm:t>
        <a:bodyPr/>
        <a:lstStyle/>
        <a:p>
          <a:endParaRPr lang="ru-RU"/>
        </a:p>
      </dgm:t>
    </dgm:pt>
    <dgm:pt modelId="{350CF38C-15EE-4563-998E-98B46F61CAFA}">
      <dgm:prSet phldrT="[Текст]" custT="1">
        <dgm:style>
          <a:lnRef idx="1">
            <a:schemeClr val="accent4"/>
          </a:lnRef>
          <a:fillRef idx="2">
            <a:schemeClr val="accent4"/>
          </a:fillRef>
          <a:effectRef idx="1">
            <a:schemeClr val="accent4"/>
          </a:effectRef>
          <a:fontRef idx="minor">
            <a:schemeClr val="dk1"/>
          </a:fontRef>
        </dgm:style>
      </dgm:prSet>
      <dgm:spPr/>
      <dgm:t>
        <a:bodyPr/>
        <a:lstStyle/>
        <a:p>
          <a:r>
            <a:rPr lang="kk-KZ" sz="1800" dirty="0" smtClean="0">
              <a:latin typeface="Times New Roman" pitchFamily="18" charset="0"/>
              <a:cs typeface="Times New Roman" pitchFamily="18" charset="0"/>
            </a:rPr>
            <a:t>сыртқы ортаның анықталмағандығы</a:t>
          </a:r>
          <a:endParaRPr lang="ru-RU" sz="1800" dirty="0">
            <a:latin typeface="Times New Roman" pitchFamily="18" charset="0"/>
            <a:cs typeface="Times New Roman" pitchFamily="18" charset="0"/>
          </a:endParaRPr>
        </a:p>
      </dgm:t>
    </dgm:pt>
    <dgm:pt modelId="{D5294636-1CAE-466E-BFDC-E32C86C3A725}" type="parTrans" cxnId="{D06E54E7-23CF-4678-9617-4EE339BEDCBA}">
      <dgm:prSet/>
      <dgm:spPr/>
      <dgm:t>
        <a:bodyPr/>
        <a:lstStyle/>
        <a:p>
          <a:endParaRPr lang="ru-RU"/>
        </a:p>
      </dgm:t>
    </dgm:pt>
    <dgm:pt modelId="{AFB6588B-47BE-40A1-B45C-130764BF916B}" type="sibTrans" cxnId="{D06E54E7-23CF-4678-9617-4EE339BEDCBA}">
      <dgm:prSet/>
      <dgm:spPr/>
      <dgm:t>
        <a:bodyPr/>
        <a:lstStyle/>
        <a:p>
          <a:endParaRPr lang="ru-RU"/>
        </a:p>
      </dgm:t>
    </dgm:pt>
    <dgm:pt modelId="{262F8B10-E76F-4FAF-8C1D-E81027B6EB9A}" type="pres">
      <dgm:prSet presAssocID="{A963869A-EC77-4056-A885-61A2A375D0A5}" presName="Name0" presStyleCnt="0">
        <dgm:presLayoutVars>
          <dgm:dir/>
          <dgm:resizeHandles val="exact"/>
        </dgm:presLayoutVars>
      </dgm:prSet>
      <dgm:spPr/>
      <dgm:t>
        <a:bodyPr/>
        <a:lstStyle/>
        <a:p>
          <a:endParaRPr lang="ru-RU"/>
        </a:p>
      </dgm:t>
    </dgm:pt>
    <dgm:pt modelId="{FA5B0AAE-701F-446D-ADAF-282B92F808B2}" type="pres">
      <dgm:prSet presAssocID="{4E9316F3-05C2-4167-B351-074AAC5158B7}" presName="Name5" presStyleLbl="vennNode1" presStyleIdx="0" presStyleCnt="4" custScaleY="103836">
        <dgm:presLayoutVars>
          <dgm:bulletEnabled val="1"/>
        </dgm:presLayoutVars>
      </dgm:prSet>
      <dgm:spPr/>
      <dgm:t>
        <a:bodyPr/>
        <a:lstStyle/>
        <a:p>
          <a:endParaRPr lang="ru-RU"/>
        </a:p>
      </dgm:t>
    </dgm:pt>
    <dgm:pt modelId="{282B4018-81BD-4A12-A018-EAC891A98BF8}" type="pres">
      <dgm:prSet presAssocID="{97605E75-98BD-45DC-89A2-2C17BA6D16AB}" presName="space" presStyleCnt="0"/>
      <dgm:spPr/>
    </dgm:pt>
    <dgm:pt modelId="{772614A2-51EE-44E3-AE3A-1371812AFB1E}" type="pres">
      <dgm:prSet presAssocID="{285CD3B3-C21F-4208-85F6-B5D06DF9CAED}" presName="Name5" presStyleLbl="vennNode1" presStyleIdx="1" presStyleCnt="4">
        <dgm:presLayoutVars>
          <dgm:bulletEnabled val="1"/>
        </dgm:presLayoutVars>
      </dgm:prSet>
      <dgm:spPr/>
      <dgm:t>
        <a:bodyPr/>
        <a:lstStyle/>
        <a:p>
          <a:endParaRPr lang="ru-RU"/>
        </a:p>
      </dgm:t>
    </dgm:pt>
    <dgm:pt modelId="{3B9092ED-575D-4CFA-BACA-49DCE069CE46}" type="pres">
      <dgm:prSet presAssocID="{05CF7E01-7301-471D-9A7E-40F3687CCB78}" presName="space" presStyleCnt="0"/>
      <dgm:spPr/>
    </dgm:pt>
    <dgm:pt modelId="{27712562-1B5F-4AA0-8FE3-D0BA50C1EB17}" type="pres">
      <dgm:prSet presAssocID="{E79B86D0-EFB1-4822-93FD-38F264D2F768}" presName="Name5" presStyleLbl="vennNode1" presStyleIdx="2" presStyleCnt="4">
        <dgm:presLayoutVars>
          <dgm:bulletEnabled val="1"/>
        </dgm:presLayoutVars>
      </dgm:prSet>
      <dgm:spPr/>
      <dgm:t>
        <a:bodyPr/>
        <a:lstStyle/>
        <a:p>
          <a:endParaRPr lang="ru-RU"/>
        </a:p>
      </dgm:t>
    </dgm:pt>
    <dgm:pt modelId="{EACCAB02-1BA6-4AD1-8708-0DAD527392C3}" type="pres">
      <dgm:prSet presAssocID="{B542CF0B-7402-41CD-874E-468DC7B60E1A}" presName="space" presStyleCnt="0"/>
      <dgm:spPr/>
    </dgm:pt>
    <dgm:pt modelId="{8001428B-CE7D-41E7-B184-ED88F04B0A06}" type="pres">
      <dgm:prSet presAssocID="{350CF38C-15EE-4563-998E-98B46F61CAFA}" presName="Name5" presStyleLbl="vennNode1" presStyleIdx="3" presStyleCnt="4">
        <dgm:presLayoutVars>
          <dgm:bulletEnabled val="1"/>
        </dgm:presLayoutVars>
      </dgm:prSet>
      <dgm:spPr/>
      <dgm:t>
        <a:bodyPr/>
        <a:lstStyle/>
        <a:p>
          <a:endParaRPr lang="ru-RU"/>
        </a:p>
      </dgm:t>
    </dgm:pt>
  </dgm:ptLst>
  <dgm:cxnLst>
    <dgm:cxn modelId="{B8F200FB-C09D-4E76-BA63-8C4D646BEFC9}" type="presOf" srcId="{285CD3B3-C21F-4208-85F6-B5D06DF9CAED}" destId="{772614A2-51EE-44E3-AE3A-1371812AFB1E}" srcOrd="0" destOrd="0" presId="urn:microsoft.com/office/officeart/2005/8/layout/venn3"/>
    <dgm:cxn modelId="{9CF8F438-9216-4916-B30F-FA3747ED1664}" srcId="{A963869A-EC77-4056-A885-61A2A375D0A5}" destId="{E79B86D0-EFB1-4822-93FD-38F264D2F768}" srcOrd="2" destOrd="0" parTransId="{E5BFE655-D42B-467E-8D87-7FE0FB14F257}" sibTransId="{B542CF0B-7402-41CD-874E-468DC7B60E1A}"/>
    <dgm:cxn modelId="{308A8318-2F31-4131-884A-8F59AD06CAC1}" srcId="{A963869A-EC77-4056-A885-61A2A375D0A5}" destId="{4E9316F3-05C2-4167-B351-074AAC5158B7}" srcOrd="0" destOrd="0" parTransId="{F6C3B379-3C2A-4988-B238-67D5C6ED7E20}" sibTransId="{97605E75-98BD-45DC-89A2-2C17BA6D16AB}"/>
    <dgm:cxn modelId="{510BAD19-626B-4F7E-AA1D-14AFABADB12F}" srcId="{A963869A-EC77-4056-A885-61A2A375D0A5}" destId="{285CD3B3-C21F-4208-85F6-B5D06DF9CAED}" srcOrd="1" destOrd="0" parTransId="{311F7454-7D15-4EB9-A6DD-A4AF081567D3}" sibTransId="{05CF7E01-7301-471D-9A7E-40F3687CCB78}"/>
    <dgm:cxn modelId="{145BCC09-3774-470B-BE7D-ACF02B3456D3}" type="presOf" srcId="{A963869A-EC77-4056-A885-61A2A375D0A5}" destId="{262F8B10-E76F-4FAF-8C1D-E81027B6EB9A}" srcOrd="0" destOrd="0" presId="urn:microsoft.com/office/officeart/2005/8/layout/venn3"/>
    <dgm:cxn modelId="{8555A090-5BFF-4AC9-AF9E-D904C05E66EE}" type="presOf" srcId="{4E9316F3-05C2-4167-B351-074AAC5158B7}" destId="{FA5B0AAE-701F-446D-ADAF-282B92F808B2}" srcOrd="0" destOrd="0" presId="urn:microsoft.com/office/officeart/2005/8/layout/venn3"/>
    <dgm:cxn modelId="{E528E0E3-C0C3-4270-8D09-76462584B107}" type="presOf" srcId="{350CF38C-15EE-4563-998E-98B46F61CAFA}" destId="{8001428B-CE7D-41E7-B184-ED88F04B0A06}" srcOrd="0" destOrd="0" presId="urn:microsoft.com/office/officeart/2005/8/layout/venn3"/>
    <dgm:cxn modelId="{D06E54E7-23CF-4678-9617-4EE339BEDCBA}" srcId="{A963869A-EC77-4056-A885-61A2A375D0A5}" destId="{350CF38C-15EE-4563-998E-98B46F61CAFA}" srcOrd="3" destOrd="0" parTransId="{D5294636-1CAE-466E-BFDC-E32C86C3A725}" sibTransId="{AFB6588B-47BE-40A1-B45C-130764BF916B}"/>
    <dgm:cxn modelId="{EA730B61-DFAF-4580-BB26-B2204FE62DD3}" type="presOf" srcId="{E79B86D0-EFB1-4822-93FD-38F264D2F768}" destId="{27712562-1B5F-4AA0-8FE3-D0BA50C1EB17}" srcOrd="0" destOrd="0" presId="urn:microsoft.com/office/officeart/2005/8/layout/venn3"/>
    <dgm:cxn modelId="{77B749E4-8181-4FA6-884C-81316D9D4ADA}" type="presParOf" srcId="{262F8B10-E76F-4FAF-8C1D-E81027B6EB9A}" destId="{FA5B0AAE-701F-446D-ADAF-282B92F808B2}" srcOrd="0" destOrd="0" presId="urn:microsoft.com/office/officeart/2005/8/layout/venn3"/>
    <dgm:cxn modelId="{2A40F41A-36E4-496B-8CAE-584734087192}" type="presParOf" srcId="{262F8B10-E76F-4FAF-8C1D-E81027B6EB9A}" destId="{282B4018-81BD-4A12-A018-EAC891A98BF8}" srcOrd="1" destOrd="0" presId="urn:microsoft.com/office/officeart/2005/8/layout/venn3"/>
    <dgm:cxn modelId="{A78CF519-00C2-45BA-BC3A-B9464E57DC98}" type="presParOf" srcId="{262F8B10-E76F-4FAF-8C1D-E81027B6EB9A}" destId="{772614A2-51EE-44E3-AE3A-1371812AFB1E}" srcOrd="2" destOrd="0" presId="urn:microsoft.com/office/officeart/2005/8/layout/venn3"/>
    <dgm:cxn modelId="{037B4811-F54A-4EC7-9452-957F51A85E46}" type="presParOf" srcId="{262F8B10-E76F-4FAF-8C1D-E81027B6EB9A}" destId="{3B9092ED-575D-4CFA-BACA-49DCE069CE46}" srcOrd="3" destOrd="0" presId="urn:microsoft.com/office/officeart/2005/8/layout/venn3"/>
    <dgm:cxn modelId="{535F1883-5EB4-416B-8D6D-FAF3C3FC6113}" type="presParOf" srcId="{262F8B10-E76F-4FAF-8C1D-E81027B6EB9A}" destId="{27712562-1B5F-4AA0-8FE3-D0BA50C1EB17}" srcOrd="4" destOrd="0" presId="urn:microsoft.com/office/officeart/2005/8/layout/venn3"/>
    <dgm:cxn modelId="{E4D559C6-1B03-445F-99AE-5775777D1FBD}" type="presParOf" srcId="{262F8B10-E76F-4FAF-8C1D-E81027B6EB9A}" destId="{EACCAB02-1BA6-4AD1-8708-0DAD527392C3}" srcOrd="5" destOrd="0" presId="urn:microsoft.com/office/officeart/2005/8/layout/venn3"/>
    <dgm:cxn modelId="{F228FE67-EA41-41B8-BE60-2FA92EBAFCE2}" type="presParOf" srcId="{262F8B10-E76F-4FAF-8C1D-E81027B6EB9A}" destId="{8001428B-CE7D-41E7-B184-ED88F04B0A06}" srcOrd="6"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5B0AAE-701F-446D-ADAF-282B92F808B2}">
      <dsp:nvSpPr>
        <dsp:cNvPr id="0" name=""/>
        <dsp:cNvSpPr/>
      </dsp:nvSpPr>
      <dsp:spPr>
        <a:xfrm>
          <a:off x="2299" y="890586"/>
          <a:ext cx="2307059" cy="2395557"/>
        </a:xfrm>
        <a:prstGeom prst="ellipse">
          <a:avLst/>
        </a:prstGeom>
        <a:solidFill>
          <a:schemeClr val="accent1">
            <a:tint val="70000"/>
            <a:lumMod val="104000"/>
          </a:schemeClr>
        </a:solidFill>
        <a:ln w="9525" cap="rnd" cmpd="sng" algn="ctr">
          <a:solidFill>
            <a:schemeClr val="accent1">
              <a:shade val="90000"/>
            </a:schemeClr>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126965" tIns="22860" rIns="126965" bIns="22860" numCol="1" spcCol="1270" anchor="ctr" anchorCtr="0">
          <a:noAutofit/>
        </a:bodyPr>
        <a:lstStyle/>
        <a:p>
          <a:pPr lvl="0" algn="ctr" defTabSz="800100">
            <a:lnSpc>
              <a:spcPct val="90000"/>
            </a:lnSpc>
            <a:spcBef>
              <a:spcPct val="0"/>
            </a:spcBef>
            <a:spcAft>
              <a:spcPct val="35000"/>
            </a:spcAft>
          </a:pPr>
          <a:r>
            <a:rPr lang="kk-KZ" sz="1800" kern="1200" dirty="0" smtClean="0">
              <a:latin typeface="Times New Roman" pitchFamily="18" charset="0"/>
              <a:cs typeface="Times New Roman" pitchFamily="18" charset="0"/>
            </a:rPr>
            <a:t>сыртқы орта факторларының өзара байланысы</a:t>
          </a:r>
          <a:endParaRPr lang="ru-RU" sz="1800" kern="1200" dirty="0">
            <a:latin typeface="Times New Roman" pitchFamily="18" charset="0"/>
            <a:cs typeface="Times New Roman" pitchFamily="18" charset="0"/>
          </a:endParaRPr>
        </a:p>
      </dsp:txBody>
      <dsp:txXfrm>
        <a:off x="340160" y="1241407"/>
        <a:ext cx="1631337" cy="1693915"/>
      </dsp:txXfrm>
    </dsp:sp>
    <dsp:sp modelId="{772614A2-51EE-44E3-AE3A-1371812AFB1E}">
      <dsp:nvSpPr>
        <dsp:cNvPr id="0" name=""/>
        <dsp:cNvSpPr/>
      </dsp:nvSpPr>
      <dsp:spPr>
        <a:xfrm>
          <a:off x="1847946" y="934835"/>
          <a:ext cx="2307059" cy="2307059"/>
        </a:xfrm>
        <a:prstGeom prst="ellipse">
          <a:avLst/>
        </a:prstGeom>
        <a:solidFill>
          <a:schemeClr val="accent2">
            <a:tint val="70000"/>
            <a:lumMod val="104000"/>
          </a:schemeClr>
        </a:solidFill>
        <a:ln w="9525" cap="rnd" cmpd="sng" algn="ctr">
          <a:solidFill>
            <a:schemeClr val="accent2">
              <a:shade val="90000"/>
            </a:schemeClr>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126965" tIns="25400" rIns="126965" bIns="25400" numCol="1" spcCol="1270" anchor="ctr" anchorCtr="0">
          <a:noAutofit/>
        </a:bodyPr>
        <a:lstStyle/>
        <a:p>
          <a:pPr lvl="0" algn="ctr" defTabSz="889000">
            <a:lnSpc>
              <a:spcPct val="90000"/>
            </a:lnSpc>
            <a:spcBef>
              <a:spcPct val="0"/>
            </a:spcBef>
            <a:spcAft>
              <a:spcPct val="35000"/>
            </a:spcAft>
          </a:pPr>
          <a:r>
            <a:rPr lang="kk-KZ" sz="2000" kern="1200" dirty="0" smtClean="0">
              <a:latin typeface="Times New Roman" pitchFamily="18" charset="0"/>
              <a:cs typeface="Times New Roman" pitchFamily="18" charset="0"/>
            </a:rPr>
            <a:t>сыртқы ортаның күрделілігі</a:t>
          </a:r>
          <a:endParaRPr lang="ru-RU" sz="2000" kern="1200" dirty="0">
            <a:latin typeface="Times New Roman" pitchFamily="18" charset="0"/>
            <a:cs typeface="Times New Roman" pitchFamily="18" charset="0"/>
          </a:endParaRPr>
        </a:p>
      </dsp:txBody>
      <dsp:txXfrm>
        <a:off x="2185807" y="1272696"/>
        <a:ext cx="1631337" cy="1631337"/>
      </dsp:txXfrm>
    </dsp:sp>
    <dsp:sp modelId="{27712562-1B5F-4AA0-8FE3-D0BA50C1EB17}">
      <dsp:nvSpPr>
        <dsp:cNvPr id="0" name=""/>
        <dsp:cNvSpPr/>
      </dsp:nvSpPr>
      <dsp:spPr>
        <a:xfrm>
          <a:off x="3693594" y="934835"/>
          <a:ext cx="2307059" cy="2307059"/>
        </a:xfrm>
        <a:prstGeom prst="ellipse">
          <a:avLst/>
        </a:prstGeom>
        <a:solidFill>
          <a:schemeClr val="accent3">
            <a:tint val="70000"/>
            <a:lumMod val="104000"/>
          </a:schemeClr>
        </a:solidFill>
        <a:ln w="9525" cap="rnd" cmpd="sng" algn="ctr">
          <a:solidFill>
            <a:schemeClr val="accent3">
              <a:shade val="90000"/>
            </a:schemeClr>
          </a:solidFill>
          <a:prstDash val="solid"/>
        </a:ln>
        <a:effectLst/>
      </dsp:spPr>
      <dsp:style>
        <a:lnRef idx="1">
          <a:schemeClr val="accent3"/>
        </a:lnRef>
        <a:fillRef idx="2">
          <a:schemeClr val="accent3"/>
        </a:fillRef>
        <a:effectRef idx="1">
          <a:schemeClr val="accent3"/>
        </a:effectRef>
        <a:fontRef idx="minor">
          <a:schemeClr val="dk1"/>
        </a:fontRef>
      </dsp:style>
      <dsp:txBody>
        <a:bodyPr spcFirstLastPara="0" vert="horz" wrap="square" lIns="126965" tIns="22860" rIns="126965" bIns="22860" numCol="1" spcCol="1270" anchor="ctr" anchorCtr="0">
          <a:noAutofit/>
        </a:bodyPr>
        <a:lstStyle/>
        <a:p>
          <a:pPr lvl="0" algn="ctr" defTabSz="800100">
            <a:lnSpc>
              <a:spcPct val="90000"/>
            </a:lnSpc>
            <a:spcBef>
              <a:spcPct val="0"/>
            </a:spcBef>
            <a:spcAft>
              <a:spcPct val="35000"/>
            </a:spcAft>
          </a:pPr>
          <a:r>
            <a:rPr lang="kk-KZ" sz="1800" kern="1200" dirty="0" smtClean="0">
              <a:latin typeface="Times New Roman" pitchFamily="18" charset="0"/>
              <a:cs typeface="Times New Roman" pitchFamily="18" charset="0"/>
            </a:rPr>
            <a:t>сыртқы ортаның әрекетшілдігі</a:t>
          </a:r>
          <a:endParaRPr lang="ru-RU" sz="1800" kern="1200" dirty="0">
            <a:latin typeface="Times New Roman" pitchFamily="18" charset="0"/>
            <a:cs typeface="Times New Roman" pitchFamily="18" charset="0"/>
          </a:endParaRPr>
        </a:p>
      </dsp:txBody>
      <dsp:txXfrm>
        <a:off x="4031455" y="1272696"/>
        <a:ext cx="1631337" cy="1631337"/>
      </dsp:txXfrm>
    </dsp:sp>
    <dsp:sp modelId="{8001428B-CE7D-41E7-B184-ED88F04B0A06}">
      <dsp:nvSpPr>
        <dsp:cNvPr id="0" name=""/>
        <dsp:cNvSpPr/>
      </dsp:nvSpPr>
      <dsp:spPr>
        <a:xfrm>
          <a:off x="5539241" y="934835"/>
          <a:ext cx="2307059" cy="2307059"/>
        </a:xfrm>
        <a:prstGeom prst="ellipse">
          <a:avLst/>
        </a:prstGeom>
        <a:solidFill>
          <a:schemeClr val="accent4">
            <a:tint val="70000"/>
            <a:lumMod val="104000"/>
          </a:schemeClr>
        </a:solidFill>
        <a:ln w="9525" cap="rnd" cmpd="sng" algn="ctr">
          <a:solidFill>
            <a:schemeClr val="accent4">
              <a:shade val="90000"/>
            </a:schemeClr>
          </a:solidFill>
          <a:prstDash val="solid"/>
        </a:ln>
        <a:effectLst/>
      </dsp:spPr>
      <dsp:style>
        <a:lnRef idx="1">
          <a:schemeClr val="accent4"/>
        </a:lnRef>
        <a:fillRef idx="2">
          <a:schemeClr val="accent4"/>
        </a:fillRef>
        <a:effectRef idx="1">
          <a:schemeClr val="accent4"/>
        </a:effectRef>
        <a:fontRef idx="minor">
          <a:schemeClr val="dk1"/>
        </a:fontRef>
      </dsp:style>
      <dsp:txBody>
        <a:bodyPr spcFirstLastPara="0" vert="horz" wrap="square" lIns="126965" tIns="22860" rIns="126965" bIns="22860" numCol="1" spcCol="1270" anchor="ctr" anchorCtr="0">
          <a:noAutofit/>
        </a:bodyPr>
        <a:lstStyle/>
        <a:p>
          <a:pPr lvl="0" algn="ctr" defTabSz="800100">
            <a:lnSpc>
              <a:spcPct val="90000"/>
            </a:lnSpc>
            <a:spcBef>
              <a:spcPct val="0"/>
            </a:spcBef>
            <a:spcAft>
              <a:spcPct val="35000"/>
            </a:spcAft>
          </a:pPr>
          <a:r>
            <a:rPr lang="kk-KZ" sz="1800" kern="1200" dirty="0" smtClean="0">
              <a:latin typeface="Times New Roman" pitchFamily="18" charset="0"/>
              <a:cs typeface="Times New Roman" pitchFamily="18" charset="0"/>
            </a:rPr>
            <a:t>сыртқы ортаның анықталмағандығы</a:t>
          </a:r>
          <a:endParaRPr lang="ru-RU" sz="1800" kern="1200" dirty="0">
            <a:latin typeface="Times New Roman" pitchFamily="18" charset="0"/>
            <a:cs typeface="Times New Roman" pitchFamily="18" charset="0"/>
          </a:endParaRPr>
        </a:p>
      </dsp:txBody>
      <dsp:txXfrm>
        <a:off x="5877102" y="1272696"/>
        <a:ext cx="1631337" cy="1631337"/>
      </dsp:txXfrm>
    </dsp:sp>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A1C2AE90-29C5-4627-8760-50F63E2E9247}" type="datetimeFigureOut">
              <a:rPr lang="ru-RU" smtClean="0"/>
              <a:pPr/>
              <a:t>18.02.2025</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552327A9-8F10-4CCC-8C59-AE8ABA1DCC7F}" type="slidenum">
              <a:rPr lang="ru-RU" smtClean="0"/>
              <a:pPr/>
              <a:t>‹#›</a:t>
            </a:fld>
            <a:endParaRPr lang="ru-RU"/>
          </a:p>
        </p:txBody>
      </p:sp>
    </p:spTree>
    <p:extLst>
      <p:ext uri="{BB962C8B-B14F-4D97-AF65-F5344CB8AC3E}">
        <p14:creationId xmlns:p14="http://schemas.microsoft.com/office/powerpoint/2010/main" val="3509733047"/>
      </p:ext>
    </p:extLst>
  </p:cSld>
  <p:clrMapOvr>
    <a:masterClrMapping/>
  </p:clrMapOvr>
  <p:transition spd="med">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44F351F-53B1-3B4C-8CD4-15B0457E8E3F}" type="datetimeFigureOut">
              <a:rPr lang="en-US" dirty="0"/>
              <a:t>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781997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AB1E8F6-4F69-E448-82E4-3FF8C30628E4}" type="datetimeFigureOut">
              <a:rPr lang="en-US" dirty="0"/>
              <a:t>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548404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F790BAD4-EC93-8B4C-97AE-9AB5F3271B19}" type="datetimeFigureOut">
              <a:rPr lang="en-US" dirty="0"/>
              <a:t>2/18/2025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819625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E6C9050E-E079-6441-81E7-806D30677343}" type="datetimeFigureOut">
              <a:rPr lang="en-US" dirty="0"/>
              <a:t>2/18/2025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312181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99B230AF-FFB7-DE42-B481-AAC2589869DA}" type="datetimeFigureOut">
              <a:rPr lang="en-US" dirty="0"/>
              <a:t>2/18/2025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458193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E9A7C16-FAF2-2C41-B697-563997C522AD}" type="datetimeFigureOut">
              <a:rPr lang="en-US" dirty="0"/>
              <a:t>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3665486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A19D9EA-0687-604F-B97A-763B6765DF9F}" type="datetimeFigureOut">
              <a:rPr lang="en-US" dirty="0"/>
              <a:t>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08854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2B9A02F-357D-AF42-B110-A7740AFDCA1B}" type="datetimeFigureOut">
              <a:rPr lang="en-US" dirty="0"/>
              <a:t>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12161858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ABB9B27-4D02-2940-AED5-BC8F2B3B1507}" type="datetimeFigureOut">
              <a:rPr lang="en-US" dirty="0"/>
              <a:t>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6947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04CF7878-2C98-7449-BB8F-764A5EA8E558}" type="datetimeFigureOut">
              <a:rPr lang="en-US" dirty="0"/>
              <a:t>2/18/2025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16796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6D2F403-9584-1749-B6AB-5E1C5F94527C}" type="datetimeFigureOut">
              <a:rPr lang="en-US" dirty="0"/>
              <a:t>2/18/2025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70124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A58C0351-EB03-5444-BA93-B7E778374E24}" type="datetimeFigureOut">
              <a:rPr lang="en-US" dirty="0"/>
              <a:t>2/18/2025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878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EADB90-FF7E-5041-AB9F-1BC0957AB829}" type="datetimeFigureOut">
              <a:rPr lang="en-US" dirty="0"/>
              <a:t>2/18/2025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76623956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1EB8CB6-48D8-4E47-B0D3-B56230F429D0}" type="datetimeFigureOut">
              <a:rPr lang="en-US" dirty="0"/>
              <a:t>2/18/2025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534356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EF716D3-DCE8-CC45-8106-AE5DFCD073F9}" type="datetimeFigureOut">
              <a:rPr lang="en-US" dirty="0"/>
              <a:t>2/18/2025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509716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4D9FFFB4-400D-1240-AB24-6F86C96D4DFB}" type="datetimeFigureOut">
              <a:rPr lang="en-US" dirty="0"/>
              <a:t>2/18/2025</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1716327733"/>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 id="2147483716" r:id="rId15"/>
    <p:sldLayoutId id="2147483717" r:id="rId16"/>
  </p:sldLayoutIdLst>
  <p:transition>
    <p:fade/>
  </p:transition>
  <p:timing>
    <p:tnLst>
      <p:par>
        <p:cTn id="1" dur="indefinite" restart="never" nodeType="tmRoot"/>
      </p:par>
    </p:tnLst>
  </p:timing>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99592" y="1196752"/>
            <a:ext cx="7858180" cy="1223566"/>
          </a:xfrm>
        </p:spPr>
        <p:txBody>
          <a:bodyPr>
            <a:noAutofit/>
          </a:bodyPr>
          <a:lstStyle/>
          <a:p>
            <a:r>
              <a:rPr lang="kk-KZ" sz="3300" b="1" dirty="0" smtClean="0">
                <a:latin typeface="Times New Roman" pitchFamily="18" charset="0"/>
                <a:cs typeface="Times New Roman" pitchFamily="18" charset="0"/>
              </a:rPr>
              <a:t>Ұйым </a:t>
            </a:r>
            <a:r>
              <a:rPr lang="kk-KZ" sz="3300" b="1" dirty="0">
                <a:latin typeface="Times New Roman" pitchFamily="18" charset="0"/>
                <a:cs typeface="Times New Roman" pitchFamily="18" charset="0"/>
              </a:rPr>
              <a:t>түсінігі және оның </a:t>
            </a:r>
            <a:r>
              <a:rPr lang="kk-KZ" sz="3300" b="1" dirty="0" smtClean="0">
                <a:latin typeface="Times New Roman" pitchFamily="18" charset="0"/>
                <a:cs typeface="Times New Roman" pitchFamily="18" charset="0"/>
              </a:rPr>
              <a:t>түрлері. </a:t>
            </a:r>
            <a:r>
              <a:rPr lang="kk-KZ" sz="3300" b="1" dirty="0">
                <a:latin typeface="Times New Roman" pitchFamily="18" charset="0"/>
                <a:cs typeface="Times New Roman" pitchFamily="18" charset="0"/>
              </a:rPr>
              <a:t/>
            </a:r>
            <a:br>
              <a:rPr lang="kk-KZ" sz="3300" b="1" dirty="0">
                <a:latin typeface="Times New Roman" pitchFamily="18" charset="0"/>
                <a:cs typeface="Times New Roman" pitchFamily="18" charset="0"/>
              </a:rPr>
            </a:br>
            <a:r>
              <a:rPr lang="kk-KZ" sz="3300" b="1" dirty="0" smtClean="0">
                <a:latin typeface="Times New Roman" pitchFamily="18" charset="0"/>
                <a:cs typeface="Times New Roman" pitchFamily="18" charset="0"/>
              </a:rPr>
              <a:t>Ұйымды басқаруды қайта құрылымдау.</a:t>
            </a:r>
            <a:endParaRPr lang="ru-RU" sz="3300" dirty="0">
              <a:latin typeface="Times New Roman" pitchFamily="18" charset="0"/>
              <a:cs typeface="Times New Roman" pitchFamily="18" charset="0"/>
            </a:endParaRPr>
          </a:p>
        </p:txBody>
      </p:sp>
      <p:sp>
        <p:nvSpPr>
          <p:cNvPr id="3" name="Подзаголовок 2"/>
          <p:cNvSpPr>
            <a:spLocks noGrp="1"/>
          </p:cNvSpPr>
          <p:nvPr>
            <p:ph type="subTitle" idx="1"/>
          </p:nvPr>
        </p:nvSpPr>
        <p:spPr/>
        <p:txBody>
          <a:bodyPr/>
          <a:lstStyle/>
          <a:p>
            <a:endParaRPr lang="ru-RU"/>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62227" y="116632"/>
            <a:ext cx="7848600" cy="6480720"/>
          </a:xfrm>
        </p:spPr>
        <p:txBody>
          <a:bodyPr>
            <a:normAutofit fontScale="92500"/>
          </a:bodyPr>
          <a:lstStyle/>
          <a:p>
            <a:pPr marL="0" indent="360000" algn="just">
              <a:spcBef>
                <a:spcPts val="0"/>
              </a:spcBef>
              <a:buNone/>
            </a:pPr>
            <a:r>
              <a:rPr lang="kk-KZ" sz="2400" b="1" dirty="0" smtClean="0">
                <a:latin typeface="Times New Roman" pitchFamily="18" charset="0"/>
                <a:cs typeface="Times New Roman" pitchFamily="18" charset="0"/>
              </a:rPr>
              <a:t>Ресми ұйым </a:t>
            </a:r>
            <a:r>
              <a:rPr lang="kk-KZ" sz="2400" dirty="0" smtClean="0">
                <a:latin typeface="Times New Roman" pitchFamily="18" charset="0"/>
                <a:cs typeface="Times New Roman" pitchFamily="18" charset="0"/>
              </a:rPr>
              <a:t>жоғары тәртіппен құралған әлеуметтік жүйе ретінде қалыптасып күшін заңдық негіздерден алады.</a:t>
            </a:r>
            <a:endParaRPr lang="ru-RU" sz="2400" dirty="0" smtClean="0">
              <a:latin typeface="Times New Roman" pitchFamily="18" charset="0"/>
              <a:cs typeface="Times New Roman" pitchFamily="18" charset="0"/>
            </a:endParaRPr>
          </a:p>
          <a:p>
            <a:pPr marL="0" indent="360000" algn="just">
              <a:spcBef>
                <a:spcPts val="0"/>
              </a:spcBef>
              <a:buNone/>
            </a:pPr>
            <a:r>
              <a:rPr lang="kk-KZ" sz="2400" b="1" dirty="0" smtClean="0">
                <a:latin typeface="Times New Roman" pitchFamily="18" charset="0"/>
                <a:cs typeface="Times New Roman" pitchFamily="18" charset="0"/>
              </a:rPr>
              <a:t>Бейресми ұйым </a:t>
            </a:r>
            <a:r>
              <a:rPr lang="kk-KZ" sz="2400" dirty="0" smtClean="0">
                <a:latin typeface="Times New Roman" pitchFamily="18" charset="0"/>
                <a:cs typeface="Times New Roman" pitchFamily="18" charset="0"/>
              </a:rPr>
              <a:t>болса тұлғалардың жеке-өздерінің қажеттіліктеріне қарай өзара ынтымақтастық топты құратын топ.</a:t>
            </a:r>
          </a:p>
          <a:p>
            <a:pPr marL="0" indent="360000" algn="just">
              <a:lnSpc>
                <a:spcPct val="120000"/>
              </a:lnSpc>
              <a:spcBef>
                <a:spcPts val="0"/>
              </a:spcBef>
              <a:buNone/>
            </a:pPr>
            <a:r>
              <a:rPr lang="kk-KZ" sz="2400" b="1" dirty="0">
                <a:latin typeface="Times New Roman" pitchFamily="18" charset="0"/>
                <a:cs typeface="Times New Roman" pitchFamily="18" charset="0"/>
              </a:rPr>
              <a:t>Унитарлы модель: </a:t>
            </a:r>
            <a:r>
              <a:rPr lang="kk-KZ" sz="2400" dirty="0">
                <a:latin typeface="Times New Roman" pitchFamily="18" charset="0"/>
                <a:cs typeface="Times New Roman" pitchFamily="18" charset="0"/>
              </a:rPr>
              <a:t>қатаң бағынышты тәртіппен норма мен регламентке негізделген сыртқы мақсатқа жету үшін мүшелердің біртұтас әрекет етуі. Мысалы: мемлекеттік мекемелер жоғарғы жақтағы инфрақұрылымдағы өзгерістер, төменгі жақта жұмысқа адамдардың қамтылуына септігін тигізеді.</a:t>
            </a:r>
            <a:endParaRPr lang="ru-RU" sz="2400" dirty="0">
              <a:latin typeface="Times New Roman" pitchFamily="18" charset="0"/>
              <a:cs typeface="Times New Roman" pitchFamily="18" charset="0"/>
            </a:endParaRPr>
          </a:p>
          <a:p>
            <a:pPr marL="0" indent="360000" algn="just">
              <a:lnSpc>
                <a:spcPct val="120000"/>
              </a:lnSpc>
              <a:spcBef>
                <a:spcPts val="0"/>
              </a:spcBef>
              <a:buNone/>
            </a:pPr>
            <a:r>
              <a:rPr lang="kk-KZ" sz="2400" b="1" dirty="0">
                <a:latin typeface="Times New Roman" pitchFamily="18" charset="0"/>
                <a:cs typeface="Times New Roman" pitchFamily="18" charset="0"/>
              </a:rPr>
              <a:t>Плюралистикалық ұйым: </a:t>
            </a:r>
            <a:r>
              <a:rPr lang="kk-KZ" sz="2400" dirty="0">
                <a:latin typeface="Times New Roman" pitchFamily="18" charset="0"/>
                <a:cs typeface="Times New Roman" pitchFamily="18" charset="0"/>
              </a:rPr>
              <a:t>тек қана біріге отырып мақсатқа жетуге болатын жағдайларда өз еріктерімен ұйымдасатын ұйымдарды плюралистикалық ұйым деп атаймыз. Мұндай ұйым корпоративтік және ассоциативтік болып жүзеге асады.</a:t>
            </a:r>
            <a:endParaRPr lang="ru-RU" sz="2400" dirty="0">
              <a:latin typeface="Times New Roman" pitchFamily="18" charset="0"/>
              <a:cs typeface="Times New Roman" pitchFamily="18" charset="0"/>
            </a:endParaRPr>
          </a:p>
          <a:p>
            <a:pPr marL="0" indent="360000" algn="just">
              <a:spcBef>
                <a:spcPts val="0"/>
              </a:spcBef>
              <a:buNone/>
            </a:pPr>
            <a:endParaRPr lang="ru-RU" sz="2400" dirty="0" smtClean="0">
              <a:latin typeface="Times New Roman" pitchFamily="18" charset="0"/>
              <a:cs typeface="Times New Roman" pitchFamily="18" charset="0"/>
            </a:endParaRP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62227" y="785794"/>
            <a:ext cx="7848600" cy="4700606"/>
          </a:xfrm>
        </p:spPr>
        <p:txBody>
          <a:bodyPr>
            <a:normAutofit/>
          </a:bodyPr>
          <a:lstStyle/>
          <a:p>
            <a:pPr marL="0" indent="360000" algn="just">
              <a:lnSpc>
                <a:spcPct val="110000"/>
              </a:lnSpc>
              <a:spcBef>
                <a:spcPts val="0"/>
              </a:spcBef>
              <a:buNone/>
            </a:pPr>
            <a:r>
              <a:rPr lang="kk-KZ" b="1" dirty="0" smtClean="0">
                <a:latin typeface="Times New Roman" pitchFamily="18" charset="0"/>
                <a:cs typeface="Times New Roman" pitchFamily="18" charset="0"/>
              </a:rPr>
              <a:t>Корпоративтік ұйымдарда </a:t>
            </a:r>
            <a:r>
              <a:rPr lang="kk-KZ" dirty="0" smtClean="0">
                <a:latin typeface="Times New Roman" pitchFamily="18" charset="0"/>
                <a:cs typeface="Times New Roman" pitchFamily="18" charset="0"/>
              </a:rPr>
              <a:t>мүшелер өзінің мақсатына жету үшін уақытша өзінің суверенитетінен айрылады, яғни бағынышты болады (еркін жоғалтады).</a:t>
            </a:r>
            <a:endParaRPr lang="ru-RU" dirty="0" smtClean="0">
              <a:latin typeface="Times New Roman" pitchFamily="18" charset="0"/>
              <a:cs typeface="Times New Roman" pitchFamily="18" charset="0"/>
            </a:endParaRPr>
          </a:p>
          <a:p>
            <a:pPr marL="0" indent="360000" algn="just">
              <a:lnSpc>
                <a:spcPct val="110000"/>
              </a:lnSpc>
              <a:spcBef>
                <a:spcPts val="0"/>
              </a:spcBef>
              <a:buNone/>
            </a:pPr>
            <a:r>
              <a:rPr lang="ru-RU" b="1" dirty="0" err="1" smtClean="0">
                <a:latin typeface="Times New Roman" pitchFamily="18" charset="0"/>
                <a:cs typeface="Times New Roman" pitchFamily="18" charset="0"/>
              </a:rPr>
              <a:t>Ассоциативті</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ұйымдарда </a:t>
            </a:r>
            <a:r>
              <a:rPr lang="ru-RU" dirty="0" err="1" smtClean="0">
                <a:latin typeface="Times New Roman" pitchFamily="18" charset="0"/>
                <a:cs typeface="Times New Roman" pitchFamily="18" charset="0"/>
              </a:rPr>
              <a:t>мүшелерге өздерінің тәуелсіздіктерін жоғалтпау мақсатында күнделікті үйлестіру мүмкіндіктер жасалады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өзара қалай бәсеке жасау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керектігі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туралы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қалай ынтымақтастықты құру туралы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келісім-шартқа отырады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Жалпы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келісіммен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шешім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қабылданады.</a:t>
            </a:r>
            <a:r>
              <a:rPr lang="ru-RU" dirty="0" smtClean="0">
                <a:latin typeface="Times New Roman" pitchFamily="18" charset="0"/>
                <a:cs typeface="Times New Roman" pitchFamily="18" charset="0"/>
              </a:rPr>
              <a:t> Ал </a:t>
            </a:r>
            <a:r>
              <a:rPr lang="ru-RU" dirty="0" err="1" smtClean="0">
                <a:latin typeface="Times New Roman" pitchFamily="18" charset="0"/>
                <a:cs typeface="Times New Roman" pitchFamily="18" charset="0"/>
              </a:rPr>
              <a:t>ассоциацияның басшысы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субъектілерді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үйлестіру ролін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атқарады</a:t>
            </a:r>
            <a:r>
              <a:rPr lang="ru-RU" dirty="0" smtClean="0">
                <a:latin typeface="Times New Roman" pitchFamily="18" charset="0"/>
                <a:cs typeface="Times New Roman" pitchFamily="18" charset="0"/>
              </a:rPr>
              <a:t>.</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227" y="533400"/>
            <a:ext cx="7848600" cy="752460"/>
          </a:xfrm>
        </p:spPr>
        <p:txBody>
          <a:bodyPr/>
          <a:lstStyle/>
          <a:p>
            <a:r>
              <a:rPr lang="ru-RU" dirty="0" err="1" smtClean="0">
                <a:latin typeface="Times New Roman" pitchFamily="18" charset="0"/>
                <a:cs typeface="Times New Roman" pitchFamily="18" charset="0"/>
              </a:rPr>
              <a:t>Ұйымдық құрылым</a:t>
            </a:r>
            <a:endParaRPr lang="ru-RU" dirty="0"/>
          </a:p>
        </p:txBody>
      </p:sp>
      <p:sp>
        <p:nvSpPr>
          <p:cNvPr id="3" name="Содержимое 2"/>
          <p:cNvSpPr>
            <a:spLocks noGrp="1"/>
          </p:cNvSpPr>
          <p:nvPr>
            <p:ph idx="1"/>
          </p:nvPr>
        </p:nvSpPr>
        <p:spPr>
          <a:xfrm>
            <a:off x="662227" y="1357298"/>
            <a:ext cx="7848600" cy="4129102"/>
          </a:xfrm>
        </p:spPr>
        <p:txBody>
          <a:bodyPr>
            <a:normAutofit/>
          </a:bodyPr>
          <a:lstStyle/>
          <a:p>
            <a:pPr marL="0" indent="360000" algn="just">
              <a:lnSpc>
                <a:spcPct val="120000"/>
              </a:lnSpc>
              <a:spcBef>
                <a:spcPts val="0"/>
              </a:spcBef>
              <a:buNone/>
            </a:pPr>
            <a:r>
              <a:rPr lang="ru-RU" dirty="0" err="1" smtClean="0">
                <a:latin typeface="Times New Roman" pitchFamily="18" charset="0"/>
                <a:cs typeface="Times New Roman" pitchFamily="18" charset="0"/>
              </a:rPr>
              <a:t>Ұйымның қайнар элементі</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құрылымы.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Ұйымның құрылымы ұйымда қалыптасқан қызметтердің түрлері </a:t>
            </a:r>
            <a:r>
              <a:rPr lang="ru-RU" dirty="0" smtClean="0">
                <a:latin typeface="Times New Roman" pitchFamily="18" charset="0"/>
                <a:cs typeface="Times New Roman" pitchFamily="18" charset="0"/>
              </a:rPr>
              <a:t>мен </a:t>
            </a:r>
            <a:r>
              <a:rPr lang="ru-RU" dirty="0" err="1" smtClean="0">
                <a:latin typeface="Times New Roman" pitchFamily="18" charset="0"/>
                <a:cs typeface="Times New Roman" pitchFamily="18" charset="0"/>
              </a:rPr>
              <a:t>р</a:t>
            </a:r>
            <a:r>
              <a:rPr lang="kk-KZ" dirty="0" smtClean="0">
                <a:latin typeface="Times New Roman" pitchFamily="18" charset="0"/>
                <a:cs typeface="Times New Roman" pitchFamily="18" charset="0"/>
              </a:rPr>
              <a:t>өл</a:t>
            </a:r>
            <a:r>
              <a:rPr lang="ru-RU" dirty="0" err="1" smtClean="0">
                <a:latin typeface="Times New Roman" pitchFamily="18" charset="0"/>
                <a:cs typeface="Times New Roman" pitchFamily="18" charset="0"/>
              </a:rPr>
              <a:t>дерінің бөлінуі, олардың әртүрлі бөлімшелер шектерінде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бірігуі</a:t>
            </a:r>
            <a:r>
              <a:rPr lang="ru-RU" dirty="0" smtClean="0">
                <a:latin typeface="Times New Roman" pitchFamily="18" charset="0"/>
                <a:cs typeface="Times New Roman" pitchFamily="18" charset="0"/>
              </a:rPr>
              <a:t>, осы </a:t>
            </a:r>
            <a:r>
              <a:rPr lang="ru-RU" dirty="0" err="1" smtClean="0">
                <a:latin typeface="Times New Roman" pitchFamily="18" charset="0"/>
                <a:cs typeface="Times New Roman" pitchFamily="18" charset="0"/>
              </a:rPr>
              <a:t>бөлімшелер арасындағы байланыстар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және бөлімшелердің бірігуін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бейнелейді</a:t>
            </a:r>
            <a:r>
              <a:rPr lang="ru-RU" dirty="0" smtClean="0">
                <a:latin typeface="Times New Roman" pitchFamily="18" charset="0"/>
                <a:cs typeface="Times New Roman" pitchFamily="18" charset="0"/>
              </a:rPr>
              <a:t>. </a:t>
            </a:r>
          </a:p>
          <a:p>
            <a:pPr marL="0" indent="360000" algn="just">
              <a:lnSpc>
                <a:spcPct val="120000"/>
              </a:lnSpc>
              <a:spcBef>
                <a:spcPts val="0"/>
              </a:spcBef>
              <a:buNone/>
            </a:pPr>
            <a:r>
              <a:rPr lang="ru-RU" dirty="0" err="1" smtClean="0">
                <a:latin typeface="Times New Roman" pitchFamily="18" charset="0"/>
                <a:cs typeface="Times New Roman" pitchFamily="18" charset="0"/>
              </a:rPr>
              <a:t>Құрылымды құрастырудың бастапқы нүктесі жұмысты жобалау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болып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табылады</a:t>
            </a:r>
            <a:r>
              <a:rPr lang="ru-RU"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Жұмысты жобалау</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көптеген факторларға байланысты</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болып</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келеді</a:t>
            </a:r>
            <a:r>
              <a:rPr lang="ru-RU" b="1" dirty="0" smtClean="0">
                <a:latin typeface="Times New Roman" pitchFamily="18" charset="0"/>
                <a:cs typeface="Times New Roman" pitchFamily="18" charset="0"/>
              </a:rPr>
              <a:t>:</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маманның болуы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өндірістік қатынаста болатын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иерархиялық байланыстың болуы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міндеттерді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бөлу </a:t>
            </a:r>
            <a:r>
              <a:rPr lang="ru-RU" dirty="0" smtClean="0">
                <a:latin typeface="Times New Roman" pitchFamily="18" charset="0"/>
                <a:cs typeface="Times New Roman" pitchFamily="18" charset="0"/>
              </a:rPr>
              <a:t>(</a:t>
            </a:r>
            <a:r>
              <a:rPr lang="ru-RU" dirty="0" err="1" smtClean="0">
                <a:latin typeface="Times New Roman" pitchFamily="18" charset="0"/>
                <a:cs typeface="Times New Roman" pitchFamily="18" charset="0"/>
              </a:rPr>
              <a:t>міндет</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алдын</a:t>
            </a:r>
            <a:r>
              <a:rPr lang="ru-RU" dirty="0" smtClean="0">
                <a:latin typeface="Times New Roman" pitchFamily="18" charset="0"/>
                <a:cs typeface="Times New Roman" pitchFamily="18" charset="0"/>
              </a:rPr>
              <a:t> ала </a:t>
            </a:r>
            <a:r>
              <a:rPr lang="ru-RU" dirty="0" err="1" smtClean="0">
                <a:latin typeface="Times New Roman" pitchFamily="18" charset="0"/>
                <a:cs typeface="Times New Roman" pitchFamily="18" charset="0"/>
              </a:rPr>
              <a:t>жазылған жұмыс</a:t>
            </a:r>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62227" y="1000108"/>
            <a:ext cx="7848600" cy="4486292"/>
          </a:xfrm>
        </p:spPr>
        <p:txBody>
          <a:bodyPr>
            <a:normAutofit/>
          </a:bodyPr>
          <a:lstStyle/>
          <a:p>
            <a:pPr marL="0" indent="360000" algn="just">
              <a:spcBef>
                <a:spcPts val="0"/>
              </a:spcBef>
              <a:buNone/>
            </a:pPr>
            <a:r>
              <a:rPr lang="ru-RU" sz="2800" b="1" dirty="0" err="1" smtClean="0">
                <a:latin typeface="Times New Roman" pitchFamily="18" charset="0"/>
                <a:cs typeface="Times New Roman" pitchFamily="18" charset="0"/>
              </a:rPr>
              <a:t>Ұйымның функциясын</a:t>
            </a:r>
            <a:r>
              <a:rPr lang="ru-RU" sz="2800" b="1"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(өндіріс, </a:t>
            </a:r>
            <a:r>
              <a:rPr lang="ru-RU" sz="2800" dirty="0" smtClean="0">
                <a:latin typeface="Times New Roman" pitchFamily="18" charset="0"/>
                <a:cs typeface="Times New Roman" pitchFamily="18" charset="0"/>
              </a:rPr>
              <a:t>маркетинг, бухгалтерия, </a:t>
            </a:r>
            <a:r>
              <a:rPr lang="kk-KZ" sz="2800" dirty="0" smtClean="0">
                <a:latin typeface="Times New Roman" pitchFamily="18" charset="0"/>
                <a:cs typeface="Times New Roman" pitchFamily="18" charset="0"/>
              </a:rPr>
              <a:t>қаржы</a:t>
            </a:r>
            <a:r>
              <a:rPr lang="ru-RU" sz="2800" dirty="0" smtClean="0">
                <a:latin typeface="Times New Roman" pitchFamily="18" charset="0"/>
                <a:cs typeface="Times New Roman" pitchFamily="18" charset="0"/>
              </a:rPr>
              <a:t>, персонал) </a:t>
            </a:r>
            <a:r>
              <a:rPr lang="ru-RU" sz="2800" dirty="0" err="1" smtClean="0">
                <a:latin typeface="Times New Roman" pitchFamily="18" charset="0"/>
                <a:cs typeface="Times New Roman" pitchFamily="18" charset="0"/>
              </a:rPr>
              <a:t>жүзеге асыру</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үшін бір-бірімен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байланысты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жұмыстардың жиынтығы ұйымдық құрылым болып</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есептеледі</a:t>
            </a:r>
            <a:r>
              <a:rPr lang="ru-RU" sz="2800" dirty="0" smtClean="0">
                <a:latin typeface="Times New Roman" pitchFamily="18" charset="0"/>
                <a:cs typeface="Times New Roman" pitchFamily="18" charset="0"/>
              </a:rPr>
              <a:t>.</a:t>
            </a:r>
          </a:p>
          <a:p>
            <a:pPr marL="0" indent="360000" algn="just">
              <a:spcBef>
                <a:spcPts val="0"/>
              </a:spcBef>
              <a:buNone/>
            </a:pPr>
            <a:r>
              <a:rPr lang="ru-RU" sz="2800" b="1" dirty="0" err="1" smtClean="0">
                <a:latin typeface="Times New Roman" pitchFamily="18" charset="0"/>
                <a:cs typeface="Times New Roman" pitchFamily="18" charset="0"/>
              </a:rPr>
              <a:t>Ұйымдардың құрылымы: </a:t>
            </a:r>
            <a:r>
              <a:rPr lang="ru-RU" sz="2800" dirty="0" err="1" smtClean="0">
                <a:latin typeface="Times New Roman" pitchFamily="18" charset="0"/>
                <a:cs typeface="Times New Roman" pitchFamily="18" charset="0"/>
              </a:rPr>
              <a:t>техникалық</a:t>
            </a:r>
            <a:r>
              <a:rPr lang="kk-KZ"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әлеуметтік-техникалық</a:t>
            </a:r>
            <a:r>
              <a:rPr lang="kk-KZ"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әлеуметтік</a:t>
            </a:r>
            <a:r>
              <a:rPr lang="kk-KZ" sz="2800" dirty="0" smtClean="0">
                <a:latin typeface="Times New Roman" pitchFamily="18" charset="0"/>
                <a:cs typeface="Times New Roman" pitchFamily="18" charset="0"/>
              </a:rPr>
              <a:t> және </a:t>
            </a:r>
            <a:r>
              <a:rPr lang="ru-RU" sz="2800" dirty="0" err="1" smtClean="0">
                <a:latin typeface="Times New Roman" pitchFamily="18" charset="0"/>
                <a:cs typeface="Times New Roman" pitchFamily="18" charset="0"/>
              </a:rPr>
              <a:t>нормативтік</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құқықтық болып</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төртке бөлінеді.</a:t>
            </a:r>
            <a:endParaRPr lang="ru-RU" sz="2800" dirty="0" smtClean="0">
              <a:latin typeface="Times New Roman" pitchFamily="18" charset="0"/>
              <a:cs typeface="Times New Roman" pitchFamily="18" charset="0"/>
            </a:endParaRP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62227" y="857232"/>
            <a:ext cx="7848600" cy="4214842"/>
          </a:xfrm>
        </p:spPr>
        <p:txBody>
          <a:bodyPr>
            <a:normAutofit/>
          </a:bodyPr>
          <a:lstStyle/>
          <a:p>
            <a:pPr marL="0" lvl="0" indent="360000" algn="just">
              <a:spcBef>
                <a:spcPts val="0"/>
              </a:spcBef>
              <a:buNone/>
            </a:pPr>
            <a:r>
              <a:rPr lang="ru-RU" sz="2800" b="1" dirty="0" err="1" smtClean="0">
                <a:latin typeface="Times New Roman" pitchFamily="18" charset="0"/>
                <a:cs typeface="Times New Roman" pitchFamily="18" charset="0"/>
              </a:rPr>
              <a:t>Ұйымның техникалық құрылымы </a:t>
            </a:r>
            <a:r>
              <a:rPr lang="ru-RU" sz="2800" dirty="0" err="1" smtClean="0">
                <a:latin typeface="Times New Roman" pitchFamily="18" charset="0"/>
                <a:cs typeface="Times New Roman" pitchFamily="18" charset="0"/>
              </a:rPr>
              <a:t>барлық базаны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біртұтас жүйеге келтіретін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материалдық объектілер</a:t>
            </a:r>
            <a:r>
              <a:rPr lang="ru-RU" sz="2800" dirty="0" smtClean="0">
                <a:latin typeface="Times New Roman" pitchFamily="18" charset="0"/>
                <a:cs typeface="Times New Roman" pitchFamily="18" charset="0"/>
              </a:rPr>
              <a:t> мен </a:t>
            </a:r>
            <a:r>
              <a:rPr lang="ru-RU" sz="2800" dirty="0" err="1" smtClean="0">
                <a:latin typeface="Times New Roman" pitchFamily="18" charset="0"/>
                <a:cs typeface="Times New Roman" pitchFamily="18" charset="0"/>
              </a:rPr>
              <a:t>үрдістерден </a:t>
            </a:r>
            <a:r>
              <a:rPr lang="ru-RU" sz="2800" dirty="0" smtClean="0">
                <a:latin typeface="Times New Roman" pitchFamily="18" charset="0"/>
                <a:cs typeface="Times New Roman" pitchFamily="18" charset="0"/>
              </a:rPr>
              <a:t>(</a:t>
            </a:r>
            <a:r>
              <a:rPr lang="ru-RU" sz="2800" dirty="0" err="1" smtClean="0">
                <a:latin typeface="Times New Roman" pitchFamily="18" charset="0"/>
                <a:cs typeface="Times New Roman" pitchFamily="18" charset="0"/>
              </a:rPr>
              <a:t>ғимарат</a:t>
            </a:r>
            <a:r>
              <a:rPr lang="ru-RU" sz="2800" dirty="0" smtClean="0">
                <a:latin typeface="Times New Roman" pitchFamily="18" charset="0"/>
                <a:cs typeface="Times New Roman" pitchFamily="18" charset="0"/>
              </a:rPr>
              <a:t>, технология, </a:t>
            </a:r>
            <a:r>
              <a:rPr lang="ru-RU" sz="2800" dirty="0" err="1" smtClean="0">
                <a:latin typeface="Times New Roman" pitchFamily="18" charset="0"/>
                <a:cs typeface="Times New Roman" pitchFamily="18" charset="0"/>
              </a:rPr>
              <a:t>құрал-жабдықтар, еңбек шарттары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тұрады.</a:t>
            </a:r>
            <a:endParaRPr lang="ru-RU" sz="2800" dirty="0" smtClean="0">
              <a:latin typeface="Times New Roman" pitchFamily="18" charset="0"/>
              <a:cs typeface="Times New Roman" pitchFamily="18" charset="0"/>
            </a:endParaRPr>
          </a:p>
          <a:p>
            <a:pPr marL="0" lvl="0" indent="360000" algn="just">
              <a:spcBef>
                <a:spcPts val="0"/>
              </a:spcBef>
              <a:buNone/>
            </a:pPr>
            <a:r>
              <a:rPr lang="ru-RU" sz="2800" b="1" dirty="0" err="1" smtClean="0">
                <a:latin typeface="Times New Roman" pitchFamily="18" charset="0"/>
                <a:cs typeface="Times New Roman" pitchFamily="18" charset="0"/>
              </a:rPr>
              <a:t>Әлеуметтік-техникалық құрылымы </a:t>
            </a:r>
            <a:r>
              <a:rPr lang="ru-RU" sz="2800" dirty="0" err="1" smtClean="0">
                <a:latin typeface="Times New Roman" pitchFamily="18" charset="0"/>
                <a:cs typeface="Times New Roman" pitchFamily="18" charset="0"/>
              </a:rPr>
              <a:t>жұмысшылардың еңбек қатынастарының бөліскен жұмыс орны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жүйесін бейнелейді</a:t>
            </a:r>
            <a:r>
              <a:rPr lang="ru-RU" sz="2800" dirty="0" smtClean="0">
                <a:latin typeface="Times New Roman" pitchFamily="18" charset="0"/>
                <a:cs typeface="Times New Roman" pitchFamily="18" charset="0"/>
              </a:rPr>
              <a:t>.</a:t>
            </a:r>
          </a:p>
          <a:p>
            <a:pPr>
              <a:buNone/>
            </a:pP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62227" y="714356"/>
            <a:ext cx="7848600" cy="4772044"/>
          </a:xfrm>
        </p:spPr>
        <p:txBody>
          <a:bodyPr>
            <a:normAutofit/>
          </a:bodyPr>
          <a:lstStyle/>
          <a:p>
            <a:pPr marL="0" lvl="0" indent="360000" algn="just">
              <a:lnSpc>
                <a:spcPct val="120000"/>
              </a:lnSpc>
              <a:spcBef>
                <a:spcPts val="0"/>
              </a:spcBef>
              <a:buNone/>
            </a:pPr>
            <a:r>
              <a:rPr lang="ru-RU" b="1" dirty="0" err="1" smtClean="0">
                <a:latin typeface="Times New Roman" pitchFamily="18" charset="0"/>
                <a:cs typeface="Times New Roman" pitchFamily="18" charset="0"/>
              </a:rPr>
              <a:t>Әлеуметтік құрылым </a:t>
            </a:r>
            <a:r>
              <a:rPr lang="ru-RU" dirty="0" err="1" smtClean="0">
                <a:latin typeface="Times New Roman" pitchFamily="18" charset="0"/>
                <a:cs typeface="Times New Roman" pitchFamily="18" charset="0"/>
              </a:rPr>
              <a:t>жұмысшылардың, басшылардың бір-бірімен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болған қатынасымен байланысты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Әлеуметтік құрылым ресми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және бейресми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топтармен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құндылықтармен, нормалармен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билік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әсер ету</a:t>
            </a:r>
            <a:r>
              <a:rPr lang="ru-RU"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және</a:t>
            </a:r>
            <a:r>
              <a:rPr lang="ru-RU" dirty="0" smtClean="0">
                <a:latin typeface="Times New Roman" pitchFamily="18" charset="0"/>
                <a:cs typeface="Times New Roman" pitchFamily="18" charset="0"/>
              </a:rPr>
              <a:t> т.б. </a:t>
            </a:r>
            <a:r>
              <a:rPr lang="ru-RU" dirty="0" err="1" smtClean="0">
                <a:latin typeface="Times New Roman" pitchFamily="18" charset="0"/>
                <a:cs typeface="Times New Roman" pitchFamily="18" charset="0"/>
              </a:rPr>
              <a:t>қатысты.</a:t>
            </a:r>
            <a:r>
              <a:rPr lang="ru-RU"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Әлеуметтік құрылым ретінде</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ұйымның мынадай</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потенциалдары</a:t>
            </a:r>
            <a:r>
              <a:rPr lang="ru-RU" b="1" dirty="0" smtClean="0">
                <a:latin typeface="Times New Roman" pitchFamily="18" charset="0"/>
                <a:cs typeface="Times New Roman" pitchFamily="18" charset="0"/>
              </a:rPr>
              <a:t> бар:</a:t>
            </a:r>
          </a:p>
          <a:p>
            <a:pPr marL="0" indent="360000" algn="just">
              <a:lnSpc>
                <a:spcPct val="120000"/>
              </a:lnSpc>
              <a:spcBef>
                <a:spcPts val="0"/>
              </a:spcBef>
              <a:buNone/>
            </a:pP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басқару </a:t>
            </a:r>
            <a:r>
              <a:rPr lang="ru-RU" dirty="0" smtClean="0">
                <a:latin typeface="Times New Roman" pitchFamily="18" charset="0"/>
                <a:cs typeface="Times New Roman" pitchFamily="18" charset="0"/>
              </a:rPr>
              <a:t>потенциалы (</a:t>
            </a:r>
            <a:r>
              <a:rPr lang="ru-RU" dirty="0" err="1" smtClean="0">
                <a:latin typeface="Times New Roman" pitchFamily="18" charset="0"/>
                <a:cs typeface="Times New Roman" pitchFamily="18" charset="0"/>
              </a:rPr>
              <a:t>жағдайды түсіну және ұғыну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дағдарыс кезінде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мәселені анықтау және шешім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қабылдау қабілеті тәуекелге дайын</a:t>
            </a:r>
            <a:r>
              <a:rPr lang="ru-RU" dirty="0" smtClean="0">
                <a:latin typeface="Times New Roman" pitchFamily="18" charset="0"/>
                <a:cs typeface="Times New Roman" pitchFamily="18" charset="0"/>
              </a:rPr>
              <a:t> болу)</a:t>
            </a:r>
            <a:r>
              <a:rPr lang="kk-KZ"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marL="0" indent="360000" algn="just">
              <a:lnSpc>
                <a:spcPct val="120000"/>
              </a:lnSpc>
              <a:spcBef>
                <a:spcPts val="0"/>
              </a:spcBef>
              <a:buNone/>
            </a:pPr>
            <a:r>
              <a:rPr lang="kk-KZ" dirty="0" smtClean="0">
                <a:latin typeface="Times New Roman" pitchFamily="18" charset="0"/>
                <a:cs typeface="Times New Roman" pitchFamily="18" charset="0"/>
              </a:rPr>
              <a:t>- психологиялық потенциал (байланыстың тұрақтылығы және моральды-психологиялық климаттың жағдайы).</a:t>
            </a:r>
            <a:endParaRPr lang="ru-RU" dirty="0" smtClean="0">
              <a:latin typeface="Times New Roman" pitchFamily="18" charset="0"/>
              <a:cs typeface="Times New Roman" pitchFamily="18" charset="0"/>
            </a:endParaRPr>
          </a:p>
          <a:p>
            <a:pPr marL="0" indent="360000" algn="just">
              <a:lnSpc>
                <a:spcPct val="120000"/>
              </a:lnSpc>
              <a:spcBef>
                <a:spcPts val="0"/>
              </a:spcBef>
              <a:buNone/>
            </a:pPr>
            <a:r>
              <a:rPr lang="ru-RU" b="1" dirty="0" err="1" smtClean="0">
                <a:latin typeface="Times New Roman" pitchFamily="18" charset="0"/>
                <a:cs typeface="Times New Roman" pitchFamily="18" charset="0"/>
              </a:rPr>
              <a:t>Нормативтік</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құқықтық құрылымы </a:t>
            </a:r>
            <a:r>
              <a:rPr lang="ru-RU" dirty="0" err="1" smtClean="0">
                <a:latin typeface="Times New Roman" pitchFamily="18" charset="0"/>
                <a:cs typeface="Times New Roman" pitchFamily="18" charset="0"/>
              </a:rPr>
              <a:t>ұйымның функциясын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жүзеге асыру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үшін қажетті </a:t>
            </a:r>
            <a:r>
              <a:rPr lang="ru-RU" dirty="0" smtClean="0">
                <a:latin typeface="Times New Roman" pitchFamily="18" charset="0"/>
                <a:cs typeface="Times New Roman" pitchFamily="18" charset="0"/>
              </a:rPr>
              <a:t>норма </a:t>
            </a:r>
            <a:r>
              <a:rPr lang="ru-RU" dirty="0" err="1" smtClean="0">
                <a:latin typeface="Times New Roman" pitchFamily="18" charset="0"/>
                <a:cs typeface="Times New Roman" pitchFamily="18" charset="0"/>
              </a:rPr>
              <a:t>жүйесін көрсетеді</a:t>
            </a:r>
            <a:r>
              <a:rPr lang="ru-RU" dirty="0" smtClean="0">
                <a:latin typeface="Times New Roman" pitchFamily="18" charset="0"/>
                <a:cs typeface="Times New Roman" pitchFamily="18" charset="0"/>
              </a:rPr>
              <a:t>.</a:t>
            </a:r>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227" y="428604"/>
            <a:ext cx="7848600" cy="857256"/>
          </a:xfrm>
        </p:spPr>
        <p:txBody>
          <a:bodyPr>
            <a:normAutofit fontScale="90000"/>
          </a:bodyPr>
          <a:lstStyle/>
          <a:p>
            <a:r>
              <a:rPr lang="kk-KZ" sz="2800" b="1" dirty="0" smtClean="0">
                <a:latin typeface="Times New Roman" pitchFamily="18" charset="0"/>
                <a:cs typeface="Times New Roman" pitchFamily="18" charset="0"/>
              </a:rPr>
              <a:t>Ұйымдық мәдениет төмендегі маңызды функцияларды жүзеге асырады:</a:t>
            </a:r>
            <a:endParaRPr lang="ru-RU" sz="2800" b="1" dirty="0">
              <a:latin typeface="Times New Roman" pitchFamily="18" charset="0"/>
              <a:cs typeface="Times New Roman" pitchFamily="18" charset="0"/>
            </a:endParaRPr>
          </a:p>
        </p:txBody>
      </p:sp>
      <p:sp>
        <p:nvSpPr>
          <p:cNvPr id="3" name="Содержимое 2"/>
          <p:cNvSpPr>
            <a:spLocks noGrp="1"/>
          </p:cNvSpPr>
          <p:nvPr>
            <p:ph idx="1"/>
          </p:nvPr>
        </p:nvSpPr>
        <p:spPr>
          <a:xfrm>
            <a:off x="662227" y="1285860"/>
            <a:ext cx="7848600" cy="4929222"/>
          </a:xfrm>
        </p:spPr>
        <p:txBody>
          <a:bodyPr>
            <a:normAutofit fontScale="32500" lnSpcReduction="20000"/>
          </a:bodyPr>
          <a:lstStyle/>
          <a:p>
            <a:pPr marL="0" lvl="0" indent="360000" algn="just">
              <a:lnSpc>
                <a:spcPct val="120000"/>
              </a:lnSpc>
              <a:spcBef>
                <a:spcPts val="0"/>
              </a:spcBef>
              <a:buFont typeface="Arial" pitchFamily="34" charset="0"/>
              <a:buChar char="•"/>
            </a:pPr>
            <a:r>
              <a:rPr lang="kk-KZ" sz="5000" b="1" dirty="0" smtClean="0">
                <a:latin typeface="Times New Roman" pitchFamily="18" charset="0"/>
                <a:cs typeface="Times New Roman" pitchFamily="18" charset="0"/>
              </a:rPr>
              <a:t>қорған:</a:t>
            </a:r>
            <a:r>
              <a:rPr lang="kk-KZ" sz="5000" dirty="0" smtClean="0">
                <a:latin typeface="Times New Roman" pitchFamily="18" charset="0"/>
                <a:cs typeface="Times New Roman" pitchFamily="18" charset="0"/>
              </a:rPr>
              <a:t> ұйымды әр түрлі сыртқы жағымсыз жағдайлардан қорғайды;</a:t>
            </a:r>
            <a:endParaRPr lang="ru-RU" sz="5000" dirty="0" smtClean="0">
              <a:latin typeface="Times New Roman" pitchFamily="18" charset="0"/>
              <a:cs typeface="Times New Roman" pitchFamily="18" charset="0"/>
            </a:endParaRPr>
          </a:p>
          <a:p>
            <a:pPr marL="0" lvl="0" indent="360000" algn="just">
              <a:lnSpc>
                <a:spcPct val="120000"/>
              </a:lnSpc>
              <a:spcBef>
                <a:spcPts val="0"/>
              </a:spcBef>
              <a:buFont typeface="Arial" pitchFamily="34" charset="0"/>
              <a:buChar char="•"/>
            </a:pPr>
            <a:r>
              <a:rPr lang="kk-KZ" sz="5000" b="1" dirty="0" smtClean="0">
                <a:latin typeface="Times New Roman" pitchFamily="18" charset="0"/>
                <a:cs typeface="Times New Roman" pitchFamily="18" charset="0"/>
              </a:rPr>
              <a:t>біріктіру:</a:t>
            </a:r>
            <a:r>
              <a:rPr lang="kk-KZ" sz="5000" dirty="0" smtClean="0">
                <a:latin typeface="Times New Roman" pitchFamily="18" charset="0"/>
                <a:cs typeface="Times New Roman" pitchFamily="18" charset="0"/>
              </a:rPr>
              <a:t> адамдарды біріктіріп, олардың ұйымның бір бөлігі екендігі сенімін ұялатып қалыптастырады;</a:t>
            </a:r>
            <a:endParaRPr lang="ru-RU" sz="5000" dirty="0" smtClean="0">
              <a:latin typeface="Times New Roman" pitchFamily="18" charset="0"/>
              <a:cs typeface="Times New Roman" pitchFamily="18" charset="0"/>
            </a:endParaRPr>
          </a:p>
          <a:p>
            <a:pPr marL="0" lvl="0" indent="360000" algn="just">
              <a:lnSpc>
                <a:spcPct val="120000"/>
              </a:lnSpc>
              <a:spcBef>
                <a:spcPts val="0"/>
              </a:spcBef>
              <a:buFont typeface="Arial" pitchFamily="34" charset="0"/>
              <a:buChar char="•"/>
            </a:pPr>
            <a:r>
              <a:rPr lang="kk-KZ" sz="5000" b="1" dirty="0" smtClean="0">
                <a:latin typeface="Times New Roman" pitchFamily="18" charset="0"/>
                <a:cs typeface="Times New Roman" pitchFamily="18" charset="0"/>
              </a:rPr>
              <a:t>реттеу: </a:t>
            </a:r>
            <a:r>
              <a:rPr lang="kk-KZ" sz="5000" dirty="0" smtClean="0">
                <a:latin typeface="Times New Roman" pitchFamily="18" charset="0"/>
                <a:cs typeface="Times New Roman" pitchFamily="18" charset="0"/>
              </a:rPr>
              <a:t>ұйымда жалпы әлеуметтік-психологиялық климатты орнықтырады және сыртқы қоршаған ортаға қарсы ережелер мен нормативтерді қалыптастырады;</a:t>
            </a:r>
            <a:endParaRPr lang="ru-RU" sz="5000" dirty="0" smtClean="0">
              <a:latin typeface="Times New Roman" pitchFamily="18" charset="0"/>
              <a:cs typeface="Times New Roman" pitchFamily="18" charset="0"/>
            </a:endParaRPr>
          </a:p>
          <a:p>
            <a:pPr marL="0" lvl="0" indent="360000" algn="just">
              <a:lnSpc>
                <a:spcPct val="120000"/>
              </a:lnSpc>
              <a:spcBef>
                <a:spcPts val="0"/>
              </a:spcBef>
              <a:buFont typeface="Arial" pitchFamily="34" charset="0"/>
              <a:buChar char="•"/>
            </a:pPr>
            <a:r>
              <a:rPr lang="ru-RU" sz="5000" b="1" dirty="0" smtClean="0">
                <a:latin typeface="Times New Roman" pitchFamily="18" charset="0"/>
                <a:cs typeface="Times New Roman" pitchFamily="18" charset="0"/>
              </a:rPr>
              <a:t>коммуникация:</a:t>
            </a:r>
            <a:r>
              <a:rPr lang="ru-RU" sz="5000" dirty="0" smtClean="0">
                <a:latin typeface="Times New Roman" pitchFamily="18" charset="0"/>
                <a:cs typeface="Times New Roman" pitchFamily="18" charset="0"/>
              </a:rPr>
              <a:t> </a:t>
            </a:r>
            <a:r>
              <a:rPr lang="kk-KZ" sz="5000" dirty="0" smtClean="0">
                <a:latin typeface="Times New Roman" pitchFamily="18" charset="0"/>
                <a:cs typeface="Times New Roman" pitchFamily="18" charset="0"/>
              </a:rPr>
              <a:t>а</a:t>
            </a:r>
            <a:r>
              <a:rPr lang="ru-RU" sz="5000" dirty="0" err="1" smtClean="0">
                <a:latin typeface="Times New Roman" pitchFamily="18" charset="0"/>
                <a:cs typeface="Times New Roman" pitchFamily="18" charset="0"/>
              </a:rPr>
              <a:t>дамдар</a:t>
            </a:r>
            <a:r>
              <a:rPr lang="ru-RU" sz="5000" dirty="0" smtClean="0">
                <a:latin typeface="Times New Roman" pitchFamily="18" charset="0"/>
                <a:cs typeface="Times New Roman" pitchFamily="18" charset="0"/>
              </a:rPr>
              <a:t> </a:t>
            </a:r>
            <a:r>
              <a:rPr lang="ru-RU" sz="5000" dirty="0" err="1" smtClean="0">
                <a:latin typeface="Times New Roman" pitchFamily="18" charset="0"/>
                <a:cs typeface="Times New Roman" pitchFamily="18" charset="0"/>
              </a:rPr>
              <a:t>арасындағы қарым-қатынастарды нығайтады;</a:t>
            </a:r>
            <a:endParaRPr lang="ru-RU" sz="5000" dirty="0" smtClean="0">
              <a:latin typeface="Times New Roman" pitchFamily="18" charset="0"/>
              <a:cs typeface="Times New Roman" pitchFamily="18" charset="0"/>
            </a:endParaRPr>
          </a:p>
          <a:p>
            <a:pPr marL="0" lvl="0" indent="360000" algn="just">
              <a:lnSpc>
                <a:spcPct val="120000"/>
              </a:lnSpc>
              <a:spcBef>
                <a:spcPts val="0"/>
              </a:spcBef>
              <a:buFont typeface="Arial" pitchFamily="34" charset="0"/>
              <a:buChar char="•"/>
            </a:pPr>
            <a:r>
              <a:rPr lang="ru-RU" sz="5000" b="1" dirty="0" smtClean="0">
                <a:latin typeface="Times New Roman" pitchFamily="18" charset="0"/>
                <a:cs typeface="Times New Roman" pitchFamily="18" charset="0"/>
              </a:rPr>
              <a:t>адаптация:</a:t>
            </a:r>
            <a:r>
              <a:rPr lang="ru-RU" sz="5000" dirty="0" smtClean="0">
                <a:latin typeface="Times New Roman" pitchFamily="18" charset="0"/>
                <a:cs typeface="Times New Roman" pitchFamily="18" charset="0"/>
              </a:rPr>
              <a:t> </a:t>
            </a:r>
            <a:r>
              <a:rPr lang="kk-KZ" sz="5000" dirty="0" smtClean="0">
                <a:latin typeface="Times New Roman" pitchFamily="18" charset="0"/>
                <a:cs typeface="Times New Roman" pitchFamily="18" charset="0"/>
              </a:rPr>
              <a:t>а</a:t>
            </a:r>
            <a:r>
              <a:rPr lang="ru-RU" sz="5000" dirty="0" err="1" smtClean="0">
                <a:latin typeface="Times New Roman" pitchFamily="18" charset="0"/>
                <a:cs typeface="Times New Roman" pitchFamily="18" charset="0"/>
              </a:rPr>
              <a:t>дамдардың бір-бірлерімен</a:t>
            </a:r>
            <a:r>
              <a:rPr lang="ru-RU" sz="5000" dirty="0" smtClean="0">
                <a:latin typeface="Times New Roman" pitchFamily="18" charset="0"/>
                <a:cs typeface="Times New Roman" pitchFamily="18" charset="0"/>
              </a:rPr>
              <a:t> </a:t>
            </a:r>
            <a:r>
              <a:rPr lang="ru-RU" sz="5000" dirty="0" err="1" smtClean="0">
                <a:latin typeface="Times New Roman" pitchFamily="18" charset="0"/>
                <a:cs typeface="Times New Roman" pitchFamily="18" charset="0"/>
              </a:rPr>
              <a:t>бейімделуіне</a:t>
            </a:r>
            <a:r>
              <a:rPr lang="ru-RU" sz="5000" dirty="0" smtClean="0">
                <a:latin typeface="Times New Roman" pitchFamily="18" charset="0"/>
                <a:cs typeface="Times New Roman" pitchFamily="18" charset="0"/>
              </a:rPr>
              <a:t> </a:t>
            </a:r>
            <a:r>
              <a:rPr lang="ru-RU" sz="5000" dirty="0" err="1" smtClean="0">
                <a:latin typeface="Times New Roman" pitchFamily="18" charset="0"/>
                <a:cs typeface="Times New Roman" pitchFamily="18" charset="0"/>
              </a:rPr>
              <a:t>септігін</a:t>
            </a:r>
            <a:r>
              <a:rPr lang="ru-RU" sz="5000" dirty="0" smtClean="0">
                <a:latin typeface="Times New Roman" pitchFamily="18" charset="0"/>
                <a:cs typeface="Times New Roman" pitchFamily="18" charset="0"/>
              </a:rPr>
              <a:t> </a:t>
            </a:r>
            <a:r>
              <a:rPr lang="ru-RU" sz="5000" dirty="0" err="1" smtClean="0">
                <a:latin typeface="Times New Roman" pitchFamily="18" charset="0"/>
                <a:cs typeface="Times New Roman" pitchFamily="18" charset="0"/>
              </a:rPr>
              <a:t>тигізеді</a:t>
            </a:r>
            <a:r>
              <a:rPr lang="ru-RU" sz="5000" dirty="0" smtClean="0">
                <a:latin typeface="Times New Roman" pitchFamily="18" charset="0"/>
                <a:cs typeface="Times New Roman" pitchFamily="18" charset="0"/>
              </a:rPr>
              <a:t>;</a:t>
            </a:r>
          </a:p>
          <a:p>
            <a:pPr marL="0" lvl="0" indent="360000" algn="just">
              <a:lnSpc>
                <a:spcPct val="120000"/>
              </a:lnSpc>
              <a:spcBef>
                <a:spcPts val="0"/>
              </a:spcBef>
              <a:buFont typeface="Arial" pitchFamily="34" charset="0"/>
              <a:buChar char="•"/>
            </a:pPr>
            <a:r>
              <a:rPr lang="ru-RU" sz="5000" b="1" dirty="0" err="1" smtClean="0">
                <a:latin typeface="Times New Roman" pitchFamily="18" charset="0"/>
                <a:cs typeface="Times New Roman" pitchFamily="18" charset="0"/>
              </a:rPr>
              <a:t>бағыт:</a:t>
            </a:r>
            <a:r>
              <a:rPr lang="ru-RU" sz="5000" dirty="0" smtClean="0">
                <a:latin typeface="Times New Roman" pitchFamily="18" charset="0"/>
                <a:cs typeface="Times New Roman" pitchFamily="18" charset="0"/>
              </a:rPr>
              <a:t> </a:t>
            </a:r>
            <a:r>
              <a:rPr lang="kk-KZ" sz="5000" dirty="0" smtClean="0">
                <a:latin typeface="Times New Roman" pitchFamily="18" charset="0"/>
                <a:cs typeface="Times New Roman" pitchFamily="18" charset="0"/>
              </a:rPr>
              <a:t>а</a:t>
            </a:r>
            <a:r>
              <a:rPr lang="ru-RU" sz="5000" dirty="0" err="1" smtClean="0">
                <a:latin typeface="Times New Roman" pitchFamily="18" charset="0"/>
                <a:cs typeface="Times New Roman" pitchFamily="18" charset="0"/>
              </a:rPr>
              <a:t>дамдардың іс-әрекеттеріне жалпы</a:t>
            </a:r>
            <a:r>
              <a:rPr lang="ru-RU" sz="5000" dirty="0" smtClean="0">
                <a:latin typeface="Times New Roman" pitchFamily="18" charset="0"/>
                <a:cs typeface="Times New Roman" pitchFamily="18" charset="0"/>
              </a:rPr>
              <a:t> </a:t>
            </a:r>
            <a:r>
              <a:rPr lang="ru-RU" sz="5000" dirty="0" err="1" smtClean="0">
                <a:latin typeface="Times New Roman" pitchFamily="18" charset="0"/>
                <a:cs typeface="Times New Roman" pitchFamily="18" charset="0"/>
              </a:rPr>
              <a:t>ұғым беріп</a:t>
            </a:r>
            <a:r>
              <a:rPr lang="ru-RU" sz="5000" dirty="0" smtClean="0">
                <a:latin typeface="Times New Roman" pitchFamily="18" charset="0"/>
                <a:cs typeface="Times New Roman" pitchFamily="18" charset="0"/>
              </a:rPr>
              <a:t> </a:t>
            </a:r>
            <a:r>
              <a:rPr lang="ru-RU" sz="5000" dirty="0" err="1" smtClean="0">
                <a:latin typeface="Times New Roman" pitchFamily="18" charset="0"/>
                <a:cs typeface="Times New Roman" pitchFamily="18" charset="0"/>
              </a:rPr>
              <a:t>бағытын айқындайды;</a:t>
            </a:r>
            <a:endParaRPr lang="ru-RU" sz="5000" dirty="0" smtClean="0">
              <a:latin typeface="Times New Roman" pitchFamily="18" charset="0"/>
              <a:cs typeface="Times New Roman" pitchFamily="18" charset="0"/>
            </a:endParaRPr>
          </a:p>
          <a:p>
            <a:pPr marL="0" lvl="0" indent="360000" algn="just">
              <a:lnSpc>
                <a:spcPct val="120000"/>
              </a:lnSpc>
              <a:spcBef>
                <a:spcPts val="0"/>
              </a:spcBef>
              <a:buFont typeface="Arial" pitchFamily="34" charset="0"/>
              <a:buChar char="•"/>
            </a:pPr>
            <a:r>
              <a:rPr lang="ru-RU" sz="5000" b="1" dirty="0" smtClean="0">
                <a:latin typeface="Times New Roman" pitchFamily="18" charset="0"/>
                <a:cs typeface="Times New Roman" pitchFamily="18" charset="0"/>
              </a:rPr>
              <a:t>мотив</a:t>
            </a:r>
            <a:r>
              <a:rPr lang="kk-KZ" sz="5000" b="1" dirty="0" smtClean="0">
                <a:latin typeface="Times New Roman" pitchFamily="18" charset="0"/>
                <a:cs typeface="Times New Roman" pitchFamily="18" charset="0"/>
              </a:rPr>
              <a:t>а</a:t>
            </a:r>
            <a:r>
              <a:rPr lang="ru-RU" sz="5000" b="1" dirty="0" err="1" smtClean="0">
                <a:latin typeface="Times New Roman" pitchFamily="18" charset="0"/>
                <a:cs typeface="Times New Roman" pitchFamily="18" charset="0"/>
              </a:rPr>
              <a:t>ция</a:t>
            </a:r>
            <a:r>
              <a:rPr lang="ru-RU" sz="5000" b="1" dirty="0" smtClean="0">
                <a:latin typeface="Times New Roman" pitchFamily="18" charset="0"/>
                <a:cs typeface="Times New Roman" pitchFamily="18" charset="0"/>
              </a:rPr>
              <a:t>: </a:t>
            </a:r>
            <a:r>
              <a:rPr lang="kk-KZ" sz="5000" dirty="0" smtClean="0">
                <a:latin typeface="Times New Roman" pitchFamily="18" charset="0"/>
                <a:cs typeface="Times New Roman" pitchFamily="18" charset="0"/>
              </a:rPr>
              <a:t>ұ</a:t>
            </a:r>
            <a:r>
              <a:rPr lang="ru-RU" sz="5000" dirty="0" err="1" smtClean="0">
                <a:latin typeface="Times New Roman" pitchFamily="18" charset="0"/>
                <a:cs typeface="Times New Roman" pitchFamily="18" charset="0"/>
              </a:rPr>
              <a:t>йым</a:t>
            </a:r>
            <a:r>
              <a:rPr lang="ru-RU" sz="5000" dirty="0" smtClean="0">
                <a:latin typeface="Times New Roman" pitchFamily="18" charset="0"/>
                <a:cs typeface="Times New Roman" pitchFamily="18" charset="0"/>
              </a:rPr>
              <a:t> </a:t>
            </a:r>
            <a:r>
              <a:rPr lang="ru-RU" sz="5000" dirty="0" err="1" smtClean="0">
                <a:latin typeface="Times New Roman" pitchFamily="18" charset="0"/>
                <a:cs typeface="Times New Roman" pitchFamily="18" charset="0"/>
              </a:rPr>
              <a:t>мүшелерін ынталандырады</a:t>
            </a:r>
            <a:r>
              <a:rPr lang="ru-RU" sz="5000" dirty="0" smtClean="0">
                <a:latin typeface="Times New Roman" pitchFamily="18" charset="0"/>
                <a:cs typeface="Times New Roman" pitchFamily="18" charset="0"/>
              </a:rPr>
              <a:t>;</a:t>
            </a:r>
          </a:p>
          <a:p>
            <a:pPr marL="0" lvl="0" indent="360000" algn="just">
              <a:lnSpc>
                <a:spcPct val="120000"/>
              </a:lnSpc>
              <a:spcBef>
                <a:spcPts val="0"/>
              </a:spcBef>
              <a:buFont typeface="Arial" pitchFamily="34" charset="0"/>
              <a:buChar char="•"/>
            </a:pPr>
            <a:r>
              <a:rPr lang="ru-RU" sz="5000" b="1" dirty="0" err="1" smtClean="0">
                <a:latin typeface="Times New Roman" pitchFamily="18" charset="0"/>
                <a:cs typeface="Times New Roman" pitchFamily="18" charset="0"/>
              </a:rPr>
              <a:t>тәрбие:</a:t>
            </a:r>
            <a:r>
              <a:rPr lang="ru-RU" sz="5000" b="1" dirty="0" smtClean="0">
                <a:latin typeface="Times New Roman" pitchFamily="18" charset="0"/>
                <a:cs typeface="Times New Roman" pitchFamily="18" charset="0"/>
              </a:rPr>
              <a:t> </a:t>
            </a:r>
            <a:r>
              <a:rPr lang="kk-KZ" sz="5000" dirty="0" smtClean="0">
                <a:latin typeface="Times New Roman" pitchFamily="18" charset="0"/>
                <a:cs typeface="Times New Roman" pitchFamily="18" charset="0"/>
              </a:rPr>
              <a:t>ұ</a:t>
            </a:r>
            <a:r>
              <a:rPr lang="ru-RU" sz="5000" dirty="0" err="1" smtClean="0">
                <a:latin typeface="Times New Roman" pitchFamily="18" charset="0"/>
                <a:cs typeface="Times New Roman" pitchFamily="18" charset="0"/>
              </a:rPr>
              <a:t>йым</a:t>
            </a:r>
            <a:r>
              <a:rPr lang="ru-RU" sz="5000" dirty="0" smtClean="0">
                <a:latin typeface="Times New Roman" pitchFamily="18" charset="0"/>
                <a:cs typeface="Times New Roman" pitchFamily="18" charset="0"/>
              </a:rPr>
              <a:t> </a:t>
            </a:r>
            <a:r>
              <a:rPr lang="ru-RU" sz="5000" dirty="0" err="1" smtClean="0">
                <a:latin typeface="Times New Roman" pitchFamily="18" charset="0"/>
                <a:cs typeface="Times New Roman" pitchFamily="18" charset="0"/>
              </a:rPr>
              <a:t>мүшелерін тәрбиеге баулыйды</a:t>
            </a:r>
            <a:r>
              <a:rPr lang="ru-RU" sz="5000" dirty="0" smtClean="0">
                <a:latin typeface="Times New Roman" pitchFamily="18" charset="0"/>
                <a:cs typeface="Times New Roman" pitchFamily="18" charset="0"/>
              </a:rPr>
              <a:t>;</a:t>
            </a:r>
          </a:p>
          <a:p>
            <a:pPr marL="0" lvl="0" indent="360000" algn="just">
              <a:lnSpc>
                <a:spcPct val="120000"/>
              </a:lnSpc>
              <a:spcBef>
                <a:spcPts val="0"/>
              </a:spcBef>
              <a:buFont typeface="Arial" pitchFamily="34" charset="0"/>
              <a:buChar char="•"/>
            </a:pPr>
            <a:r>
              <a:rPr lang="ru-RU" sz="5000" b="1" dirty="0" smtClean="0">
                <a:latin typeface="Times New Roman" pitchFamily="18" charset="0"/>
                <a:cs typeface="Times New Roman" pitchFamily="18" charset="0"/>
              </a:rPr>
              <a:t>имидж:</a:t>
            </a:r>
            <a:r>
              <a:rPr lang="ru-RU" sz="5000" dirty="0" smtClean="0">
                <a:latin typeface="Times New Roman" pitchFamily="18" charset="0"/>
                <a:cs typeface="Times New Roman" pitchFamily="18" charset="0"/>
              </a:rPr>
              <a:t> </a:t>
            </a:r>
            <a:r>
              <a:rPr lang="kk-KZ" sz="5000" dirty="0" smtClean="0">
                <a:latin typeface="Times New Roman" pitchFamily="18" charset="0"/>
                <a:cs typeface="Times New Roman" pitchFamily="18" charset="0"/>
              </a:rPr>
              <a:t>с</a:t>
            </a:r>
            <a:r>
              <a:rPr lang="ru-RU" sz="5000" dirty="0" err="1" smtClean="0">
                <a:latin typeface="Times New Roman" pitchFamily="18" charset="0"/>
                <a:cs typeface="Times New Roman" pitchFamily="18" charset="0"/>
              </a:rPr>
              <a:t>ыртқы қоршаған ортаға (тұтынушылар, клиенттер</a:t>
            </a:r>
            <a:r>
              <a:rPr lang="ru-RU" sz="5000" dirty="0" smtClean="0">
                <a:latin typeface="Times New Roman" pitchFamily="18" charset="0"/>
                <a:cs typeface="Times New Roman" pitchFamily="18" charset="0"/>
              </a:rPr>
              <a:t>, </a:t>
            </a:r>
            <a:r>
              <a:rPr lang="ru-RU" sz="5000" dirty="0" err="1" smtClean="0">
                <a:latin typeface="Times New Roman" pitchFamily="18" charset="0"/>
                <a:cs typeface="Times New Roman" pitchFamily="18" charset="0"/>
              </a:rPr>
              <a:t>бәсекелестер, серіктестер</a:t>
            </a:r>
            <a:r>
              <a:rPr lang="ru-RU" sz="5000" dirty="0" smtClean="0">
                <a:latin typeface="Times New Roman" pitchFamily="18" charset="0"/>
                <a:cs typeface="Times New Roman" pitchFamily="18" charset="0"/>
              </a:rPr>
              <a:t>, </a:t>
            </a:r>
            <a:r>
              <a:rPr lang="ru-RU" sz="5000" dirty="0" err="1" smtClean="0">
                <a:latin typeface="Times New Roman" pitchFamily="18" charset="0"/>
                <a:cs typeface="Times New Roman" pitchFamily="18" charset="0"/>
              </a:rPr>
              <a:t>қоғам</a:t>
            </a:r>
            <a:r>
              <a:rPr lang="ru-RU" sz="5000" dirty="0" smtClean="0">
                <a:latin typeface="Times New Roman" pitchFamily="18" charset="0"/>
                <a:cs typeface="Times New Roman" pitchFamily="18" charset="0"/>
              </a:rPr>
              <a:t>) </a:t>
            </a:r>
            <a:r>
              <a:rPr lang="ru-RU" sz="5000" dirty="0" err="1" smtClean="0">
                <a:latin typeface="Times New Roman" pitchFamily="18" charset="0"/>
                <a:cs typeface="Times New Roman" pitchFamily="18" charset="0"/>
              </a:rPr>
              <a:t>қарсы имиджді</a:t>
            </a:r>
            <a:r>
              <a:rPr lang="kk-KZ" sz="5000" dirty="0" smtClean="0">
                <a:latin typeface="Times New Roman" pitchFamily="18" charset="0"/>
                <a:cs typeface="Times New Roman" pitchFamily="18" charset="0"/>
              </a:rPr>
              <a:t>н</a:t>
            </a:r>
            <a:r>
              <a:rPr lang="ru-RU" sz="5000" dirty="0" smtClean="0">
                <a:latin typeface="Times New Roman" pitchFamily="18" charset="0"/>
                <a:cs typeface="Times New Roman" pitchFamily="18" charset="0"/>
              </a:rPr>
              <a:t> </a:t>
            </a:r>
            <a:r>
              <a:rPr lang="ru-RU" sz="5000" dirty="0" err="1" smtClean="0">
                <a:latin typeface="Times New Roman" pitchFamily="18" charset="0"/>
                <a:cs typeface="Times New Roman" pitchFamily="18" charset="0"/>
              </a:rPr>
              <a:t>қалыптастырады.</a:t>
            </a:r>
            <a:endParaRPr lang="ru-RU" sz="5000" dirty="0" smtClean="0">
              <a:latin typeface="Times New Roman" pitchFamily="18" charset="0"/>
              <a:cs typeface="Times New Roman" pitchFamily="18" charset="0"/>
            </a:endParaRPr>
          </a:p>
          <a:p>
            <a:pPr marL="0" indent="360000" algn="just">
              <a:lnSpc>
                <a:spcPct val="120000"/>
              </a:lnSpc>
              <a:spcBef>
                <a:spcPts val="0"/>
              </a:spcBef>
              <a:buNone/>
            </a:pPr>
            <a:r>
              <a:rPr lang="ru-RU" sz="5000" dirty="0" err="1" smtClean="0">
                <a:latin typeface="Times New Roman" pitchFamily="18" charset="0"/>
                <a:cs typeface="Times New Roman" pitchFamily="18" charset="0"/>
              </a:rPr>
              <a:t>Қазіргі таңда стратегиялық тұрғыдан ұйымның мәдениеті бәсекелестік қабілетті жоғарылататын бірден-бір</a:t>
            </a:r>
            <a:r>
              <a:rPr lang="ru-RU" sz="5000" dirty="0" smtClean="0">
                <a:latin typeface="Times New Roman" pitchFamily="18" charset="0"/>
                <a:cs typeface="Times New Roman" pitchFamily="18" charset="0"/>
              </a:rPr>
              <a:t> фактор </a:t>
            </a:r>
            <a:r>
              <a:rPr lang="ru-RU" sz="5000" dirty="0" err="1" smtClean="0">
                <a:latin typeface="Times New Roman" pitchFamily="18" charset="0"/>
                <a:cs typeface="Times New Roman" pitchFamily="18" charset="0"/>
              </a:rPr>
              <a:t>болып</a:t>
            </a:r>
            <a:r>
              <a:rPr lang="ru-RU" sz="5000" dirty="0" smtClean="0">
                <a:latin typeface="Times New Roman" pitchFamily="18" charset="0"/>
                <a:cs typeface="Times New Roman" pitchFamily="18" charset="0"/>
              </a:rPr>
              <a:t> </a:t>
            </a:r>
            <a:r>
              <a:rPr lang="ru-RU" sz="5000" dirty="0" err="1" smtClean="0">
                <a:latin typeface="Times New Roman" pitchFamily="18" charset="0"/>
                <a:cs typeface="Times New Roman" pitchFamily="18" charset="0"/>
              </a:rPr>
              <a:t>табылады</a:t>
            </a:r>
            <a:r>
              <a:rPr lang="ru-RU" sz="5000" dirty="0" smtClean="0">
                <a:latin typeface="Times New Roman" pitchFamily="18" charset="0"/>
                <a:cs typeface="Times New Roman" pitchFamily="18" charset="0"/>
              </a:rPr>
              <a:t>.</a:t>
            </a: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2800" dirty="0" smtClean="0">
                <a:solidFill>
                  <a:srgbClr val="C00000"/>
                </a:solidFill>
                <a:latin typeface="Times New Roman" pitchFamily="18" charset="0"/>
                <a:cs typeface="Times New Roman" pitchFamily="18" charset="0"/>
              </a:rPr>
              <a:t>Сыртқы орта туралы түсінік. Сыртқы ортаның маңызы және оның ұйым жұмысына әсері.</a:t>
            </a:r>
            <a:endParaRPr lang="ru-RU" sz="2800" dirty="0"/>
          </a:p>
        </p:txBody>
      </p:sp>
      <p:sp>
        <p:nvSpPr>
          <p:cNvPr id="3" name="Содержимое 2"/>
          <p:cNvSpPr>
            <a:spLocks noGrp="1"/>
          </p:cNvSpPr>
          <p:nvPr>
            <p:ph idx="1"/>
          </p:nvPr>
        </p:nvSpPr>
        <p:spPr/>
        <p:txBody>
          <a:bodyPr>
            <a:normAutofit/>
          </a:bodyPr>
          <a:lstStyle/>
          <a:p>
            <a:pPr marL="0" indent="342900" algn="just">
              <a:spcBef>
                <a:spcPts val="0"/>
              </a:spcBef>
              <a:buNone/>
            </a:pPr>
            <a:r>
              <a:rPr lang="kk-KZ" sz="2400" dirty="0" smtClean="0">
                <a:latin typeface="Times New Roman" pitchFamily="18" charset="0"/>
                <a:cs typeface="Times New Roman" pitchFamily="18" charset="0"/>
              </a:rPr>
              <a:t>Джеральд Беллдің айтуы бойынша «Ұйымның сыртқы ортасы келесі элементтерді өз ішіне алады: тұтынушылар, бәсекелестер, мемлекеттік заңдылықтар, жабдықтаушылар, қаржы ұйымдары және т.б.» </a:t>
            </a:r>
          </a:p>
          <a:p>
            <a:pPr marL="0" indent="342900" algn="just">
              <a:spcBef>
                <a:spcPts val="0"/>
              </a:spcBef>
              <a:buNone/>
            </a:pPr>
            <a:r>
              <a:rPr lang="kk-KZ" sz="2400" dirty="0" smtClean="0">
                <a:latin typeface="Times New Roman" pitchFamily="18" charset="0"/>
                <a:cs typeface="Times New Roman" pitchFamily="18" charset="0"/>
              </a:rPr>
              <a:t>Ұйымға әсер ететін барлық факторларды келесі 2 топқа бөлу мүмкін: тікелей және жанама әсер ететін факторлар.</a:t>
            </a:r>
            <a:endParaRPr lang="ru-RU" sz="24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62227" y="857232"/>
            <a:ext cx="7848600" cy="4629168"/>
          </a:xfrm>
        </p:spPr>
        <p:txBody>
          <a:bodyPr>
            <a:normAutofit/>
          </a:bodyPr>
          <a:lstStyle/>
          <a:p>
            <a:pPr marL="0" indent="360000" algn="just">
              <a:spcBef>
                <a:spcPts val="0"/>
              </a:spcBef>
              <a:buNone/>
            </a:pPr>
            <a:r>
              <a:rPr lang="kk-KZ" sz="2800" b="1" dirty="0" smtClean="0">
                <a:latin typeface="Times New Roman" pitchFamily="18" charset="0"/>
                <a:cs typeface="Times New Roman" pitchFamily="18" charset="0"/>
              </a:rPr>
              <a:t>Тікелей әсер ететін </a:t>
            </a:r>
            <a:r>
              <a:rPr lang="kk-KZ" sz="2800" dirty="0" smtClean="0">
                <a:latin typeface="Times New Roman" pitchFamily="18" charset="0"/>
                <a:cs typeface="Times New Roman" pitchFamily="18" charset="0"/>
              </a:rPr>
              <a:t>орта ұйымның операцияларына тікелей, яғни бірден әсер ете алу қабілеттілігіне ие факторлар жиынтығы болып, оларға жабдықтаушылар, еңбек ресурстары, заң және мемлекеттік реттеу органдары, тұтынушылар және бәсекелестер жатады. </a:t>
            </a:r>
            <a:endParaRPr lang="ru-RU" sz="28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62227" y="714356"/>
            <a:ext cx="7848600" cy="4772044"/>
          </a:xfrm>
        </p:spPr>
        <p:txBody>
          <a:bodyPr>
            <a:noAutofit/>
          </a:bodyPr>
          <a:lstStyle/>
          <a:p>
            <a:pPr marL="0" indent="360000" algn="just">
              <a:spcBef>
                <a:spcPts val="0"/>
              </a:spcBef>
              <a:buNone/>
            </a:pPr>
            <a:r>
              <a:rPr lang="kk-KZ" sz="2400" b="1" dirty="0" smtClean="0">
                <a:latin typeface="Times New Roman" pitchFamily="18" charset="0"/>
                <a:cs typeface="Times New Roman" pitchFamily="18" charset="0"/>
              </a:rPr>
              <a:t>Жанама әсер ететін </a:t>
            </a:r>
            <a:r>
              <a:rPr lang="kk-KZ" sz="2400" dirty="0" smtClean="0">
                <a:latin typeface="Times New Roman" pitchFamily="18" charset="0"/>
                <a:cs typeface="Times New Roman" pitchFamily="18" charset="0"/>
              </a:rPr>
              <a:t>орта ұйымның операцияларына бірден әсер ете алмайды, бірақ оларға жанама әсерін тигізетін факторлар жиынтығы. Оларға халықаралық жағдайлар, экономика жағдайы, ҒТП, әлеуметтік, мәдени факторлар, саяси жағдайлар жатады. </a:t>
            </a:r>
          </a:p>
          <a:p>
            <a:pPr marL="0" indent="360000" algn="just">
              <a:spcBef>
                <a:spcPts val="0"/>
              </a:spcBef>
              <a:buNone/>
            </a:pPr>
            <a:r>
              <a:rPr lang="kk-KZ" sz="2400" dirty="0" smtClean="0">
                <a:latin typeface="Times New Roman" pitchFamily="18" charset="0"/>
                <a:cs typeface="Times New Roman" pitchFamily="18" charset="0"/>
              </a:rPr>
              <a:t>Мысалы, «Дженерал Моторс» фирмасына материалмен қамтамасыз ететін жабдықтаушылар, бағаны реттейтін және жұмысқа алу тәртібін реттейтін заңдар, тұтынушылардың қалаулары, бәсекелестердің негізгі әрекеттері.</a:t>
            </a:r>
            <a:endParaRPr lang="ru-RU" sz="24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652872" y="116632"/>
            <a:ext cx="7848600" cy="1214446"/>
          </a:xfrm>
        </p:spPr>
        <p:txBody>
          <a:bodyPr>
            <a:normAutofit/>
          </a:bodyPr>
          <a:lstStyle/>
          <a:p>
            <a:r>
              <a:rPr lang="kk-KZ" sz="3100" dirty="0" smtClean="0">
                <a:solidFill>
                  <a:srgbClr val="7030A0"/>
                </a:solidFill>
                <a:latin typeface="Times New Roman" pitchFamily="18" charset="0"/>
                <a:cs typeface="Times New Roman" pitchFamily="18" charset="0"/>
              </a:rPr>
              <a:t>1.Ұйым туралы түсінік. Ұйымның жалпы               </a:t>
            </a:r>
            <a:br>
              <a:rPr lang="kk-KZ" sz="3100" dirty="0" smtClean="0">
                <a:solidFill>
                  <a:srgbClr val="7030A0"/>
                </a:solidFill>
                <a:latin typeface="Times New Roman" pitchFamily="18" charset="0"/>
                <a:cs typeface="Times New Roman" pitchFamily="18" charset="0"/>
              </a:rPr>
            </a:br>
            <a:r>
              <a:rPr lang="kk-KZ" sz="3100" dirty="0">
                <a:solidFill>
                  <a:srgbClr val="7030A0"/>
                </a:solidFill>
                <a:latin typeface="Times New Roman" pitchFamily="18" charset="0"/>
                <a:cs typeface="Times New Roman" pitchFamily="18" charset="0"/>
              </a:rPr>
              <a:t> </a:t>
            </a:r>
            <a:r>
              <a:rPr lang="kk-KZ" sz="3100" dirty="0" smtClean="0">
                <a:solidFill>
                  <a:srgbClr val="7030A0"/>
                </a:solidFill>
                <a:latin typeface="Times New Roman" pitchFamily="18" charset="0"/>
                <a:cs typeface="Times New Roman" pitchFamily="18" charset="0"/>
              </a:rPr>
              <a:t>     сипаттамалары</a:t>
            </a:r>
            <a:endParaRPr lang="ru-RU" dirty="0">
              <a:solidFill>
                <a:srgbClr val="7030A0"/>
              </a:solidFill>
            </a:endParaRPr>
          </a:p>
        </p:txBody>
      </p:sp>
      <p:sp>
        <p:nvSpPr>
          <p:cNvPr id="5" name="Содержимое 4"/>
          <p:cNvSpPr>
            <a:spLocks noGrp="1"/>
          </p:cNvSpPr>
          <p:nvPr>
            <p:ph idx="1"/>
          </p:nvPr>
        </p:nvSpPr>
        <p:spPr>
          <a:xfrm>
            <a:off x="662227" y="1428736"/>
            <a:ext cx="7848600" cy="4429156"/>
          </a:xfrm>
        </p:spPr>
        <p:txBody>
          <a:bodyPr>
            <a:normAutofit lnSpcReduction="10000"/>
          </a:bodyPr>
          <a:lstStyle/>
          <a:p>
            <a:pPr marL="0" indent="360000" algn="just">
              <a:lnSpc>
                <a:spcPct val="110000"/>
              </a:lnSpc>
              <a:spcBef>
                <a:spcPts val="0"/>
              </a:spcBef>
              <a:buNone/>
            </a:pPr>
            <a:r>
              <a:rPr lang="kk-KZ" sz="2400" b="1" dirty="0" smtClean="0">
                <a:latin typeface="Times New Roman" pitchFamily="18" charset="0"/>
                <a:cs typeface="Times New Roman" pitchFamily="18" charset="0"/>
              </a:rPr>
              <a:t>Ұйым дегеніміз</a:t>
            </a:r>
            <a:r>
              <a:rPr lang="kk-KZ" sz="2400" dirty="0" smtClean="0">
                <a:latin typeface="Times New Roman" pitchFamily="18" charset="0"/>
                <a:cs typeface="Times New Roman" pitchFamily="18" charset="0"/>
              </a:rPr>
              <a:t> - қызметтері саналы түрде ортақ мақсатқа немесе мақсаттарға жетуге бағытталған адамдар тобы. </a:t>
            </a:r>
          </a:p>
          <a:p>
            <a:pPr marL="0" indent="360000" algn="just">
              <a:lnSpc>
                <a:spcPct val="110000"/>
              </a:lnSpc>
              <a:spcBef>
                <a:spcPts val="0"/>
              </a:spcBef>
              <a:buNone/>
            </a:pPr>
            <a:r>
              <a:rPr lang="kk-KZ" sz="2400" b="1" dirty="0" smtClean="0">
                <a:latin typeface="Times New Roman" pitchFamily="18" charset="0"/>
                <a:cs typeface="Times New Roman" pitchFamily="18" charset="0"/>
              </a:rPr>
              <a:t>Ұйым дегеніміз </a:t>
            </a:r>
            <a:r>
              <a:rPr lang="kk-KZ" sz="2400" dirty="0" smtClean="0">
                <a:latin typeface="Times New Roman" pitchFamily="18" charset="0"/>
                <a:cs typeface="Times New Roman" pitchFamily="18" charset="0"/>
              </a:rPr>
              <a:t>жалпы мақсатқа немесе мақсатқа жету үшін топ мүшелерінің ұйымдасқан іс-әрекеттері болып табылады. </a:t>
            </a:r>
          </a:p>
          <a:p>
            <a:pPr marL="0" indent="360000" algn="just">
              <a:lnSpc>
                <a:spcPct val="110000"/>
              </a:lnSpc>
              <a:spcBef>
                <a:spcPts val="0"/>
              </a:spcBef>
              <a:buNone/>
            </a:pPr>
            <a:r>
              <a:rPr lang="kk-KZ" sz="2400" b="1" dirty="0" smtClean="0">
                <a:latin typeface="Times New Roman" pitchFamily="18" charset="0"/>
                <a:cs typeface="Times New Roman" pitchFamily="18" charset="0"/>
              </a:rPr>
              <a:t>Ұйымды адамдарға жеке өздері жасай </a:t>
            </a:r>
            <a:r>
              <a:rPr lang="kk-KZ" sz="2400" dirty="0" smtClean="0">
                <a:latin typeface="Times New Roman" pitchFamily="18" charset="0"/>
                <a:cs typeface="Times New Roman" pitchFamily="18" charset="0"/>
              </a:rPr>
              <a:t>алмағандарын ұйымдасқын түрде жүзеге асыруға мүмкүндік беретін, мақстақа жету тәсілі ретінде қарастыруға болады. </a:t>
            </a:r>
            <a:r>
              <a:rPr lang="kk-KZ" sz="2400" b="1" dirty="0" smtClean="0">
                <a:latin typeface="Times New Roman" pitchFamily="18" charset="0"/>
                <a:cs typeface="Times New Roman" pitchFamily="18" charset="0"/>
              </a:rPr>
              <a:t>Ұйымның болуы үшін </a:t>
            </a:r>
            <a:r>
              <a:rPr lang="kk-KZ" sz="2400" dirty="0" smtClean="0">
                <a:latin typeface="Times New Roman" pitchFamily="18" charset="0"/>
                <a:cs typeface="Times New Roman" pitchFamily="18" charset="0"/>
              </a:rPr>
              <a:t>кем дегенде екі мүшесінің болуы керек және олардың бір мақсатқа бағытталуы тиіс. </a:t>
            </a:r>
            <a:endParaRPr lang="ru-RU" sz="2400" dirty="0">
              <a:latin typeface="Times New Roman" pitchFamily="18" charset="0"/>
              <a:cs typeface="Times New Roman" pitchFamily="18" charset="0"/>
            </a:endParaRPr>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800" b="1" dirty="0" smtClean="0">
                <a:latin typeface="Times New Roman" pitchFamily="18" charset="0"/>
                <a:cs typeface="Times New Roman" pitchFamily="18" charset="0"/>
              </a:rPr>
              <a:t>Сыртқы орта мынадай мінездемеге ие:</a:t>
            </a:r>
            <a:endParaRPr lang="ru-RU" sz="2800" b="1"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661988" y="1752600"/>
          <a:ext cx="7848600" cy="41767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62227" y="785794"/>
            <a:ext cx="7848600" cy="4700606"/>
          </a:xfrm>
        </p:spPr>
        <p:txBody>
          <a:bodyPr>
            <a:noAutofit/>
          </a:bodyPr>
          <a:lstStyle/>
          <a:p>
            <a:pPr marL="0" indent="360000" algn="just">
              <a:spcBef>
                <a:spcPts val="0"/>
              </a:spcBef>
              <a:buNone/>
            </a:pPr>
            <a:r>
              <a:rPr lang="kk-KZ" sz="2800" b="1" dirty="0" smtClean="0">
                <a:latin typeface="Times New Roman" pitchFamily="18" charset="0"/>
                <a:cs typeface="Times New Roman" pitchFamily="18" charset="0"/>
              </a:rPr>
              <a:t>Күрделілік</a:t>
            </a:r>
            <a:r>
              <a:rPr lang="kk-KZ" sz="2800" dirty="0" smtClean="0">
                <a:latin typeface="Times New Roman" pitchFamily="18" charset="0"/>
                <a:cs typeface="Times New Roman" pitchFamily="18" charset="0"/>
              </a:rPr>
              <a:t> – бұл ұйымға әсер ететін факторлардың саны мен түрлілігі.</a:t>
            </a:r>
            <a:endParaRPr lang="ru-RU" sz="2800" dirty="0" smtClean="0">
              <a:latin typeface="Times New Roman" pitchFamily="18" charset="0"/>
              <a:cs typeface="Times New Roman" pitchFamily="18" charset="0"/>
            </a:endParaRPr>
          </a:p>
          <a:p>
            <a:pPr marL="0" indent="360000" algn="just">
              <a:spcBef>
                <a:spcPts val="0"/>
              </a:spcBef>
              <a:buNone/>
            </a:pPr>
            <a:r>
              <a:rPr lang="kk-KZ" sz="2800" b="1" dirty="0" smtClean="0">
                <a:latin typeface="Times New Roman" pitchFamily="18" charset="0"/>
                <a:cs typeface="Times New Roman" pitchFamily="18" charset="0"/>
              </a:rPr>
              <a:t>Әрекетшілділігі</a:t>
            </a:r>
            <a:r>
              <a:rPr lang="kk-KZ" sz="2800" dirty="0" smtClean="0">
                <a:latin typeface="Times New Roman" pitchFamily="18" charset="0"/>
                <a:cs typeface="Times New Roman" pitchFamily="18" charset="0"/>
              </a:rPr>
              <a:t> – бұл ұйымның қоршаған ортасында болатын ортаға байланысты өзгерістердің салыстырмалы жылдамдығы. </a:t>
            </a:r>
            <a:endParaRPr lang="ru-RU" sz="2800" dirty="0" smtClean="0">
              <a:latin typeface="Times New Roman" pitchFamily="18" charset="0"/>
              <a:cs typeface="Times New Roman" pitchFamily="18" charset="0"/>
            </a:endParaRPr>
          </a:p>
          <a:p>
            <a:pPr marL="0" indent="360000" algn="just">
              <a:spcBef>
                <a:spcPts val="0"/>
              </a:spcBef>
              <a:buNone/>
            </a:pPr>
            <a:r>
              <a:rPr lang="kk-KZ" sz="2800" b="1" dirty="0" smtClean="0">
                <a:latin typeface="Times New Roman" pitchFamily="18" charset="0"/>
                <a:cs typeface="Times New Roman" pitchFamily="18" charset="0"/>
              </a:rPr>
              <a:t>Сыртқы ортаның анықталмағандығы </a:t>
            </a:r>
            <a:r>
              <a:rPr lang="kk-KZ" sz="2800" dirty="0" smtClean="0">
                <a:latin typeface="Times New Roman" pitchFamily="18" charset="0"/>
                <a:cs typeface="Times New Roman" pitchFamily="18" charset="0"/>
              </a:rPr>
              <a:t>– бұл орта туралы ақпараттардың салыстырмалы саны. </a:t>
            </a:r>
          </a:p>
          <a:p>
            <a:pPr marL="0" indent="360000" algn="just">
              <a:spcBef>
                <a:spcPts val="0"/>
              </a:spcBef>
              <a:buNone/>
            </a:pPr>
            <a:r>
              <a:rPr lang="kk-KZ" sz="2800" dirty="0" smtClean="0">
                <a:latin typeface="Times New Roman" pitchFamily="18" charset="0"/>
                <a:cs typeface="Times New Roman" pitchFamily="18" charset="0"/>
              </a:rPr>
              <a:t>Егер ақпарат аз болса немесе оның дәл екендігіне күмән болса, орта анық болмайды. Сыртқы орта қаншалықты анық болмаса, соншалық тиімді шешім қабылдауда қиын болады.</a:t>
            </a:r>
            <a:endParaRPr lang="ru-RU"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idx="1"/>
          </p:nvPr>
        </p:nvSpPr>
        <p:spPr>
          <a:xfrm>
            <a:off x="662227" y="642918"/>
            <a:ext cx="7848600" cy="4843482"/>
          </a:xfrm>
        </p:spPr>
        <p:txBody>
          <a:bodyPr>
            <a:normAutofit/>
          </a:bodyPr>
          <a:lstStyle/>
          <a:p>
            <a:pPr marL="0" indent="360000" algn="just">
              <a:spcBef>
                <a:spcPts val="0"/>
              </a:spcBef>
              <a:buNone/>
            </a:pPr>
            <a:r>
              <a:rPr lang="kk-KZ" sz="2400" dirty="0" smtClean="0">
                <a:latin typeface="Times New Roman" pitchFamily="18" charset="0"/>
                <a:cs typeface="Times New Roman" pitchFamily="18" charset="0"/>
              </a:rPr>
              <a:t>Қоғам мүшелерінің басым көпшілігі бір немесе бірнеше ұйымдарға кіреді. </a:t>
            </a:r>
          </a:p>
          <a:p>
            <a:pPr marL="0" indent="360000" algn="just">
              <a:spcBef>
                <a:spcPts val="0"/>
              </a:spcBef>
              <a:buNone/>
            </a:pPr>
            <a:r>
              <a:rPr lang="kk-KZ" sz="2400" b="1" dirty="0" smtClean="0">
                <a:latin typeface="Times New Roman" pitchFamily="18" charset="0"/>
                <a:cs typeface="Times New Roman" pitchFamily="18" charset="0"/>
              </a:rPr>
              <a:t>Ұйымдар</a:t>
            </a:r>
            <a:r>
              <a:rPr lang="kk-KZ" sz="2400" dirty="0" smtClean="0">
                <a:latin typeface="Times New Roman" pitchFamily="18" charset="0"/>
                <a:cs typeface="Times New Roman" pitchFamily="18" charset="0"/>
              </a:rPr>
              <a:t> саяси ұйымдар, коммерциялық және коммерциялық емес ұйымдар, қоғамдық ұйымдар, діни ұйымдар, зерттеулік, өндірістік, мемлекеттік, жеке меншік, шаруа қожылықтары, тұрақты немесе тұрақсыз деп бөлуге болады. Яғни топ болып, атқарылатын барлық іс-әрекеттер мен жұмыстар міндетті түрде белгілі бір форманы бейнелейтін ұйымдық құрылыммен ерекшеленеді. </a:t>
            </a:r>
            <a:endParaRPr lang="ru-RU" sz="2400" dirty="0">
              <a:latin typeface="Times New Roman" pitchFamily="18" charset="0"/>
              <a:cs typeface="Times New Roman" pitchFamily="18" charset="0"/>
            </a:endParaRP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62227" y="714356"/>
            <a:ext cx="7848600" cy="4772044"/>
          </a:xfrm>
        </p:spPr>
        <p:txBody>
          <a:bodyPr>
            <a:normAutofit fontScale="92500" lnSpcReduction="10000"/>
          </a:bodyPr>
          <a:lstStyle/>
          <a:p>
            <a:pPr marL="0" indent="360000" algn="just">
              <a:lnSpc>
                <a:spcPct val="110000"/>
              </a:lnSpc>
              <a:spcBef>
                <a:spcPts val="0"/>
              </a:spcBef>
              <a:buNone/>
            </a:pPr>
            <a:r>
              <a:rPr lang="kk-KZ" sz="3000" dirty="0" smtClean="0">
                <a:latin typeface="Times New Roman" pitchFamily="18" charset="0"/>
                <a:cs typeface="Times New Roman" pitchFamily="18" charset="0"/>
              </a:rPr>
              <a:t>Кезкелген ұйымның өзіндік мақсаты болады. Яғни ұйымның жалпы мақсаты, бөлімдердің мақсаттары, бөлімшелердің мақсаттары, цехтың мақсаттары, топтың мақсаттары және жеке тұлғаның мақсаттары секілді. Осы аталған мақсаттардың барлығын ұйымның жалпы мақсатты қамтуы тиіс. </a:t>
            </a:r>
          </a:p>
          <a:p>
            <a:pPr marL="0" indent="360000" algn="just">
              <a:lnSpc>
                <a:spcPct val="110000"/>
              </a:lnSpc>
              <a:spcBef>
                <a:spcPts val="0"/>
              </a:spcBef>
              <a:buNone/>
            </a:pPr>
            <a:r>
              <a:rPr lang="kk-KZ" sz="3000" dirty="0" smtClean="0">
                <a:latin typeface="Times New Roman" pitchFamily="18" charset="0"/>
                <a:cs typeface="Times New Roman" pitchFamily="18" charset="0"/>
              </a:rPr>
              <a:t>Керісінше болған жағдайда қайшылықтардың орын алуы салдарынан ұйым мақсатына жете алмайды. </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7" y="404664"/>
            <a:ext cx="7200800" cy="1424906"/>
          </a:xfrm>
        </p:spPr>
        <p:txBody>
          <a:bodyPr>
            <a:normAutofit/>
          </a:bodyPr>
          <a:lstStyle/>
          <a:p>
            <a:r>
              <a:rPr lang="kk-KZ" sz="2400" b="1" dirty="0" smtClean="0">
                <a:latin typeface="Times New Roman" pitchFamily="18" charset="0"/>
                <a:cs typeface="Times New Roman" pitchFamily="18" charset="0"/>
              </a:rPr>
              <a:t>Ұйым өзінің мақсатына табысты түрде жетуі үшін төмендегі мәселелерді басқаруы тиіс:</a:t>
            </a:r>
            <a:endParaRPr lang="ru-RU" sz="2400" dirty="0"/>
          </a:p>
        </p:txBody>
      </p:sp>
      <p:sp>
        <p:nvSpPr>
          <p:cNvPr id="3" name="Содержимое 2"/>
          <p:cNvSpPr>
            <a:spLocks noGrp="1"/>
          </p:cNvSpPr>
          <p:nvPr>
            <p:ph idx="1"/>
          </p:nvPr>
        </p:nvSpPr>
        <p:spPr>
          <a:xfrm>
            <a:off x="1043608" y="1829570"/>
            <a:ext cx="7384073" cy="4584964"/>
          </a:xfrm>
        </p:spPr>
        <p:txBody>
          <a:bodyPr>
            <a:normAutofit fontScale="92500"/>
          </a:bodyPr>
          <a:lstStyle/>
          <a:p>
            <a:pPr marL="0" lvl="0" indent="342900" algn="just">
              <a:lnSpc>
                <a:spcPct val="110000"/>
              </a:lnSpc>
              <a:spcBef>
                <a:spcPts val="0"/>
              </a:spcBef>
              <a:buFont typeface="Wingdings" pitchFamily="2" charset="2"/>
              <a:buChar char="§"/>
            </a:pPr>
            <a:r>
              <a:rPr lang="kk-KZ" sz="2800" b="1" dirty="0" smtClean="0">
                <a:latin typeface="Times New Roman" pitchFamily="18" charset="0"/>
                <a:cs typeface="Times New Roman" pitchFamily="18" charset="0"/>
              </a:rPr>
              <a:t>Ресурстар</a:t>
            </a:r>
            <a:r>
              <a:rPr lang="kk-KZ" sz="2800" dirty="0" smtClean="0">
                <a:latin typeface="Times New Roman" pitchFamily="18" charset="0"/>
                <a:cs typeface="Times New Roman" pitchFamily="18" charset="0"/>
              </a:rPr>
              <a:t> (қайнар көздер): ұйымның негізгі қолданылатын қайнар көздері адамдар, капитал, технология, ақпарат, материалдар болып табылады.</a:t>
            </a:r>
            <a:endParaRPr lang="ru-RU" sz="2800" dirty="0" smtClean="0">
              <a:latin typeface="Times New Roman" pitchFamily="18" charset="0"/>
              <a:cs typeface="Times New Roman" pitchFamily="18" charset="0"/>
            </a:endParaRPr>
          </a:p>
          <a:p>
            <a:pPr marL="0" lvl="0" indent="342900" algn="just">
              <a:lnSpc>
                <a:spcPct val="110000"/>
              </a:lnSpc>
              <a:spcBef>
                <a:spcPts val="0"/>
              </a:spcBef>
              <a:buFont typeface="Wingdings" pitchFamily="2" charset="2"/>
              <a:buChar char="§"/>
            </a:pPr>
            <a:r>
              <a:rPr lang="kk-KZ" sz="2800" b="1" dirty="0" smtClean="0">
                <a:latin typeface="Times New Roman" pitchFamily="18" charset="0"/>
                <a:cs typeface="Times New Roman" pitchFamily="18" charset="0"/>
              </a:rPr>
              <a:t>Сыртқы ортамен байланысы: </a:t>
            </a:r>
            <a:r>
              <a:rPr lang="kk-KZ" sz="2800" dirty="0" smtClean="0">
                <a:latin typeface="Times New Roman" pitchFamily="18" charset="0"/>
                <a:cs typeface="Times New Roman" pitchFamily="18" charset="0"/>
              </a:rPr>
              <a:t>тұтынушылар, экономикалық қызметтер, кәсіподақ, заң, бәсекелестер, қоғамның көзқарасы, техника, технология және т.б.жатады. Сыртқы ортадағы болған өзгерістер ұйымның ішкі ортасына да әсерін тигізіп өзгертеді.</a:t>
            </a:r>
            <a:endParaRPr lang="ru-RU" sz="2800" dirty="0" smtClean="0">
              <a:latin typeface="Times New Roman" pitchFamily="18" charset="0"/>
              <a:cs typeface="Times New Roman" pitchFamily="18" charset="0"/>
            </a:endParaRP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62226" y="188640"/>
            <a:ext cx="8086237" cy="6552728"/>
          </a:xfrm>
        </p:spPr>
        <p:txBody>
          <a:bodyPr>
            <a:normAutofit/>
          </a:bodyPr>
          <a:lstStyle/>
          <a:p>
            <a:pPr marL="0" indent="360000" algn="just">
              <a:lnSpc>
                <a:spcPct val="120000"/>
              </a:lnSpc>
              <a:spcBef>
                <a:spcPts val="0"/>
              </a:spcBef>
              <a:buNone/>
            </a:pPr>
            <a:r>
              <a:rPr lang="kk-KZ" b="1" dirty="0" smtClean="0">
                <a:latin typeface="Times New Roman" pitchFamily="18" charset="0"/>
                <a:cs typeface="Times New Roman" pitchFamily="18" charset="0"/>
              </a:rPr>
              <a:t>Жоғары деңгейдегі басқарушылар: </a:t>
            </a:r>
            <a:r>
              <a:rPr lang="kk-KZ" dirty="0" smtClean="0">
                <a:latin typeface="Times New Roman" pitchFamily="18" charset="0"/>
                <a:cs typeface="Times New Roman" pitchFamily="18" charset="0"/>
              </a:rPr>
              <a:t>ұйымда маңызды шешімдерді қабылдайды. Ұйымның мақсаттарын айқындап, оның келешекте алатын орнын белгілейді. </a:t>
            </a:r>
          </a:p>
          <a:p>
            <a:pPr marL="0" indent="360000" algn="just">
              <a:lnSpc>
                <a:spcPct val="120000"/>
              </a:lnSpc>
              <a:spcBef>
                <a:spcPts val="0"/>
              </a:spcBef>
              <a:buNone/>
            </a:pPr>
            <a:r>
              <a:rPr lang="kk-KZ" dirty="0" smtClean="0">
                <a:latin typeface="Times New Roman" pitchFamily="18" charset="0"/>
                <a:cs typeface="Times New Roman" pitchFamily="18" charset="0"/>
              </a:rPr>
              <a:t>Стратегиялық мақсаттарды қалыптастырып жоспарлар жасайды, акциялар шығарады, шетелдік фирмалармен қарым-қатынас жасайды, бәсекелестермен ара-қатынасты реттейді, жаңа нарықтарды меңгереді, жаңа тауарларды өндіру туралы жұмыс жасап шешімдер қабылдайды. </a:t>
            </a:r>
          </a:p>
          <a:p>
            <a:pPr marL="0" indent="360000" algn="just">
              <a:lnSpc>
                <a:spcPct val="120000"/>
              </a:lnSpc>
              <a:spcBef>
                <a:spcPts val="0"/>
              </a:spcBef>
              <a:buNone/>
            </a:pPr>
            <a:r>
              <a:rPr lang="kk-KZ" dirty="0" smtClean="0">
                <a:latin typeface="Times New Roman" pitchFamily="18" charset="0"/>
                <a:cs typeface="Times New Roman" pitchFamily="18" charset="0"/>
              </a:rPr>
              <a:t>Жоғары деңгейдегі басшылардың саны санаулы болады.</a:t>
            </a:r>
          </a:p>
          <a:p>
            <a:pPr marL="0" indent="360000" algn="just">
              <a:lnSpc>
                <a:spcPct val="120000"/>
              </a:lnSpc>
              <a:spcBef>
                <a:spcPts val="0"/>
              </a:spcBef>
              <a:buNone/>
            </a:pPr>
            <a:r>
              <a:rPr lang="kk-KZ" b="1" dirty="0">
                <a:latin typeface="Times New Roman" pitchFamily="18" charset="0"/>
                <a:cs typeface="Times New Roman" pitchFamily="18" charset="0"/>
              </a:rPr>
              <a:t>Орта деңгейдегі басқарушылар: </a:t>
            </a:r>
            <a:r>
              <a:rPr lang="kk-KZ" dirty="0">
                <a:latin typeface="Times New Roman" pitchFamily="18" charset="0"/>
                <a:cs typeface="Times New Roman" pitchFamily="18" charset="0"/>
              </a:rPr>
              <a:t>орта деңгейдегі басқарушылар бөлімдер мен бөлімшелерді басқарады. Фирманың мақсаттарына жетуі үшін жұмыстарды ұйымдастырады. Өндіріс орындарындағы орта деңгейлі басшыларына цехтар, қойма, техника және өнімнің сапасын бақылау бөлімдерінің басшылары жатады. Олар өнімділік пен тиімділікке жауап береді. </a:t>
            </a:r>
          </a:p>
          <a:p>
            <a:pPr marL="0" indent="360000" algn="just">
              <a:lnSpc>
                <a:spcPct val="120000"/>
              </a:lnSpc>
              <a:spcBef>
                <a:spcPts val="0"/>
              </a:spcBef>
              <a:buNone/>
            </a:pPr>
            <a:r>
              <a:rPr lang="kk-KZ" b="1" dirty="0">
                <a:latin typeface="Times New Roman" pitchFamily="18" charset="0"/>
                <a:cs typeface="Times New Roman" pitchFamily="18" charset="0"/>
              </a:rPr>
              <a:t>Тиімділік дегеніміз </a:t>
            </a:r>
            <a:r>
              <a:rPr lang="kk-KZ" dirty="0">
                <a:latin typeface="Times New Roman" pitchFamily="18" charset="0"/>
                <a:cs typeface="Times New Roman" pitchFamily="18" charset="0"/>
              </a:rPr>
              <a:t>- ұйымның мақсатына жақындау деңгейі. Ал </a:t>
            </a:r>
            <a:r>
              <a:rPr lang="kk-KZ" b="1" dirty="0">
                <a:latin typeface="Times New Roman" pitchFamily="18" charset="0"/>
                <a:cs typeface="Times New Roman" pitchFamily="18" charset="0"/>
              </a:rPr>
              <a:t>өнімділік дегеніміз </a:t>
            </a:r>
            <a:r>
              <a:rPr lang="kk-KZ" dirty="0">
                <a:latin typeface="Times New Roman" pitchFamily="18" charset="0"/>
                <a:cs typeface="Times New Roman" pitchFamily="18" charset="0"/>
              </a:rPr>
              <a:t>- өндірістен шыққан өнім мөлшері мен өндіріске жіберілген шикізат мөлшері арасындағы қатынас аз шығынмен көп өнім алу өнімділікті көрсетеді.</a:t>
            </a:r>
            <a:r>
              <a:rPr lang="kk-KZ" dirty="0"/>
              <a:t> </a:t>
            </a:r>
            <a:endParaRPr lang="ru-RU" dirty="0"/>
          </a:p>
          <a:p>
            <a:pPr marL="0" indent="360000" algn="just">
              <a:lnSpc>
                <a:spcPct val="120000"/>
              </a:lnSpc>
              <a:spcBef>
                <a:spcPts val="0"/>
              </a:spcBef>
              <a:buNone/>
            </a:pP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62227" y="714356"/>
            <a:ext cx="7848600" cy="4772044"/>
          </a:xfrm>
        </p:spPr>
        <p:txBody>
          <a:bodyPr>
            <a:normAutofit/>
          </a:bodyPr>
          <a:lstStyle/>
          <a:p>
            <a:pPr marL="0" lvl="0" indent="360000" algn="just">
              <a:lnSpc>
                <a:spcPct val="120000"/>
              </a:lnSpc>
              <a:spcBef>
                <a:spcPts val="0"/>
              </a:spcBef>
              <a:buNone/>
            </a:pPr>
            <a:r>
              <a:rPr lang="kk-KZ" b="1" dirty="0" smtClean="0">
                <a:latin typeface="Times New Roman" pitchFamily="18" charset="0"/>
                <a:cs typeface="Times New Roman" pitchFamily="18" charset="0"/>
              </a:rPr>
              <a:t>Ұйымның функционалдық формасы: </a:t>
            </a:r>
            <a:r>
              <a:rPr lang="kk-KZ" dirty="0" smtClean="0">
                <a:latin typeface="Times New Roman" pitchFamily="18" charset="0"/>
                <a:cs typeface="Times New Roman" pitchFamily="18" charset="0"/>
              </a:rPr>
              <a:t>ҰФФ жиі қайталанатын үрдістерге негізделген стандартталған технология арқылы жаппай өндірісті жүзеге асыратын форма болып табылады. Ұйымның бір деңгейінен екінші бір деңгейіне өкілеттік пен жауапкершіліктің берілуі арқылы ұйым формасының пирамида құрылымы түрінде болуы. </a:t>
            </a:r>
            <a:r>
              <a:rPr lang="ru-RU" dirty="0" err="1" smtClean="0">
                <a:latin typeface="Times New Roman" pitchFamily="18" charset="0"/>
                <a:cs typeface="Times New Roman" pitchFamily="18" charset="0"/>
              </a:rPr>
              <a:t>Бұл шешім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қабылдау деңгейін көбейтеді.</a:t>
            </a:r>
            <a:endParaRPr lang="ru-RU" dirty="0" smtClean="0">
              <a:latin typeface="Times New Roman" pitchFamily="18" charset="0"/>
              <a:cs typeface="Times New Roman" pitchFamily="18" charset="0"/>
            </a:endParaRPr>
          </a:p>
          <a:p>
            <a:pPr marL="0" lvl="0" indent="360000" algn="just">
              <a:lnSpc>
                <a:spcPct val="120000"/>
              </a:lnSpc>
              <a:spcBef>
                <a:spcPts val="0"/>
              </a:spcBef>
              <a:buNone/>
            </a:pPr>
            <a:r>
              <a:rPr lang="ru-RU" b="1" dirty="0" err="1" smtClean="0">
                <a:latin typeface="Times New Roman" pitchFamily="18" charset="0"/>
                <a:cs typeface="Times New Roman" pitchFamily="18" charset="0"/>
              </a:rPr>
              <a:t>Ұйымның сызықтық формасы</a:t>
            </a:r>
            <a:r>
              <a:rPr lang="ru-RU" b="1"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қ</a:t>
            </a:r>
            <a:r>
              <a:rPr lang="ru-RU" dirty="0" err="1" smtClean="0">
                <a:latin typeface="Times New Roman" pitchFamily="18" charset="0"/>
                <a:cs typeface="Times New Roman" pitchFamily="18" charset="0"/>
              </a:rPr>
              <a:t>олданысы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күрделі жоғары технологияларды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қолдана отырып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мезгілде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бірнеше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өнімді өндіретін өндірістік әдісі формасы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болып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табылады</a:t>
            </a:r>
            <a:r>
              <a:rPr lang="ru-RU" dirty="0" smtClean="0">
                <a:latin typeface="Times New Roman" pitchFamily="18" charset="0"/>
                <a:cs typeface="Times New Roman" pitchFamily="18" charset="0"/>
              </a:rPr>
              <a:t>. ҰСФ </a:t>
            </a:r>
            <a:r>
              <a:rPr lang="ru-RU" dirty="0" err="1" smtClean="0">
                <a:latin typeface="Times New Roman" pitchFamily="18" charset="0"/>
                <a:cs typeface="Times New Roman" pitchFamily="18" charset="0"/>
              </a:rPr>
              <a:t>өкілеттілік билігі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бөлістірілген децентрализациялық құрылым болып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табылады</a:t>
            </a:r>
            <a:r>
              <a:rPr lang="ru-RU"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Ұжымды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түрде шешім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қабылдап, автономды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түрде бірігетін</a:t>
            </a:r>
            <a:r>
              <a:rPr lang="ru-RU" dirty="0" smtClean="0">
                <a:latin typeface="Times New Roman" pitchFamily="18" charset="0"/>
                <a:cs typeface="Times New Roman" pitchFamily="18" charset="0"/>
              </a:rPr>
              <a:t> матрица </a:t>
            </a:r>
            <a:r>
              <a:rPr lang="ru-RU" dirty="0" err="1" smtClean="0">
                <a:latin typeface="Times New Roman" pitchFamily="18" charset="0"/>
                <a:cs typeface="Times New Roman" pitchFamily="18" charset="0"/>
              </a:rPr>
              <a:t>формасындағы ұйым</a:t>
            </a:r>
            <a:r>
              <a:rPr lang="ru-RU" dirty="0" smtClean="0">
                <a:latin typeface="Times New Roman" pitchFamily="18" charset="0"/>
                <a:cs typeface="Times New Roman" pitchFamily="18" charset="0"/>
              </a:rPr>
              <a:t>.</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227" y="533400"/>
            <a:ext cx="7848600" cy="966774"/>
          </a:xfrm>
        </p:spPr>
        <p:txBody>
          <a:bodyPr>
            <a:normAutofit/>
          </a:bodyPr>
          <a:lstStyle/>
          <a:p>
            <a:r>
              <a:rPr lang="ru-RU" sz="2800" dirty="0" err="1" smtClean="0">
                <a:latin typeface="Times New Roman" pitchFamily="18" charset="0"/>
                <a:cs typeface="Times New Roman" pitchFamily="18" charset="0"/>
              </a:rPr>
              <a:t>Ұйымның түрлерін төмендегідей етіп</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топтастыруға болады</a:t>
            </a:r>
            <a:r>
              <a:rPr lang="ru-RU" sz="2800" dirty="0" smtClean="0">
                <a:latin typeface="Times New Roman" pitchFamily="18" charset="0"/>
                <a:cs typeface="Times New Roman" pitchFamily="18" charset="0"/>
              </a:rPr>
              <a:t>:</a:t>
            </a:r>
            <a:endParaRPr lang="ru-RU" sz="2800"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85000" lnSpcReduction="20000"/>
          </a:bodyPr>
          <a:lstStyle/>
          <a:p>
            <a:pPr lvl="0">
              <a:buNone/>
            </a:pPr>
            <a:r>
              <a:rPr lang="kk-KZ" dirty="0" smtClean="0">
                <a:latin typeface="Times New Roman" pitchFamily="18" charset="0"/>
                <a:cs typeface="Times New Roman" pitchFamily="18" charset="0"/>
              </a:rPr>
              <a:t>- т</a:t>
            </a:r>
            <a:r>
              <a:rPr lang="ru-RU" dirty="0" err="1" smtClean="0">
                <a:latin typeface="Times New Roman" pitchFamily="18" charset="0"/>
                <a:cs typeface="Times New Roman" pitchFamily="18" charset="0"/>
              </a:rPr>
              <a:t>абиғи ұйым</a:t>
            </a:r>
            <a:r>
              <a:rPr lang="kk-KZ"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lvl="0">
              <a:buNone/>
            </a:pPr>
            <a:r>
              <a:rPr lang="kk-KZ" dirty="0" smtClean="0">
                <a:latin typeface="Times New Roman" pitchFamily="18" charset="0"/>
                <a:cs typeface="Times New Roman" pitchFamily="18" charset="0"/>
              </a:rPr>
              <a:t>- жасан</a:t>
            </a:r>
            <a:r>
              <a:rPr lang="ru-RU" dirty="0" err="1" smtClean="0">
                <a:latin typeface="Times New Roman" pitchFamily="18" charset="0"/>
                <a:cs typeface="Times New Roman" pitchFamily="18" charset="0"/>
              </a:rPr>
              <a:t>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ұйым</a:t>
            </a:r>
            <a:r>
              <a:rPr lang="kk-KZ"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lvl="0">
              <a:buNone/>
            </a:pPr>
            <a:r>
              <a:rPr lang="kk-KZ" dirty="0" smtClean="0">
                <a:latin typeface="Times New Roman" pitchFamily="18" charset="0"/>
                <a:cs typeface="Times New Roman" pitchFamily="18" charset="0"/>
              </a:rPr>
              <a:t>- ресми;</a:t>
            </a:r>
            <a:r>
              <a:rPr lang="ru-RU" dirty="0" smtClean="0">
                <a:latin typeface="Times New Roman" pitchFamily="18" charset="0"/>
                <a:cs typeface="Times New Roman" pitchFamily="18" charset="0"/>
              </a:rPr>
              <a:t> </a:t>
            </a:r>
          </a:p>
          <a:p>
            <a:pPr lvl="0">
              <a:buNone/>
            </a:pPr>
            <a:r>
              <a:rPr lang="kk-KZ" dirty="0" smtClean="0">
                <a:latin typeface="Times New Roman" pitchFamily="18" charset="0"/>
                <a:cs typeface="Times New Roman" pitchFamily="18" charset="0"/>
              </a:rPr>
              <a:t>- бейресми;</a:t>
            </a:r>
            <a:endParaRPr lang="ru-RU" dirty="0" smtClean="0">
              <a:latin typeface="Times New Roman" pitchFamily="18" charset="0"/>
              <a:cs typeface="Times New Roman" pitchFamily="18" charset="0"/>
            </a:endParaRPr>
          </a:p>
          <a:p>
            <a:pPr lvl="0">
              <a:buNone/>
            </a:pPr>
            <a:r>
              <a:rPr lang="kk-KZ" dirty="0" smtClean="0">
                <a:latin typeface="Times New Roman" pitchFamily="18" charset="0"/>
                <a:cs typeface="Times New Roman" pitchFamily="18" charset="0"/>
              </a:rPr>
              <a:t>- у</a:t>
            </a:r>
            <a:r>
              <a:rPr lang="ru-RU" dirty="0" err="1" smtClean="0">
                <a:latin typeface="Times New Roman" pitchFamily="18" charset="0"/>
                <a:cs typeface="Times New Roman" pitchFamily="18" charset="0"/>
              </a:rPr>
              <a:t>нитарлы</a:t>
            </a:r>
            <a:r>
              <a:rPr lang="ru-RU" dirty="0" smtClean="0">
                <a:latin typeface="Times New Roman" pitchFamily="18" charset="0"/>
                <a:cs typeface="Times New Roman" pitchFamily="18" charset="0"/>
              </a:rPr>
              <a:t> модель</a:t>
            </a:r>
            <a:r>
              <a:rPr lang="kk-KZ"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lvl="0">
              <a:buNone/>
            </a:pPr>
            <a:r>
              <a:rPr lang="kk-KZ" dirty="0" smtClean="0">
                <a:latin typeface="Times New Roman" pitchFamily="18" charset="0"/>
                <a:cs typeface="Times New Roman" pitchFamily="18" charset="0"/>
              </a:rPr>
              <a:t>- п</a:t>
            </a:r>
            <a:r>
              <a:rPr lang="ru-RU" dirty="0" err="1" smtClean="0">
                <a:latin typeface="Times New Roman" pitchFamily="18" charset="0"/>
                <a:cs typeface="Times New Roman" pitchFamily="18" charset="0"/>
              </a:rPr>
              <a:t>люралистикалық ұйым</a:t>
            </a:r>
            <a:r>
              <a:rPr lang="kk-KZ"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к</a:t>
            </a:r>
            <a:r>
              <a:rPr lang="ru-RU" dirty="0" err="1" smtClean="0">
                <a:latin typeface="Times New Roman" pitchFamily="18" charset="0"/>
                <a:cs typeface="Times New Roman" pitchFamily="18" charset="0"/>
              </a:rPr>
              <a:t>орпоративтік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ұйым</a:t>
            </a:r>
            <a:r>
              <a:rPr lang="kk-KZ"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а</a:t>
            </a:r>
            <a:r>
              <a:rPr lang="ru-RU" dirty="0" err="1" smtClean="0">
                <a:latin typeface="Times New Roman" pitchFamily="18" charset="0"/>
                <a:cs typeface="Times New Roman" pitchFamily="18" charset="0"/>
              </a:rPr>
              <a:t>ссоциативтік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ұйым</a:t>
            </a:r>
            <a:r>
              <a:rPr lang="kk-KZ"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lvl="0">
              <a:buNone/>
            </a:pPr>
            <a:r>
              <a:rPr lang="kk-KZ" dirty="0" smtClean="0">
                <a:latin typeface="Times New Roman" pitchFamily="18" charset="0"/>
                <a:cs typeface="Times New Roman" pitchFamily="18" charset="0"/>
              </a:rPr>
              <a:t>- м</a:t>
            </a:r>
            <a:r>
              <a:rPr lang="ru-RU" dirty="0" err="1" smtClean="0">
                <a:latin typeface="Times New Roman" pitchFamily="18" charset="0"/>
                <a:cs typeface="Times New Roman" pitchFamily="18" charset="0"/>
              </a:rPr>
              <a:t>еханикалық және органикалық ұйымдар</a:t>
            </a:r>
            <a:r>
              <a:rPr lang="kk-KZ"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lvl="0">
              <a:buNone/>
            </a:pPr>
            <a:r>
              <a:rPr lang="kk-KZ" dirty="0" smtClean="0">
                <a:latin typeface="Times New Roman" pitchFamily="18" charset="0"/>
                <a:cs typeface="Times New Roman" pitchFamily="18" charset="0"/>
              </a:rPr>
              <a:t>- ұ</a:t>
            </a:r>
            <a:r>
              <a:rPr lang="ru-RU" dirty="0" err="1" smtClean="0">
                <a:latin typeface="Times New Roman" pitchFamily="18" charset="0"/>
                <a:cs typeface="Times New Roman" pitchFamily="18" charset="0"/>
              </a:rPr>
              <a:t>йымның мақсатына қарай</a:t>
            </a:r>
            <a:r>
              <a:rPr lang="kk-KZ"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lvl="0">
              <a:buNone/>
            </a:pP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бизнестік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ұйымдар</a:t>
            </a:r>
            <a:r>
              <a:rPr lang="kk-KZ"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қоғамдық ұйымдар</a:t>
            </a:r>
            <a:r>
              <a:rPr lang="kk-KZ"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62227" y="928670"/>
            <a:ext cx="7848600" cy="4557730"/>
          </a:xfrm>
        </p:spPr>
        <p:txBody>
          <a:bodyPr>
            <a:normAutofit/>
          </a:bodyPr>
          <a:lstStyle/>
          <a:p>
            <a:pPr marL="0" indent="360000" algn="just">
              <a:spcBef>
                <a:spcPts val="0"/>
              </a:spcBef>
              <a:buNone/>
            </a:pPr>
            <a:r>
              <a:rPr lang="ru-RU" sz="2800" b="1" dirty="0" err="1" smtClean="0">
                <a:latin typeface="Times New Roman" pitchFamily="18" charset="0"/>
                <a:cs typeface="Times New Roman" pitchFamily="18" charset="0"/>
              </a:rPr>
              <a:t>Табиғи ұйым </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өздігінен қалыптасатын ұйым болып</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табылады</a:t>
            </a:r>
            <a:r>
              <a:rPr lang="ru-RU" sz="2800" dirty="0" smtClean="0">
                <a:latin typeface="Times New Roman" pitchFamily="18" charset="0"/>
                <a:cs typeface="Times New Roman" pitchFamily="18" charset="0"/>
              </a:rPr>
              <a:t>.</a:t>
            </a:r>
          </a:p>
          <a:p>
            <a:pPr marL="0" indent="360000" algn="just">
              <a:spcBef>
                <a:spcPts val="0"/>
              </a:spcBef>
              <a:buNone/>
            </a:pPr>
            <a:r>
              <a:rPr lang="ru-RU" sz="2800" b="1" dirty="0" err="1" smtClean="0">
                <a:latin typeface="Times New Roman" pitchFamily="18" charset="0"/>
                <a:cs typeface="Times New Roman" pitchFamily="18" charset="0"/>
              </a:rPr>
              <a:t>Жасанды</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ұйымдар:</a:t>
            </a:r>
            <a:r>
              <a:rPr lang="ru-RU" sz="2800" dirty="0" smtClean="0">
                <a:latin typeface="Times New Roman" pitchFamily="18" charset="0"/>
                <a:cs typeface="Times New Roman" pitchFamily="18" charset="0"/>
              </a:rPr>
              <a:t> </a:t>
            </a:r>
            <a:r>
              <a:rPr lang="kk-KZ" sz="2800" dirty="0" smtClean="0">
                <a:latin typeface="Times New Roman" pitchFamily="18" charset="0"/>
                <a:cs typeface="Times New Roman" pitchFamily="18" charset="0"/>
              </a:rPr>
              <a:t>б</a:t>
            </a:r>
            <a:r>
              <a:rPr lang="ru-RU" sz="2800" dirty="0" err="1" smtClean="0">
                <a:latin typeface="Times New Roman" pitchFamily="18" charset="0"/>
                <a:cs typeface="Times New Roman" pitchFamily="18" charset="0"/>
              </a:rPr>
              <a:t>елгілі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бір</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мақсатқа жету</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үшін оған қажетті жұмыстардың бәрін жинап</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белгілі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бір</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ретке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келтіру</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еңбек бөлінісін жасау</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мамандандыру</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және қажетті технологиялық ерекшеліктерді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пайдалана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отырып</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адамдардың қолдан жасайтын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мекемесі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болып</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табылады</a:t>
            </a:r>
            <a:r>
              <a:rPr lang="ru-RU" sz="2800" dirty="0" smtClean="0">
                <a:latin typeface="Times New Roman" pitchFamily="18" charset="0"/>
                <a:cs typeface="Times New Roman" pitchFamily="18" charset="0"/>
              </a:rPr>
              <a:t>.</a:t>
            </a:r>
            <a:endParaRPr lang="ru-RU" sz="28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465</TotalTime>
  <Words>1349</Words>
  <Application>Microsoft Office PowerPoint</Application>
  <PresentationFormat>Экран (4:3)</PresentationFormat>
  <Paragraphs>77</Paragraphs>
  <Slides>21</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21</vt:i4>
      </vt:variant>
    </vt:vector>
  </HeadingPairs>
  <TitlesOfParts>
    <vt:vector size="27" baseType="lpstr">
      <vt:lpstr>Arial</vt:lpstr>
      <vt:lpstr>Century Gothic</vt:lpstr>
      <vt:lpstr>Times New Roman</vt:lpstr>
      <vt:lpstr>Wingdings</vt:lpstr>
      <vt:lpstr>Wingdings 3</vt:lpstr>
      <vt:lpstr>Легкий дым</vt:lpstr>
      <vt:lpstr>Ұйым түсінігі және оның түрлері.  Ұйымды басқаруды қайта құрылымдау.</vt:lpstr>
      <vt:lpstr>1.Ұйым туралы түсінік. Ұйымның жалпы                      сипаттамалары</vt:lpstr>
      <vt:lpstr>Презентация PowerPoint</vt:lpstr>
      <vt:lpstr>Презентация PowerPoint</vt:lpstr>
      <vt:lpstr>Ұйым өзінің мақсатына табысты түрде жетуі үшін төмендегі мәселелерді басқаруы тиіс:</vt:lpstr>
      <vt:lpstr>Презентация PowerPoint</vt:lpstr>
      <vt:lpstr>Презентация PowerPoint</vt:lpstr>
      <vt:lpstr>Ұйымның түрлерін төмендегідей етіп топтастыруға болады:</vt:lpstr>
      <vt:lpstr>Презентация PowerPoint</vt:lpstr>
      <vt:lpstr>Презентация PowerPoint</vt:lpstr>
      <vt:lpstr>Презентация PowerPoint</vt:lpstr>
      <vt:lpstr>Ұйымдық құрылым</vt:lpstr>
      <vt:lpstr>Презентация PowerPoint</vt:lpstr>
      <vt:lpstr>Презентация PowerPoint</vt:lpstr>
      <vt:lpstr>Презентация PowerPoint</vt:lpstr>
      <vt:lpstr>Ұйымдық мәдениет төмендегі маңызды функцияларды жүзеге асырады:</vt:lpstr>
      <vt:lpstr>Сыртқы орта туралы түсінік. Сыртқы ортаның маңызы және оның ұйым жұмысына әсері.</vt:lpstr>
      <vt:lpstr>Презентация PowerPoint</vt:lpstr>
      <vt:lpstr>Презентация PowerPoint</vt:lpstr>
      <vt:lpstr>Сыртқы орта мынадай мінездемеге ие:</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лекция. Ұйым түсінігі және оның түрлері. Ұйымның ішкі және сыртқы ортасы</dc:title>
  <dc:creator>Сауле</dc:creator>
  <cp:lastModifiedBy>RePack by Diakov</cp:lastModifiedBy>
  <cp:revision>90</cp:revision>
  <dcterms:created xsi:type="dcterms:W3CDTF">2014-09-27T20:33:53Z</dcterms:created>
  <dcterms:modified xsi:type="dcterms:W3CDTF">2025-02-18T03:46:09Z</dcterms:modified>
</cp:coreProperties>
</file>