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25" r:id="rId2"/>
    <p:sldId id="326" r:id="rId3"/>
    <p:sldId id="335" r:id="rId4"/>
    <p:sldId id="336" r:id="rId5"/>
    <p:sldId id="337" r:id="rId6"/>
    <p:sldId id="339" r:id="rId7"/>
    <p:sldId id="340" r:id="rId8"/>
    <p:sldId id="341" r:id="rId9"/>
    <p:sldId id="342" r:id="rId10"/>
    <p:sldId id="343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8" r:id="rId23"/>
    <p:sldId id="362" r:id="rId24"/>
    <p:sldId id="363" r:id="rId25"/>
    <p:sldId id="364" r:id="rId26"/>
    <p:sldId id="357" r:id="rId27"/>
    <p:sldId id="361" r:id="rId28"/>
    <p:sldId id="359" r:id="rId29"/>
    <p:sldId id="360" r:id="rId30"/>
    <p:sldId id="356" r:id="rId31"/>
    <p:sldId id="366" r:id="rId32"/>
    <p:sldId id="367" r:id="rId33"/>
    <p:sldId id="36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21C2A6F-7FA8-448E-AEC1-BC4E26D93C7B}">
          <p14:sldIdLst>
            <p14:sldId id="256"/>
            <p14:sldId id="277"/>
            <p14:sldId id="309"/>
            <p14:sldId id="314"/>
            <p14:sldId id="317"/>
            <p14:sldId id="318"/>
            <p14:sldId id="257"/>
            <p14:sldId id="319"/>
            <p14:sldId id="320"/>
            <p14:sldId id="321"/>
            <p14:sldId id="322"/>
            <p14:sldId id="323"/>
            <p14:sldId id="324"/>
            <p14:sldId id="313"/>
          </p14:sldIdLst>
        </p14:section>
        <p14:section name="Раздел без заголовка" id="{5C1A37E9-307D-4333-9BF9-72049034F37D}">
          <p14:sldIdLst/>
        </p14:section>
        <p14:section name="Раздел без заголовка" id="{83A53FC6-0771-406E-9F1E-43E288D79052}">
          <p14:sldIdLst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66"/>
    <a:srgbClr val="A50021"/>
    <a:srgbClr val="BB01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C44D7-D577-491C-B80F-AF24E858AAB4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8EB6B-002B-4374-A0E1-222A1EE7A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0021"/>
            </a:gs>
            <a:gs pos="92000">
              <a:schemeClr val="accent6">
                <a:lumMod val="50000"/>
              </a:schemeClr>
            </a:gs>
            <a:gs pos="100000">
              <a:schemeClr val="bg2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40A3F19-CBB4-4C0C-B520-931AC79B18A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BB70688-900D-4DA7-928F-FB7D2DBD0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БРЕНД – МЕНЕДЖМЕНТТІҢ МӘНІ МЕН МАЗМҰНЫ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805264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Тажибаева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Жумагуль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Орашовна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экономикалық ғылымдарының магистрі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4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492896"/>
            <a:ext cx="8208912" cy="1384995"/>
          </a:xfrm>
          <a:prstGeom prst="rect">
            <a:avLst/>
          </a:prstGeom>
          <a:solidFill>
            <a:srgbClr val="0070C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Тұтынушылар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EVIAN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уәде еткен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пайданы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қалайды: жастар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EVIAN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тұтынушылар талап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судың сапасына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кепілдік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506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>Т</a:t>
            </a:r>
            <a:r>
              <a:rPr lang="kk-KZ" sz="2400" b="1" dirty="0" smtClean="0">
                <a:latin typeface="Times New Roman" pitchFamily="18" charset="0"/>
                <a:cs typeface="Times New Roman" panose="02020603050405020304" pitchFamily="18" charset="0"/>
              </a:rPr>
              <a:t>ақырып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Бренд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Түрлері және жітелімі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411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Бренд жүйесі және оның элементтері</a:t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 Бренд құру және дамыту әдістемесі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411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400" b="1" dirty="0" smtClean="0"/>
              <a:t> 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Бренд - бұл әлеуетті сатып алушылардың ҮМІТТЕРІН бейнелейтін ұйымның беретін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УӘДЕСІ»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411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7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180728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Бренд –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ТОВАР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емес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ол тауарға МӘН беретін және оның ЕРЕКШЕЛІКЕРІН анықтайтын көрсеткіш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323528" y="1052736"/>
            <a:ext cx="8640960" cy="2592288"/>
          </a:xfrm>
          <a:prstGeom prst="rect">
            <a:avLst/>
          </a:prstGeom>
          <a:solidFill>
            <a:srgbClr val="000066"/>
          </a:solidFill>
          <a:ln w="5715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Брендбук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компанияның миссиясын, философиясын, тұжырымдамасын, негізгі құндылықтарын, брендтің позициясын, корпоративтік сәйкестікті дамыту ережелері мен стандарттарын көрсететін, сондай-ақ атрибуттарды, мақсатты аудиторияны және брендтің басқа да көрсеткіштерін сипаттайтын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компанияның ресми ішкі құжаты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2132856"/>
            <a:ext cx="55459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Таққырып</a:t>
            </a:r>
            <a:r>
              <a:rPr lang="kk-KZ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Брендті жобалау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kk-KZ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1Бренд түсінігі және мазмұны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2 Бренд-менеджменттің даму тарихы</a:t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3 Қазақстандық брендингтің дамуы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452337"/>
            <a:ext cx="69798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Брендті жобалау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endParaRPr lang="kk-KZ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Брендті орналастыру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30238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Брендті жобалау кезеңдері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92696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ЖОСПАР: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924800" cy="576064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Брендті жобалау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кезінде компания үшін келесі </a:t>
            </a:r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фактілер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маңызды: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517232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сатып алушылар ұсыныстың артықшылықтарына мән береді;</a:t>
            </a:r>
          </a:p>
          <a:p>
            <a:pPr algn="just">
              <a:buNone/>
            </a:pPr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- сатып алушылар ұсынылған өнімнің/қызметтің олардың қойып отырған талаптарына қаншалықты сәйкес келетініне және олардың қажеттіліктерін қанағаттандыра алатына назар аударады;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ұсынылатын өнімнің баға мен сапасының сәйкестігіне талдау жасайды;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тауар құны мен сауда маркасының танымалдылығын, сәйкестігін бағалайды, бренд атрибуттарына талдау жүргізеді.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94320"/>
            <a:ext cx="8712968" cy="655564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Брендті позициялау (орналастыру)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бұл оның тұтынушылар санасындағы орны.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Брендті позициялау (орналастыру)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тұтынушылар арасында бәсекелестердің ұқсас өнімдерімен жақсы салыстырылатын бірегей өнім/қызметті ұсына отырып, бренд өнімінің оң имиджін құру үдерісі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Позициялау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стратегиялық ниет (мақсат) немесе белгілі бір мақсатты аудиториядағы сараланған бренд имиджіне арналған дизайн</a:t>
            </a: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1\Downloads\2020-05-15 03.54.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332656"/>
            <a:ext cx="2520280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ол: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81128"/>
            <a:ext cx="7992888" cy="193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Адамдарды б</a:t>
            </a:r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ірдей қызметті атқаратын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затқа </a:t>
            </a:r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есе көп төлеуге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итермелейтін тәсіл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1125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ортфель мировых брендов автомобил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6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ортфель мировых брендов автомобил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8693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xus ES 2016 Выбор – ши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3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8892480" cy="576064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Брендті дұрыс орналастыру үшін келесі талаптарды ескеру маңызды: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517232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1) бренд позициясының өзектілігі;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2) бренд ұстанымының тұтынушылардың қалауы мен күтулеріне сәйкестігі;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3) бүкіл мақсатты аудитория үшін брендті позициялаудың қолжетімді болуы;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4) брендтің бәсекелестерден ерекшеленетін сипаттамасының болуы;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5) барлық маркетингтік қызметтердің үйлесімділігі;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6) бренд имиджін тұтынушылар санасында бекіту мақсатында бренд ұстанымының тұрақтылығы.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сортировка 1"/>
          <p:cNvSpPr/>
          <p:nvPr/>
        </p:nvSpPr>
        <p:spPr>
          <a:xfrm>
            <a:off x="2339752" y="472316"/>
            <a:ext cx="4248472" cy="5291294"/>
          </a:xfrm>
          <a:prstGeom prst="flowChartSo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979556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Брендті позициялау (орналастыру)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33" y="472316"/>
            <a:ext cx="190451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Неге?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797152"/>
            <a:ext cx="273630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Кімге қарсы?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3" y="502671"/>
            <a:ext cx="2211172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Кім үшін?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332" y="4797152"/>
            <a:ext cx="190451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Қашан?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9512" y="404664"/>
            <a:ext cx="8748464" cy="61247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Мысалы: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McDonald's - дәмді және жылдам;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Volvo - қауіпсіз автокөлік;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Мерседес – бедел;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Tide – мінсіз ақ зығыр үшін ұнтақ;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Snickers - тез тағамдарға арналған шоколадты батончик.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AutoShape 4" descr="Visit Ukraine - Открытие Макдональдс в Украине – это н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макд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48680"/>
            <a:ext cx="2448272" cy="1296144"/>
          </a:xfrm>
          <a:prstGeom prst="rect">
            <a:avLst/>
          </a:prstGeom>
        </p:spPr>
      </p:pic>
      <p:pic>
        <p:nvPicPr>
          <p:cNvPr id="9" name="Рисунок 8" descr="воль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2160240" cy="1296144"/>
          </a:xfrm>
          <a:prstGeom prst="rect">
            <a:avLst/>
          </a:prstGeom>
        </p:spPr>
      </p:pic>
      <p:pic>
        <p:nvPicPr>
          <p:cNvPr id="10" name="Рисунок 9" descr="мерседе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708920"/>
            <a:ext cx="2160240" cy="1171575"/>
          </a:xfrm>
          <a:prstGeom prst="rect">
            <a:avLst/>
          </a:prstGeom>
        </p:spPr>
      </p:pic>
      <p:pic>
        <p:nvPicPr>
          <p:cNvPr id="11" name="Рисунок 10" descr="тай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284984"/>
            <a:ext cx="1584176" cy="1515958"/>
          </a:xfrm>
          <a:prstGeom prst="rect">
            <a:avLst/>
          </a:prstGeom>
        </p:spPr>
      </p:pic>
      <p:pic>
        <p:nvPicPr>
          <p:cNvPr id="12" name="Рисунок 11" descr="сникер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229200"/>
            <a:ext cx="2160240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302359"/>
            <a:ext cx="9144000" cy="655564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Брендті позициялаудың негізгі түрлері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брендтің бағасын анықтау;</a:t>
            </a:r>
          </a:p>
          <a:p>
            <a:pPr algn="just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тұтынушылар бойынша брендті позициялау тұжырымдамасы;</a:t>
            </a:r>
          </a:p>
          <a:p>
            <a:pPr algn="just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тұтыну жағдайына сәйкес орналастыру;</a:t>
            </a:r>
          </a:p>
          <a:p>
            <a:pPr algn="just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өнімді пайдалану әдісіне сәйкес орналастыру;</a:t>
            </a:r>
          </a:p>
          <a:p>
            <a:pPr algn="just">
              <a:buFontTx/>
              <a:buChar char="-"/>
            </a:pPr>
            <a:endPara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көшбасшылық, бедел, жаһандық қамту және т.б. бойынша орналастыру.</a:t>
            </a:r>
            <a:endParaRPr lang="ru-RU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71600" y="4537325"/>
            <a:ext cx="1944216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79912" y="2736649"/>
            <a:ext cx="1944216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Клиенттің мінез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құлқы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97401" y="1030144"/>
            <a:ext cx="1944216" cy="178063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Құндылықтар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8117581" y="760417"/>
            <a:ext cx="648072" cy="5394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476497" y="2369657"/>
            <a:ext cx="1109855" cy="73398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771800" y="4077072"/>
            <a:ext cx="1296144" cy="86409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23528" y="5912943"/>
            <a:ext cx="972616" cy="6124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03052"/>
            <a:ext cx="16097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29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323528" y="188640"/>
          <a:ext cx="8568952" cy="6408712"/>
        </p:xfrm>
        <a:graphic>
          <a:graphicData uri="http://schemas.openxmlformats.org/presentationml/2006/ole">
            <p:oleObj spid="_x0000_s36865" name="Слайд" r:id="rId3" imgW="4570541" imgH="3427323" progId="PowerPoint.Slide.12">
              <p:embed/>
            </p:oleObj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128525"/>
            <a:ext cx="9144000" cy="741741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Брендті жобалау сатылары: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– маркетингтік зерттеу жүргізу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– нарықты талдау: өсіп келе жатқан, еркін – пайдаланылмаған, бәсекеге қабілетті;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 – бәсекелестер мен олардың өнімдерін талдау: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бәсекелестердің брендтерінің жалпы сипаттамасы – мақсатты аудитория, бренд түрлері, бәсекелестердің бренд - буктерін талдау;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 – бәсекелестердің мінез-құлқы: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саясат, нарықтағы позиция, бәсекелестік артықшылықтар, күшті және әлсіз жақтары;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IV – компанияның нарықтағы орны: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тауашаны, нарық үлесін талдау, BCG матрицасын қолдану арқылы талдау;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 – тұтынушыларды талдау: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қалаулары, қажеттіліктері, армандары, қабылдаулары, әсерлері, күтулері, қанағаттануы, құмарлық, тұтынушылық адалдық;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 – ұсынылатын өнімнің «брендтің» бірегейлігі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: тауардың жалпы сипаттамасы;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810467"/>
            <a:ext cx="9144000" cy="35394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Брендті жобалау сатылары: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VIII – өнімді позициялау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IX – нейминг, логотип және брендбук әзірлеу;</a:t>
            </a:r>
            <a:endParaRPr lang="ru-RU" sz="28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 – бренд моделін талдау: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үлгіні таңдау және оның тиімділігін талдау.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AutoShape 2" descr="https://storage.clo.ru/adorable_potoo_of_wealth:images/9724732/0/7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2" y="116632"/>
            <a:ext cx="9144000" cy="67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2376264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32" y="22039"/>
            <a:ext cx="9125668" cy="156966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im0-tub-kz.yandex.net/i?id=980ae4e33ffaa8b72cbe06cadf0f48e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627784" cy="26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AutoShape 2" descr="https://storage.clo.ru/adorable_potoo_of_wealth:images/9724732/0/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storage.clo.ru/adorable_potoo_of_wealth:images/9724732/0/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часы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132856"/>
            <a:ext cx="2289597" cy="2664296"/>
          </a:xfrm>
          <a:prstGeom prst="rect">
            <a:avLst/>
          </a:prstGeom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95536" y="433844"/>
            <a:ext cx="8514382" cy="9496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30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долларлық сағат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пен 300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долларлық сағат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уақытты көрсетеді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615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476672"/>
            <a:ext cx="7869365" cy="713422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168771" y="1464747"/>
            <a:ext cx="3672408" cy="230761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k-KZ" sz="1400" b="1" dirty="0" smtClean="0"/>
              <a:t>Тауардың брендке айналуы</a:t>
            </a:r>
          </a:p>
          <a:p>
            <a:pPr marL="342900" indent="-342900" algn="ctr">
              <a:buAutoNum type="arabicPeriod"/>
            </a:pPr>
            <a:r>
              <a:rPr lang="kk-KZ" sz="1400" b="1" dirty="0" smtClean="0"/>
              <a:t>Сатудан түскен пайданың көп болуы</a:t>
            </a:r>
          </a:p>
          <a:p>
            <a:pPr marL="342900" indent="-342900" algn="ctr">
              <a:buAutoNum type="arabicPeriod"/>
            </a:pPr>
            <a:r>
              <a:rPr lang="kk-KZ" sz="1400" b="1" dirty="0" smtClean="0"/>
              <a:t>Кәсіпорын әлеуетінің артуы</a:t>
            </a:r>
          </a:p>
          <a:p>
            <a:pPr marL="342900" indent="-342900" algn="ctr">
              <a:buAutoNum type="arabicPeriod"/>
            </a:pPr>
            <a:r>
              <a:rPr lang="kk-KZ" sz="1400" b="1" dirty="0" smtClean="0"/>
              <a:t>Инновацияның қолданылуы  </a:t>
            </a:r>
            <a:endParaRPr lang="ru-RU" sz="1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3802" y="3043674"/>
            <a:ext cx="1233551" cy="11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354" y="3043016"/>
            <a:ext cx="1198626" cy="112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3803" y="4187848"/>
            <a:ext cx="1108033" cy="1106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19612" y="-2586037"/>
            <a:ext cx="1800000" cy="119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112" y="4169724"/>
            <a:ext cx="1268216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377" y="381916"/>
            <a:ext cx="1288228" cy="100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3841179" y="2611579"/>
            <a:ext cx="1466800" cy="6977"/>
          </a:xfrm>
          <a:prstGeom prst="straightConnector1">
            <a:avLst/>
          </a:prstGeom>
          <a:ln>
            <a:solidFill>
              <a:srgbClr val="F9878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819169" y="5386536"/>
            <a:ext cx="1574377" cy="46386"/>
          </a:xfrm>
          <a:prstGeom prst="straightConnector1">
            <a:avLst/>
          </a:prstGeom>
          <a:ln>
            <a:solidFill>
              <a:srgbClr val="F9878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101382" y="3772364"/>
            <a:ext cx="42784" cy="520732"/>
          </a:xfrm>
          <a:prstGeom prst="straightConnector1">
            <a:avLst/>
          </a:prstGeom>
          <a:ln>
            <a:solidFill>
              <a:srgbClr val="F9878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982965" y="3772364"/>
            <a:ext cx="22010" cy="520732"/>
          </a:xfrm>
          <a:prstGeom prst="straightConnector1">
            <a:avLst/>
          </a:prstGeom>
          <a:ln>
            <a:solidFill>
              <a:srgbClr val="F9878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Шестиугольник 14"/>
          <p:cNvSpPr/>
          <p:nvPr/>
        </p:nvSpPr>
        <p:spPr>
          <a:xfrm>
            <a:off x="5423923" y="1521812"/>
            <a:ext cx="3470862" cy="2224620"/>
          </a:xfrm>
          <a:prstGeom prst="hexagon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k-KZ" sz="1400" b="1" dirty="0" smtClean="0"/>
              <a:t>Брендтің көшірмелерінің пайда болуы (Дублирование)</a:t>
            </a:r>
          </a:p>
          <a:p>
            <a:pPr marL="342900" indent="-342900" algn="ctr">
              <a:buAutoNum type="arabicPeriod"/>
            </a:pPr>
            <a:r>
              <a:rPr lang="kk-KZ" sz="1400" b="1" dirty="0" smtClean="0"/>
              <a:t> Нейминг процесінде қателіктер</a:t>
            </a:r>
          </a:p>
          <a:p>
            <a:pPr marL="342900" indent="-342900" algn="ctr">
              <a:buAutoNum type="arabicPeriod"/>
            </a:pPr>
            <a:r>
              <a:rPr lang="kk-KZ" sz="1400" b="1" dirty="0" smtClean="0"/>
              <a:t> Брендинг ұзақ уақыттық процесс</a:t>
            </a:r>
            <a:r>
              <a:rPr lang="kk-KZ" b="1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235408" y="4330117"/>
            <a:ext cx="3539133" cy="2205609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k-KZ" sz="1400" b="1" dirty="0" smtClean="0"/>
              <a:t>Тұтынушылардың сұранысының артуы.</a:t>
            </a:r>
          </a:p>
          <a:p>
            <a:pPr marL="342900" indent="-342900" algn="ctr">
              <a:buAutoNum type="arabicPeriod"/>
            </a:pPr>
            <a:r>
              <a:rPr lang="kk-KZ" sz="1400" b="1" dirty="0" smtClean="0"/>
              <a:t>Дүние жүзілік сауда нарығына еркін енуі</a:t>
            </a:r>
          </a:p>
          <a:p>
            <a:pPr marL="342900" indent="-342900" algn="ctr">
              <a:buAutoNum type="arabicPeriod"/>
            </a:pPr>
            <a:r>
              <a:rPr lang="kk-KZ" sz="1400" b="1" dirty="0" smtClean="0"/>
              <a:t>Корпаративтік мәдениеттің артуы</a:t>
            </a:r>
          </a:p>
          <a:p>
            <a:pPr marL="342900" indent="-342900" algn="ctr">
              <a:buAutoNum type="arabicPeriod"/>
            </a:pPr>
            <a:r>
              <a:rPr lang="kk-KZ" sz="1400" b="1" dirty="0" smtClean="0"/>
              <a:t>Бәсекелестікке қабілеттілігі</a:t>
            </a:r>
            <a:endParaRPr lang="ru-RU" sz="1400" b="1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5521179" y="4314589"/>
            <a:ext cx="3373606" cy="2221137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k-KZ" b="1" dirty="0" smtClean="0">
                <a:solidFill>
                  <a:schemeClr val="tx1"/>
                </a:solidFill>
              </a:rPr>
              <a:t>Бренд көшірмелерін шығаратын фи рмалардың тауардың сапасын төмендетуі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7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539552" y="692696"/>
            <a:ext cx="2592288" cy="1512168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Клиенттерге қызмет көрсету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331640" y="2708920"/>
            <a:ext cx="2808312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Брендинг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539552" y="4869160"/>
            <a:ext cx="2016224" cy="1224136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Ерекшеліктер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2771800" y="4581128"/>
            <a:ext cx="2016224" cy="1224136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Баға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148064" y="4432029"/>
            <a:ext cx="2016224" cy="122413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Сұраныс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4773100" y="1700808"/>
            <a:ext cx="2016224" cy="122413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Әсер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921865" y="3126312"/>
            <a:ext cx="17431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Қайталау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325637" y="558057"/>
            <a:ext cx="17431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Логотип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762934" y="188640"/>
            <a:ext cx="17431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Компания атауы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95736" y="2132856"/>
            <a:ext cx="36004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38469" y="4107993"/>
            <a:ext cx="36004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59632" y="4107993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79912" y="3933056"/>
            <a:ext cx="1656184" cy="823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995936" y="2500091"/>
            <a:ext cx="1008112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06050" y="2708920"/>
            <a:ext cx="618503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588224" y="1196752"/>
            <a:ext cx="1072658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3"/>
            <a:endCxn id="13" idx="4"/>
          </p:cNvCxnSpPr>
          <p:nvPr/>
        </p:nvCxnSpPr>
        <p:spPr>
          <a:xfrm flipH="1" flipV="1">
            <a:off x="5634492" y="1196752"/>
            <a:ext cx="146720" cy="57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32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Сатылым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шұңқырының егжей-тегжейлі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нұсқасы қандай мәселелерді шешу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екеніне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бизнестің әртүрлі түрлері үшін әртүрлі болуы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мүмкін: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ручное управление 3">
            <a:extLst>
              <a:ext uri="{FF2B5EF4-FFF2-40B4-BE49-F238E27FC236}">
                <a16:creationId xmlns:a16="http://schemas.microsoft.com/office/drawing/2014/main" xmlns="" id="{34EA9C51-BF5D-4CD1-BAC6-0734264E9AAF}"/>
              </a:ext>
            </a:extLst>
          </p:cNvPr>
          <p:cNvSpPr/>
          <p:nvPr/>
        </p:nvSpPr>
        <p:spPr>
          <a:xfrm>
            <a:off x="3193402" y="1536474"/>
            <a:ext cx="3188736" cy="2012238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/>
                <a:cs typeface="Calibri"/>
              </a:rPr>
              <a:t>Сату</a:t>
            </a:r>
            <a:r>
              <a:rPr lang="ru-RU" sz="1400" dirty="0" smtClean="0">
                <a:latin typeface="Times New Roman"/>
                <a:cs typeface="Calibri"/>
              </a:rPr>
              <a:t> </a:t>
            </a:r>
            <a:r>
              <a:rPr lang="ru-RU" sz="1400" dirty="0" err="1" smtClean="0">
                <a:latin typeface="Times New Roman"/>
                <a:cs typeface="Calibri"/>
              </a:rPr>
              <a:t>шұңқырының егжей-тегжейлі</a:t>
            </a:r>
            <a:r>
              <a:rPr lang="ru-RU" sz="1400" dirty="0" smtClean="0">
                <a:latin typeface="Times New Roman"/>
                <a:cs typeface="Calibri"/>
              </a:rPr>
              <a:t> </a:t>
            </a:r>
            <a:r>
              <a:rPr lang="ru-RU" sz="1400" dirty="0" err="1" smtClean="0">
                <a:latin typeface="Times New Roman"/>
                <a:cs typeface="Calibri"/>
              </a:rPr>
              <a:t>нұсқасы</a:t>
            </a:r>
            <a:endParaRPr lang="ru-RU" sz="1600" dirty="0">
              <a:latin typeface="Times New Roman"/>
              <a:cs typeface="Calibri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xmlns="" id="{891F0CF0-D60B-48C3-9FA6-21A2F873FAC8}"/>
              </a:ext>
            </a:extLst>
          </p:cNvPr>
          <p:cNvSpPr/>
          <p:nvPr/>
        </p:nvSpPr>
        <p:spPr>
          <a:xfrm>
            <a:off x="316238" y="3885197"/>
            <a:ext cx="2067569" cy="1822641"/>
          </a:xfrm>
          <a:prstGeom prst="cub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/>
                <a:cs typeface="Times New Roman"/>
              </a:rPr>
              <a:t>Менеджер тиімділігін бағалау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xmlns="" id="{7E916394-9C57-46FD-8202-9AABFC4DCF83}"/>
              </a:ext>
            </a:extLst>
          </p:cNvPr>
          <p:cNvSpPr/>
          <p:nvPr/>
        </p:nvSpPr>
        <p:spPr>
          <a:xfrm>
            <a:off x="2602238" y="3885197"/>
            <a:ext cx="2067569" cy="1822641"/>
          </a:xfrm>
          <a:prstGeom prst="cub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/>
                <a:cs typeface="Calibri"/>
              </a:rPr>
              <a:t>Әлсіз жақтарын анықтау</a:t>
            </a:r>
            <a:endParaRPr lang="ru-RU" sz="1600" dirty="0">
              <a:latin typeface="Times New Roman"/>
              <a:cs typeface="Calibri"/>
            </a:endParaRPr>
          </a:p>
        </p:txBody>
      </p:sp>
      <p:sp>
        <p:nvSpPr>
          <p:cNvPr id="9" name="Куб 8">
            <a:extLst>
              <a:ext uri="{FF2B5EF4-FFF2-40B4-BE49-F238E27FC236}">
                <a16:creationId xmlns:a16="http://schemas.microsoft.com/office/drawing/2014/main" xmlns="" id="{01658B5E-873D-4B02-93DD-3089EFE9190C}"/>
              </a:ext>
            </a:extLst>
          </p:cNvPr>
          <p:cNvSpPr/>
          <p:nvPr/>
        </p:nvSpPr>
        <p:spPr>
          <a:xfrm>
            <a:off x="7010952" y="3838544"/>
            <a:ext cx="2067569" cy="1822641"/>
          </a:xfrm>
          <a:prstGeom prst="cub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/>
                <a:cs typeface="Calibri"/>
              </a:rPr>
              <a:t>Пайда</a:t>
            </a:r>
            <a:r>
              <a:rPr lang="ru-RU" sz="1600" dirty="0" smtClean="0">
                <a:latin typeface="Times New Roman"/>
                <a:cs typeface="Calibri"/>
              </a:rPr>
              <a:t> </a:t>
            </a:r>
            <a:r>
              <a:rPr lang="ru-RU" sz="1600" dirty="0" err="1" smtClean="0">
                <a:latin typeface="Times New Roman"/>
                <a:cs typeface="Calibri"/>
              </a:rPr>
              <a:t>өсімі</a:t>
            </a:r>
            <a:endParaRPr lang="ru-RU" sz="1600" dirty="0">
              <a:latin typeface="Times New Roman"/>
              <a:cs typeface="Calibri"/>
            </a:endParaRP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xmlns="" id="{0F2F3E7F-A5FE-4DD3-8387-826D99DBFB80}"/>
              </a:ext>
            </a:extLst>
          </p:cNvPr>
          <p:cNvSpPr/>
          <p:nvPr/>
        </p:nvSpPr>
        <p:spPr>
          <a:xfrm>
            <a:off x="4841584" y="3838543"/>
            <a:ext cx="2067569" cy="1822641"/>
          </a:xfrm>
          <a:prstGeom prst="cub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/>
                <a:cs typeface="Calibri"/>
              </a:rPr>
              <a:t>Қарым-қатынасты арттыру</a:t>
            </a:r>
            <a:r>
              <a:rPr lang="ru-RU" sz="1600" dirty="0" smtClean="0">
                <a:latin typeface="Times New Roman"/>
                <a:cs typeface="Calibri"/>
              </a:rPr>
              <a:t> </a:t>
            </a:r>
            <a:r>
              <a:rPr lang="ru-RU" sz="1600" dirty="0" err="1" smtClean="0">
                <a:latin typeface="Times New Roman"/>
                <a:cs typeface="Calibri"/>
              </a:rPr>
              <a:t>және қолдау</a:t>
            </a:r>
            <a:endParaRPr lang="ru-RU" sz="16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13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19669" y="4843525"/>
            <a:ext cx="1944216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28378" y="2276215"/>
            <a:ext cx="1944216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32240" y="1080465"/>
            <a:ext cx="1944216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Құндылықтар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8391732" y="873321"/>
            <a:ext cx="500748" cy="4142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300192" y="2290736"/>
            <a:ext cx="576064" cy="3461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3"/>
          </p:cNvCxnSpPr>
          <p:nvPr/>
        </p:nvCxnSpPr>
        <p:spPr>
          <a:xfrm flipH="1">
            <a:off x="2339752" y="3689856"/>
            <a:ext cx="2473350" cy="15393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0" y="6193509"/>
            <a:ext cx="972616" cy="6124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22" y="1484784"/>
            <a:ext cx="35147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556592" y="3552887"/>
            <a:ext cx="1944216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Бренд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978" y="5401984"/>
            <a:ext cx="8229600" cy="1143000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Қайсысын сатып алатын едіңіз?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16" y="116632"/>
            <a:ext cx="89289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15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532859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бұлай болады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096344" cy="603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bit.ua/wp-content/uploads/2017/10/girlDrinking-1200x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4" y="1193920"/>
            <a:ext cx="2646395" cy="24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n.kz/wp-content/uploads/2016/10/photo_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41" y="1193920"/>
            <a:ext cx="2654305" cy="250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hovasabee.files.wordpress.com/2016/06/9323a-investigate-alkaline-bottled-wa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41" y="3792099"/>
            <a:ext cx="2654306" cy="28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512" y="3792099"/>
            <a:ext cx="2710698" cy="27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99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810</TotalTime>
  <Words>659</Words>
  <Application>Microsoft Office PowerPoint</Application>
  <PresentationFormat>Экран (4:3)</PresentationFormat>
  <Paragraphs>121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Горизонт</vt:lpstr>
      <vt:lpstr>Слайд</vt:lpstr>
      <vt:lpstr>БРЕНД – МЕНЕДЖМЕНТТІҢ МӘНІ МЕН МАЗМҰНЫ</vt:lpstr>
      <vt:lpstr>1Бренд түсінігі және мазмұны  2 Бренд-менеджменттің даму тарихы  3 Қазақстандық брендингтің дамуы</vt:lpstr>
      <vt:lpstr>Слайд 3</vt:lpstr>
      <vt:lpstr>SWOT</vt:lpstr>
      <vt:lpstr>Слайд 5</vt:lpstr>
      <vt:lpstr>Сатылым шұңқырының егжей-тегжейлі нұсқасы қандай мәселелерді шешу керек екеніне байланысты бизнестің әртүрлі түрлері үшін әртүрлі болуы мүмкін:</vt:lpstr>
      <vt:lpstr>Слайд 7</vt:lpstr>
      <vt:lpstr>Қайсысын сатып алатын едіңіз?</vt:lpstr>
      <vt:lpstr>Неге бұлай болады?</vt:lpstr>
      <vt:lpstr>Слайд 10</vt:lpstr>
      <vt:lpstr> Тақырып: Бренд Түрлері және жітелімі </vt:lpstr>
      <vt:lpstr> 1 Бренд жүйесі және оның элементтері  2 Бренд құру және дамыту әдістемесі  </vt:lpstr>
      <vt:lpstr>    Бренд - бұл әлеуетті сатып алушылардың ҮМІТТЕРІН бейнелейтін ұйымның беретін «УӘДЕСІ»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Брендті жобалау кезінде компания үшін келесі фактілер маңызды:  </vt:lpstr>
      <vt:lpstr>Слайд 22</vt:lpstr>
      <vt:lpstr>Слайд 23</vt:lpstr>
      <vt:lpstr>Слайд 24</vt:lpstr>
      <vt:lpstr>Слайд 25</vt:lpstr>
      <vt:lpstr>Брендті дұрыс орналастыру үшін келесі талаптарды ескеру маңызды: : 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менеджмента</dc:title>
  <dc:creator>Жулдыз</dc:creator>
  <cp:lastModifiedBy>Windows User</cp:lastModifiedBy>
  <cp:revision>86</cp:revision>
  <dcterms:created xsi:type="dcterms:W3CDTF">2015-02-11T17:38:16Z</dcterms:created>
  <dcterms:modified xsi:type="dcterms:W3CDTF">2023-10-07T14:16:25Z</dcterms:modified>
</cp:coreProperties>
</file>