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4"/>
  </p:notesMasterIdLst>
  <p:handoutMasterIdLst>
    <p:handoutMasterId r:id="rId45"/>
  </p:handoutMasterIdLst>
  <p:sldIdLst>
    <p:sldId id="257" r:id="rId5"/>
    <p:sldId id="315" r:id="rId6"/>
    <p:sldId id="272" r:id="rId7"/>
    <p:sldId id="299" r:id="rId8"/>
    <p:sldId id="303" r:id="rId9"/>
    <p:sldId id="265" r:id="rId10"/>
    <p:sldId id="312" r:id="rId11"/>
    <p:sldId id="313" r:id="rId12"/>
    <p:sldId id="314" r:id="rId13"/>
    <p:sldId id="273" r:id="rId14"/>
    <p:sldId id="275" r:id="rId15"/>
    <p:sldId id="277" r:id="rId16"/>
    <p:sldId id="310" r:id="rId17"/>
    <p:sldId id="311" r:id="rId18"/>
    <p:sldId id="305" r:id="rId19"/>
    <p:sldId id="306" r:id="rId20"/>
    <p:sldId id="307" r:id="rId21"/>
    <p:sldId id="308" r:id="rId22"/>
    <p:sldId id="309" r:id="rId23"/>
    <p:sldId id="280" r:id="rId24"/>
    <p:sldId id="304" r:id="rId25"/>
    <p:sldId id="281" r:id="rId26"/>
    <p:sldId id="282" r:id="rId27"/>
    <p:sldId id="283" r:id="rId28"/>
    <p:sldId id="284" r:id="rId29"/>
    <p:sldId id="285" r:id="rId30"/>
    <p:sldId id="300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2" r:id="rId41"/>
    <p:sldId id="295" r:id="rId42"/>
    <p:sldId id="296" r:id="rId43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280" autoAdjust="0"/>
  </p:normalViewPr>
  <p:slideViewPr>
    <p:cSldViewPr>
      <p:cViewPr varScale="1">
        <p:scale>
          <a:sx n="114" d="100"/>
          <a:sy n="114" d="100"/>
        </p:scale>
        <p:origin x="360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630" y="1788454"/>
            <a:ext cx="8359052" cy="2098226"/>
          </a:xfrm>
        </p:spPr>
        <p:txBody>
          <a:bodyPr anchor="b">
            <a:noAutofit/>
          </a:bodyPr>
          <a:lstStyle>
            <a:lvl1pPr algn="ctr">
              <a:defRPr sz="7198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209" y="3956280"/>
            <a:ext cx="6829894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662" y="6453386"/>
            <a:ext cx="1607525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3382" y="6453386"/>
            <a:ext cx="7021548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123" y="6453386"/>
            <a:ext cx="1595876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663" y="744470"/>
            <a:ext cx="1067133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416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2295526"/>
            <a:ext cx="95987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5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4062" y="624156"/>
            <a:ext cx="1565358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624156"/>
            <a:ext cx="817751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4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826" y="1301361"/>
            <a:ext cx="9610468" cy="2852737"/>
          </a:xfrm>
        </p:spPr>
        <p:txBody>
          <a:bodyPr anchor="b">
            <a:normAutofit/>
          </a:bodyPr>
          <a:lstStyle>
            <a:lvl1pPr algn="r">
              <a:defRPr sz="7198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826" y="4216328"/>
            <a:ext cx="961046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716" y="6453386"/>
            <a:ext cx="162198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3639" y="6453386"/>
            <a:ext cx="7021548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123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49840" y="1685652"/>
            <a:ext cx="32741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289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243" y="2286000"/>
            <a:ext cx="4446628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3704" y="2286000"/>
            <a:ext cx="4446628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2340864"/>
            <a:ext cx="4442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9" b="0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243" y="3305208"/>
            <a:ext cx="4442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315" y="2340864"/>
            <a:ext cx="4442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9" b="0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3315" y="3305208"/>
            <a:ext cx="4442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2139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1" y="685800"/>
            <a:ext cx="3854716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799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391" y="685801"/>
            <a:ext cx="5210723" cy="5175250"/>
          </a:xfrm>
        </p:spPr>
        <p:txBody>
          <a:bodyPr/>
          <a:lstStyle>
            <a:lvl1pPr>
              <a:defRPr sz="1999"/>
            </a:lvl1pPr>
            <a:lvl2pPr>
              <a:defRPr sz="1999"/>
            </a:lvl2pPr>
            <a:lvl3pPr>
              <a:defRPr sz="1799"/>
            </a:lvl3pPr>
            <a:lvl4pPr>
              <a:defRPr sz="1799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711" y="2856344"/>
            <a:ext cx="3854716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712" y="6453386"/>
            <a:ext cx="1204258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371" y="6453386"/>
            <a:ext cx="237305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0566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2139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3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2139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1" y="685800"/>
            <a:ext cx="3854716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799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0679" y="1"/>
            <a:ext cx="6658146" cy="6857999"/>
          </a:xfrm>
        </p:spPr>
        <p:txBody>
          <a:bodyPr anchor="t"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999"/>
            </a:lvl2pPr>
            <a:lvl3pPr marL="914126" indent="0">
              <a:buNone/>
              <a:defRPr sz="19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711" y="2855968"/>
            <a:ext cx="3854716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712" y="6453386"/>
            <a:ext cx="1204258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371" y="6453386"/>
            <a:ext cx="237305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0566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2139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34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2286000"/>
            <a:ext cx="95987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288" y="6453386"/>
            <a:ext cx="1204258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2811" y="6453386"/>
            <a:ext cx="6279194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0269" y="6453386"/>
            <a:ext cx="1595876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7971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331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9000"/>
        </a:lnSpc>
        <a:spcBef>
          <a:spcPct val="0"/>
        </a:spcBef>
        <a:buNone/>
        <a:defRPr sz="4399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3933" indent="-383933" algn="l" defTabSz="914126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1999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126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999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189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799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251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799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5314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2377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199440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6503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3566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876" y="1268760"/>
            <a:ext cx="9649072" cy="3456384"/>
          </a:xfrm>
        </p:spPr>
        <p:txBody>
          <a:bodyPr rtlCol="0">
            <a:normAutofit/>
          </a:bodyPr>
          <a:lstStyle/>
          <a:p>
            <a:pPr algn="ctr"/>
            <a:r>
              <a:rPr lang="ru-RU" sz="2800" b="1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Дәріс</a:t>
            </a:r>
            <a:r>
              <a:rPr lang="ru-RU" sz="28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kk-KZ" sz="28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Параллель </a:t>
            </a:r>
            <a:r>
              <a:rPr lang="ru-RU" sz="280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алгоритмдер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Полиномды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экспонентталық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алгоритмдер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Регистр саны </a:t>
            </a:r>
            <a:r>
              <a:rPr lang="ru-RU" sz="280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</a:t>
            </a:r>
            <a:endParaRPr lang="ru" sz="28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1844" y="5157192"/>
            <a:ext cx="5832648" cy="1584176"/>
          </a:xfrm>
        </p:spPr>
        <p:txBody>
          <a:bodyPr rtlCol="0">
            <a:normAutofit/>
          </a:bodyPr>
          <a:lstStyle/>
          <a:p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844" y="1196752"/>
            <a:ext cx="9937104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375"/>
              </a:lnSpc>
              <a:spcBef>
                <a:spcPts val="15"/>
              </a:spcBef>
              <a:spcAft>
                <a:spcPts val="0"/>
              </a:spcAft>
              <a:buSzPts val="1200"/>
              <a:tabLst>
                <a:tab pos="802005" algn="l"/>
              </a:tabLst>
            </a:pPr>
            <a:r>
              <a:rPr lang="kk-KZ" sz="3200" b="1" kern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</a:p>
          <a:p>
            <a:pPr lvl="0" algn="ctr">
              <a:lnSpc>
                <a:spcPts val="1375"/>
              </a:lnSpc>
              <a:spcBef>
                <a:spcPts val="15"/>
              </a:spcBef>
              <a:spcAft>
                <a:spcPts val="0"/>
              </a:spcAft>
              <a:buSzPts val="1200"/>
              <a:tabLst>
                <a:tab pos="802005" algn="l"/>
              </a:tabLst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алгоритмдердің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қажеттілігі</a:t>
            </a:r>
            <a:endParaRPr lang="kk-KZ" sz="3200" b="1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1375"/>
              </a:lnSpc>
              <a:spcBef>
                <a:spcPts val="15"/>
              </a:spcBef>
              <a:spcAft>
                <a:spcPts val="0"/>
              </a:spcAft>
              <a:buSzPts val="1200"/>
              <a:tabLst>
                <a:tab pos="802005" algn="l"/>
              </a:tabLst>
            </a:pPr>
            <a:endParaRPr lang="ru-RU" sz="2400" b="1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21310" lvl="1" algn="just">
              <a:spcAft>
                <a:spcPts val="0"/>
              </a:spcAft>
              <a:buSzPts val="1200"/>
              <a:tabLst>
                <a:tab pos="1106170" algn="l"/>
                <a:tab pos="1106805" algn="l"/>
              </a:tabLst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	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Бар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компьютерлік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жүйенің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тезəрекеттілігін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есептеу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қажеттігінің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басып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озуы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(ex., Problems of Grand Challenge)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143000" lvl="2" indent="-228600" algn="just"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  <a:tabLst>
                <a:tab pos="1563370" algn="l"/>
                <a:tab pos="1564005" algn="l"/>
              </a:tabLst>
            </a:pP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климатты</a:t>
            </a:r>
            <a:r>
              <a:rPr lang="en-US" sz="2400" spc="-5" dirty="0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модельдеу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,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1143000" lvl="2" indent="-228600" algn="just"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  <a:tabLst>
                <a:tab pos="1563370" algn="l"/>
                <a:tab pos="1564005" algn="l"/>
              </a:tabLst>
            </a:pP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гендік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инженерия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,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1143000" lvl="2" indent="-228600" algn="just"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  <a:tabLst>
                <a:tab pos="1563370" algn="l"/>
                <a:tab pos="1564005" algn="l"/>
              </a:tabLst>
            </a:pP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интегральдық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схеманы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жобалау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,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1143000" lvl="2" indent="-228600" algn="just"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  <a:tabLst>
                <a:tab pos="1563370" algn="l"/>
                <a:tab pos="1564005" algn="l"/>
              </a:tabLst>
            </a:pP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қоршаған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ортаның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ластануын</a:t>
            </a:r>
            <a:r>
              <a:rPr lang="en-US" sz="2400" spc="10" dirty="0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талдау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,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1143000" lvl="2" indent="-228600" algn="just"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  <a:tabLst>
                <a:tab pos="1563370" algn="l"/>
                <a:tab pos="1564005" algn="l"/>
              </a:tabLst>
            </a:pP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дəрілік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препараттар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жасау</a:t>
            </a:r>
            <a:r>
              <a:rPr lang="en-US" sz="2400" spc="-25" dirty="0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т.б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.</a:t>
            </a:r>
            <a:endParaRPr lang="kk-KZ" sz="2400" dirty="0">
              <a:solidFill>
                <a:schemeClr val="tx2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lvl="2" algn="just">
              <a:spcAft>
                <a:spcPts val="0"/>
              </a:spcAft>
              <a:buSzPts val="1200"/>
              <a:tabLst>
                <a:tab pos="1563370" algn="l"/>
                <a:tab pos="1564005" algn="l"/>
              </a:tabLst>
            </a:pP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Қажетті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өнімділікті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- 1012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операция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Tflops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7908" y="897687"/>
            <a:ext cx="9970404" cy="558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970" algn="ctr">
              <a:lnSpc>
                <a:spcPts val="1370"/>
              </a:lnSpc>
              <a:spcBef>
                <a:spcPts val="20"/>
              </a:spcBef>
              <a:spcAft>
                <a:spcPts val="0"/>
              </a:spcAft>
            </a:pPr>
            <a:endParaRPr lang="kk-KZ" sz="3200" b="1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8970" algn="just">
              <a:spcBef>
                <a:spcPts val="20"/>
              </a:spcBef>
              <a:spcAft>
                <a:spcPts val="0"/>
              </a:spcAft>
            </a:pP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Суперкомпьютерлік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есептеулер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маңызды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мəнге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ие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болатын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қосымшалар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аймағы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3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22580" lvl="0" indent="-342900" algn="just"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1106805" algn="l"/>
              </a:tabLst>
            </a:pP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Натуралық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эксперименттің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мүмкін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еместігі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(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недопустимость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):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ядролық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жарылыс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немесе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табиғатқа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əсер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етудің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процесін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оқып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-</a:t>
            </a:r>
            <a:r>
              <a:rPr lang="en-US" sz="2300" spc="-5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үйрену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;</a:t>
            </a:r>
            <a:endParaRPr lang="ru-RU" sz="2300" dirty="0">
              <a:solidFill>
                <a:schemeClr val="tx2"/>
              </a:solidFill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321945" lvl="0" indent="-342900" algn="just"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1106805" algn="l"/>
              </a:tabLst>
            </a:pP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Экстримальды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шарттың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əсерін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оқып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үйрену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(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температура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магниттік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өріс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радиация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т.б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.) —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материалдың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тозуы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конструкцияның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қауіпсіздігі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əскери</a:t>
            </a:r>
            <a:r>
              <a:rPr lang="en-US" sz="2300" spc="-4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қолдану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;</a:t>
            </a:r>
            <a:endParaRPr lang="ru-RU" sz="2300" dirty="0">
              <a:solidFill>
                <a:schemeClr val="tx2"/>
              </a:solidFill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1106805" algn="l"/>
              </a:tabLst>
            </a:pP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Наноқұрылғы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жəне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наноматериалды</a:t>
            </a:r>
            <a:r>
              <a:rPr lang="en-US" sz="2300" spc="-1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модельдеу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;</a:t>
            </a:r>
            <a:endParaRPr lang="ru-RU" sz="2300" dirty="0">
              <a:solidFill>
                <a:schemeClr val="tx2"/>
              </a:solidFill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320040" lvl="0" indent="-342900" algn="just"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1106805" algn="l"/>
              </a:tabLst>
            </a:pP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Өмір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туралы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ғылымдар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—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адам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геномын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оқып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-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үйрену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жаңа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дəрілік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препараттар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жасау</a:t>
            </a:r>
            <a:r>
              <a:rPr lang="en-US" sz="2300" spc="-25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т.б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.</a:t>
            </a:r>
            <a:endParaRPr lang="ru-RU" sz="2300" dirty="0">
              <a:solidFill>
                <a:schemeClr val="tx2"/>
              </a:solidFill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321310" lvl="0" indent="-342900" algn="just"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1106805" algn="l"/>
              </a:tabLst>
            </a:pP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Жер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туралы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ғылымдар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—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геоақпаратты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өңдеу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пайдалы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қазбалар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;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сейсмикалық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т.б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.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қауіпсіздік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ауа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райын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болжау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климаттың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өзгеру</a:t>
            </a:r>
            <a:r>
              <a:rPr lang="en-US" sz="2300" spc="-35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моделі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...</a:t>
            </a:r>
            <a:endParaRPr lang="ru-RU" sz="2300" dirty="0">
              <a:solidFill>
                <a:schemeClr val="tx2"/>
              </a:solidFill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1106805" algn="l"/>
              </a:tabLst>
            </a:pP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Жаңа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техникалық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құрылғыларды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жасауды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модельдеу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–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инженерлік</a:t>
            </a:r>
            <a:r>
              <a:rPr lang="en-US" sz="2300" spc="-7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есептеулер</a:t>
            </a:r>
            <a:r>
              <a:rPr lang="en-US" sz="2300" dirty="0">
                <a:solidFill>
                  <a:schemeClr val="tx2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;</a:t>
            </a:r>
            <a:endParaRPr lang="ru-RU" sz="23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0076" y="394985"/>
            <a:ext cx="6092825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8970" algn="ctr">
              <a:lnSpc>
                <a:spcPts val="1370"/>
              </a:lnSpc>
              <a:spcBef>
                <a:spcPts val="20"/>
              </a:spcBef>
              <a:spcAft>
                <a:spcPts val="0"/>
              </a:spcAft>
            </a:pPr>
            <a:endParaRPr lang="en-US" b="1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8970" algn="ctr">
              <a:lnSpc>
                <a:spcPts val="137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есептеудің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мəн</a:t>
            </a:r>
            <a:r>
              <a:rPr lang="kk-KZ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996" y="148478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заманғы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жоғарыөнімділікті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класcы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1785" y="2276872"/>
            <a:ext cx="9505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жəне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ажыратылатын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жүйелерінің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əртүрлі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типтері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Параллель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ЕЖ-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нің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өнімділігін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параллельдік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принципіне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жүйені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классификациялау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қажеттілігіне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əкелді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5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01924" y="143358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970" marR="321310" indent="359410" algn="just"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алғашқы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жəне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неғұрлым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танымал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есептеу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жүйесі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архитектурасының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топтамасы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1966 ж. М.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Флинн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ұсынған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классификация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саналады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классификация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сонан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өзгертіліп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жəне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ЕЖ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архитектурасы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облысындағы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пайда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болған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жаңа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өңдеулерге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жəне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режиміне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толықтырылды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Неғұрлым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қызғылықты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классификациялар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болып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келесілер</a:t>
            </a:r>
            <a:r>
              <a:rPr lang="en-US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саналады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SzPts val="1200"/>
              <a:buFont typeface="Wingdings" panose="05000000000000000000" pitchFamily="2" charset="2"/>
              <a:buChar char="§"/>
              <a:tabLst>
                <a:tab pos="1236980" algn="l"/>
                <a:tab pos="1237615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Флинн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</a:p>
          <a:p>
            <a:pPr marL="800100" lvl="1" indent="-342900">
              <a:buSzPts val="1200"/>
              <a:buFont typeface="Wingdings" panose="05000000000000000000" pitchFamily="2" charset="2"/>
              <a:buChar char="§"/>
              <a:tabLst>
                <a:tab pos="1236980" algn="l"/>
                <a:tab pos="1237615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Хокни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</a:p>
          <a:p>
            <a:pPr marL="800100" lvl="1" indent="-342900">
              <a:buSzPts val="1200"/>
              <a:buFont typeface="Wingdings" panose="05000000000000000000" pitchFamily="2" charset="2"/>
              <a:buChar char="§"/>
              <a:tabLst>
                <a:tab pos="1236980" algn="l"/>
                <a:tab pos="1237615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Скилликорн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</a:p>
          <a:p>
            <a:pPr marL="800100" lvl="1" indent="-342900">
              <a:buSzPts val="1200"/>
              <a:buFont typeface="Wingdings" panose="05000000000000000000" pitchFamily="2" charset="2"/>
              <a:buChar char="§"/>
              <a:tabLst>
                <a:tab pos="1236980" algn="l"/>
                <a:tab pos="1237615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Дункан</a:t>
            </a:r>
            <a:r>
              <a:rPr lang="en-US" sz="24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endParaRPr lang="ru-RU" sz="2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008380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Соңғы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үшеуі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Флиннің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идеясын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толықтырады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жəне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жетілдіреді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4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05980" y="1556793"/>
            <a:ext cx="6934845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ts val="137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1161415" algn="l"/>
              </a:tabLst>
            </a:pP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Флинн</a:t>
            </a:r>
            <a:r>
              <a:rPr lang="en-US" sz="2400" b="1" kern="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классификациясы</a:t>
            </a:r>
            <a:endParaRPr lang="ru-RU" sz="2400" b="1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8970" marR="320040" indent="456565" algn="just"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Флин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классификациясының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схемасы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қазіргі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кезге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ЕЖ- 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бастапқы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бағалауда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неғұрлым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танымал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болып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табылады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себебі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жүйенің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жұмысының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базалық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принципін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бағалауға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мүмкіндік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береді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Дегенмен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Флинн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топтамасының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кемшілігі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бар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мысалы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кейбір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архитектураны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бірмəнді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қандай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класқа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жатқызудың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мүмкін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еместігі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Екінші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кемшілігі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MIMD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класының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шамадан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қанғандығы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насыщенность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Бұлардың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бəрі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классификацияны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модификациялау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жəне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толықтыру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енгізетін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топтаманың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жасалуына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əкелді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Хокни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Скилликорн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Дункан</a:t>
            </a:r>
            <a:r>
              <a:rPr lang="en-US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классификациялары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8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85900" y="908720"/>
            <a:ext cx="96490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эксперименттер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іздестіру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7.6.5-тармақта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4T 3000 МГц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есептеуіш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x64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Edition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Gigabit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скалярлық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шешілді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наносекундтар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тиісінше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 мкм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53,29 байт / 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 байт.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11.1-кестеде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Эксперимент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секундтарда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11.1.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Флойдтың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параллель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7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5991" t="48827" r="28142" b="25832"/>
          <a:stretch/>
        </p:blipFill>
        <p:spPr>
          <a:xfrm>
            <a:off x="1660538" y="1556792"/>
            <a:ext cx="9309342" cy="38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461" t="47898" r="25188" b="12173"/>
          <a:stretch/>
        </p:blipFill>
        <p:spPr>
          <a:xfrm>
            <a:off x="1201590" y="1757042"/>
            <a:ext cx="9938005" cy="41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16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611" t="21385" r="26667" b="26204"/>
          <a:stretch/>
        </p:blipFill>
        <p:spPr>
          <a:xfrm>
            <a:off x="2206969" y="1268760"/>
            <a:ext cx="784437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78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643" t="42645" r="23415" b="14274"/>
          <a:stretch/>
        </p:blipFill>
        <p:spPr>
          <a:xfrm>
            <a:off x="2566020" y="1052736"/>
            <a:ext cx="734481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6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404664"/>
            <a:ext cx="8680671" cy="5776592"/>
          </a:xfrm>
        </p:spPr>
      </p:pic>
    </p:spTree>
    <p:extLst>
      <p:ext uri="{BB962C8B-B14F-4D97-AF65-F5344CB8AC3E}">
        <p14:creationId xmlns:p14="http://schemas.microsoft.com/office/powerpoint/2010/main" val="73033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77988" y="240904"/>
            <a:ext cx="9073008" cy="296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1664" tIns="660192" rIns="215832" bIns="177744" numCol="1" anchor="ctr" anchorCtr="0" compatLnSpc="1">
            <a:prstTxWarp prst="textNoShape">
              <a:avLst/>
            </a:prstTxWarp>
            <a:spAutoFit/>
          </a:bodyPr>
          <a:lstStyle>
            <a:lvl1pPr indent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SISD (single instruction stream / single data stream) –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командалардың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жалғыз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ағыны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жəне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деректердің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жалғыз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ағыны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класқа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əрбір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деректердің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ағынымен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операцияны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анықтайтын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фон-неймандық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типті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классикалық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машиналар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4" y="2852936"/>
            <a:ext cx="374441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22204" y="6093296"/>
            <a:ext cx="456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8970">
              <a:spcBef>
                <a:spcPts val="350"/>
              </a:spcBef>
              <a:spcAft>
                <a:spcPts val="0"/>
              </a:spcAft>
            </a:pPr>
            <a:r>
              <a:rPr lang="en-US" b="1" i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Сурет</a:t>
            </a:r>
            <a:r>
              <a:rPr lang="en-US" b="1" i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1.1. </a:t>
            </a:r>
            <a:r>
              <a:rPr lang="en-US" i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SISD-</a:t>
            </a:r>
            <a:r>
              <a:rPr lang="en-US" i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</a:t>
            </a:r>
            <a:r>
              <a:rPr lang="en-US" i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схемасы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6" r="7693" b="-1897"/>
          <a:stretch/>
        </p:blipFill>
        <p:spPr>
          <a:xfrm>
            <a:off x="2566020" y="908719"/>
            <a:ext cx="7344816" cy="5862825"/>
          </a:xfrm>
        </p:spPr>
      </p:pic>
    </p:spTree>
    <p:extLst>
      <p:ext uri="{BB962C8B-B14F-4D97-AF65-F5344CB8AC3E}">
        <p14:creationId xmlns:p14="http://schemas.microsoft.com/office/powerpoint/2010/main" val="242538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57908" y="943435"/>
            <a:ext cx="5400600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MISD (multiple instruction stream / single data stream) –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командалардың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ағыны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жəне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деректердің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жалғыз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ағыны</a:t>
            </a:r>
            <a:r>
              <a:rPr kumimoji="0" lang="kk-KZ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SIMD (single instruction stream / multiple data stream) –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командалардың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жалғыз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ағыны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жəне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деректердің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ағыны</a:t>
            </a:r>
            <a:r>
              <a:rPr kumimoji="0" lang="kk-KZ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MIMD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instruction stream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data stream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552705"/>
            <a:ext cx="4248472" cy="53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340735" y="5589240"/>
            <a:ext cx="429829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Сурет</a:t>
            </a: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1.2.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Бөліктелген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жадылы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SIMD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-компьютер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схемасы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8068" y="548680"/>
            <a:ext cx="6607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алгоритмдердің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күрделілігі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9996" y="1844824"/>
            <a:ext cx="75109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3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алгоритмдердің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күрделілігі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мынада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алгоритмді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орындау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пайдаланатын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көлемі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уақытта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(процессор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такттерінің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саны). Параллель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алгоритмдер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тағы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ескеруді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талап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етеді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түрлі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процессорлар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арасындағы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байланыстардың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ішкі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жүйелері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Процессорлар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арасында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алмасудың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түрі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бар: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ортақ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жадты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пайдалану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хабар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жіберу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жүйелері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2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6020" y="1484784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spcAft>
                <a:spcPts val="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Ортақ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жад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жүйелері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процессорларды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қолдануға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нақты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шектеулер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қойып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өңделетін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деректерге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бұғаттауды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қолдануды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талап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етеді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35941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Хабар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жіберу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жүйелері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каналдар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ұғымын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хабарлар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блоктарын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қолданады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шинада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трафикті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хабарлардың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кезектерін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ұйымдастыру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жадтың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жүмсалуын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қажет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етеді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Қазіргі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процессорлардың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дизайнында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есепті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орындау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хабар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алмасудың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әсерін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азайту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арнайы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коммутаторлар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кроссбарлар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қарастырылған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7988" y="1124744"/>
            <a:ext cx="82309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жүйелердегі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тиімді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программаларды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жасау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компоненттен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тұрады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алгоритмдер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параллелдікті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іске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асыру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құралдары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жөндеу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(отладка)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жүйесі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359410" algn="just"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Параллелдікті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іске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асыру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құралдары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параллель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программалардың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инфрақұрылымын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құрайтын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программалау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тілдерін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кластар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кітапханасын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түсінеді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Мұндай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жүйелер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көп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Оларға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Occam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MPI, HPF, 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OpenMP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 DVM, 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OpenTS,Boost.Thread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Posix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Threads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Intel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компаниясының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Integrated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Performance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Primitives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кітапханасын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жатқызады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91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972" y="1124744"/>
            <a:ext cx="90010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970" marR="320675" indent="269240" algn="just">
              <a:spcBef>
                <a:spcPts val="275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Параллель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алгоритмнің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тиімділігінің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48970" marR="320675" indent="269240" algn="just">
              <a:spcBef>
                <a:spcPts val="275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процессор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параллель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алгориммді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қолданғаннан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үдеу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speedup),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есептеуді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орындаудың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тізбек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вариантымен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салыстырғанда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p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8970" marR="320675" indent="269240" algn="just">
              <a:spcBef>
                <a:spcPts val="275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шамасы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шешілетін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есептің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күрделілігін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параметрлеу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есептің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кіріс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деректерінің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түсініледі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1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73932" y="155679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1870" algn="just">
              <a:spcBef>
                <a:spcPts val="340"/>
              </a:spcBef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Есепті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процессорлардың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параллель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алгоритмін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тиімділігі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қатынаспен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" algn="just">
              <a:spcBef>
                <a:spcPts val="30"/>
              </a:spcBef>
              <a:spcAft>
                <a:spcPts val="0"/>
              </a:spcAft>
            </a:pP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(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/(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pTp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=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p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kk-KZ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" algn="just">
              <a:spcBef>
                <a:spcPts val="30"/>
              </a:spcBef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5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38028" y="1412776"/>
            <a:ext cx="75469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мəселені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Параллель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əрекеті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нашарлауына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əкеледі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параллель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сапа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қайшылықты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1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1484" y="1556792"/>
            <a:ext cx="2160240" cy="36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8068" y="836712"/>
            <a:ext cx="6771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əдістерді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жасау</a:t>
            </a:r>
            <a:r>
              <a:rPr lang="ru-RU" sz="2800" b="1" spc="28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принциптері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876" y="1628800"/>
            <a:ext cx="10009112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970" marR="320040" indent="269240" algn="just">
              <a:spcBef>
                <a:spcPts val="275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сілдерін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рекеттер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48970" marR="320040" indent="269240" algn="just">
              <a:spcBef>
                <a:spcPts val="275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схемасына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уелсіз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асатындай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648970" marR="320040" indent="269240" algn="just">
              <a:spcBef>
                <a:spcPts val="275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marL="648970" marR="320040" indent="269240" algn="just">
              <a:spcBef>
                <a:spcPts val="275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процессоры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48970" marR="320040" indent="269240" algn="just">
              <a:spcBef>
                <a:spcPts val="275"/>
              </a:spcBef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Жобалаудың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этаптарын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орындағаннан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əдістердің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бағалауға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есептеудің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көрсеткішінің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мəні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масштабталу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8970" marR="320040" indent="269240" algn="just">
              <a:spcBef>
                <a:spcPts val="275"/>
              </a:spcBef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8970" marR="320040" indent="269240" algn="just">
              <a:spcBef>
                <a:spcPts val="275"/>
              </a:spcBef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2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kk-KZ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93813" y="2132856"/>
            <a:ext cx="9337103" cy="3168352"/>
          </a:xfrm>
        </p:spPr>
        <p:txBody>
          <a:bodyPr rtlCol="0">
            <a:normAutofit/>
          </a:bodyPr>
          <a:lstStyle/>
          <a:p>
            <a:pPr lvl="0"/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 </a:t>
            </a:r>
            <a:r>
              <a:rPr lang="ru-RU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алгоритмдер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ru-RU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Полиномды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экспонентталық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алгоритмдер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 саны </a:t>
            </a:r>
            <a:r>
              <a:rPr lang="ru-RU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3812" y="-196552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image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1124744"/>
            <a:ext cx="890331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78188" y="5455677"/>
            <a:ext cx="7848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kumimoji="0" lang="kk-KZ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Параллель</a:t>
            </a:r>
            <a:r>
              <a:rPr kumimoji="0" lang="en-US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алгоримді</a:t>
            </a:r>
            <a:r>
              <a:rPr kumimoji="0" lang="en-US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жасаудың</a:t>
            </a:r>
            <a:r>
              <a:rPr kumimoji="0" lang="en-US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kumimoji="0" lang="en-US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схемасы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2004" y="612845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программаны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модельдеу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Параллель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параллель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əдістерді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графы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тəуелділіктің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–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графы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əрекет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процессор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аудартады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параллель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əдістің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параллель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неғұрлым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24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8028" y="198884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6010" marR="772160" algn="just">
              <a:spcBef>
                <a:spcPts val="25"/>
              </a:spcBef>
              <a:spcAft>
                <a:spcPts val="0"/>
              </a:spcAft>
            </a:pP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алгоритмді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жасау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этаптары</a:t>
            </a:r>
            <a:endParaRPr lang="ru-RU" sz="2400" b="1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8970"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алгоритмді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жасау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орындалу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керек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Aft>
                <a:spcPts val="0"/>
              </a:spcAft>
              <a:buSzPts val="1200"/>
              <a:buFont typeface="Wingdings" panose="05000000000000000000" pitchFamily="2" charset="2"/>
              <a:buChar char="v"/>
              <a:tabLst>
                <a:tab pos="1335405" algn="l"/>
              </a:tabLst>
            </a:pPr>
            <a:r>
              <a:rPr lang="en-US" sz="24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Ішкі</a:t>
            </a:r>
            <a:r>
              <a:rPr lang="en-US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есепке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бөлу</a:t>
            </a:r>
            <a:endParaRPr lang="ru-RU" sz="2400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Aft>
                <a:spcPts val="0"/>
              </a:spcAft>
              <a:buSzPts val="1200"/>
              <a:buFont typeface="Wingdings" panose="05000000000000000000" pitchFamily="2" charset="2"/>
              <a:buChar char="v"/>
              <a:tabLst>
                <a:tab pos="1335405" algn="l"/>
              </a:tabLst>
            </a:pPr>
            <a:r>
              <a:rPr lang="en-US" sz="24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Ақпараттық</a:t>
            </a:r>
            <a:r>
              <a:rPr lang="en-US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тəуелділікті</a:t>
            </a:r>
            <a:r>
              <a:rPr lang="en-US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анықтау</a:t>
            </a:r>
            <a:endParaRPr lang="ru-RU" sz="2400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Aft>
                <a:spcPts val="0"/>
              </a:spcAft>
              <a:buSzPts val="1200"/>
              <a:buFont typeface="Wingdings" panose="05000000000000000000" pitchFamily="2" charset="2"/>
              <a:buChar char="v"/>
              <a:tabLst>
                <a:tab pos="1335405" algn="l"/>
              </a:tabLst>
            </a:pPr>
            <a:r>
              <a:rPr lang="en-US" sz="24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масштабталу</a:t>
            </a:r>
            <a:r>
              <a:rPr lang="en-US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2400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Aft>
                <a:spcPts val="0"/>
              </a:spcAft>
              <a:buSzPts val="1200"/>
              <a:buFont typeface="Wingdings" panose="05000000000000000000" pitchFamily="2" charset="2"/>
              <a:buChar char="v"/>
              <a:tabLst>
                <a:tab pos="1335405" algn="l"/>
              </a:tabLst>
            </a:pPr>
            <a:r>
              <a:rPr lang="en-US" sz="24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есептеу</a:t>
            </a:r>
            <a:r>
              <a:rPr lang="en-US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жүйесінің</a:t>
            </a:r>
            <a:r>
              <a:rPr lang="en-US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процессоры</a:t>
            </a:r>
            <a:r>
              <a:rPr lang="en-US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ішкі</a:t>
            </a:r>
            <a:r>
              <a:rPr lang="en-US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есепке</a:t>
            </a:r>
            <a:r>
              <a:rPr lang="en-US" sz="24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бөлу</a:t>
            </a:r>
            <a:endParaRPr lang="ru-RU" sz="24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4012" y="1412776"/>
            <a:ext cx="77989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970" marR="318770" indent="213360" algn="just">
              <a:spcBef>
                <a:spcPts val="275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MPI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шеңберінде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мезгілде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орындалатын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процестер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жиыны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түсініледі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Процестер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əртүрлі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компьютерде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орындалуы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мүмкін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бірақ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процессорда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бірнеше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процесс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болуы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мүмкін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олардың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орындалуы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уақытты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бөлу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режимінде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жүзеге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асады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Шекті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параллель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программаны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орындау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процессор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қолданылады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мұндай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тəсіл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параллель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программаның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дұрыстығын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алғаш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тексеру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қолданылады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2044" y="1484784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9720" algn="just">
              <a:spcAft>
                <a:spcPts val="0"/>
              </a:spcAft>
            </a:pP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Экспоненциальды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полиномды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алгоритмдер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99720" algn="just"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99720" algn="just"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Экспоненциальды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күрделілік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экспоненциальды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уақыт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—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алгоритмдер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күрделілігі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теорииясында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есепті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шешуге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кеткен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уақыт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 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есептің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өлшеміне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экспонентамен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шектелген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Басқаша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айтсақ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егер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есептің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өлшемі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сызықты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артса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оны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шешу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уақыты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экспоненциальды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түрде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артады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5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2044" y="134076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0990" algn="just">
              <a:spcAft>
                <a:spcPts val="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Полиномды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күрделілігі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бар 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алгоритмдер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жылдам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ал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күрделілігі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полиномды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алгоритмдерден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артық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алгоритмдер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«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баяу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саналады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Осы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тұрғыдан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экспоненциальды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алгоритмдер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«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баяу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саналады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Алайда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дұрыс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емес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Өйткені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алгоритм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жұмысының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уақыты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есептің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өлшеміне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(n)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O-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нотацияда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жасырылған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константаға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тәуелді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31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4052" y="2204864"/>
            <a:ext cx="881124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Регистрлер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машиналар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натурал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айнымалылырдың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шексіз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23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305342"/>
            <a:ext cx="72228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нөмірленген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командалардан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a:=0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нөлдеу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тазалау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a:=b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көшіру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a:=b+1 (1-ді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a:=b-1 (1-ді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&lt;Номер&gt;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a=0 (ш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&lt;Номер 1&gt;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&lt;Номер 2&gt;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әрқашан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нөмерлі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Айнымалылардың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натурал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0-1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0-ге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санаймыз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жеткенде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тоқтатады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828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8068" y="692696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жайсанды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Тьюринг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машинасына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үйреншікті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алгоримдерді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натурал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биттердің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a,b,c,d,e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массивті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2a3b5c7d11e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a[i]:=b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b:=a[i]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a,b,i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айнымалылары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алмастырылады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716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623104"/>
            <a:ext cx="7582916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970">
              <a:spcBef>
                <a:spcPts val="450"/>
              </a:spcBef>
              <a:spcAft>
                <a:spcPts val="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Əдебиеттер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тізімі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8970">
              <a:lnSpc>
                <a:spcPts val="137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əдебиеттер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21945" lvl="0" indent="-342900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03275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Гергель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В.П.,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Стронгин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Р.Г.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параллельных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вычислений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многопроцессорных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вычислительных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Н.Новгород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ННГУ,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2001.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23850" lvl="0" indent="-342900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2296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Богачев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К.Ю.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параллельного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программирования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- М.: БИНОМ.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Лаборатория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знаний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2003.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23215" lvl="0" indent="-342900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3566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Воеводин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В.В.,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Воеводин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Вл.В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Параллельные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вычисления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.: БХВ-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Петербург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2002.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21945" lvl="0" indent="-342900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4455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Немнюгин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С.,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Стесик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Параллельное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программирование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многопроцессорных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вычислительных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.: БХВ-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Петербург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2002.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23215" lvl="0" indent="-342900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2042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Ə.Ж.Акжалова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Паралелдік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есептеулер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құралы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Алматы:ТОО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"Print S"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баспасы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2004. – 107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23215" lvl="0" indent="-342900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8138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Грегори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Эндрюс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многопоточного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паралельного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распределенного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программирования.Пер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.-М.: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Издательский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Вильямс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", 2003. -512</a:t>
            </a:r>
            <a:r>
              <a:rPr lang="en-US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556792"/>
            <a:ext cx="9598700" cy="3581400"/>
          </a:xfrm>
        </p:spPr>
        <p:txBody>
          <a:bodyPr>
            <a:normAutofit fontScale="92500" lnSpcReduction="20000"/>
          </a:bodyPr>
          <a:lstStyle/>
          <a:p>
            <a:pPr marL="530193" lvl="1" indent="0" algn="just">
              <a:buNone/>
            </a:pPr>
            <a:r>
              <a:rPr lang="kk-KZ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kk-KZ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ғ. 60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жылдарының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фирмасында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атақты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Сеймур Крэй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супер ЭЕМ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класты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компьютерлердің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шығуы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векторлық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архитектураның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əкелді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архитектураның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идея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операция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мезгілде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мəндер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массивіне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векторына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параллельдеу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табылды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жылдамдығынан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ұту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Параллельдеу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идеясы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жемісті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шықты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жəне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жасауының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əртүрлі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деңгейінде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асырылды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Параллель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моделінің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программалардың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программалаудың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əдістерін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нəтижеде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неғұрлым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өнімділікке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жету</a:t>
            </a:r>
            <a:r>
              <a:rPr lang="ru-RU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773932" y="404664"/>
            <a:ext cx="9598700" cy="14859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алгоритмдер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¿Ð°ÑÐ°Ð»Ð»ÐµÐ»ÑÐ½ÑÐµ Ð¿ÑÐ¾Ð³ÑÐ°Ð¼Ð¼Ð¸ÑÐ¾Ð²Ð°Ð½Ð¸Ðµ Ð¿ÑÐ¸Ð¼ÐµÑ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6" y="1052736"/>
            <a:ext cx="614702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85900" y="2204864"/>
            <a:ext cx="9913167" cy="31207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kk-KZ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алгоритмдер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(parallel or concurrent computations) </a:t>
            </a:r>
            <a:r>
              <a:rPr lang="en-US" sz="28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уақыттың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мезетінде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операциясы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бірмезгілде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орындалатын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есепті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kk-KZ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есептеулер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суперкомпьютер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жоғарыөнімділікті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есептеулердің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08" y="1454736"/>
            <a:ext cx="5608644" cy="44843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548680"/>
            <a:ext cx="522691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11" y="4077072"/>
            <a:ext cx="3888432" cy="2585466"/>
          </a:xfrm>
        </p:spPr>
      </p:pic>
      <p:sp>
        <p:nvSpPr>
          <p:cNvPr id="4" name="Прямоугольник 3"/>
          <p:cNvSpPr/>
          <p:nvPr/>
        </p:nvSpPr>
        <p:spPr>
          <a:xfrm>
            <a:off x="1845940" y="980728"/>
            <a:ext cx="72948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51515"/>
                </a:solidFill>
                <a:latin typeface="&amp;quot"/>
              </a:rPr>
              <a:t>1. Tianhe-2 (</a:t>
            </a:r>
            <a:r>
              <a:rPr lang="ru-RU" dirty="0" err="1">
                <a:solidFill>
                  <a:srgbClr val="151515"/>
                </a:solidFill>
                <a:latin typeface="&amp;quot"/>
              </a:rPr>
              <a:t>Қытай</a:t>
            </a:r>
            <a:r>
              <a:rPr lang="ru-RU" dirty="0">
                <a:solidFill>
                  <a:srgbClr val="151515"/>
                </a:solidFill>
                <a:latin typeface="&amp;quot"/>
              </a:rPr>
              <a:t>)</a:t>
            </a:r>
          </a:p>
          <a:p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Планетадағы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ең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қуатты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суперкомпьютер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Tianhe-2,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аудармасы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Құс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жолы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дегенді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білдіреді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. Компьютер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Чанша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қаласындағы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қорғаныс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ғылыми-техникалық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университетінде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орналасқан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Inspur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компаниясының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туындысы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Өнімділігі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— 33,86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PFLOPS, 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энергия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тұтынуы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— 17,81 МВт.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Осындай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жоғары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өнімділікке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жету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3,12 млн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есептеу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ядролары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қажет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болған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. </a:t>
            </a:r>
            <a:br>
              <a:rPr lang="ru-RU" dirty="0"/>
            </a:br>
            <a:br>
              <a:rPr lang="ru-RU" dirty="0"/>
            </a:b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Tianhe-2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архитектурасы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гибридті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—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яғни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, 12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ядролы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Intel Xeon E5-2692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орталық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процессорларымен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қатар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57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ядролы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Intel Xeon Phi 31S1P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қосымша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процессорлары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бар.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Оперативті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жадысы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1 Пбайт.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8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22004" y="1458790"/>
            <a:ext cx="609282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CRAY T932, CRAY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векторлық-конвейерлік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өнімділігі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миллиардқа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ОЗУ 8 Гб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дискілік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256000 ГБ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256Tb,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Giga-ға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конфигурациясында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бірыңғай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процессор бар,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өнімділігі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миллиардтан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077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dcmitype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331</TotalTime>
  <Words>2104</Words>
  <Application>Microsoft Office PowerPoint</Application>
  <PresentationFormat>Произвольный</PresentationFormat>
  <Paragraphs>119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&amp;quot</vt:lpstr>
      <vt:lpstr>Arial</vt:lpstr>
      <vt:lpstr>Courier New</vt:lpstr>
      <vt:lpstr>Euphemia</vt:lpstr>
      <vt:lpstr>Franklin Gothic Book</vt:lpstr>
      <vt:lpstr>Helvetica</vt:lpstr>
      <vt:lpstr>Times New Roman</vt:lpstr>
      <vt:lpstr>Wingdings</vt:lpstr>
      <vt:lpstr>Crop</vt:lpstr>
      <vt:lpstr>Дәріс 12. Параллель алгоритмдер. Полиномды және экспонентталық    алгоритмдер. Регистр саны шектеулі машина</vt:lpstr>
      <vt:lpstr>Презентация PowerPoint</vt:lpstr>
      <vt:lpstr>Жоспар:</vt:lpstr>
      <vt:lpstr>Параллель алгоритмдер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Дәріс 12. Параллель алгоритмдер. Полиномды және экспонентталық алгоритмдер. Регистр саны шектеулі машина</dc:title>
  <dc:creator>Arai Taldaubek</dc:creator>
  <cp:lastModifiedBy>Разахова Бибигул Шамшановна</cp:lastModifiedBy>
  <cp:revision>40</cp:revision>
  <dcterms:created xsi:type="dcterms:W3CDTF">2018-11-27T09:25:22Z</dcterms:created>
  <dcterms:modified xsi:type="dcterms:W3CDTF">2022-11-05T10:04:51Z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