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2" r:id="rId2"/>
    <p:sldId id="257" r:id="rId3"/>
    <p:sldId id="259" r:id="rId4"/>
    <p:sldId id="258" r:id="rId5"/>
    <p:sldId id="260" r:id="rId6"/>
    <p:sldId id="261" r:id="rId7"/>
    <p:sldId id="263" r:id="rId8"/>
    <p:sldId id="264" r:id="rId9"/>
    <p:sldId id="265" r:id="rId10"/>
    <p:sldId id="272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26"/>
  </p:normalViewPr>
  <p:slideViewPr>
    <p:cSldViewPr snapToGrid="0">
      <p:cViewPr varScale="1">
        <p:scale>
          <a:sx n="90" d="100"/>
          <a:sy n="90" d="100"/>
        </p:scale>
        <p:origin x="23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88F07-7FA2-4249-9DDE-0CC829F82A66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13B75-2148-4EF3-BCE0-BE09F96BBDC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51255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413B75-2148-4EF3-BCE0-BE09F96BBDCF}" type="slidenum">
              <a:rPr lang="ru-KZ" smtClean="0"/>
              <a:t>2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89499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F2CD4-E575-4DE7-9EDE-868EB9D2529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5816-8C6C-4BC0-86FB-F8826EC23A3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5593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F2CD4-E575-4DE7-9EDE-868EB9D2529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5816-8C6C-4BC0-86FB-F8826EC23A3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20787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F2CD4-E575-4DE7-9EDE-868EB9D2529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5816-8C6C-4BC0-86FB-F8826EC23A3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32507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F2CD4-E575-4DE7-9EDE-868EB9D2529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5816-8C6C-4BC0-86FB-F8826EC23A34}" type="slidenum">
              <a:rPr lang="ru-KZ" smtClean="0"/>
              <a:t>‹#›</a:t>
            </a:fld>
            <a:endParaRPr lang="ru-KZ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1368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F2CD4-E575-4DE7-9EDE-868EB9D2529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5816-8C6C-4BC0-86FB-F8826EC23A3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95547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F2CD4-E575-4DE7-9EDE-868EB9D2529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5816-8C6C-4BC0-86FB-F8826EC23A3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17098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F2CD4-E575-4DE7-9EDE-868EB9D2529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5816-8C6C-4BC0-86FB-F8826EC23A3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11264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F2CD4-E575-4DE7-9EDE-868EB9D2529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5816-8C6C-4BC0-86FB-F8826EC23A3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268559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F2CD4-E575-4DE7-9EDE-868EB9D2529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5816-8C6C-4BC0-86FB-F8826EC23A3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50678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F2CD4-E575-4DE7-9EDE-868EB9D2529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5816-8C6C-4BC0-86FB-F8826EC23A3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92286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F2CD4-E575-4DE7-9EDE-868EB9D2529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5816-8C6C-4BC0-86FB-F8826EC23A3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9081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F2CD4-E575-4DE7-9EDE-868EB9D2529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5816-8C6C-4BC0-86FB-F8826EC23A3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1679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F2CD4-E575-4DE7-9EDE-868EB9D2529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5816-8C6C-4BC0-86FB-F8826EC23A3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70351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F2CD4-E575-4DE7-9EDE-868EB9D2529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5816-8C6C-4BC0-86FB-F8826EC23A3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38788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F2CD4-E575-4DE7-9EDE-868EB9D2529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5816-8C6C-4BC0-86FB-F8826EC23A3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45645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F2CD4-E575-4DE7-9EDE-868EB9D2529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5816-8C6C-4BC0-86FB-F8826EC23A3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72960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F2CD4-E575-4DE7-9EDE-868EB9D2529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5816-8C6C-4BC0-86FB-F8826EC23A3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29338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07F2CD4-E575-4DE7-9EDE-868EB9D2529F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B5B5816-8C6C-4BC0-86FB-F8826EC23A3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6272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>
            <a:extLst>
              <a:ext uri="{FF2B5EF4-FFF2-40B4-BE49-F238E27FC236}">
                <a16:creationId xmlns:a16="http://schemas.microsoft.com/office/drawing/2014/main" id="{9A0F0AC6-A89F-416B-9FA4-48E664065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18D7DD0-110F-43F3-A7E4-B51873CBF1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7E20EE-609E-4ED5-AF07-B2D61ACC1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419900"/>
            <a:ext cx="2844002" cy="401820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100" b="1"/>
              <a:t>Объект и предмет когнитивной фразеологии</a:t>
            </a:r>
            <a:br>
              <a:rPr lang="en-US" sz="3100"/>
            </a:br>
            <a:endParaRPr lang="en-US" sz="31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B9FBC1-4004-44B6-A9E9-E40E611E5CA8}"/>
              </a:ext>
            </a:extLst>
          </p:cNvPr>
          <p:cNvSpPr txBox="1"/>
          <p:nvPr/>
        </p:nvSpPr>
        <p:spPr>
          <a:xfrm>
            <a:off x="4701008" y="1193576"/>
            <a:ext cx="6576591" cy="4470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cap="all"/>
              <a:t>Рассмотрим определение объекта и предмета когнитивной фразеологии, фразеологической картины мира, сделаем обзор существующих в современной лингвистике подходов к ее изучению, проанализируем объекты имеющихся исследований, затрагивающих проблемы национальной представленности фрагментов фразеологической картины мира в сознании носителей языков. 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64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FA0E467-539C-4BB6-8D80-D5060668B0D9}"/>
              </a:ext>
            </a:extLst>
          </p:cNvPr>
          <p:cNvSpPr txBox="1"/>
          <p:nvPr/>
        </p:nvSpPr>
        <p:spPr>
          <a:xfrm>
            <a:off x="842481" y="482885"/>
            <a:ext cx="10500189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2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Фразеологическая</a:t>
            </a:r>
            <a:r>
              <a:rPr lang="ru-RU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картина</a:t>
            </a:r>
            <a:r>
              <a:rPr lang="ru-RU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мира</a:t>
            </a:r>
            <a:r>
              <a:rPr lang="ru-RU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выступает как совокупность знаний о </a:t>
            </a:r>
            <a:r>
              <a:rPr lang="ru-RU" sz="32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мире</a:t>
            </a:r>
            <a:r>
              <a:rPr lang="ru-RU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прежде всего, на уровне обыденного сознания, а поэтому представляет собой «наивную </a:t>
            </a:r>
            <a:r>
              <a:rPr lang="ru-RU" sz="32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картину</a:t>
            </a:r>
            <a:r>
              <a:rPr lang="ru-RU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мира</a:t>
            </a:r>
            <a:r>
              <a:rPr lang="ru-RU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В устойчивых оборотах языка закрепляются типичные фрагменты действительности (состояние, действие, качество, количество, ситуация, степень и т.д.), переосмысленные так, что за ними стоят существенные связи.</a:t>
            </a:r>
            <a:endParaRPr lang="ru-K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282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DACBC6-8B8C-4760-816E-824D63D308E3}"/>
              </a:ext>
            </a:extLst>
          </p:cNvPr>
          <p:cNvSpPr txBox="1"/>
          <p:nvPr/>
        </p:nvSpPr>
        <p:spPr>
          <a:xfrm>
            <a:off x="1027415" y="842482"/>
            <a:ext cx="10263883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2.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</a:t>
            </a:r>
            <a:r>
              <a:rPr lang="ru-KZ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стаются</a:t>
            </a:r>
            <a:r>
              <a:rPr lang="ru-K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неизученными свойства 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ФКМ</a:t>
            </a:r>
            <a:r>
              <a:rPr lang="ru-K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Свойства языковой картины мира, напротив, подверглись широкому рассмотрению. К примеру, установлено, что 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ЯКМ</a:t>
            </a:r>
            <a:r>
              <a:rPr lang="ru-K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находится в границах языка и не выходит в область речи (текстов), и потому материалом для ее реконструкции могут служить только языковые значения — значения языковых единиц лексического, грамматического и фонетического уровней, фиксируемые соответственно в словарях, грамматиках и книгах по фонетике данного языка, но не смыслы, возникающие в устной или письменной речи — в текстах на данном языке. 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3148712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2CD7954-469C-4A3A-B6E5-08E5059FF8F1}"/>
              </a:ext>
            </a:extLst>
          </p:cNvPr>
          <p:cNvSpPr txBox="1"/>
          <p:nvPr/>
        </p:nvSpPr>
        <p:spPr>
          <a:xfrm>
            <a:off x="945222" y="1047964"/>
            <a:ext cx="10448818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K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Знание о каждом относящемся и к 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ФКМ</a:t>
            </a:r>
            <a:r>
              <a:rPr lang="ru-K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свойстве можно углубить — например, рассмотреть порождающие его во фразеологии факторы. К тому же у 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ФКМ</a:t>
            </a:r>
            <a:r>
              <a:rPr lang="ru-K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как особого, отличного от 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ЯКМ</a:t>
            </a:r>
            <a:r>
              <a:rPr lang="ru-K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когнитивного образования возможно имеются собственные, только ей присущие, характеристики. Задача </a:t>
            </a:r>
            <a:r>
              <a:rPr lang="ru-KZ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выявления свойств фразеологической картины мира имеет методологическую значимость</a:t>
            </a:r>
            <a:r>
              <a:rPr lang="ru-K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— знание свойств способствовало бы определению методологических установок исследования 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ФКМ</a:t>
            </a:r>
            <a:r>
              <a:rPr lang="ru-K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3792145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D84CAC5-8553-4D8E-BD27-7D46519D56EB}"/>
              </a:ext>
            </a:extLst>
          </p:cNvPr>
          <p:cNvSpPr txBox="1"/>
          <p:nvPr/>
        </p:nvSpPr>
        <p:spPr>
          <a:xfrm>
            <a:off x="965771" y="924674"/>
            <a:ext cx="10500189" cy="3754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Н</a:t>
            </a:r>
            <a:r>
              <a:rPr lang="ru-K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 выяснены принципы выделения элементов 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ФКМ</a:t>
            </a:r>
            <a:r>
              <a:rPr lang="ru-K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</a:t>
            </a:r>
            <a:r>
              <a:rPr lang="ru-KZ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фразеологических концептов</a:t>
            </a:r>
            <a:r>
              <a:rPr lang="ru-K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и не прописан </a:t>
            </a:r>
            <a:r>
              <a:rPr lang="ru-KZ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 установления корпуса фразеологизмов, объективирующих концепт и вместе образующих его семантическое поле.</a:t>
            </a:r>
            <a:r>
              <a:rPr lang="ru-K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Эти вопросы не решены и в отношении языковой картины мира, несмотря на </a:t>
            </a:r>
            <a:r>
              <a:rPr lang="ru-KZ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бо́льшую</a:t>
            </a:r>
            <a:r>
              <a:rPr lang="ru-K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ее разработанность. </a:t>
            </a:r>
            <a:endParaRPr lang="ru-KZ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669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id="{9A0F0AC6-A89F-416B-9FA4-48E664065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18D7DD0-110F-43F3-A7E4-B51873CBF1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90CD365-9125-4E5F-B257-B7B754102CAE}"/>
              </a:ext>
            </a:extLst>
          </p:cNvPr>
          <p:cNvSpPr txBox="1"/>
          <p:nvPr/>
        </p:nvSpPr>
        <p:spPr>
          <a:xfrm>
            <a:off x="4701008" y="1193576"/>
            <a:ext cx="6576591" cy="4470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cap="all"/>
              <a:t>Для когнитивной фразеологии вопрос выделения элементов ФКМ является важным, так как лингвокогнитивному изучению обычно подвергается не фразеологическая картина как целое по причине ее труднообозримости, а отдельные вполне доступные для обозрения ее фрагменты — </a:t>
            </a:r>
            <a:r>
              <a:rPr lang="en-US" b="1" cap="all"/>
              <a:t>фразеологические концепты</a:t>
            </a:r>
            <a:r>
              <a:rPr lang="en-US" cap="all"/>
              <a:t>. Первостепенное значение имеет и вопрос получения исчерпывающего </a:t>
            </a:r>
            <a:r>
              <a:rPr lang="en-US" b="1" cap="all"/>
              <a:t>списка фразеологизмов, выражающих концепт</a:t>
            </a:r>
            <a:r>
              <a:rPr lang="en-US" cap="all"/>
              <a:t>, — концепт рассеян в объективирующих его фразеологизмах, и для реконструкции концепта необходимо установить и исследовать весь корпус его фразеологических объективаторов. 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648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FCDCC4C-9F3B-4435-90B6-9412FB54D671}"/>
              </a:ext>
            </a:extLst>
          </p:cNvPr>
          <p:cNvSpPr txBox="1"/>
          <p:nvPr/>
        </p:nvSpPr>
        <p:spPr>
          <a:xfrm>
            <a:off x="226031" y="0"/>
            <a:ext cx="11712540" cy="72125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Многие сегодняшние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концептологические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работы написаны в духе эссеистики и научной строгостью не отличаются. В них не всегда выдерживается принцип отграничения собственно языкового содержания от речевого, и реконструкция концептов осуществляется на разнородном материале — на материале, взятом из словарей и из текстов, или материале, принадлежащем разным пластам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вербализованного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коллективного сознания (например, на материале фразеологическом, который репрезентирует фразеологическую и шире языковую картину мира, и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паремиологическом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который представляет обыденную картину мира). Не продумывается стратегия исследования — выявляются признаки, образующие содержание фразеологического концепта, но не рассматривается его структура; между тем известно, что концепт представляет собой упорядоченную совокупность концептуальных признаков. Не поясняется ход исследования — не объясняется, как признаки концепта извлекаются из значений репрезентирующих его фразеологизмов и как складываются в единую картину. </a:t>
            </a:r>
            <a:endParaRPr lang="ru-KZ" sz="2800" dirty="0"/>
          </a:p>
        </p:txBody>
      </p:sp>
    </p:spTree>
    <p:extLst>
      <p:ext uri="{BB962C8B-B14F-4D97-AF65-F5344CB8AC3E}">
        <p14:creationId xmlns:p14="http://schemas.microsoft.com/office/powerpoint/2010/main" val="35931973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id="{9A0F0AC6-A89F-416B-9FA4-48E664065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18D7DD0-110F-43F3-A7E4-B51873CBF1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0847C06-A297-4E6E-971A-54CCAA8D08E5}"/>
              </a:ext>
            </a:extLst>
          </p:cNvPr>
          <p:cNvSpPr txBox="1"/>
          <p:nvPr/>
        </p:nvSpPr>
        <p:spPr>
          <a:xfrm>
            <a:off x="4701008" y="1193576"/>
            <a:ext cx="6576591" cy="4470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b="0" i="0" cap="all"/>
              <a:t>Сираева Р.Т., Фаткуллина Ф.Г. ФРАЗЕОЛОГИЧЕСКАЯ КАРТИНА МИРА: ОСНОВНОЕ СОДЕРЖАНИЕ И ПРИЗНАКИ // Современные проблемы науки и образования. – 2014. – № 3. ;</a:t>
            </a:r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cap="all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130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id="{9A0F0AC6-A89F-416B-9FA4-48E664065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18D7DD0-110F-43F3-A7E4-B51873CBF1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22081EA-7107-46FA-A893-B15086A74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D8889DF-D030-4BCD-9797-4BBD1986C2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24B4584-D4FC-42A6-9053-0D79097BDAC8}"/>
              </a:ext>
            </a:extLst>
          </p:cNvPr>
          <p:cNvSpPr txBox="1"/>
          <p:nvPr/>
        </p:nvSpPr>
        <p:spPr>
          <a:xfrm>
            <a:off x="913775" y="643467"/>
            <a:ext cx="6620882" cy="51300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cap="all"/>
              <a:t>Во второй половине XX столетия в развитии лингвистики наметился общеметодологический сдвиг, в сторону антропологической парадигмы, со стремлением объяснить языковые явления через непосредственно ненаблюдаемые ментальные категории — </a:t>
            </a:r>
            <a:r>
              <a:rPr lang="en-US" b="1" cap="all"/>
              <a:t>когнитивные структуры </a:t>
            </a:r>
            <a:r>
              <a:rPr lang="en-US" cap="all"/>
              <a:t>и оперирующие этими структурами </a:t>
            </a:r>
            <a:r>
              <a:rPr lang="en-US" b="1" cap="all"/>
              <a:t>когнитивные механизмы</a:t>
            </a:r>
            <a:r>
              <a:rPr lang="en-US" cap="all"/>
              <a:t>. В результате когнитивного поворота изменились познавательные установки науки о языке: утвердилось понимание и изучение </a:t>
            </a:r>
            <a:r>
              <a:rPr lang="en-US" b="1" cap="all"/>
              <a:t>языка как средства формирования и выражения мысли, хранения и организации знания в человеческом сознании и обмена знаниями, </a:t>
            </a:r>
            <a:r>
              <a:rPr lang="en-US" cap="all"/>
              <a:t>осмысление языка как «средства доступа к тайнам мыслительных процессов». </a:t>
            </a:r>
          </a:p>
        </p:txBody>
      </p:sp>
    </p:spTree>
    <p:extLst>
      <p:ext uri="{BB962C8B-B14F-4D97-AF65-F5344CB8AC3E}">
        <p14:creationId xmlns:p14="http://schemas.microsoft.com/office/powerpoint/2010/main" val="878839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id="{9A0F0AC6-A89F-416B-9FA4-48E664065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18D7DD0-110F-43F3-A7E4-B51873CBF1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4F95DE6-BC61-4DB8-97B8-E32959EA0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8D9C176-456B-4F71-AB87-9D14B8B3D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66" t="75007" r="30510"/>
          <a:stretch/>
        </p:blipFill>
        <p:spPr>
          <a:xfrm>
            <a:off x="0" y="138157"/>
            <a:ext cx="1712063" cy="1045389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FF97C55-868F-4FDD-BD3C-D2F191796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83" t="89413" r="18746"/>
          <a:stretch/>
        </p:blipFill>
        <p:spPr>
          <a:xfrm>
            <a:off x="8404564" y="0"/>
            <a:ext cx="2589690" cy="59154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9722FB9-EA01-42A6-96B2-185F5CC12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623" t="43915" r="1" b="10213"/>
          <a:stretch/>
        </p:blipFill>
        <p:spPr>
          <a:xfrm>
            <a:off x="10471066" y="183232"/>
            <a:ext cx="1720934" cy="168352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501871-3958-4611-A190-8C22AF40ECD0}"/>
              </a:ext>
            </a:extLst>
          </p:cNvPr>
          <p:cNvSpPr txBox="1"/>
          <p:nvPr/>
        </p:nvSpPr>
        <p:spPr>
          <a:xfrm>
            <a:off x="913773" y="2367092"/>
            <a:ext cx="7859565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120000"/>
              </a:lnSpc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cap="all"/>
              <a:t>Когнитивное изучение фразеологии представляет собой подход, при котором </a:t>
            </a:r>
            <a:r>
              <a:rPr lang="en-US" b="1" cap="all"/>
              <a:t>фразеология понимается как средство хранения и организации фразеологических (аккумулированных во фразеологической семантике) знаний о мире в человеческом сознании. </a:t>
            </a:r>
            <a:endParaRPr lang="en-US" cap="all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2B4E49C-E7B4-4F6A-8B93-646A0E241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927" t="72411" b="10341"/>
          <a:stretch/>
        </p:blipFill>
        <p:spPr>
          <a:xfrm>
            <a:off x="11494523" y="2664767"/>
            <a:ext cx="635958" cy="764233"/>
          </a:xfrm>
          <a:custGeom>
            <a:avLst/>
            <a:gdLst>
              <a:gd name="connsiteX0" fmla="*/ 0 w 984308"/>
              <a:gd name="connsiteY0" fmla="*/ 0 h 1182847"/>
              <a:gd name="connsiteX1" fmla="*/ 984308 w 984308"/>
              <a:gd name="connsiteY1" fmla="*/ 0 h 1182847"/>
              <a:gd name="connsiteX2" fmla="*/ 984308 w 984308"/>
              <a:gd name="connsiteY2" fmla="*/ 1161661 h 1182847"/>
              <a:gd name="connsiteX3" fmla="*/ 966627 w 984308"/>
              <a:gd name="connsiteY3" fmla="*/ 1165915 h 1182847"/>
              <a:gd name="connsiteX4" fmla="*/ 787132 w 984308"/>
              <a:gd name="connsiteY4" fmla="*/ 1182847 h 1182847"/>
              <a:gd name="connsiteX5" fmla="*/ 48601 w 984308"/>
              <a:gd name="connsiteY5" fmla="*/ 815395 h 1182847"/>
              <a:gd name="connsiteX6" fmla="*/ 0 w 984308"/>
              <a:gd name="connsiteY6" fmla="*/ 731606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84308" h="1182847">
                <a:moveTo>
                  <a:pt x="0" y="0"/>
                </a:moveTo>
                <a:lnTo>
                  <a:pt x="984308" y="0"/>
                </a:lnTo>
                <a:lnTo>
                  <a:pt x="984308" y="1161661"/>
                </a:lnTo>
                <a:lnTo>
                  <a:pt x="966627" y="1165915"/>
                </a:lnTo>
                <a:cubicBezTo>
                  <a:pt x="908648" y="1177017"/>
                  <a:pt x="848618" y="1182847"/>
                  <a:pt x="787132" y="1182847"/>
                </a:cubicBezTo>
                <a:cubicBezTo>
                  <a:pt x="479703" y="1182847"/>
                  <a:pt x="208655" y="1037089"/>
                  <a:pt x="48601" y="815395"/>
                </a:cubicBezTo>
                <a:lnTo>
                  <a:pt x="0" y="731606"/>
                </a:lnTo>
                <a:close/>
              </a:path>
            </a:pathLst>
          </a:cu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6528FBF-1727-4546-8131-BA22ED8B5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973" t="81531" r="19879"/>
          <a:stretch/>
        </p:blipFill>
        <p:spPr>
          <a:xfrm>
            <a:off x="8887626" y="5982056"/>
            <a:ext cx="1192806" cy="875944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331461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id="{9A0F0AC6-A89F-416B-9FA4-48E664065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18D7DD0-110F-43F3-A7E4-B51873CBF1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4F95DE6-BC61-4DB8-97B8-E32959EA0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8D9C176-456B-4F71-AB87-9D14B8B3D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66" t="75007" r="30510"/>
          <a:stretch/>
        </p:blipFill>
        <p:spPr>
          <a:xfrm>
            <a:off x="0" y="138157"/>
            <a:ext cx="1712063" cy="1045389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FF97C55-868F-4FDD-BD3C-D2F191796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83" t="89413" r="18746"/>
          <a:stretch/>
        </p:blipFill>
        <p:spPr>
          <a:xfrm>
            <a:off x="8404564" y="0"/>
            <a:ext cx="2589690" cy="59154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9722FB9-EA01-42A6-96B2-185F5CC12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623" t="43915" r="1" b="10213"/>
          <a:stretch/>
        </p:blipFill>
        <p:spPr>
          <a:xfrm>
            <a:off x="10471066" y="183232"/>
            <a:ext cx="1720934" cy="168352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DB88186-B7EE-4952-84B0-92512DE541ED}"/>
              </a:ext>
            </a:extLst>
          </p:cNvPr>
          <p:cNvSpPr txBox="1"/>
          <p:nvPr/>
        </p:nvSpPr>
        <p:spPr>
          <a:xfrm>
            <a:off x="913773" y="2367092"/>
            <a:ext cx="7859565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cap="all"/>
              <a:t>Основным </a:t>
            </a:r>
            <a:r>
              <a:rPr lang="en-US" b="1" cap="all"/>
              <a:t>объектом исследования</a:t>
            </a:r>
            <a:r>
              <a:rPr lang="en-US" cap="all"/>
              <a:t> в когнитивной фразеологии является семантика. Фразеологическое значение считается элементом содержания фразеологической картины мира — выстроенной в сознании упорядоченной совокупности фразеологических представлений о действительности. 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2B4E49C-E7B4-4F6A-8B93-646A0E241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927" t="72411" b="10341"/>
          <a:stretch/>
        </p:blipFill>
        <p:spPr>
          <a:xfrm>
            <a:off x="11494523" y="2664767"/>
            <a:ext cx="635958" cy="764233"/>
          </a:xfrm>
          <a:custGeom>
            <a:avLst/>
            <a:gdLst>
              <a:gd name="connsiteX0" fmla="*/ 0 w 984308"/>
              <a:gd name="connsiteY0" fmla="*/ 0 h 1182847"/>
              <a:gd name="connsiteX1" fmla="*/ 984308 w 984308"/>
              <a:gd name="connsiteY1" fmla="*/ 0 h 1182847"/>
              <a:gd name="connsiteX2" fmla="*/ 984308 w 984308"/>
              <a:gd name="connsiteY2" fmla="*/ 1161661 h 1182847"/>
              <a:gd name="connsiteX3" fmla="*/ 966627 w 984308"/>
              <a:gd name="connsiteY3" fmla="*/ 1165915 h 1182847"/>
              <a:gd name="connsiteX4" fmla="*/ 787132 w 984308"/>
              <a:gd name="connsiteY4" fmla="*/ 1182847 h 1182847"/>
              <a:gd name="connsiteX5" fmla="*/ 48601 w 984308"/>
              <a:gd name="connsiteY5" fmla="*/ 815395 h 1182847"/>
              <a:gd name="connsiteX6" fmla="*/ 0 w 984308"/>
              <a:gd name="connsiteY6" fmla="*/ 731606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84308" h="1182847">
                <a:moveTo>
                  <a:pt x="0" y="0"/>
                </a:moveTo>
                <a:lnTo>
                  <a:pt x="984308" y="0"/>
                </a:lnTo>
                <a:lnTo>
                  <a:pt x="984308" y="1161661"/>
                </a:lnTo>
                <a:lnTo>
                  <a:pt x="966627" y="1165915"/>
                </a:lnTo>
                <a:cubicBezTo>
                  <a:pt x="908648" y="1177017"/>
                  <a:pt x="848618" y="1182847"/>
                  <a:pt x="787132" y="1182847"/>
                </a:cubicBezTo>
                <a:cubicBezTo>
                  <a:pt x="479703" y="1182847"/>
                  <a:pt x="208655" y="1037089"/>
                  <a:pt x="48601" y="815395"/>
                </a:cubicBezTo>
                <a:lnTo>
                  <a:pt x="0" y="731606"/>
                </a:lnTo>
                <a:close/>
              </a:path>
            </a:pathLst>
          </a:cu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6528FBF-1727-4546-8131-BA22ED8B5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973" t="81531" r="19879"/>
          <a:stretch/>
        </p:blipFill>
        <p:spPr>
          <a:xfrm>
            <a:off x="8887626" y="5982056"/>
            <a:ext cx="1192806" cy="875944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820796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id="{9A0F0AC6-A89F-416B-9FA4-48E664065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18D7DD0-110F-43F3-A7E4-B51873CBF1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64414A6-C305-4E3D-BB65-FD3A1F94DACC}"/>
              </a:ext>
            </a:extLst>
          </p:cNvPr>
          <p:cNvSpPr txBox="1"/>
          <p:nvPr/>
        </p:nvSpPr>
        <p:spPr>
          <a:xfrm>
            <a:off x="4701008" y="1193576"/>
            <a:ext cx="6576591" cy="4470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120000"/>
              </a:lnSpc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cap="all"/>
              <a:t>Одной из главных теоретических проблем когнитивной фразеологии является </a:t>
            </a:r>
            <a:r>
              <a:rPr lang="en-US" b="1" cap="all"/>
              <a:t>соотношение семантики с действительностью</a:t>
            </a:r>
            <a:r>
              <a:rPr lang="en-US" cap="all"/>
              <a:t>: фразеологическая картина мира непосредственно связана с действительностью, но действительность особым образом преображена и структурирована в ней. 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092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id="{9A0F0AC6-A89F-416B-9FA4-48E664065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18D7DD0-110F-43F3-A7E4-B51873CBF1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3F012C5-2940-4F3E-BB5E-B8B2C9E82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999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B37C977-E7E3-44AC-AEC8-2E2764190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13876" cy="6858000"/>
          </a:xfrm>
          <a:prstGeom prst="rect">
            <a:avLst/>
          </a:prstGeom>
          <a:ln>
            <a:noFill/>
          </a:ln>
          <a:effectLst>
            <a:outerShdw blurRad="889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70DF37D-86A3-45DB-B1C1-580462D4BB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037" b="73004"/>
          <a:stretch/>
        </p:blipFill>
        <p:spPr>
          <a:xfrm>
            <a:off x="1" y="-2"/>
            <a:ext cx="3321978" cy="219679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1CF2D6E-5826-4643-AE65-4F0A3A97E2CA}"/>
              </a:ext>
            </a:extLst>
          </p:cNvPr>
          <p:cNvSpPr txBox="1"/>
          <p:nvPr/>
        </p:nvSpPr>
        <p:spPr>
          <a:xfrm>
            <a:off x="4979078" y="960814"/>
            <a:ext cx="6247722" cy="48303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110000"/>
              </a:lnSpc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500" cap="all"/>
              <a:t>1. Остается неопределенным </a:t>
            </a:r>
            <a:r>
              <a:rPr lang="en-US" sz="1500" b="1" cap="all"/>
              <a:t>состав единиц когнитивной фразеологии</a:t>
            </a:r>
            <a:r>
              <a:rPr lang="en-US" sz="1500" cap="all"/>
              <a:t> и ее границы. Во фразеологии до сих пор не выработаны </a:t>
            </a:r>
            <a:r>
              <a:rPr lang="en-US" sz="1500" b="1" cap="all"/>
              <a:t>единые подходы в отношении свойств фразеологизма как языковой единицы</a:t>
            </a:r>
            <a:r>
              <a:rPr lang="en-US" sz="1500" cap="all"/>
              <a:t> и терминов, используемых для обозначения этих свойств. Нет единства в понимании природы компонентов фразеологизма. Определяющим видение границ и состава единиц фразеологии в частности оказался признак фонетической самостоятельности слов-компонентов. Фразеологи, принимающие его, признают фразеологизмами только такие несвободные сочетания, которые включают как минимум два слова, обладающих самостоятельным основным ударением, т.е. как минимум два знаменательных слова. Фразеологи, игнорирующие признак фонетической самостоятельности слов-компонентов, фразеологизмами считают и несвободные сочетания, образованные одним ударным (знаменательным) и одним или более неударным (служебным) словом. </a:t>
            </a:r>
          </a:p>
        </p:txBody>
      </p:sp>
    </p:spTree>
    <p:extLst>
      <p:ext uri="{BB962C8B-B14F-4D97-AF65-F5344CB8AC3E}">
        <p14:creationId xmlns:p14="http://schemas.microsoft.com/office/powerpoint/2010/main" val="1296570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id="{9A0F0AC6-A89F-416B-9FA4-48E664065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18D7DD0-110F-43F3-A7E4-B51873CBF1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22081EA-7107-46FA-A893-B15086A74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D8889DF-D030-4BCD-9797-4BBD1986C2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02CE4F7-3A20-4F5F-8563-BC2A0D6B837B}"/>
              </a:ext>
            </a:extLst>
          </p:cNvPr>
          <p:cNvSpPr txBox="1"/>
          <p:nvPr/>
        </p:nvSpPr>
        <p:spPr>
          <a:xfrm>
            <a:off x="913775" y="643467"/>
            <a:ext cx="6620882" cy="51300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120000"/>
              </a:lnSpc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cap="all"/>
              <a:t>В теории фразеологии имеет место терминологическая неоднозначность — различное содержание вкладывается в термин </a:t>
            </a:r>
            <a:r>
              <a:rPr lang="en-US" b="1" cap="all"/>
              <a:t>«устойчивость». </a:t>
            </a:r>
            <a:r>
              <a:rPr lang="en-US" cap="all"/>
              <a:t>В толковании фразеологической устойчивости можно выделить три основных подхода: </a:t>
            </a:r>
            <a:r>
              <a:rPr lang="en-US" b="1" u="sng" cap="all"/>
              <a:t>структурный </a:t>
            </a:r>
            <a:r>
              <a:rPr lang="en-US" cap="all"/>
              <a:t>(устойчивость интерпретируется здесь как константность компонентной организации фразеологизма), </a:t>
            </a:r>
            <a:r>
              <a:rPr lang="en-US" b="1" u="sng" cap="all"/>
              <a:t>синтагматический</a:t>
            </a:r>
            <a:r>
              <a:rPr lang="en-US" cap="all"/>
              <a:t> (устойчивость трактуется как линейное постоянство фразеологизма и предсказуемость одновременной реализации всех его компонентов) и </a:t>
            </a:r>
            <a:r>
              <a:rPr lang="en-US" b="1" cap="all"/>
              <a:t>социально-узуальный</a:t>
            </a:r>
            <a:r>
              <a:rPr lang="en-US" cap="all"/>
              <a:t> (устойчивость понимается как сформировавшаяся в языковом коллективе и закрепленная в норме стабильность соотношения содержания и формы фразеологизма). </a:t>
            </a:r>
          </a:p>
        </p:txBody>
      </p:sp>
    </p:spTree>
    <p:extLst>
      <p:ext uri="{BB962C8B-B14F-4D97-AF65-F5344CB8AC3E}">
        <p14:creationId xmlns:p14="http://schemas.microsoft.com/office/powerpoint/2010/main" val="2325422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id="{9A0F0AC6-A89F-416B-9FA4-48E664065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18D7DD0-110F-43F3-A7E4-B51873CBF1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22081EA-7107-46FA-A893-B15086A74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D8889DF-D030-4BCD-9797-4BBD1986C2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4BE299E-CF23-4F1C-895E-6EE33C59862D}"/>
              </a:ext>
            </a:extLst>
          </p:cNvPr>
          <p:cNvSpPr txBox="1"/>
          <p:nvPr/>
        </p:nvSpPr>
        <p:spPr>
          <a:xfrm>
            <a:off x="913775" y="643467"/>
            <a:ext cx="6620882" cy="51300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cap="all"/>
              <a:t>Способствует неопределенности состава единиц и границ когнитивной фразеологии и то, что в решении вопроса о ее составе и границах не учитывается </a:t>
            </a:r>
            <a:r>
              <a:rPr lang="en-US" b="1" cap="all"/>
              <a:t>специфика когнитивного подхода в изучении фразеологии </a:t>
            </a:r>
            <a:r>
              <a:rPr lang="en-US" cap="all"/>
              <a:t>— то, что фразеология и ее семантика понимается как объективатор и лингвистический коррелят фразеологической картины мира.</a:t>
            </a:r>
          </a:p>
        </p:txBody>
      </p:sp>
    </p:spTree>
    <p:extLst>
      <p:ext uri="{BB962C8B-B14F-4D97-AF65-F5344CB8AC3E}">
        <p14:creationId xmlns:p14="http://schemas.microsoft.com/office/powerpoint/2010/main" val="3324966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id="{9A0F0AC6-A89F-416B-9FA4-48E664065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18D7DD0-110F-43F3-A7E4-B51873CBF1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325C94C-93C6-4B2B-99A0-2DA4BAE23097}"/>
              </a:ext>
            </a:extLst>
          </p:cNvPr>
          <p:cNvSpPr txBox="1"/>
          <p:nvPr/>
        </p:nvSpPr>
        <p:spPr>
          <a:xfrm>
            <a:off x="4701008" y="1193576"/>
            <a:ext cx="6576591" cy="4470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120000"/>
              </a:lnSpc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b="1" cap="all"/>
              <a:t>Фразеологическая картина мира </a:t>
            </a:r>
            <a:r>
              <a:rPr lang="en-US" cap="all"/>
              <a:t>выделяется в рамках языковой картины мира как особое когнитивное образование, и потому имеющиеся сведения о единицах выражения содержания языковой картины мира должны приниматься во внимание при выяснении единиц выражения фразеологической картины и делимитации границ когнитивной фразеологии.</a:t>
            </a:r>
            <a:r>
              <a:rPr lang="en-US" b="1" i="0" cap="all"/>
              <a:t> </a:t>
            </a:r>
            <a:endParaRPr lang="en-US" cap="all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137099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{DDD6FE13-5CA5-B841-80A1-B06738561C68}tf10001073</Template>
  <TotalTime>58</TotalTime>
  <Words>1009</Words>
  <Application>Microsoft Macintosh PowerPoint</Application>
  <PresentationFormat>Широкоэкранный</PresentationFormat>
  <Paragraphs>18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Tw Cen MT</vt:lpstr>
      <vt:lpstr>Капля</vt:lpstr>
      <vt:lpstr>Объект и предмет когнитивной фразеологии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Кулаш Дуйсекова</dc:creator>
  <cp:lastModifiedBy>Хамза Мадина Адебиетовна</cp:lastModifiedBy>
  <cp:revision>20</cp:revision>
  <dcterms:created xsi:type="dcterms:W3CDTF">2022-03-11T07:56:09Z</dcterms:created>
  <dcterms:modified xsi:type="dcterms:W3CDTF">2022-11-10T15:26:43Z</dcterms:modified>
</cp:coreProperties>
</file>