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2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72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6"/>
  </p:normalViewPr>
  <p:slideViewPr>
    <p:cSldViewPr snapToGrid="0">
      <p:cViewPr varScale="1">
        <p:scale>
          <a:sx n="90" d="100"/>
          <a:sy n="90" d="100"/>
        </p:scale>
        <p:origin x="2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88F07-7FA2-4249-9DDE-0CC829F82A66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13B75-2148-4EF3-BCE0-BE09F96BBDC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125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13B75-2148-4EF3-BCE0-BE09F96BBDCF}" type="slidenum">
              <a:rPr lang="ru-KZ" smtClean="0"/>
              <a:t>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8949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5593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0787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32507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1368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95547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1709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1264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26855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067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92286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9081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1679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0351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878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4564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7296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2933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07F2CD4-E575-4DE7-9EDE-868EB9D2529F}" type="datetimeFigureOut">
              <a:rPr lang="ru-KZ" smtClean="0"/>
              <a:t>10.11.2022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B5B5816-8C6C-4BC0-86FB-F8826EC23A3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6272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E20EE-609E-4ED5-AF07-B2D61ACC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100" b="1"/>
              <a:t>Объект и предмет когнитивной фразеологии</a:t>
            </a:r>
            <a:br>
              <a:rPr lang="en-US" sz="3100"/>
            </a:br>
            <a:endParaRPr lang="en-US" sz="31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B9FBC1-4004-44B6-A9E9-E40E611E5CA8}"/>
              </a:ext>
            </a:extLst>
          </p:cNvPr>
          <p:cNvSpPr txBox="1"/>
          <p:nvPr/>
        </p:nvSpPr>
        <p:spPr>
          <a:xfrm>
            <a:off x="4701008" y="1193576"/>
            <a:ext cx="6576591" cy="447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Рассмотрим определение объекта и предмета когнитивной фразеологии, фразеологической картины мира, сделаем обзор существующих в современной лингвистике подходов к ее изучению, проанализируем объекты имеющихся исследований, затрагивающих проблемы национальной представленности фрагментов фразеологической картины мира в сознании носителей языков.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64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A0E467-539C-4BB6-8D80-D5060668B0D9}"/>
              </a:ext>
            </a:extLst>
          </p:cNvPr>
          <p:cNvSpPr txBox="1"/>
          <p:nvPr/>
        </p:nvSpPr>
        <p:spPr>
          <a:xfrm>
            <a:off x="842481" y="482885"/>
            <a:ext cx="1050018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Фразеологическая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выступает как совокупность знаний о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прежде всего, на уровне обыденного сознания, а поэтому представляет собой «наивную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картину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В устойчивых оборотах языка закрепляются типичные фрагменты действительности (состояние, действие, качество, количество, ситуация, степень и т.д.), переосмысленные так, что за ними стоят существенные связи.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82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DACBC6-8B8C-4760-816E-824D63D308E3}"/>
              </a:ext>
            </a:extLst>
          </p:cNvPr>
          <p:cNvSpPr txBox="1"/>
          <p:nvPr/>
        </p:nvSpPr>
        <p:spPr>
          <a:xfrm>
            <a:off x="1027415" y="842482"/>
            <a:ext cx="1026388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</a:t>
            </a:r>
            <a:r>
              <a:rPr lang="ru-KZ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стаются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неизученными свойства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Свойства языковой картины мира, напротив, подверглись широкому рассмотрению. К примеру, установлено, что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находится в границах языка и не выходит в область речи (текстов), и потому материалом для ее реконструкции могут служить только языковые значения — значения языковых единиц лексического, грамматического и фонетического уровней, фиксируемые соответственно в словарях, грамматиках и книгах по фонетике данного языка, но не смыслы, возникающие в устной или письменной речи — в текстах на данном языке. 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3148712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CD7954-469C-4A3A-B6E5-08E5059FF8F1}"/>
              </a:ext>
            </a:extLst>
          </p:cNvPr>
          <p:cNvSpPr txBox="1"/>
          <p:nvPr/>
        </p:nvSpPr>
        <p:spPr>
          <a:xfrm>
            <a:off x="945222" y="1047964"/>
            <a:ext cx="1044881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Знание о каждом относящемся и к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свойстве можно углубить — например, рассмотреть порождающие его во фразеологии факторы. К тому же у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как особого, отличного от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когнитивного образования возможно имеются собственные, только ей присущие, характеристики. Задача </a:t>
            </a:r>
            <a:r>
              <a:rPr lang="ru-K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выявления свойств фразеологической картины мира имеет методологическую значимость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— знание свойств способствовало бы определению методологических установок исследования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3792145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84CAC5-8553-4D8E-BD27-7D46519D56EB}"/>
              </a:ext>
            </a:extLst>
          </p:cNvPr>
          <p:cNvSpPr txBox="1"/>
          <p:nvPr/>
        </p:nvSpPr>
        <p:spPr>
          <a:xfrm>
            <a:off x="965771" y="924674"/>
            <a:ext cx="10500189" cy="3754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Н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 выяснены принципы выделения элементов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ФКМ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</a:t>
            </a:r>
            <a:r>
              <a:rPr lang="ru-K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фразеологических концептов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не прописан </a:t>
            </a:r>
            <a:r>
              <a:rPr lang="ru-K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установления корпуса фразеологизмов, объективирующих концепт и вместе образующих его семантическое поле.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Эти вопросы не решены и в отношении языковой картины мира, несмотря на </a:t>
            </a:r>
            <a:r>
              <a:rPr lang="ru-KZ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бо́льшую</a:t>
            </a:r>
            <a:r>
              <a:rPr lang="ru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ее разработанность. </a:t>
            </a:r>
            <a:endParaRPr lang="ru-K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69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0CD365-9125-4E5F-B257-B7B754102CAE}"/>
              </a:ext>
            </a:extLst>
          </p:cNvPr>
          <p:cNvSpPr txBox="1"/>
          <p:nvPr/>
        </p:nvSpPr>
        <p:spPr>
          <a:xfrm>
            <a:off x="4701008" y="1193576"/>
            <a:ext cx="6576591" cy="447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Для когнитивной фразеологии вопрос выделения элементов ФКМ является важным, так как лингвокогнитивному изучению обычно подвергается не фразеологическая картина как целое по причине ее труднообозримости, а отдельные вполне доступные для обозрения ее фрагменты — </a:t>
            </a:r>
            <a:r>
              <a:rPr lang="en-US" b="1" cap="all"/>
              <a:t>фразеологические концепты</a:t>
            </a:r>
            <a:r>
              <a:rPr lang="en-US" cap="all"/>
              <a:t>. Первостепенное значение имеет и вопрос получения исчерпывающего </a:t>
            </a:r>
            <a:r>
              <a:rPr lang="en-US" b="1" cap="all"/>
              <a:t>списка фразеологизмов, выражающих концепт</a:t>
            </a:r>
            <a:r>
              <a:rPr lang="en-US" cap="all"/>
              <a:t>, — концепт рассеян в объективирующих его фразеологизмах, и для реконструкции концепта необходимо установить и исследовать весь корпус его фразеологических объективаторов.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48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CDCC4C-9F3B-4435-90B6-9412FB54D671}"/>
              </a:ext>
            </a:extLst>
          </p:cNvPr>
          <p:cNvSpPr txBox="1"/>
          <p:nvPr/>
        </p:nvSpPr>
        <p:spPr>
          <a:xfrm>
            <a:off x="226031" y="0"/>
            <a:ext cx="11712540" cy="7212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Многие сегодняшние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концептологические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работы написаны в духе эссеистики и научной строгостью не отличаются. В них не всегда выдерживается принцип отграничения собственно языкового содержания от речевого, и реконструкция концептов осуществляется на разнородном материале — на материале, взятом из словарей и из текстов, или материале, принадлежащем разным пластам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вербализованного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коллективного сознания (например, на материале фразеологическом, который репрезентирует фразеологическую и шире языковую картину мира, и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паремиологическом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который представляет обыденную картину мира). Не продумывается стратегия исследования — выявляются признаки, образующие содержание фразеологического концепта, но не рассматривается его структура; между тем известно, что концепт представляет собой упорядоченную совокупность концептуальных признаков. Не поясняется ход исследования — не объясняется, как признаки концепта извлекаются из значений репрезентирующих его фразеологизмов и как складываются в единую картину. 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593197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847C06-A297-4E6E-971A-54CCAA8D08E5}"/>
              </a:ext>
            </a:extLst>
          </p:cNvPr>
          <p:cNvSpPr txBox="1"/>
          <p:nvPr/>
        </p:nvSpPr>
        <p:spPr>
          <a:xfrm>
            <a:off x="4701008" y="1193576"/>
            <a:ext cx="6576591" cy="447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0" i="0" cap="all"/>
              <a:t>Сираева Р.Т., Фаткуллина Ф.Г. ФРАЗЕОЛОГИЧЕСКАЯ КАРТИНА МИРА: ОСНОВНОЕ СОДЕРЖАНИЕ И ПРИЗНАКИ // Современные проблемы науки и образования. – 2014. – № 3. ;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cap="al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3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2081EA-7107-46FA-A893-B15086A74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8889DF-D030-4BCD-9797-4BBD1986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4B4584-D4FC-42A6-9053-0D79097BDAC8}"/>
              </a:ext>
            </a:extLst>
          </p:cNvPr>
          <p:cNvSpPr txBox="1"/>
          <p:nvPr/>
        </p:nvSpPr>
        <p:spPr>
          <a:xfrm>
            <a:off x="913775" y="643467"/>
            <a:ext cx="6620882" cy="5130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Во второй половине XX столетия в развитии лингвистики наметился общеметодологический сдвиг, в сторону антропологической парадигмы, со стремлением объяснить языковые явления через непосредственно ненаблюдаемые ментальные категории — </a:t>
            </a:r>
            <a:r>
              <a:rPr lang="en-US" b="1" cap="all"/>
              <a:t>когнитивные структуры </a:t>
            </a:r>
            <a:r>
              <a:rPr lang="en-US" cap="all"/>
              <a:t>и оперирующие этими структурами </a:t>
            </a:r>
            <a:r>
              <a:rPr lang="en-US" b="1" cap="all"/>
              <a:t>когнитивные механизмы</a:t>
            </a:r>
            <a:r>
              <a:rPr lang="en-US" cap="all"/>
              <a:t>. В результате когнитивного поворота изменились познавательные установки науки о языке: утвердилось понимание и изучение </a:t>
            </a:r>
            <a:r>
              <a:rPr lang="en-US" b="1" cap="all"/>
              <a:t>языка как средства формирования и выражения мысли, хранения и организации знания в человеческом сознании и обмена знаниями, </a:t>
            </a:r>
            <a:r>
              <a:rPr lang="en-US" cap="all"/>
              <a:t>осмысление языка как «средства доступа к тайнам мыслительных процессов». </a:t>
            </a:r>
          </a:p>
        </p:txBody>
      </p:sp>
    </p:spTree>
    <p:extLst>
      <p:ext uri="{BB962C8B-B14F-4D97-AF65-F5344CB8AC3E}">
        <p14:creationId xmlns:p14="http://schemas.microsoft.com/office/powerpoint/2010/main" val="87883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501871-3958-4611-A190-8C22AF40ECD0}"/>
              </a:ext>
            </a:extLst>
          </p:cNvPr>
          <p:cNvSpPr txBox="1"/>
          <p:nvPr/>
        </p:nvSpPr>
        <p:spPr>
          <a:xfrm>
            <a:off x="913773" y="2367092"/>
            <a:ext cx="7859565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Когнитивное изучение фразеологии представляет собой подход, при котором </a:t>
            </a:r>
            <a:r>
              <a:rPr lang="en-US" b="1" cap="all"/>
              <a:t>фразеология понимается как средство хранения и организации фразеологических (аккумулированных во фразеологической семантике) знаний о мире в человеческом сознании. </a:t>
            </a:r>
            <a:endParaRPr lang="en-US" cap="all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146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B88186-B7EE-4952-84B0-92512DE541ED}"/>
              </a:ext>
            </a:extLst>
          </p:cNvPr>
          <p:cNvSpPr txBox="1"/>
          <p:nvPr/>
        </p:nvSpPr>
        <p:spPr>
          <a:xfrm>
            <a:off x="913773" y="2367092"/>
            <a:ext cx="7859565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Основным </a:t>
            </a:r>
            <a:r>
              <a:rPr lang="en-US" b="1" cap="all"/>
              <a:t>объектом исследования</a:t>
            </a:r>
            <a:r>
              <a:rPr lang="en-US" cap="all"/>
              <a:t> в когнитивной фразеологии является семантика. Фразеологическое значение считается элементом содержания фразеологической картины мира — выстроенной в сознании упорядоченной совокупности фразеологических представлений о действительности.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2079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4414A6-C305-4E3D-BB65-FD3A1F94DACC}"/>
              </a:ext>
            </a:extLst>
          </p:cNvPr>
          <p:cNvSpPr txBox="1"/>
          <p:nvPr/>
        </p:nvSpPr>
        <p:spPr>
          <a:xfrm>
            <a:off x="4701008" y="1193576"/>
            <a:ext cx="6576591" cy="447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Одной из главных теоретических проблем когнитивной фразеологии является </a:t>
            </a:r>
            <a:r>
              <a:rPr lang="en-US" b="1" cap="all"/>
              <a:t>соотношение семантики с действительностью</a:t>
            </a:r>
            <a:r>
              <a:rPr lang="en-US" cap="all"/>
              <a:t>: фразеологическая картина мира непосредственно связана с действительностью, но действительность особым образом преображена и структурирована в ней.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9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F012C5-2940-4F3E-BB5E-B8B2C9E82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7C977-E7E3-44AC-AEC8-2E2764190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13876" cy="6858000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70DF37D-86A3-45DB-B1C1-580462D4B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1" y="-2"/>
            <a:ext cx="3321978" cy="21967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CF2D6E-5826-4643-AE65-4F0A3A97E2CA}"/>
              </a:ext>
            </a:extLst>
          </p:cNvPr>
          <p:cNvSpPr txBox="1"/>
          <p:nvPr/>
        </p:nvSpPr>
        <p:spPr>
          <a:xfrm>
            <a:off x="4979078" y="960814"/>
            <a:ext cx="6247722" cy="4830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10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cap="all"/>
              <a:t>1. Остается неопределенным </a:t>
            </a:r>
            <a:r>
              <a:rPr lang="en-US" sz="1500" b="1" cap="all"/>
              <a:t>состав единиц когнитивной фразеологии</a:t>
            </a:r>
            <a:r>
              <a:rPr lang="en-US" sz="1500" cap="all"/>
              <a:t> и ее границы. Во фразеологии до сих пор не выработаны </a:t>
            </a:r>
            <a:r>
              <a:rPr lang="en-US" sz="1500" b="1" cap="all"/>
              <a:t>единые подходы в отношении свойств фразеологизма как языковой единицы</a:t>
            </a:r>
            <a:r>
              <a:rPr lang="en-US" sz="1500" cap="all"/>
              <a:t> и терминов, используемых для обозначения этих свойств. Нет единства в понимании природы компонентов фразеологизма. Определяющим видение границ и состава единиц фразеологии в частности оказался признак фонетической самостоятельности слов-компонентов. Фразеологи, принимающие его, признают фразеологизмами только такие несвободные сочетания, которые включают как минимум два слова, обладающих самостоятельным основным ударением, т.е. как минимум два знаменательных слова. Фразеологи, игнорирующие признак фонетической самостоятельности слов-компонентов, фразеологизмами считают и несвободные сочетания, образованные одним ударным (знаменательным) и одним или более неударным (служебным) словом. </a:t>
            </a:r>
          </a:p>
        </p:txBody>
      </p:sp>
    </p:spTree>
    <p:extLst>
      <p:ext uri="{BB962C8B-B14F-4D97-AF65-F5344CB8AC3E}">
        <p14:creationId xmlns:p14="http://schemas.microsoft.com/office/powerpoint/2010/main" val="1296570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2081EA-7107-46FA-A893-B15086A74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8889DF-D030-4BCD-9797-4BBD1986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2CE4F7-3A20-4F5F-8563-BC2A0D6B837B}"/>
              </a:ext>
            </a:extLst>
          </p:cNvPr>
          <p:cNvSpPr txBox="1"/>
          <p:nvPr/>
        </p:nvSpPr>
        <p:spPr>
          <a:xfrm>
            <a:off x="913775" y="643467"/>
            <a:ext cx="6620882" cy="5130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В теории фразеологии имеет место терминологическая неоднозначность — различное содержание вкладывается в термин </a:t>
            </a:r>
            <a:r>
              <a:rPr lang="en-US" b="1" cap="all"/>
              <a:t>«устойчивость». </a:t>
            </a:r>
            <a:r>
              <a:rPr lang="en-US" cap="all"/>
              <a:t>В толковании фразеологической устойчивости можно выделить три основных подхода: </a:t>
            </a:r>
            <a:r>
              <a:rPr lang="en-US" b="1" u="sng" cap="all"/>
              <a:t>структурный </a:t>
            </a:r>
            <a:r>
              <a:rPr lang="en-US" cap="all"/>
              <a:t>(устойчивость интерпретируется здесь как константность компонентной организации фразеологизма), </a:t>
            </a:r>
            <a:r>
              <a:rPr lang="en-US" b="1" u="sng" cap="all"/>
              <a:t>синтагматический</a:t>
            </a:r>
            <a:r>
              <a:rPr lang="en-US" cap="all"/>
              <a:t> (устойчивость трактуется как линейное постоянство фразеологизма и предсказуемость одновременной реализации всех его компонентов) и </a:t>
            </a:r>
            <a:r>
              <a:rPr lang="en-US" b="1" cap="all"/>
              <a:t>социально-узуальный</a:t>
            </a:r>
            <a:r>
              <a:rPr lang="en-US" cap="all"/>
              <a:t> (устойчивость понимается как сформировавшаяся в языковом коллективе и закрепленная в норме стабильность соотношения содержания и формы фразеологизма). </a:t>
            </a:r>
          </a:p>
        </p:txBody>
      </p:sp>
    </p:spTree>
    <p:extLst>
      <p:ext uri="{BB962C8B-B14F-4D97-AF65-F5344CB8AC3E}">
        <p14:creationId xmlns:p14="http://schemas.microsoft.com/office/powerpoint/2010/main" val="2325422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2081EA-7107-46FA-A893-B15086A74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8889DF-D030-4BCD-9797-4BBD1986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BE299E-CF23-4F1C-895E-6EE33C59862D}"/>
              </a:ext>
            </a:extLst>
          </p:cNvPr>
          <p:cNvSpPr txBox="1"/>
          <p:nvPr/>
        </p:nvSpPr>
        <p:spPr>
          <a:xfrm>
            <a:off x="913775" y="643467"/>
            <a:ext cx="6620882" cy="51300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cap="all"/>
              <a:t>Способствует неопределенности состава единиц и границ когнитивной фразеологии и то, что в решении вопроса о ее составе и границах не учитывается </a:t>
            </a:r>
            <a:r>
              <a:rPr lang="en-US" b="1" cap="all"/>
              <a:t>специфика когнитивного подхода в изучении фразеологии </a:t>
            </a:r>
            <a:r>
              <a:rPr lang="en-US" cap="all"/>
              <a:t>— то, что фразеология и ее семантика понимается как объективатор и лингвистический коррелят фразеологической картины мира.</a:t>
            </a:r>
          </a:p>
        </p:txBody>
      </p:sp>
    </p:spTree>
    <p:extLst>
      <p:ext uri="{BB962C8B-B14F-4D97-AF65-F5344CB8AC3E}">
        <p14:creationId xmlns:p14="http://schemas.microsoft.com/office/powerpoint/2010/main" val="332496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D7DD0-110F-43F3-A7E4-B51873CBF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25C94C-93C6-4B2B-99A0-2DA4BAE23097}"/>
              </a:ext>
            </a:extLst>
          </p:cNvPr>
          <p:cNvSpPr txBox="1"/>
          <p:nvPr/>
        </p:nvSpPr>
        <p:spPr>
          <a:xfrm>
            <a:off x="4701008" y="1193576"/>
            <a:ext cx="6576591" cy="447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120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cap="all"/>
              <a:t>Фразеологическая картина мира </a:t>
            </a:r>
            <a:r>
              <a:rPr lang="en-US" cap="all"/>
              <a:t>выделяется в рамках языковой картины мира как особое когнитивное образование, и потому имеющиеся сведения о единицах выражения содержания языковой картины мира должны приниматься во внимание при выяснении единиц выражения фразеологической картины и делимитации границ когнитивной фразеологии.</a:t>
            </a:r>
            <a:r>
              <a:rPr lang="en-US" b="1" i="0" cap="all"/>
              <a:t> </a:t>
            </a:r>
            <a:endParaRPr lang="en-US" cap="all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3709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{DDD6FE13-5CA5-B841-80A1-B06738561C68}tf10001073</Template>
  <TotalTime>58</TotalTime>
  <Words>1009</Words>
  <Application>Microsoft Macintosh PowerPoint</Application>
  <PresentationFormat>Широкоэкранный</PresentationFormat>
  <Paragraphs>18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Капля</vt:lpstr>
      <vt:lpstr>Объект и предмет когнитивной фразеологии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Кулаш Дуйсекова</dc:creator>
  <cp:lastModifiedBy>Хамза Мадина Адебиетовна</cp:lastModifiedBy>
  <cp:revision>20</cp:revision>
  <dcterms:created xsi:type="dcterms:W3CDTF">2022-03-11T07:56:09Z</dcterms:created>
  <dcterms:modified xsi:type="dcterms:W3CDTF">2022-11-10T15:26:43Z</dcterms:modified>
</cp:coreProperties>
</file>