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Helvetica World" panose="020B0604020202020204" charset="-128"/>
      <p:regular r:id="rId25"/>
    </p:embeddedFont>
    <p:embeddedFont>
      <p:font typeface="Helvetica World Bold" panose="020B0604020202020204" charset="-128"/>
      <p:regular r:id="rId26"/>
    </p:embeddedFont>
    <p:embeddedFont>
      <p:font typeface="Kingred Modern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92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2802904" y="9019220"/>
            <a:ext cx="3465428" cy="3943588"/>
          </a:xfrm>
          <a:custGeom>
            <a:avLst/>
            <a:gdLst/>
            <a:ahLst/>
            <a:cxnLst/>
            <a:rect l="l" t="t" r="r" b="b"/>
            <a:pathLst>
              <a:path w="3465428" h="3943588">
                <a:moveTo>
                  <a:pt x="0" y="0"/>
                </a:moveTo>
                <a:lnTo>
                  <a:pt x="3465428" y="0"/>
                </a:lnTo>
                <a:lnTo>
                  <a:pt x="3465428" y="3943588"/>
                </a:lnTo>
                <a:lnTo>
                  <a:pt x="0" y="3943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563882" y="8045750"/>
            <a:ext cx="3390836" cy="3132284"/>
          </a:xfrm>
          <a:custGeom>
            <a:avLst/>
            <a:gdLst/>
            <a:ahLst/>
            <a:cxnLst/>
            <a:rect l="l" t="t" r="r" b="b"/>
            <a:pathLst>
              <a:path w="3390836" h="3132284">
                <a:moveTo>
                  <a:pt x="0" y="0"/>
                </a:moveTo>
                <a:lnTo>
                  <a:pt x="3390836" y="0"/>
                </a:lnTo>
                <a:lnTo>
                  <a:pt x="3390836" y="3132285"/>
                </a:lnTo>
                <a:lnTo>
                  <a:pt x="0" y="3132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012790" y="5558490"/>
            <a:ext cx="2550420" cy="2355951"/>
          </a:xfrm>
          <a:custGeom>
            <a:avLst/>
            <a:gdLst/>
            <a:ahLst/>
            <a:cxnLst/>
            <a:rect l="l" t="t" r="r" b="b"/>
            <a:pathLst>
              <a:path w="2550420" h="2355951">
                <a:moveTo>
                  <a:pt x="0" y="0"/>
                </a:moveTo>
                <a:lnTo>
                  <a:pt x="2550420" y="0"/>
                </a:lnTo>
                <a:lnTo>
                  <a:pt x="2550420" y="2355951"/>
                </a:lnTo>
                <a:lnTo>
                  <a:pt x="0" y="23559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859658" y="693803"/>
            <a:ext cx="3227254" cy="4927105"/>
          </a:xfrm>
          <a:custGeom>
            <a:avLst/>
            <a:gdLst/>
            <a:ahLst/>
            <a:cxnLst/>
            <a:rect l="l" t="t" r="r" b="b"/>
            <a:pathLst>
              <a:path w="3227254" h="4927105">
                <a:moveTo>
                  <a:pt x="3227254" y="0"/>
                </a:moveTo>
                <a:lnTo>
                  <a:pt x="0" y="0"/>
                </a:lnTo>
                <a:lnTo>
                  <a:pt x="0" y="4927105"/>
                </a:lnTo>
                <a:lnTo>
                  <a:pt x="3227254" y="4927105"/>
                </a:lnTo>
                <a:lnTo>
                  <a:pt x="322725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367506" y="-2305346"/>
            <a:ext cx="1826987" cy="4610693"/>
          </a:xfrm>
          <a:custGeom>
            <a:avLst/>
            <a:gdLst/>
            <a:ahLst/>
            <a:cxnLst/>
            <a:rect l="l" t="t" r="r" b="b"/>
            <a:pathLst>
              <a:path w="1826987" h="4610693">
                <a:moveTo>
                  <a:pt x="1826987" y="0"/>
                </a:moveTo>
                <a:lnTo>
                  <a:pt x="0" y="0"/>
                </a:lnTo>
                <a:lnTo>
                  <a:pt x="0" y="4610692"/>
                </a:lnTo>
                <a:lnTo>
                  <a:pt x="1826987" y="4610692"/>
                </a:lnTo>
                <a:lnTo>
                  <a:pt x="182698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2042299" y="-3686438"/>
            <a:ext cx="5543601" cy="5399367"/>
          </a:xfrm>
          <a:custGeom>
            <a:avLst/>
            <a:gdLst/>
            <a:ahLst/>
            <a:cxnLst/>
            <a:rect l="l" t="t" r="r" b="b"/>
            <a:pathLst>
              <a:path w="5543601" h="5399367">
                <a:moveTo>
                  <a:pt x="0" y="0"/>
                </a:moveTo>
                <a:lnTo>
                  <a:pt x="5543601" y="0"/>
                </a:lnTo>
                <a:lnTo>
                  <a:pt x="5543601" y="5399367"/>
                </a:lnTo>
                <a:lnTo>
                  <a:pt x="0" y="53993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3907" y="-4481194"/>
            <a:ext cx="8550234" cy="8229600"/>
          </a:xfrm>
          <a:custGeom>
            <a:avLst/>
            <a:gdLst/>
            <a:ahLst/>
            <a:cxnLst/>
            <a:rect l="l" t="t" r="r" b="b"/>
            <a:pathLst>
              <a:path w="8550234" h="8229600">
                <a:moveTo>
                  <a:pt x="0" y="0"/>
                </a:moveTo>
                <a:lnTo>
                  <a:pt x="8550233" y="0"/>
                </a:lnTo>
                <a:lnTo>
                  <a:pt x="85502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3054723" y="7063235"/>
            <a:ext cx="8550234" cy="8229600"/>
          </a:xfrm>
          <a:custGeom>
            <a:avLst/>
            <a:gdLst/>
            <a:ahLst/>
            <a:cxnLst/>
            <a:rect l="l" t="t" r="r" b="b"/>
            <a:pathLst>
              <a:path w="8550234" h="8229600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56763" y="7383999"/>
            <a:ext cx="3651885" cy="8229600"/>
          </a:xfrm>
          <a:custGeom>
            <a:avLst/>
            <a:gdLst/>
            <a:ahLst/>
            <a:cxnLst/>
            <a:rect l="l" t="t" r="r" b="b"/>
            <a:pathLst>
              <a:path w="3651885" h="8229600">
                <a:moveTo>
                  <a:pt x="0" y="0"/>
                </a:moveTo>
                <a:lnTo>
                  <a:pt x="3651885" y="0"/>
                </a:lnTo>
                <a:lnTo>
                  <a:pt x="36518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4301621" y="-5072245"/>
            <a:ext cx="3651885" cy="8229600"/>
          </a:xfrm>
          <a:custGeom>
            <a:avLst/>
            <a:gdLst/>
            <a:ahLst/>
            <a:cxnLst/>
            <a:rect l="l" t="t" r="r" b="b"/>
            <a:pathLst>
              <a:path w="3651885" h="8229600">
                <a:moveTo>
                  <a:pt x="0" y="8229600"/>
                </a:moveTo>
                <a:lnTo>
                  <a:pt x="3651885" y="8229600"/>
                </a:lnTo>
                <a:lnTo>
                  <a:pt x="3651885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008607" y="3838754"/>
            <a:ext cx="13955351" cy="336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2"/>
              </a:lnSpc>
            </a:pPr>
            <a:r>
              <a:rPr lang="en-US" sz="3802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СТЕРЕОИЗОМЕРИЯ. КОНФИГУРАЦИЯЛЫҚ ЖӘНЕ КОНФОРМАЦИЯЛЫҚ СТЕРЕОИЗОМЕРЛЕР. ФИШЕР ПРОЕКЦИЯСЫНЫҢ ФОРМУЛАЛАРЫ. АБСОЛЮТТІ ЖӘНЕ САЛЫСТЫРМАЛЫ КОНФИГУРАЦИЯ.</a:t>
            </a:r>
          </a:p>
          <a:p>
            <a:pPr algn="ctr">
              <a:lnSpc>
                <a:spcPts val="5322"/>
              </a:lnSpc>
            </a:pPr>
            <a:endParaRPr lang="en-US" sz="3802">
              <a:solidFill>
                <a:srgbClr val="6E4823"/>
              </a:solidFill>
              <a:latin typeface="Kingred Modern"/>
              <a:ea typeface="Kingred Modern"/>
              <a:cs typeface="Kingred Modern"/>
              <a:sym typeface="Kingred Moder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05265" y="2926087"/>
            <a:ext cx="10162036" cy="76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  <a:spcBef>
                <a:spcPct val="0"/>
              </a:spcBef>
            </a:pPr>
            <a:r>
              <a:rPr lang="en-US" sz="4468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№7 дәріс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862752" y="695108"/>
            <a:ext cx="14553832" cy="303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77"/>
              </a:lnSpc>
            </a:pPr>
            <a:r>
              <a:rPr lang="en-US" sz="8698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 САЛЫСТЫРУ КЕСТЕСІ:</a:t>
            </a:r>
          </a:p>
          <a:p>
            <a:pPr algn="l">
              <a:lnSpc>
                <a:spcPts val="12177"/>
              </a:lnSpc>
            </a:pPr>
            <a:endParaRPr lang="en-US" sz="8698">
              <a:solidFill>
                <a:srgbClr val="6E4823"/>
              </a:solidFill>
              <a:latin typeface="Kingred Modern"/>
              <a:ea typeface="Kingred Modern"/>
              <a:cs typeface="Kingred Modern"/>
              <a:sym typeface="Kingred Modern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14414"/>
              </p:ext>
            </p:extLst>
          </p:nvPr>
        </p:nvGraphicFramePr>
        <p:xfrm>
          <a:off x="1515108" y="2884646"/>
          <a:ext cx="15271619" cy="4109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8854"/>
                <a:gridCol w="5691168"/>
                <a:gridCol w="509159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Қасиет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Конфигурациялық изомерлер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Конформациялық изомерлер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Байланыстарды үзу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Қажет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Қажет емес (айналу жеткілікті)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Түрлері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R/S, D/L, цис/транс, E/Z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Орындық/қайық, қайшылас/шашыранды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Энергия айырмашылығы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Көбінесе айқын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Әдетте аз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Айналу арқылы бір-біріне ауысуы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Мүмкін емес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Мүмкін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Маңызы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Биологиялық белсенділікте, дәрілік әсер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Молекуланың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геометриясын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сипаттайды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376478" y="2722634"/>
            <a:ext cx="13535044" cy="572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6E482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Сонымен, 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6E482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-Конфигурациялық стереоизомерлер – тұрақты кеңістіктік құрылымдар, оларды бір-біріне айналдыру үшін химиялық реакция керек.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6E482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-Конформациялық стереоизомерлер – молекула ішіндегі еркін қозғалыстың нәтижесі, бір-біріне жылулық қозғалыс арқылы ауысады.</a:t>
            </a:r>
          </a:p>
          <a:p>
            <a:pPr algn="ctr">
              <a:lnSpc>
                <a:spcPts val="4546"/>
              </a:lnSpc>
              <a:spcBef>
                <a:spcPct val="0"/>
              </a:spcBef>
            </a:pPr>
            <a:r>
              <a:rPr lang="en-US" sz="3247">
                <a:solidFill>
                  <a:srgbClr val="6E482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-Екеуі де молекуланың қасиетіне үлкен әсер етеді және органикалық химияда маңызды рөл атқарады.</a:t>
            </a:r>
          </a:p>
          <a:p>
            <a:pPr algn="ctr">
              <a:lnSpc>
                <a:spcPts val="4546"/>
              </a:lnSpc>
              <a:spcBef>
                <a:spcPct val="0"/>
              </a:spcBef>
            </a:pPr>
            <a:endParaRPr lang="en-US" sz="3247">
              <a:solidFill>
                <a:srgbClr val="6E4823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08748" y="1788493"/>
            <a:ext cx="14870505" cy="2095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3"/>
              </a:lnSpc>
            </a:pPr>
            <a:r>
              <a:rPr lang="en-US" sz="6023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ФИШЕР ПРОЕКЦИЯСЫ: ЕРЕЖЕЛЕРІ МЕН МЫСАЛДАРЫ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21808" y="4282075"/>
            <a:ext cx="13491179" cy="3403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Фишер проекциясы – хиральді (асимметриялық) көміртек атомдары бар молекулалардың кеңістіктік құрылымын екі өлшемді жазықтықта бейнелеудің қарапайым әдісі. Бұл тәсілді алғаш Герман Фишер ұсынған, әсіресе қанттар мен аминқышқылдар құрылымын көрсетуге кеңінен қолданылады.</a:t>
            </a:r>
          </a:p>
          <a:p>
            <a:pPr algn="ctr">
              <a:lnSpc>
                <a:spcPts val="4546"/>
              </a:lnSpc>
            </a:pPr>
            <a:endParaRPr lang="en-US" sz="3247">
              <a:solidFill>
                <a:srgbClr val="A4835C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24475" y="2022825"/>
            <a:ext cx="14870505" cy="1028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3"/>
              </a:lnSpc>
            </a:pPr>
            <a:r>
              <a:rPr lang="en-US" sz="6023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ФИШЕР ПРОЕКЦИЯСЫНЫҢ ЕРЕЖЕЛЕРІ: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61541" y="3540763"/>
            <a:ext cx="14564918" cy="5118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1.Тік сызықтар – жазықтықтың артында, яғни бізден алыс бағытталған байланыстар (жоғары/төмен).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2.Көлденең сызықтар – жазықтықтың алдында, яғни бізге жақын бағытталған байланыстар (сол/оң).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3.Хиральді орталық – диаграмманың ортасында орналасады.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4.Фишер проекциясында молекулалар әрқашан вертикаль орналасуы керек – төменгі жағында әдетте ең көп тотығатын топ (мысалы, –COOH немесе –CH₂OH) тұрады.</a:t>
            </a:r>
          </a:p>
          <a:p>
            <a:pPr algn="ctr">
              <a:lnSpc>
                <a:spcPts val="4546"/>
              </a:lnSpc>
            </a:pPr>
            <a:endParaRPr lang="en-US" sz="3247">
              <a:solidFill>
                <a:srgbClr val="A4835C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045571" y="3557083"/>
            <a:ext cx="2518809" cy="2402557"/>
          </a:xfrm>
          <a:custGeom>
            <a:avLst/>
            <a:gdLst/>
            <a:ahLst/>
            <a:cxnLst/>
            <a:rect l="l" t="t" r="r" b="b"/>
            <a:pathLst>
              <a:path w="2518809" h="2402557">
                <a:moveTo>
                  <a:pt x="0" y="0"/>
                </a:moveTo>
                <a:lnTo>
                  <a:pt x="2518809" y="0"/>
                </a:lnTo>
                <a:lnTo>
                  <a:pt x="2518809" y="2402557"/>
                </a:lnTo>
                <a:lnTo>
                  <a:pt x="0" y="24025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74765" y="1461376"/>
            <a:ext cx="15841818" cy="2095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3"/>
              </a:lnSpc>
            </a:pPr>
            <a:r>
              <a:rPr lang="en-US" sz="6023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МЫСАЛ – ГЛИЦЕРАЛЬДЕГИД (1 ХИРАЛЬДІ ОРТАЛЫҒЫ БАР):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22516" y="4682162"/>
            <a:ext cx="14564918" cy="5812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6"/>
              </a:lnSpc>
            </a:pPr>
            <a:r>
              <a:rPr lang="en-US" sz="3647">
                <a:solidFill>
                  <a:srgbClr val="6E482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</a:p>
          <a:p>
            <a:pPr algn="ctr">
              <a:lnSpc>
                <a:spcPts val="5106"/>
              </a:lnSpc>
            </a:pPr>
            <a:endParaRPr lang="en-US" sz="3647">
              <a:solidFill>
                <a:srgbClr val="6E4823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algn="ctr">
              <a:lnSpc>
                <a:spcPts val="5106"/>
              </a:lnSpc>
            </a:pPr>
            <a:r>
              <a:rPr lang="en-US" sz="3647">
                <a:solidFill>
                  <a:srgbClr val="6E482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   Бұл молекуланың екі энантиомері болады:</a:t>
            </a:r>
          </a:p>
          <a:p>
            <a:pPr algn="ctr">
              <a:lnSpc>
                <a:spcPts val="5106"/>
              </a:lnSpc>
            </a:pPr>
            <a:r>
              <a:rPr lang="en-US" sz="3647">
                <a:solidFill>
                  <a:srgbClr val="6E482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-D-глицеральдегид: –OH тобы оң жақта</a:t>
            </a:r>
          </a:p>
          <a:p>
            <a:pPr algn="ctr">
              <a:lnSpc>
                <a:spcPts val="5106"/>
              </a:lnSpc>
            </a:pPr>
            <a:r>
              <a:rPr lang="en-US" sz="3647">
                <a:solidFill>
                  <a:srgbClr val="6E482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-L-глицеральдегид: –OH тобы сол жақта</a:t>
            </a:r>
          </a:p>
          <a:p>
            <a:pPr algn="ctr">
              <a:lnSpc>
                <a:spcPts val="5106"/>
              </a:lnSpc>
            </a:pPr>
            <a:r>
              <a:rPr lang="en-US" sz="3647">
                <a:solidFill>
                  <a:srgbClr val="6E482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Қалай ажыратамыз? (D/L жүйесі)</a:t>
            </a:r>
          </a:p>
          <a:p>
            <a:pPr algn="ctr">
              <a:lnSpc>
                <a:spcPts val="5106"/>
              </a:lnSpc>
            </a:pPr>
            <a:r>
              <a:rPr lang="en-US" sz="3647">
                <a:solidFill>
                  <a:srgbClr val="6E482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-Егер –OH тобы оң жақта → бұл D-форма</a:t>
            </a:r>
          </a:p>
          <a:p>
            <a:pPr algn="ctr">
              <a:lnSpc>
                <a:spcPts val="5106"/>
              </a:lnSpc>
            </a:pPr>
            <a:r>
              <a:rPr lang="en-US" sz="3647">
                <a:solidFill>
                  <a:srgbClr val="6E482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-Егер –OH тобы сол жақта → бұл L-форма</a:t>
            </a:r>
          </a:p>
          <a:p>
            <a:pPr algn="ctr">
              <a:lnSpc>
                <a:spcPts val="5106"/>
              </a:lnSpc>
            </a:pPr>
            <a:endParaRPr lang="en-US" sz="3647">
              <a:solidFill>
                <a:srgbClr val="6E4823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24475" y="2022825"/>
            <a:ext cx="14870505" cy="1028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3"/>
              </a:lnSpc>
            </a:pPr>
            <a:r>
              <a:rPr lang="en-US" sz="6023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ФИШЕР ПРОЕКЦИЯСЫНЫҢ МАҢЫЗЫ: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42494" y="3320010"/>
            <a:ext cx="14564918" cy="710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247" b="1">
                <a:solidFill>
                  <a:srgbClr val="A4835C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-Хиральді қосылыстардың конфигурациясын қарапайым түрде бейнелеуге мүмкіндік береді.</a:t>
            </a:r>
          </a:p>
          <a:p>
            <a:pPr algn="ctr">
              <a:lnSpc>
                <a:spcPts val="4546"/>
              </a:lnSpc>
            </a:pPr>
            <a:r>
              <a:rPr lang="en-US" sz="3247" b="1">
                <a:solidFill>
                  <a:srgbClr val="A4835C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-Оптикалық изомерлерді (энантиомерлерді) нақты ажыратуға көмектеседі.</a:t>
            </a:r>
          </a:p>
          <a:p>
            <a:pPr algn="ctr">
              <a:lnSpc>
                <a:spcPts val="4546"/>
              </a:lnSpc>
            </a:pPr>
            <a:r>
              <a:rPr lang="en-US" sz="3247" b="1">
                <a:solidFill>
                  <a:srgbClr val="A4835C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-Биохимияда (аминқышқылдар, моносахаридтер) D/L стереохимиясын сипаттауға негізгі құрал болып табылады.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Сонымен, Фишер проекциясы – кеңістіктегі молекуланы қарапайым жазықтықта көрсету әдісі. Ол әсіресе бірнеше хиральді орталығы бар молекулаларда өте тиімді. Бұл тәсіл – органикалық химияда, фармацевтикада, биохимияда стереоизомерлерді жүйелеу мен анықтаудың маңызды құралы.</a:t>
            </a:r>
          </a:p>
          <a:p>
            <a:pPr algn="ctr">
              <a:lnSpc>
                <a:spcPts val="4546"/>
              </a:lnSpc>
            </a:pPr>
            <a:endParaRPr lang="en-US" sz="3247">
              <a:solidFill>
                <a:srgbClr val="A4835C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24475" y="1693253"/>
            <a:ext cx="14870505" cy="2095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3"/>
              </a:lnSpc>
            </a:pPr>
            <a:r>
              <a:rPr lang="en-US" sz="6023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АБСОЛЮТТІ ЖӘНЕ САЛЫСТЫРМАЛЫ КОНФИГУРАЦИЯ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42494" y="4313686"/>
            <a:ext cx="14564918" cy="3449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247" b="1">
                <a:solidFill>
                  <a:srgbClr val="A4835C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1. АБСОЛЮТТІ КОНФИГУРАЦИЯ (R/S)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Абсолютті конфигурация – молекуланың хиральді орталығындағы атомдардың нақты кеңістіктік орналасуын көрсетеді. Бұл конфигурация CIP ережелеріне (Cahn-Ingold-Prelog) сүйеніп анықталады және әрбір хиральді орталық R немесе S деп белгіленеді.</a:t>
            </a:r>
          </a:p>
          <a:p>
            <a:pPr algn="ctr">
              <a:lnSpc>
                <a:spcPts val="4546"/>
              </a:lnSpc>
            </a:pPr>
            <a:endParaRPr lang="en-US" sz="3247">
              <a:solidFill>
                <a:srgbClr val="A4835C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24475" y="1693253"/>
            <a:ext cx="14870505" cy="1028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3"/>
              </a:lnSpc>
            </a:pPr>
            <a:r>
              <a:rPr lang="en-US" sz="6023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 R/S ЖҮЙЕСІ ҚАЛАЙ АНЫҚТАЛАДЫ?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77269" y="2922125"/>
            <a:ext cx="14564918" cy="683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1.Хиральді орталықты табыңыз – ол төрт түрлі топпен байланысқан көміртек.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2.Төрт топқа приоритет (артықшылық) беріңіз: атомдық номері жоғары болған сайын приоритет жоғары.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3.Молекуланы төртінші приоритетті топ артыңызда тұратындай орналастырыңыз.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4.Үш жоғары приоритетті топтың бағытын сағат тілімен жүрсе – R,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сағат тіліне қарсы болса – S. Мысал: Лактат ионы (CH₃–CH(OH)–COO⁻) молекуласында орталық көміртекте –CH₃, –OH, –COO⁻, –H топтары бар. CIP ережесімен приоритет анықталып, бұл орталық R немесе S деп белгіленеді.</a:t>
            </a:r>
          </a:p>
          <a:p>
            <a:pPr algn="ctr">
              <a:lnSpc>
                <a:spcPts val="4546"/>
              </a:lnSpc>
            </a:pPr>
            <a:endParaRPr lang="en-US" sz="3247">
              <a:solidFill>
                <a:srgbClr val="A4835C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24475" y="1693253"/>
            <a:ext cx="14870505" cy="2095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3"/>
              </a:lnSpc>
            </a:pPr>
            <a:r>
              <a:rPr lang="en-US" sz="6023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АБСОЛЮТТІ ЖӘНЕ САЛЫСТЫРМАЛЫ КОНФИГУРАЦИЯ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42494" y="4313686"/>
            <a:ext cx="14564918" cy="230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</a:pPr>
            <a:r>
              <a:rPr lang="en-US" sz="3247" b="1">
                <a:solidFill>
                  <a:srgbClr val="A4835C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2. САЛЫСТЫРМАЛЫ КОНФИГУРАЦИЯ (D/L)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САЛЫстырмалы конфигурация – молекула конфигурациясының D-глицеральдегидпен салыстырмалы түрдегі орналасуын сипаттайды. Бұл жүйе көбінесе қанттар мен аминқышқылдарда қолданылады.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24475" y="1693253"/>
            <a:ext cx="14870505" cy="2095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3"/>
              </a:lnSpc>
            </a:pPr>
            <a:r>
              <a:rPr lang="en-US" sz="6023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 D/L ЖҮЙЕСІ ҚАЛАЙ АНЫҚТАЛАДЫ?</a:t>
            </a:r>
          </a:p>
          <a:p>
            <a:pPr algn="ctr">
              <a:lnSpc>
                <a:spcPts val="8433"/>
              </a:lnSpc>
            </a:pPr>
            <a:endParaRPr lang="en-US" sz="6023">
              <a:solidFill>
                <a:srgbClr val="6E4823"/>
              </a:solidFill>
              <a:latin typeface="Kingred Modern"/>
              <a:ea typeface="Kingred Modern"/>
              <a:cs typeface="Kingred Modern"/>
              <a:sym typeface="Kingred Moder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42494" y="3032887"/>
            <a:ext cx="14564918" cy="5118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1.Молекуланы Фишер проекциясында жазыңыз.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2.Ең төменгі тотығу деңгейіндегі топ (мысалы –CH₂OH) төменгі жағында болуы керек.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3.Егер –OH немесе –NH₂ тобы оң жақта тұрса, D-конфигурация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Егер сол жақта тұрса, L-конфигурация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247">
                <a:solidFill>
                  <a:srgbClr val="FF313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Маңызды</a:t>
            </a: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D/L – бұл абсолютті конфигурация емес, ол жай ғана салыстырмалы бағыт. Кейде D изомер солға айналдыруы мүмкін, ал L оңға – оларды шатастырмаңыз.</a:t>
            </a:r>
          </a:p>
          <a:p>
            <a:pPr algn="ctr">
              <a:lnSpc>
                <a:spcPts val="4546"/>
              </a:lnSpc>
            </a:pPr>
            <a:endParaRPr lang="en-US" sz="3247">
              <a:solidFill>
                <a:srgbClr val="A4835C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248282" y="2759706"/>
            <a:ext cx="9791436" cy="1491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77"/>
              </a:lnSpc>
            </a:pPr>
            <a:r>
              <a:rPr lang="en-US" sz="8698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ДӘРІС МАҚСАТЫ: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00853" y="4508420"/>
            <a:ext cx="10886294" cy="2847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  <a:spcBef>
                <a:spcPct val="0"/>
              </a:spcBef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Білім алушыларға стереоизомерия ұғымын және оның түрлерін түсіндіру; конфигурациялық және конформациялық изомерлердің айырмашылықтарын ажырата білуге үйрету.</a:t>
            </a:r>
          </a:p>
          <a:p>
            <a:pPr algn="ctr">
              <a:lnSpc>
                <a:spcPts val="4546"/>
              </a:lnSpc>
              <a:spcBef>
                <a:spcPct val="0"/>
              </a:spcBef>
            </a:pPr>
            <a:endParaRPr lang="en-US" sz="3247">
              <a:solidFill>
                <a:srgbClr val="A4835C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862752" y="695108"/>
            <a:ext cx="14553832" cy="303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77"/>
              </a:lnSpc>
            </a:pPr>
            <a:r>
              <a:rPr lang="en-US" sz="8698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 САЛЫСТЫРУ КЕСТЕСІ:</a:t>
            </a:r>
          </a:p>
          <a:p>
            <a:pPr algn="l">
              <a:lnSpc>
                <a:spcPts val="12177"/>
              </a:lnSpc>
            </a:pPr>
            <a:endParaRPr lang="en-US" sz="8698">
              <a:solidFill>
                <a:srgbClr val="6E4823"/>
              </a:solidFill>
              <a:latin typeface="Kingred Modern"/>
              <a:ea typeface="Kingred Modern"/>
              <a:cs typeface="Kingred Modern"/>
              <a:sym typeface="Kingred Modern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83458"/>
              </p:ext>
            </p:extLst>
          </p:nvPr>
        </p:nvGraphicFramePr>
        <p:xfrm>
          <a:off x="1515109" y="3276060"/>
          <a:ext cx="14481221" cy="2739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8066"/>
                <a:gridCol w="5542511"/>
                <a:gridCol w="596064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Қасиет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Абсолютті конфигурация (R/S)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Салыстырмалы конфигурация (D/L)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Белгілеу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R – оң бағыт, S – сол бағыт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D – оң жақ, L – сол жақ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Негізі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CIP </a:t>
                      </a:r>
                      <a:r>
                        <a:rPr lang="ru-RU" sz="2800" dirty="0" err="1">
                          <a:effectLst/>
                        </a:rPr>
                        <a:t>ережесі</a:t>
                      </a:r>
                      <a:r>
                        <a:rPr lang="ru-RU" sz="2800" dirty="0">
                          <a:effectLst/>
                        </a:rPr>
                        <a:t> (</a:t>
                      </a:r>
                      <a:r>
                        <a:rPr lang="ru-RU" sz="2800" dirty="0" err="1">
                          <a:effectLst/>
                        </a:rPr>
                        <a:t>атомдық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номерлер</a:t>
                      </a:r>
                      <a:r>
                        <a:rPr lang="ru-RU" sz="2800" dirty="0">
                          <a:effectLst/>
                        </a:rPr>
                        <a:t>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D-глицеральдегидпен салыстыру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Қолдану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саласы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Жалпы органикалық қосылыстар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Биомолекулалар</a:t>
                      </a:r>
                      <a:r>
                        <a:rPr lang="ru-RU" sz="2800" dirty="0">
                          <a:effectLst/>
                        </a:rPr>
                        <a:t> (</a:t>
                      </a:r>
                      <a:r>
                        <a:rPr lang="ru-RU" sz="2800" dirty="0" err="1">
                          <a:effectLst/>
                        </a:rPr>
                        <a:t>қанттар</a:t>
                      </a:r>
                      <a:r>
                        <a:rPr lang="ru-RU" sz="2800" dirty="0">
                          <a:effectLst/>
                        </a:rPr>
                        <a:t>, </a:t>
                      </a:r>
                      <a:r>
                        <a:rPr lang="ru-RU" sz="2800" dirty="0" err="1">
                          <a:effectLst/>
                        </a:rPr>
                        <a:t>аминқышқылдар</a:t>
                      </a:r>
                      <a:r>
                        <a:rPr lang="ru-RU" sz="2800" dirty="0">
                          <a:effectLst/>
                        </a:rPr>
                        <a:t>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Анықтау жолы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Кеңістіктік бағыт (3D құрылым)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Фишер </a:t>
                      </a:r>
                      <a:r>
                        <a:rPr lang="ru-RU" sz="2800" dirty="0" err="1">
                          <a:effectLst/>
                        </a:rPr>
                        <a:t>проекциясы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бойынша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42494" y="3467866"/>
            <a:ext cx="14564918" cy="4249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</a:pPr>
            <a:r>
              <a:rPr lang="en-US" sz="3247" b="1">
                <a:solidFill>
                  <a:srgbClr val="A4835C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СОНЫМЕН, АБСОЛЮТТІ КОНФИГУРАЦИЯ (R/S) – НАҚТЫ КЕҢІСТІКТЕГІ ҚҰРЫЛЫМДЫ АНЫҚТАЙДЫ. САЛЫстырмалы конфигурация (D/L) – биохимиялық тұрғыдан салыстыруға арналған. Екеуі де стереоизомерияны сипаттау үшін маңызды, бірақ әр түрлі жүйеге жатады және ауыстырылмайды.</a:t>
            </a:r>
          </a:p>
          <a:p>
            <a:pPr algn="ctr">
              <a:lnSpc>
                <a:spcPts val="4546"/>
              </a:lnSpc>
            </a:pPr>
            <a:endParaRPr lang="en-US" sz="3247" b="1">
              <a:solidFill>
                <a:srgbClr val="A4835C"/>
              </a:solidFill>
              <a:latin typeface="Helvetica World Bold"/>
              <a:ea typeface="Helvetica World Bold"/>
              <a:cs typeface="Helvetica World Bold"/>
              <a:sym typeface="Helvetica World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438108" y="1401957"/>
            <a:ext cx="13411784" cy="1491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77"/>
              </a:lnSpc>
            </a:pPr>
            <a:r>
              <a:rPr lang="en-US" sz="8698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 Бақылау сұрақтары: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00853" y="2885485"/>
            <a:ext cx="10886294" cy="6869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</a:pPr>
            <a:endParaRPr/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1.Стереоизомерия дегеніміз не және оның қандай түрлері бар?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2.Конфигурациялық және конформациялық стереоизомерлердің айырмашылығы қандай?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3.Фишер проекциясы дегеніміз не және оны жазу ережесі қандай?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4.Абсолютті конфигурацияны қалай анықтаймыз?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5.R және S конфигурациясы қалай белгіленеді?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6.D және L конфигурациясы қай салада қолданылады?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</a:p>
          <a:p>
            <a:pPr algn="ctr">
              <a:lnSpc>
                <a:spcPts val="4546"/>
              </a:lnSpc>
              <a:spcBef>
                <a:spcPct val="0"/>
              </a:spcBef>
            </a:pPr>
            <a:endParaRPr lang="en-US" sz="3247">
              <a:solidFill>
                <a:srgbClr val="A4835C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2802904" y="9019220"/>
            <a:ext cx="3465428" cy="3943588"/>
          </a:xfrm>
          <a:custGeom>
            <a:avLst/>
            <a:gdLst/>
            <a:ahLst/>
            <a:cxnLst/>
            <a:rect l="l" t="t" r="r" b="b"/>
            <a:pathLst>
              <a:path w="3465428" h="3943588">
                <a:moveTo>
                  <a:pt x="0" y="0"/>
                </a:moveTo>
                <a:lnTo>
                  <a:pt x="3465428" y="0"/>
                </a:lnTo>
                <a:lnTo>
                  <a:pt x="3465428" y="3943588"/>
                </a:lnTo>
                <a:lnTo>
                  <a:pt x="0" y="3943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563882" y="8045750"/>
            <a:ext cx="3390836" cy="3132284"/>
          </a:xfrm>
          <a:custGeom>
            <a:avLst/>
            <a:gdLst/>
            <a:ahLst/>
            <a:cxnLst/>
            <a:rect l="l" t="t" r="r" b="b"/>
            <a:pathLst>
              <a:path w="3390836" h="3132284">
                <a:moveTo>
                  <a:pt x="0" y="0"/>
                </a:moveTo>
                <a:lnTo>
                  <a:pt x="3390836" y="0"/>
                </a:lnTo>
                <a:lnTo>
                  <a:pt x="3390836" y="3132285"/>
                </a:lnTo>
                <a:lnTo>
                  <a:pt x="0" y="3132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012790" y="5558490"/>
            <a:ext cx="2550420" cy="2355951"/>
          </a:xfrm>
          <a:custGeom>
            <a:avLst/>
            <a:gdLst/>
            <a:ahLst/>
            <a:cxnLst/>
            <a:rect l="l" t="t" r="r" b="b"/>
            <a:pathLst>
              <a:path w="2550420" h="2355951">
                <a:moveTo>
                  <a:pt x="0" y="0"/>
                </a:moveTo>
                <a:lnTo>
                  <a:pt x="2550420" y="0"/>
                </a:lnTo>
                <a:lnTo>
                  <a:pt x="2550420" y="2355951"/>
                </a:lnTo>
                <a:lnTo>
                  <a:pt x="0" y="23559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859658" y="693803"/>
            <a:ext cx="3227254" cy="4927105"/>
          </a:xfrm>
          <a:custGeom>
            <a:avLst/>
            <a:gdLst/>
            <a:ahLst/>
            <a:cxnLst/>
            <a:rect l="l" t="t" r="r" b="b"/>
            <a:pathLst>
              <a:path w="3227254" h="4927105">
                <a:moveTo>
                  <a:pt x="3227254" y="0"/>
                </a:moveTo>
                <a:lnTo>
                  <a:pt x="0" y="0"/>
                </a:lnTo>
                <a:lnTo>
                  <a:pt x="0" y="4927105"/>
                </a:lnTo>
                <a:lnTo>
                  <a:pt x="3227254" y="4927105"/>
                </a:lnTo>
                <a:lnTo>
                  <a:pt x="322725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367506" y="-2305346"/>
            <a:ext cx="1826987" cy="4610693"/>
          </a:xfrm>
          <a:custGeom>
            <a:avLst/>
            <a:gdLst/>
            <a:ahLst/>
            <a:cxnLst/>
            <a:rect l="l" t="t" r="r" b="b"/>
            <a:pathLst>
              <a:path w="1826987" h="4610693">
                <a:moveTo>
                  <a:pt x="1826987" y="0"/>
                </a:moveTo>
                <a:lnTo>
                  <a:pt x="0" y="0"/>
                </a:lnTo>
                <a:lnTo>
                  <a:pt x="0" y="4610692"/>
                </a:lnTo>
                <a:lnTo>
                  <a:pt x="1826987" y="4610692"/>
                </a:lnTo>
                <a:lnTo>
                  <a:pt x="182698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2042299" y="-3686438"/>
            <a:ext cx="5543601" cy="5399367"/>
          </a:xfrm>
          <a:custGeom>
            <a:avLst/>
            <a:gdLst/>
            <a:ahLst/>
            <a:cxnLst/>
            <a:rect l="l" t="t" r="r" b="b"/>
            <a:pathLst>
              <a:path w="5543601" h="5399367">
                <a:moveTo>
                  <a:pt x="0" y="0"/>
                </a:moveTo>
                <a:lnTo>
                  <a:pt x="5543601" y="0"/>
                </a:lnTo>
                <a:lnTo>
                  <a:pt x="5543601" y="5399367"/>
                </a:lnTo>
                <a:lnTo>
                  <a:pt x="0" y="53993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3907" y="-4481194"/>
            <a:ext cx="8550234" cy="8229600"/>
          </a:xfrm>
          <a:custGeom>
            <a:avLst/>
            <a:gdLst/>
            <a:ahLst/>
            <a:cxnLst/>
            <a:rect l="l" t="t" r="r" b="b"/>
            <a:pathLst>
              <a:path w="8550234" h="8229600">
                <a:moveTo>
                  <a:pt x="0" y="0"/>
                </a:moveTo>
                <a:lnTo>
                  <a:pt x="8550233" y="0"/>
                </a:lnTo>
                <a:lnTo>
                  <a:pt x="85502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3054723" y="7063235"/>
            <a:ext cx="8550234" cy="8229600"/>
          </a:xfrm>
          <a:custGeom>
            <a:avLst/>
            <a:gdLst/>
            <a:ahLst/>
            <a:cxnLst/>
            <a:rect l="l" t="t" r="r" b="b"/>
            <a:pathLst>
              <a:path w="8550234" h="8229600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56763" y="7383999"/>
            <a:ext cx="3651885" cy="8229600"/>
          </a:xfrm>
          <a:custGeom>
            <a:avLst/>
            <a:gdLst/>
            <a:ahLst/>
            <a:cxnLst/>
            <a:rect l="l" t="t" r="r" b="b"/>
            <a:pathLst>
              <a:path w="3651885" h="8229600">
                <a:moveTo>
                  <a:pt x="0" y="0"/>
                </a:moveTo>
                <a:lnTo>
                  <a:pt x="3651885" y="0"/>
                </a:lnTo>
                <a:lnTo>
                  <a:pt x="36518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4301621" y="-5072245"/>
            <a:ext cx="3651885" cy="8229600"/>
          </a:xfrm>
          <a:custGeom>
            <a:avLst/>
            <a:gdLst/>
            <a:ahLst/>
            <a:cxnLst/>
            <a:rect l="l" t="t" r="r" b="b"/>
            <a:pathLst>
              <a:path w="3651885" h="8229600">
                <a:moveTo>
                  <a:pt x="0" y="8229600"/>
                </a:moveTo>
                <a:lnTo>
                  <a:pt x="3651885" y="8229600"/>
                </a:lnTo>
                <a:lnTo>
                  <a:pt x="3651885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46285" y="3648994"/>
            <a:ext cx="15145574" cy="3386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40"/>
              </a:lnSpc>
            </a:pPr>
            <a:r>
              <a:rPr lang="en-US" sz="12280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НАЗАРЛАРЫҢЫЗҒА РАХМЕТ!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248282" y="2759706"/>
            <a:ext cx="9791436" cy="1491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77"/>
              </a:lnSpc>
            </a:pPr>
            <a:r>
              <a:rPr lang="en-US" sz="8698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ДӘРІС ЖОСПАРЫ: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00853" y="3871741"/>
            <a:ext cx="10886294" cy="45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</a:pPr>
            <a:endParaRPr/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1.Стереоизомерия ұғымы және оның маңызы.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2.Конфигурациялық және конформациялық стереоизомерлер.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3.Фишер проекциясы: ережелері мен мысалдары.</a:t>
            </a:r>
          </a:p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4.Абсолютті және салыстырмалы конфигурациялар.</a:t>
            </a:r>
          </a:p>
          <a:p>
            <a:pPr algn="ctr">
              <a:lnSpc>
                <a:spcPts val="4546"/>
              </a:lnSpc>
              <a:spcBef>
                <a:spcPct val="0"/>
              </a:spcBef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</a:p>
          <a:p>
            <a:pPr algn="ctr">
              <a:lnSpc>
                <a:spcPts val="4546"/>
              </a:lnSpc>
              <a:spcBef>
                <a:spcPct val="0"/>
              </a:spcBef>
            </a:pPr>
            <a:endParaRPr lang="en-US" sz="3247">
              <a:solidFill>
                <a:srgbClr val="A4835C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135612" y="2203889"/>
            <a:ext cx="12016776" cy="1690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1"/>
              </a:lnSpc>
            </a:pPr>
            <a:r>
              <a:rPr lang="en-US" sz="4850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СТЕРЕОИЗОМЕРИЯ ҰҒЫМЫ ЖӘНЕ ОНЫҢ МАҢЫЗЫ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24475" y="4000959"/>
            <a:ext cx="14311763" cy="3996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Стереоизомерия – молекулалардың құрамы (молекулалық формуласы) мен байланысу тәртібі бірдей, бірақ атомдарының кеңістікте орналасуы әртүрлі болатын құбылыс. Мұндай қосылыстарды стереоизомерлер деп атайды.</a:t>
            </a:r>
          </a:p>
          <a:p>
            <a:pPr algn="ctr">
              <a:lnSpc>
                <a:spcPts val="4546"/>
              </a:lnSpc>
              <a:spcBef>
                <a:spcPct val="0"/>
              </a:spcBef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Стереоизомерия – кеңістіктік (үшөлшемді) құрылымның химиялық қасиеттерге әсер ететінін көрсететін маңызды құбылыс.</a:t>
            </a:r>
          </a:p>
          <a:p>
            <a:pPr algn="ctr">
              <a:lnSpc>
                <a:spcPts val="4546"/>
              </a:lnSpc>
              <a:spcBef>
                <a:spcPct val="0"/>
              </a:spcBef>
            </a:pPr>
            <a:endParaRPr lang="en-US" sz="3247">
              <a:solidFill>
                <a:srgbClr val="A4835C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016360" y="1793426"/>
            <a:ext cx="12255280" cy="3256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4"/>
              </a:lnSpc>
            </a:pPr>
            <a:r>
              <a:rPr lang="en-US" sz="6189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 СТЕРЕОИЗОМЕРИЯНЫҢ НЕГІЗГІ ТҮРЛЕРІ:</a:t>
            </a:r>
          </a:p>
          <a:p>
            <a:pPr algn="ctr">
              <a:lnSpc>
                <a:spcPts val="8664"/>
              </a:lnSpc>
            </a:pPr>
            <a:endParaRPr lang="en-US" sz="6189">
              <a:solidFill>
                <a:srgbClr val="6E4823"/>
              </a:solidFill>
              <a:latin typeface="Kingred Modern"/>
              <a:ea typeface="Kingred Modern"/>
              <a:cs typeface="Kingred Modern"/>
              <a:sym typeface="Kingred Moder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06726" y="4179957"/>
            <a:ext cx="6768605" cy="5689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Конфигурациялық стереоизомерлер атомдардың кеңістіктегі орны тек байланыстарды үзіп, қайта түзгенде ғана өзгереді.</a:t>
            </a:r>
          </a:p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Түрлері:</a:t>
            </a:r>
          </a:p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Оптикалық изомерлер (энантиомерлер – R/S, D/L)</a:t>
            </a:r>
          </a:p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Геометриялық (цис/транс, E/Z)</a:t>
            </a:r>
          </a:p>
          <a:p>
            <a:pPr algn="l">
              <a:lnSpc>
                <a:spcPts val="4546"/>
              </a:lnSpc>
            </a:pPr>
            <a:endParaRPr lang="en-US" sz="3247">
              <a:solidFill>
                <a:srgbClr val="A4835C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06099" y="4132332"/>
            <a:ext cx="757761" cy="9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4"/>
              </a:lnSpc>
            </a:pPr>
            <a:r>
              <a:rPr lang="en-US" sz="5353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1.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517930" y="4179957"/>
            <a:ext cx="6898653" cy="5689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Конформациялық стереоизомерлер байланыстарды үзбей, σ-байланыстар айналасында еркін айналу арқылы өзгереді. Мысалы: этанның қайшылас және шашыранды конформациялары, циклогексанның орындық және қайық формасы.</a:t>
            </a:r>
          </a:p>
          <a:p>
            <a:pPr algn="l">
              <a:lnSpc>
                <a:spcPts val="4546"/>
              </a:lnSpc>
            </a:pPr>
            <a:endParaRPr lang="en-US" sz="3247">
              <a:solidFill>
                <a:srgbClr val="A4835C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631719" y="4132332"/>
            <a:ext cx="757761" cy="9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4"/>
              </a:lnSpc>
            </a:pPr>
            <a:r>
              <a:rPr lang="en-US" sz="5353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2.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64619" y="424478"/>
            <a:ext cx="16165124" cy="233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09"/>
              </a:lnSpc>
            </a:pPr>
            <a:r>
              <a:rPr lang="en-US" sz="6649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 СТЕРЕОИЗОМЕРИЯНЫҢ МАҢЫЗЫ:</a:t>
            </a:r>
          </a:p>
          <a:p>
            <a:pPr algn="ctr">
              <a:lnSpc>
                <a:spcPts val="9309"/>
              </a:lnSpc>
            </a:pPr>
            <a:endParaRPr lang="en-US" sz="6649">
              <a:solidFill>
                <a:srgbClr val="6E4823"/>
              </a:solidFill>
              <a:latin typeface="Kingred Modern"/>
              <a:ea typeface="Kingred Modern"/>
              <a:cs typeface="Kingred Modern"/>
              <a:sym typeface="Kingred Moder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64619" y="1704646"/>
            <a:ext cx="16394681" cy="8749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3"/>
              </a:lnSpc>
            </a:pPr>
            <a:r>
              <a:rPr lang="en-US" sz="2874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2874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БИОЛОГИЯЛЫҚ БЕЛСЕНДІЛІККЕ ӘСЕРІ:</a:t>
            </a:r>
          </a:p>
          <a:p>
            <a:pPr algn="l">
              <a:lnSpc>
                <a:spcPts val="4023"/>
              </a:lnSpc>
            </a:pPr>
            <a:r>
              <a:rPr lang="en-US" sz="2874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– Көптеген биологиялық жүйелер хиральді (кеңістіктік) ерекшеліктерді таниды.</a:t>
            </a:r>
          </a:p>
          <a:p>
            <a:pPr algn="l">
              <a:lnSpc>
                <a:spcPts val="4023"/>
              </a:lnSpc>
            </a:pPr>
            <a:r>
              <a:rPr lang="en-US" sz="2874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Мысалы, бір изомер – емдік қасиетке ие болса, екіншісі – зиянды болуы мүмкін.</a:t>
            </a:r>
          </a:p>
          <a:p>
            <a:pPr algn="l">
              <a:lnSpc>
                <a:spcPts val="4023"/>
              </a:lnSpc>
            </a:pPr>
            <a:r>
              <a:rPr lang="en-US" sz="2874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2874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ФАРМАЦЕВТИКАДА:</a:t>
            </a:r>
          </a:p>
          <a:p>
            <a:pPr algn="l">
              <a:lnSpc>
                <a:spcPts val="4023"/>
              </a:lnSpc>
            </a:pPr>
            <a:r>
              <a:rPr lang="en-US" sz="2874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– Дәрілік заттардың әрекеті көбінесе оптикалық изомерлерге байланысты.</a:t>
            </a:r>
          </a:p>
          <a:p>
            <a:pPr algn="l">
              <a:lnSpc>
                <a:spcPts val="4023"/>
              </a:lnSpc>
            </a:pPr>
            <a:r>
              <a:rPr lang="en-US" sz="2874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Мысал: талидомид трагедиясы – бір энантиомер емдік, екіншісі тератогенді.</a:t>
            </a:r>
          </a:p>
          <a:p>
            <a:pPr algn="l">
              <a:lnSpc>
                <a:spcPts val="4023"/>
              </a:lnSpc>
            </a:pPr>
            <a:r>
              <a:rPr lang="en-US" sz="2874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2874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ОРГАНИКАЛЫҚ СИНТЕЗДЕ:</a:t>
            </a:r>
          </a:p>
          <a:p>
            <a:pPr algn="l">
              <a:lnSpc>
                <a:spcPts val="4023"/>
              </a:lnSpc>
            </a:pPr>
            <a:r>
              <a:rPr lang="en-US" sz="2874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– Жаңа заттар алу кезінде кеңістіктік құрылысты бақылау өте маңызды.</a:t>
            </a:r>
          </a:p>
          <a:p>
            <a:pPr algn="l">
              <a:lnSpc>
                <a:spcPts val="4023"/>
              </a:lnSpc>
            </a:pPr>
            <a:r>
              <a:rPr lang="en-US" sz="2874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– Катализ, асимметриялы синтез – стереоизомерлік өнімдер бағытында жүреді.</a:t>
            </a:r>
          </a:p>
          <a:p>
            <a:pPr algn="l">
              <a:lnSpc>
                <a:spcPts val="4023"/>
              </a:lnSpc>
            </a:pPr>
            <a:r>
              <a:rPr lang="en-US" sz="2874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2874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АЗЫҚ-ТҮЛІК ЖӘНЕ ХОШ ИІСТЕР</a:t>
            </a:r>
          </a:p>
          <a:p>
            <a:pPr algn="l">
              <a:lnSpc>
                <a:spcPts val="4023"/>
              </a:lnSpc>
            </a:pPr>
            <a:r>
              <a:rPr lang="en-US" sz="2874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– Изомерлердің иісі мен дәмі әртүрлі болуы мүмкін.</a:t>
            </a:r>
          </a:p>
          <a:p>
            <a:pPr algn="l">
              <a:lnSpc>
                <a:spcPts val="4023"/>
              </a:lnSpc>
            </a:pPr>
            <a:r>
              <a:rPr lang="en-US" sz="2874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– Мысалы: лимон және апельсин иістерін беретін заттар – бір-біріне оптикалық изомер.</a:t>
            </a:r>
          </a:p>
          <a:p>
            <a:pPr algn="l">
              <a:lnSpc>
                <a:spcPts val="4023"/>
              </a:lnSpc>
            </a:pPr>
            <a:r>
              <a:rPr lang="en-US" sz="2874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Стереоизомерия – органикалық молекулалардың кеңістіктік құрылымына негізделген, химиялық, физикалық және биологиялық қасиеттерге әсер ететін маңызды химиялық құбылыс. Оны түсіну арқылы заттардың әсерін болжауға және дұрыс бағытта синтездеуге болады.</a:t>
            </a:r>
          </a:p>
          <a:p>
            <a:pPr algn="l">
              <a:lnSpc>
                <a:spcPts val="4023"/>
              </a:lnSpc>
            </a:pPr>
            <a:endParaRPr lang="en-US" sz="2874">
              <a:solidFill>
                <a:srgbClr val="000000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96331" y="8442824"/>
            <a:ext cx="2840504" cy="2623915"/>
          </a:xfrm>
          <a:custGeom>
            <a:avLst/>
            <a:gdLst/>
            <a:ahLst/>
            <a:cxnLst/>
            <a:rect l="l" t="t" r="r" b="b"/>
            <a:pathLst>
              <a:path w="2840504" h="2623915">
                <a:moveTo>
                  <a:pt x="0" y="0"/>
                </a:moveTo>
                <a:lnTo>
                  <a:pt x="2840504" y="0"/>
                </a:lnTo>
                <a:lnTo>
                  <a:pt x="2840504" y="2623916"/>
                </a:lnTo>
                <a:lnTo>
                  <a:pt x="0" y="2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210081" y="6359246"/>
            <a:ext cx="2136488" cy="1973581"/>
          </a:xfrm>
          <a:custGeom>
            <a:avLst/>
            <a:gdLst/>
            <a:ahLst/>
            <a:cxnLst/>
            <a:rect l="l" t="t" r="r" b="b"/>
            <a:pathLst>
              <a:path w="2136488" h="1973581">
                <a:moveTo>
                  <a:pt x="0" y="0"/>
                </a:moveTo>
                <a:lnTo>
                  <a:pt x="2136488" y="0"/>
                </a:lnTo>
                <a:lnTo>
                  <a:pt x="2136488" y="1973581"/>
                </a:lnTo>
                <a:lnTo>
                  <a:pt x="0" y="197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13330" y="7997490"/>
            <a:ext cx="3189446" cy="7187485"/>
          </a:xfrm>
          <a:custGeom>
            <a:avLst/>
            <a:gdLst/>
            <a:ahLst/>
            <a:cxnLst/>
            <a:rect l="l" t="t" r="r" b="b"/>
            <a:pathLst>
              <a:path w="3189446" h="7187485">
                <a:moveTo>
                  <a:pt x="0" y="0"/>
                </a:moveTo>
                <a:lnTo>
                  <a:pt x="3189447" y="0"/>
                </a:lnTo>
                <a:lnTo>
                  <a:pt x="3189447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163958" y="1812133"/>
            <a:ext cx="14861051" cy="184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0"/>
              </a:lnSpc>
            </a:pPr>
            <a:r>
              <a:rPr lang="en-US" sz="5293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КОНФИГУРАЦИЯЛЫҚ ЖӘНЕ КОНФОРМАЦИЯЛЫҚ СТЕРЕОИЗОМЕРЛЕР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24475" y="4313686"/>
            <a:ext cx="14693827" cy="3403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Стереоизомерлердің кеңістіктегі құрылымы әртүрлі болғанымен, олардың молекулалық формуласы мен байланысу тәртібі бірдей. Стереоизомерлер екіге бөлінеді:</a:t>
            </a:r>
          </a:p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а) Конфигурациялық стереоизомерлер</a:t>
            </a:r>
          </a:p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A4835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б) Конформациялық стереоизомерлер</a:t>
            </a:r>
          </a:p>
          <a:p>
            <a:pPr algn="l">
              <a:lnSpc>
                <a:spcPts val="4546"/>
              </a:lnSpc>
            </a:pPr>
            <a:endParaRPr lang="en-US" sz="3247">
              <a:solidFill>
                <a:srgbClr val="A4835C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13475" y="719636"/>
            <a:ext cx="14861051" cy="184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0"/>
              </a:lnSpc>
            </a:pPr>
            <a:r>
              <a:rPr lang="en-US" sz="5293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КОНФИГУРАЦИЯЛЫҚ ЖӘНЕ КОНФОРМАЦИЯЛЫҚ СТЕРЕОИЗОМЕРЛЕР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882843"/>
            <a:ext cx="17033808" cy="7449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247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Конфигурациялық стереоизомерлер.</a:t>
            </a:r>
            <a:r>
              <a:rPr lang="en-US" sz="324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Бұл изомерлер арасында бір изомерді екіншісіне айналдыру үшін коваленттік байланыстарды үзу қажет. Олар бір-бірінен қатаң құрылыммен ерекшеленеді.</a:t>
            </a:r>
          </a:p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Бұл топқа кіретіндер:</a:t>
            </a:r>
          </a:p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a) Оптикалық изомерлер (энантиомерлер):</a:t>
            </a:r>
          </a:p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Хиральді орталығы (асимметриялық көміртек) бар молекулалар; айнаның бейнесі тәрізді екі құрылым (солға және оңға айналдыратын). Мысалы:</a:t>
            </a:r>
          </a:p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[CH3-CH(OH)-COOH] – сүт қышқылының D және L формалары.</a:t>
            </a:r>
          </a:p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б) Геометриялық изомерлер (цис/транс немесе E/Z): қос байланыс немесе цикл құрылымында айналу шектелген жағдайда. Мысалы:</a:t>
            </a:r>
          </a:p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- Цис-бутен: CH₃–CH=CH–CH₃ (екі CH₃ бір жағында)</a:t>
            </a:r>
          </a:p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- Транс-бутен: CH₃–CH=CH–CH₃ (CH₃ топтары қарама-қарсы)</a:t>
            </a:r>
          </a:p>
          <a:p>
            <a:pPr algn="l">
              <a:lnSpc>
                <a:spcPts val="4546"/>
              </a:lnSpc>
            </a:pPr>
            <a:endParaRPr lang="en-US" sz="3247">
              <a:solidFill>
                <a:srgbClr val="000000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683459" y="9258300"/>
            <a:ext cx="2902990" cy="3303545"/>
          </a:xfrm>
          <a:custGeom>
            <a:avLst/>
            <a:gdLst/>
            <a:ahLst/>
            <a:cxnLst/>
            <a:rect l="l" t="t" r="r" b="b"/>
            <a:pathLst>
              <a:path w="2902990" h="3303545">
                <a:moveTo>
                  <a:pt x="0" y="0"/>
                </a:moveTo>
                <a:lnTo>
                  <a:pt x="2902990" y="0"/>
                </a:lnTo>
                <a:lnTo>
                  <a:pt x="2902990" y="3303545"/>
                </a:lnTo>
                <a:lnTo>
                  <a:pt x="0" y="330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80940" flipH="1">
            <a:off x="-1435362" y="779145"/>
            <a:ext cx="2769800" cy="4228703"/>
          </a:xfrm>
          <a:custGeom>
            <a:avLst/>
            <a:gdLst/>
            <a:ahLst/>
            <a:cxnLst/>
            <a:rect l="l" t="t" r="r" b="b"/>
            <a:pathLst>
              <a:path w="2769800" h="4228703">
                <a:moveTo>
                  <a:pt x="2769800" y="0"/>
                </a:moveTo>
                <a:lnTo>
                  <a:pt x="0" y="0"/>
                </a:lnTo>
                <a:lnTo>
                  <a:pt x="0" y="4228703"/>
                </a:lnTo>
                <a:lnTo>
                  <a:pt x="2769800" y="4228703"/>
                </a:lnTo>
                <a:lnTo>
                  <a:pt x="27698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700000" flipH="1">
            <a:off x="-1012971" y="-1794883"/>
            <a:ext cx="1568017" cy="3957141"/>
          </a:xfrm>
          <a:custGeom>
            <a:avLst/>
            <a:gdLst/>
            <a:ahLst/>
            <a:cxnLst/>
            <a:rect l="l" t="t" r="r" b="b"/>
            <a:pathLst>
              <a:path w="1568017" h="3957141">
                <a:moveTo>
                  <a:pt x="1568017" y="0"/>
                </a:moveTo>
                <a:lnTo>
                  <a:pt x="0" y="0"/>
                </a:lnTo>
                <a:lnTo>
                  <a:pt x="0" y="3957140"/>
                </a:lnTo>
                <a:lnTo>
                  <a:pt x="1568017" y="3957140"/>
                </a:lnTo>
                <a:lnTo>
                  <a:pt x="1568017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862344">
            <a:off x="1055251" y="-2980210"/>
            <a:ext cx="4757812" cy="4634023"/>
          </a:xfrm>
          <a:custGeom>
            <a:avLst/>
            <a:gdLst/>
            <a:ahLst/>
            <a:cxnLst/>
            <a:rect l="l" t="t" r="r" b="b"/>
            <a:pathLst>
              <a:path w="4757812" h="4634023">
                <a:moveTo>
                  <a:pt x="0" y="0"/>
                </a:moveTo>
                <a:lnTo>
                  <a:pt x="4757812" y="0"/>
                </a:lnTo>
                <a:lnTo>
                  <a:pt x="4757812" y="4634023"/>
                </a:lnTo>
                <a:lnTo>
                  <a:pt x="0" y="46340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97254" y="-4151298"/>
            <a:ext cx="7220316" cy="6949554"/>
          </a:xfrm>
          <a:custGeom>
            <a:avLst/>
            <a:gdLst/>
            <a:ahLst/>
            <a:cxnLst/>
            <a:rect l="l" t="t" r="r" b="b"/>
            <a:pathLst>
              <a:path w="7220316" h="6949554">
                <a:moveTo>
                  <a:pt x="0" y="0"/>
                </a:moveTo>
                <a:lnTo>
                  <a:pt x="7220316" y="0"/>
                </a:lnTo>
                <a:lnTo>
                  <a:pt x="7220316" y="6949554"/>
                </a:lnTo>
                <a:lnTo>
                  <a:pt x="0" y="69495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956983" y="7717344"/>
            <a:ext cx="7467517" cy="7187485"/>
          </a:xfrm>
          <a:custGeom>
            <a:avLst/>
            <a:gdLst/>
            <a:ahLst/>
            <a:cxnLst/>
            <a:rect l="l" t="t" r="r" b="b"/>
            <a:pathLst>
              <a:path w="7467517" h="7187485">
                <a:moveTo>
                  <a:pt x="0" y="0"/>
                </a:moveTo>
                <a:lnTo>
                  <a:pt x="7467516" y="0"/>
                </a:lnTo>
                <a:lnTo>
                  <a:pt x="7467516" y="7187484"/>
                </a:lnTo>
                <a:lnTo>
                  <a:pt x="0" y="71874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15487811" y="-4650415"/>
            <a:ext cx="3083865" cy="6949554"/>
          </a:xfrm>
          <a:custGeom>
            <a:avLst/>
            <a:gdLst/>
            <a:ahLst/>
            <a:cxnLst/>
            <a:rect l="l" t="t" r="r" b="b"/>
            <a:pathLst>
              <a:path w="3083865" h="6949554">
                <a:moveTo>
                  <a:pt x="0" y="6949554"/>
                </a:moveTo>
                <a:lnTo>
                  <a:pt x="3083865" y="6949554"/>
                </a:lnTo>
                <a:lnTo>
                  <a:pt x="3083865" y="0"/>
                </a:lnTo>
                <a:lnTo>
                  <a:pt x="0" y="0"/>
                </a:lnTo>
                <a:lnTo>
                  <a:pt x="0" y="6949554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13475" y="719636"/>
            <a:ext cx="14861051" cy="184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0"/>
              </a:lnSpc>
            </a:pPr>
            <a:r>
              <a:rPr lang="en-US" sz="5293">
                <a:solidFill>
                  <a:srgbClr val="6E4823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КОНФИГУРАЦИЯЛЫҚ ЖӘНЕ КОНФОРМАЦИЯЛЫҚ СТЕРЕОИЗОМЕРЛЕР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517903"/>
            <a:ext cx="17033808" cy="516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247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2. КОНФОРМАЦИЯЛЫҚ СТЕРЕОИЗОМЕРЛЕР</a:t>
            </a:r>
          </a:p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Бұл стереоизомерлер σ-байланыстардың айналуы нәтижесінде бір-біріне байланыстарды үзбей-ақ ауыса алады, яғни, бұл – молекула ішіндегі қалыпты қозғалыс нәтижесі. Жиі кездесетін мысалдар:</a:t>
            </a:r>
          </a:p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a) Этан молекуласы (CH₃–CH₃): қайшылас (staggered) және шашыранды (eclipsed) конфигурациялар.</a:t>
            </a:r>
          </a:p>
          <a:p>
            <a:pPr algn="l">
              <a:lnSpc>
                <a:spcPts val="4546"/>
              </a:lnSpc>
            </a:pPr>
            <a:r>
              <a:rPr lang="en-US" sz="324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б) Циклогексан: орындық және қайық (boat) формалары. Орындық конфигурация – энергетикалық ең тиімді, яғни тұрақты.</a:t>
            </a:r>
          </a:p>
          <a:p>
            <a:pPr algn="l">
              <a:lnSpc>
                <a:spcPts val="4546"/>
              </a:lnSpc>
            </a:pPr>
            <a:endParaRPr lang="en-US" sz="3247">
              <a:solidFill>
                <a:srgbClr val="000000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1380</Words>
  <Application>Microsoft Office PowerPoint</Application>
  <PresentationFormat>Произвольный</PresentationFormat>
  <Paragraphs>143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Helvetica World</vt:lpstr>
      <vt:lpstr>Times New Roman</vt:lpstr>
      <vt:lpstr>Helvetica World Bold</vt:lpstr>
      <vt:lpstr>Kingred Modern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№7 дәріс</dc:title>
  <dc:creator>user</dc:creator>
  <cp:lastModifiedBy>user</cp:lastModifiedBy>
  <cp:revision>2</cp:revision>
  <dcterms:created xsi:type="dcterms:W3CDTF">2006-08-16T00:00:00Z</dcterms:created>
  <dcterms:modified xsi:type="dcterms:W3CDTF">2025-09-21T18:31:18Z</dcterms:modified>
  <dc:identifier>DAGzjcrcDxw</dc:identifier>
</cp:coreProperties>
</file>