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57" r:id="rId8"/>
    <p:sldId id="264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5" d="100"/>
          <a:sy n="45" d="100"/>
        </p:scale>
        <p:origin x="78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4A54CF-78EE-4C8B-800D-ACDAFC4DF05C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7D926F8-31D9-4E15-871E-7439066540B2}">
      <dgm:prSet/>
      <dgm:spPr/>
      <dgm:t>
        <a:bodyPr/>
        <a:lstStyle/>
        <a:p>
          <a:r>
            <a:rPr lang="ru-RU"/>
            <a:t>Лингвистическая компетенция предполагает овладение определенной суммой формальных знаний и соответствующих им навыков, связанных с различными аспектами языка: лексикой, фонетикой, грамматикой.</a:t>
          </a:r>
          <a:endParaRPr lang="en-US"/>
        </a:p>
      </dgm:t>
    </dgm:pt>
    <dgm:pt modelId="{8960F685-05C8-439B-8C36-5FB8882697BB}" type="parTrans" cxnId="{D8389C80-580D-4E63-A4F5-8D864A5480A3}">
      <dgm:prSet/>
      <dgm:spPr/>
      <dgm:t>
        <a:bodyPr/>
        <a:lstStyle/>
        <a:p>
          <a:endParaRPr lang="en-US"/>
        </a:p>
      </dgm:t>
    </dgm:pt>
    <dgm:pt modelId="{DEEDA0A2-1498-42D7-8F8C-8BB3A705B8D8}" type="sibTrans" cxnId="{D8389C80-580D-4E63-A4F5-8D864A5480A3}">
      <dgm:prSet/>
      <dgm:spPr/>
      <dgm:t>
        <a:bodyPr/>
        <a:lstStyle/>
        <a:p>
          <a:endParaRPr lang="en-US"/>
        </a:p>
      </dgm:t>
    </dgm:pt>
    <dgm:pt modelId="{F3C46D3A-6BEB-40D7-B394-A89633ABF55C}">
      <dgm:prSet/>
      <dgm:spPr/>
      <dgm:t>
        <a:bodyPr/>
        <a:lstStyle/>
        <a:p>
          <a:r>
            <a:rPr lang="ru-RU"/>
            <a:t>Социолингвистическая компетенция это способность осуществлять выбор языковых форм, использовать их и преобразовывать в соответствии с контекстом. </a:t>
          </a:r>
          <a:endParaRPr lang="en-US"/>
        </a:p>
      </dgm:t>
    </dgm:pt>
    <dgm:pt modelId="{1706987B-4156-4CDC-AB57-0218F7A04440}" type="parTrans" cxnId="{6CCB564B-388D-4F13-AA6E-215E4A90DD57}">
      <dgm:prSet/>
      <dgm:spPr/>
      <dgm:t>
        <a:bodyPr/>
        <a:lstStyle/>
        <a:p>
          <a:endParaRPr lang="en-US"/>
        </a:p>
      </dgm:t>
    </dgm:pt>
    <dgm:pt modelId="{74260C52-C4A9-41D2-B2BA-4A915772DEAD}" type="sibTrans" cxnId="{6CCB564B-388D-4F13-AA6E-215E4A90DD57}">
      <dgm:prSet/>
      <dgm:spPr/>
      <dgm:t>
        <a:bodyPr/>
        <a:lstStyle/>
        <a:p>
          <a:endParaRPr lang="en-US"/>
        </a:p>
      </dgm:t>
    </dgm:pt>
    <dgm:pt modelId="{C9F0A36D-7FC2-45C6-9FBA-B677F0CB0A0A}">
      <dgm:prSet/>
      <dgm:spPr/>
      <dgm:t>
        <a:bodyPr/>
        <a:lstStyle/>
        <a:p>
          <a:r>
            <a:rPr lang="ru-RU"/>
            <a:t>Социокультурная компетенция предполагает не просто диалог на уровне индивидуумов, но готовность и способность к ведению диалога культур. Диалог культур подразумевает знание собственной культуры и культуры страны или стран изучаемого языка. </a:t>
          </a:r>
          <a:endParaRPr lang="en-US"/>
        </a:p>
      </dgm:t>
    </dgm:pt>
    <dgm:pt modelId="{DC1E570B-1A30-4980-B4E9-8356C7A31945}" type="parTrans" cxnId="{DCCD734B-E4C0-44B1-9E07-5D5B8DF1EDBE}">
      <dgm:prSet/>
      <dgm:spPr/>
      <dgm:t>
        <a:bodyPr/>
        <a:lstStyle/>
        <a:p>
          <a:endParaRPr lang="en-US"/>
        </a:p>
      </dgm:t>
    </dgm:pt>
    <dgm:pt modelId="{A09BF4E0-33AB-4265-9D18-955D1ACDD208}" type="sibTrans" cxnId="{DCCD734B-E4C0-44B1-9E07-5D5B8DF1EDBE}">
      <dgm:prSet/>
      <dgm:spPr/>
      <dgm:t>
        <a:bodyPr/>
        <a:lstStyle/>
        <a:p>
          <a:endParaRPr lang="en-US"/>
        </a:p>
      </dgm:t>
    </dgm:pt>
    <dgm:pt modelId="{145090FF-19D6-4209-B2A1-F18C9EA02104}">
      <dgm:prSet/>
      <dgm:spPr/>
      <dgm:t>
        <a:bodyPr/>
        <a:lstStyle/>
        <a:p>
          <a:r>
            <a:rPr lang="ru-RU"/>
            <a:t>Стратегическая и дискурсивная компетенции предполагает формирование определенных навыков и умения организации речи, умения выстраивать ее логично, последовательно и убедительно, ставить задачи и добиваться поставленной цели. </a:t>
          </a:r>
          <a:endParaRPr lang="en-US"/>
        </a:p>
      </dgm:t>
    </dgm:pt>
    <dgm:pt modelId="{4B36EA9B-FCB3-4BA1-82DD-2147794B0091}" type="parTrans" cxnId="{B55127F3-6BD0-4BA2-BAC4-BB63414461E9}">
      <dgm:prSet/>
      <dgm:spPr/>
      <dgm:t>
        <a:bodyPr/>
        <a:lstStyle/>
        <a:p>
          <a:endParaRPr lang="en-US"/>
        </a:p>
      </dgm:t>
    </dgm:pt>
    <dgm:pt modelId="{9C26E23E-07BC-455A-9EB8-E3C9331C7ADC}" type="sibTrans" cxnId="{B55127F3-6BD0-4BA2-BAC4-BB63414461E9}">
      <dgm:prSet/>
      <dgm:spPr/>
      <dgm:t>
        <a:bodyPr/>
        <a:lstStyle/>
        <a:p>
          <a:endParaRPr lang="en-US"/>
        </a:p>
      </dgm:t>
    </dgm:pt>
    <dgm:pt modelId="{52259525-F223-4873-B397-CCEFF0F24921}">
      <dgm:prSet/>
      <dgm:spPr/>
      <dgm:t>
        <a:bodyPr/>
        <a:lstStyle/>
        <a:p>
          <a:r>
            <a:rPr lang="ru-RU"/>
            <a:t>Социальная компетенция предполагает готовность и желание взаимодействовать с другими, уверенность в себе, а также умение поставить себя на место другого и способность справиться со сложившейся ситуацией. </a:t>
          </a:r>
          <a:endParaRPr lang="en-US"/>
        </a:p>
      </dgm:t>
    </dgm:pt>
    <dgm:pt modelId="{8FB40B84-7E14-4172-AB1B-AB92C951517E}" type="parTrans" cxnId="{E10AD9FF-CA8B-4A03-A851-63C9CDC26BA1}">
      <dgm:prSet/>
      <dgm:spPr/>
      <dgm:t>
        <a:bodyPr/>
        <a:lstStyle/>
        <a:p>
          <a:endParaRPr lang="en-US"/>
        </a:p>
      </dgm:t>
    </dgm:pt>
    <dgm:pt modelId="{9C865DD5-1A80-411C-BC44-ACA680953C9D}" type="sibTrans" cxnId="{E10AD9FF-CA8B-4A03-A851-63C9CDC26BA1}">
      <dgm:prSet/>
      <dgm:spPr/>
      <dgm:t>
        <a:bodyPr/>
        <a:lstStyle/>
        <a:p>
          <a:endParaRPr lang="en-US"/>
        </a:p>
      </dgm:t>
    </dgm:pt>
    <dgm:pt modelId="{A21BBCC5-1554-47B4-B9B6-29556CDC0369}" type="pres">
      <dgm:prSet presAssocID="{A34A54CF-78EE-4C8B-800D-ACDAFC4DF05C}" presName="linear" presStyleCnt="0">
        <dgm:presLayoutVars>
          <dgm:animLvl val="lvl"/>
          <dgm:resizeHandles val="exact"/>
        </dgm:presLayoutVars>
      </dgm:prSet>
      <dgm:spPr/>
    </dgm:pt>
    <dgm:pt modelId="{BC14CA6C-169D-4473-835C-59D12BBDA382}" type="pres">
      <dgm:prSet presAssocID="{B7D926F8-31D9-4E15-871E-7439066540B2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E2DC28CF-3008-4FA6-8CBF-37A09A6D57CF}" type="pres">
      <dgm:prSet presAssocID="{DEEDA0A2-1498-42D7-8F8C-8BB3A705B8D8}" presName="spacer" presStyleCnt="0"/>
      <dgm:spPr/>
    </dgm:pt>
    <dgm:pt modelId="{1506EC84-CD10-4C16-B3D2-DB2550919B80}" type="pres">
      <dgm:prSet presAssocID="{F3C46D3A-6BEB-40D7-B394-A89633ABF55C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916391CF-02FD-420F-9712-56F5628D9DD3}" type="pres">
      <dgm:prSet presAssocID="{74260C52-C4A9-41D2-B2BA-4A915772DEAD}" presName="spacer" presStyleCnt="0"/>
      <dgm:spPr/>
    </dgm:pt>
    <dgm:pt modelId="{A1B4D613-6DD5-4B1C-A498-2B2901452FB2}" type="pres">
      <dgm:prSet presAssocID="{C9F0A36D-7FC2-45C6-9FBA-B677F0CB0A0A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39F370C6-15D9-4BF8-9570-E1ADB16265BC}" type="pres">
      <dgm:prSet presAssocID="{A09BF4E0-33AB-4265-9D18-955D1ACDD208}" presName="spacer" presStyleCnt="0"/>
      <dgm:spPr/>
    </dgm:pt>
    <dgm:pt modelId="{2FD543D6-8634-4653-B868-820F78402572}" type="pres">
      <dgm:prSet presAssocID="{145090FF-19D6-4209-B2A1-F18C9EA02104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961E66C7-C19C-4FD0-B3EE-0FEAA046B867}" type="pres">
      <dgm:prSet presAssocID="{9C26E23E-07BC-455A-9EB8-E3C9331C7ADC}" presName="spacer" presStyleCnt="0"/>
      <dgm:spPr/>
    </dgm:pt>
    <dgm:pt modelId="{CE04B87D-D39C-4B82-91D6-54C62C4F1F9A}" type="pres">
      <dgm:prSet presAssocID="{52259525-F223-4873-B397-CCEFF0F24921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B31AD367-9497-4A6F-B3D2-D669FB825FDC}" type="presOf" srcId="{C9F0A36D-7FC2-45C6-9FBA-B677F0CB0A0A}" destId="{A1B4D613-6DD5-4B1C-A498-2B2901452FB2}" srcOrd="0" destOrd="0" presId="urn:microsoft.com/office/officeart/2005/8/layout/vList2"/>
    <dgm:cxn modelId="{DCCD734B-E4C0-44B1-9E07-5D5B8DF1EDBE}" srcId="{A34A54CF-78EE-4C8B-800D-ACDAFC4DF05C}" destId="{C9F0A36D-7FC2-45C6-9FBA-B677F0CB0A0A}" srcOrd="2" destOrd="0" parTransId="{DC1E570B-1A30-4980-B4E9-8356C7A31945}" sibTransId="{A09BF4E0-33AB-4265-9D18-955D1ACDD208}"/>
    <dgm:cxn modelId="{6CCB564B-388D-4F13-AA6E-215E4A90DD57}" srcId="{A34A54CF-78EE-4C8B-800D-ACDAFC4DF05C}" destId="{F3C46D3A-6BEB-40D7-B394-A89633ABF55C}" srcOrd="1" destOrd="0" parTransId="{1706987B-4156-4CDC-AB57-0218F7A04440}" sibTransId="{74260C52-C4A9-41D2-B2BA-4A915772DEAD}"/>
    <dgm:cxn modelId="{2C084272-5B36-44DB-BDA3-8FE4FEAF3C72}" type="presOf" srcId="{52259525-F223-4873-B397-CCEFF0F24921}" destId="{CE04B87D-D39C-4B82-91D6-54C62C4F1F9A}" srcOrd="0" destOrd="0" presId="urn:microsoft.com/office/officeart/2005/8/layout/vList2"/>
    <dgm:cxn modelId="{D8389C80-580D-4E63-A4F5-8D864A5480A3}" srcId="{A34A54CF-78EE-4C8B-800D-ACDAFC4DF05C}" destId="{B7D926F8-31D9-4E15-871E-7439066540B2}" srcOrd="0" destOrd="0" parTransId="{8960F685-05C8-439B-8C36-5FB8882697BB}" sibTransId="{DEEDA0A2-1498-42D7-8F8C-8BB3A705B8D8}"/>
    <dgm:cxn modelId="{6C941EA7-792A-4EE9-915D-60099BB49164}" type="presOf" srcId="{A34A54CF-78EE-4C8B-800D-ACDAFC4DF05C}" destId="{A21BBCC5-1554-47B4-B9B6-29556CDC0369}" srcOrd="0" destOrd="0" presId="urn:microsoft.com/office/officeart/2005/8/layout/vList2"/>
    <dgm:cxn modelId="{9E939DAA-48FB-4A79-8D66-A342BD9E0FEA}" type="presOf" srcId="{145090FF-19D6-4209-B2A1-F18C9EA02104}" destId="{2FD543D6-8634-4653-B868-820F78402572}" srcOrd="0" destOrd="0" presId="urn:microsoft.com/office/officeart/2005/8/layout/vList2"/>
    <dgm:cxn modelId="{98FB84B5-317A-4409-8480-B0CFE1FF96D2}" type="presOf" srcId="{B7D926F8-31D9-4E15-871E-7439066540B2}" destId="{BC14CA6C-169D-4473-835C-59D12BBDA382}" srcOrd="0" destOrd="0" presId="urn:microsoft.com/office/officeart/2005/8/layout/vList2"/>
    <dgm:cxn modelId="{442B5EC5-0C52-413E-AC1E-AAD8AEB5C818}" type="presOf" srcId="{F3C46D3A-6BEB-40D7-B394-A89633ABF55C}" destId="{1506EC84-CD10-4C16-B3D2-DB2550919B80}" srcOrd="0" destOrd="0" presId="urn:microsoft.com/office/officeart/2005/8/layout/vList2"/>
    <dgm:cxn modelId="{B55127F3-6BD0-4BA2-BAC4-BB63414461E9}" srcId="{A34A54CF-78EE-4C8B-800D-ACDAFC4DF05C}" destId="{145090FF-19D6-4209-B2A1-F18C9EA02104}" srcOrd="3" destOrd="0" parTransId="{4B36EA9B-FCB3-4BA1-82DD-2147794B0091}" sibTransId="{9C26E23E-07BC-455A-9EB8-E3C9331C7ADC}"/>
    <dgm:cxn modelId="{E10AD9FF-CA8B-4A03-A851-63C9CDC26BA1}" srcId="{A34A54CF-78EE-4C8B-800D-ACDAFC4DF05C}" destId="{52259525-F223-4873-B397-CCEFF0F24921}" srcOrd="4" destOrd="0" parTransId="{8FB40B84-7E14-4172-AB1B-AB92C951517E}" sibTransId="{9C865DD5-1A80-411C-BC44-ACA680953C9D}"/>
    <dgm:cxn modelId="{BCD42465-B8C2-4BDC-92C7-66A28DE2A568}" type="presParOf" srcId="{A21BBCC5-1554-47B4-B9B6-29556CDC0369}" destId="{BC14CA6C-169D-4473-835C-59D12BBDA382}" srcOrd="0" destOrd="0" presId="urn:microsoft.com/office/officeart/2005/8/layout/vList2"/>
    <dgm:cxn modelId="{F8442AFB-3BCA-4AC6-96FA-51C00C825C80}" type="presParOf" srcId="{A21BBCC5-1554-47B4-B9B6-29556CDC0369}" destId="{E2DC28CF-3008-4FA6-8CBF-37A09A6D57CF}" srcOrd="1" destOrd="0" presId="urn:microsoft.com/office/officeart/2005/8/layout/vList2"/>
    <dgm:cxn modelId="{377D9CC8-0DAF-4772-9CE7-64C475C1BC07}" type="presParOf" srcId="{A21BBCC5-1554-47B4-B9B6-29556CDC0369}" destId="{1506EC84-CD10-4C16-B3D2-DB2550919B80}" srcOrd="2" destOrd="0" presId="urn:microsoft.com/office/officeart/2005/8/layout/vList2"/>
    <dgm:cxn modelId="{BA72FCBF-4369-4B3F-9610-63B7687E092B}" type="presParOf" srcId="{A21BBCC5-1554-47B4-B9B6-29556CDC0369}" destId="{916391CF-02FD-420F-9712-56F5628D9DD3}" srcOrd="3" destOrd="0" presId="urn:microsoft.com/office/officeart/2005/8/layout/vList2"/>
    <dgm:cxn modelId="{2A20C96F-72AF-4F26-B207-D0BA7D99B60F}" type="presParOf" srcId="{A21BBCC5-1554-47B4-B9B6-29556CDC0369}" destId="{A1B4D613-6DD5-4B1C-A498-2B2901452FB2}" srcOrd="4" destOrd="0" presId="urn:microsoft.com/office/officeart/2005/8/layout/vList2"/>
    <dgm:cxn modelId="{59D31871-E149-4A82-9618-76B1C25C09BD}" type="presParOf" srcId="{A21BBCC5-1554-47B4-B9B6-29556CDC0369}" destId="{39F370C6-15D9-4BF8-9570-E1ADB16265BC}" srcOrd="5" destOrd="0" presId="urn:microsoft.com/office/officeart/2005/8/layout/vList2"/>
    <dgm:cxn modelId="{74F5AEAF-C233-4327-9C30-D91319E2E5D2}" type="presParOf" srcId="{A21BBCC5-1554-47B4-B9B6-29556CDC0369}" destId="{2FD543D6-8634-4653-B868-820F78402572}" srcOrd="6" destOrd="0" presId="urn:microsoft.com/office/officeart/2005/8/layout/vList2"/>
    <dgm:cxn modelId="{3C2ED97D-CB54-45CE-80ED-22028D0E925F}" type="presParOf" srcId="{A21BBCC5-1554-47B4-B9B6-29556CDC0369}" destId="{961E66C7-C19C-4FD0-B3EE-0FEAA046B867}" srcOrd="7" destOrd="0" presId="urn:microsoft.com/office/officeart/2005/8/layout/vList2"/>
    <dgm:cxn modelId="{5676BA02-1927-4C0A-984C-13492BDA8C92}" type="presParOf" srcId="{A21BBCC5-1554-47B4-B9B6-29556CDC0369}" destId="{CE04B87D-D39C-4B82-91D6-54C62C4F1F9A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14CA6C-169D-4473-835C-59D12BBDA382}">
      <dsp:nvSpPr>
        <dsp:cNvPr id="0" name=""/>
        <dsp:cNvSpPr/>
      </dsp:nvSpPr>
      <dsp:spPr>
        <a:xfrm>
          <a:off x="0" y="197637"/>
          <a:ext cx="5077071" cy="84547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/>
            <a:t>Лингвистическая компетенция предполагает овладение определенной суммой формальных знаний и соответствующих им навыков, связанных с различными аспектами языка: лексикой, фонетикой, грамматикой.</a:t>
          </a:r>
          <a:endParaRPr lang="en-US" sz="1200" kern="1200"/>
        </a:p>
      </dsp:txBody>
      <dsp:txXfrm>
        <a:off x="41272" y="238909"/>
        <a:ext cx="4994527" cy="762927"/>
      </dsp:txXfrm>
    </dsp:sp>
    <dsp:sp modelId="{1506EC84-CD10-4C16-B3D2-DB2550919B80}">
      <dsp:nvSpPr>
        <dsp:cNvPr id="0" name=""/>
        <dsp:cNvSpPr/>
      </dsp:nvSpPr>
      <dsp:spPr>
        <a:xfrm>
          <a:off x="0" y="1077668"/>
          <a:ext cx="5077071" cy="845471"/>
        </a:xfrm>
        <a:prstGeom prst="roundRect">
          <a:avLst/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/>
            <a:t>Социолингвистическая компетенция это способность осуществлять выбор языковых форм, использовать их и преобразовывать в соответствии с контекстом. </a:t>
          </a:r>
          <a:endParaRPr lang="en-US" sz="1200" kern="1200"/>
        </a:p>
      </dsp:txBody>
      <dsp:txXfrm>
        <a:off x="41272" y="1118940"/>
        <a:ext cx="4994527" cy="762927"/>
      </dsp:txXfrm>
    </dsp:sp>
    <dsp:sp modelId="{A1B4D613-6DD5-4B1C-A498-2B2901452FB2}">
      <dsp:nvSpPr>
        <dsp:cNvPr id="0" name=""/>
        <dsp:cNvSpPr/>
      </dsp:nvSpPr>
      <dsp:spPr>
        <a:xfrm>
          <a:off x="0" y="1957699"/>
          <a:ext cx="5077071" cy="845471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/>
            <a:t>Социокультурная компетенция предполагает не просто диалог на уровне индивидуумов, но готовность и способность к ведению диалога культур. Диалог культур подразумевает знание собственной культуры и культуры страны или стран изучаемого языка. </a:t>
          </a:r>
          <a:endParaRPr lang="en-US" sz="1200" kern="1200"/>
        </a:p>
      </dsp:txBody>
      <dsp:txXfrm>
        <a:off x="41272" y="1998971"/>
        <a:ext cx="4994527" cy="762927"/>
      </dsp:txXfrm>
    </dsp:sp>
    <dsp:sp modelId="{2FD543D6-8634-4653-B868-820F78402572}">
      <dsp:nvSpPr>
        <dsp:cNvPr id="0" name=""/>
        <dsp:cNvSpPr/>
      </dsp:nvSpPr>
      <dsp:spPr>
        <a:xfrm>
          <a:off x="0" y="2837731"/>
          <a:ext cx="5077071" cy="845471"/>
        </a:xfrm>
        <a:prstGeom prst="roundRect">
          <a:avLst/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/>
            <a:t>Стратегическая и дискурсивная компетенции предполагает формирование определенных навыков и умения организации речи, умения выстраивать ее логично, последовательно и убедительно, ставить задачи и добиваться поставленной цели. </a:t>
          </a:r>
          <a:endParaRPr lang="en-US" sz="1200" kern="1200"/>
        </a:p>
      </dsp:txBody>
      <dsp:txXfrm>
        <a:off x="41272" y="2879003"/>
        <a:ext cx="4994527" cy="762927"/>
      </dsp:txXfrm>
    </dsp:sp>
    <dsp:sp modelId="{CE04B87D-D39C-4B82-91D6-54C62C4F1F9A}">
      <dsp:nvSpPr>
        <dsp:cNvPr id="0" name=""/>
        <dsp:cNvSpPr/>
      </dsp:nvSpPr>
      <dsp:spPr>
        <a:xfrm>
          <a:off x="0" y="3717762"/>
          <a:ext cx="5077071" cy="845471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/>
            <a:t>Социальная компетенция предполагает готовность и желание взаимодействовать с другими, уверенность в себе, а также умение поставить себя на место другого и способность справиться со сложившейся ситуацией. </a:t>
          </a:r>
          <a:endParaRPr lang="en-US" sz="1200" kern="1200"/>
        </a:p>
      </dsp:txBody>
      <dsp:txXfrm>
        <a:off x="41272" y="3759034"/>
        <a:ext cx="4994527" cy="7629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3D85B7-A4D4-D035-52C2-EA03B05DAD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269EC30-29BB-50E2-122D-D768436AE1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DBDE3D-A02D-5CA3-E7C3-BF8413B8D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24CF-50D2-4C24-91E5-5E3CC2A10463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622012F-A59A-AEE5-DA92-219576C52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E450BDF-558B-D002-DFDE-900BBB27D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80FDF-615F-49D8-A1EA-8F6B2C6A3F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3206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5C95D6-8770-D53B-A308-4ABDA00E5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0A3BCE7-16EB-C11E-1D38-C5B1F8B2CD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7F9759C-345F-AB4F-B062-F8DD33EA4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24CF-50D2-4C24-91E5-5E3CC2A10463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C99B4DE-59EC-E20B-1DA8-F6DAC452C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545BACF-0FB4-5876-BD0B-60A3AD3A8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80FDF-615F-49D8-A1EA-8F6B2C6A3F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837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32C7719-8F73-72F8-CD90-090C2AB200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5304B1C-795A-75AF-BFDA-3B6A5AB83B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A7F27EE-04E9-01E3-BA48-3689A17CD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24CF-50D2-4C24-91E5-5E3CC2A10463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25E78B1-A726-1D35-4153-488A3AC92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834E9E4-EB1E-495B-9A2E-E7C25DD7D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80FDF-615F-49D8-A1EA-8F6B2C6A3F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916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5F4CD1-FE0B-2498-67A0-90B056717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6A037A2-41AE-0C9C-1749-EADB9AB9C5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FBC888-5010-AC5A-F598-FF1E4091B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24CF-50D2-4C24-91E5-5E3CC2A10463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46E634A-2262-EF38-89DA-8113D7AD5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17B23E2-606B-E0BC-3C91-E0FF4FBBD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80FDF-615F-49D8-A1EA-8F6B2C6A3F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7682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6B834E-AD1F-09D9-8BAF-0D99A9E53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3C40C83-E872-FACD-A853-6B4DB770E4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ED485BB-73FF-9519-712E-1D65BF75C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24CF-50D2-4C24-91E5-5E3CC2A10463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4943BB3-8F33-69FC-9D57-A09A6A50F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E1CDFDD-865B-9160-D841-86181E8A0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80FDF-615F-49D8-A1EA-8F6B2C6A3F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8564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9BCD6B-5821-F13E-FC54-FF6074C72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9B7D8E-CC81-75A8-C963-255912F730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4E55B54-250C-BB33-38C3-41AE54035E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4A88A32-EC20-C5E1-E383-80C8EB540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24CF-50D2-4C24-91E5-5E3CC2A10463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6218DF7-3960-FF13-A11E-3C63B5B57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0BEA5FE-1D2E-9D60-0A6C-F37EC2992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80FDF-615F-49D8-A1EA-8F6B2C6A3F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2393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05851A-F5DC-DADC-4AB1-5EC7A8D8B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437F5EF-B7A7-FDB8-3180-E5D352FF08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73552EE-17F3-CDBE-0B7B-5E974CF941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1BF3A70-5CCB-BABF-B35E-70BCB3F887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CAA48AB-5073-B0B0-DD51-495E6FABF3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BAC7934-CD0D-2915-5577-F8A2BBB15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24CF-50D2-4C24-91E5-5E3CC2A10463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1627AC7-624E-733B-DAA3-50297F7DF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97DF60D-5E54-5E3B-E146-E73995695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80FDF-615F-49D8-A1EA-8F6B2C6A3F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1471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3C4FEC-1257-3287-B1E1-0D55B03F9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B10BFF3-475D-BAC7-8E00-924EB7C04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24CF-50D2-4C24-91E5-5E3CC2A10463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C2A3A68-561C-0FE4-A36A-CE3DC7C41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C612562-1E1C-848A-2316-76ECDCF23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80FDF-615F-49D8-A1EA-8F6B2C6A3F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904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847C086-CA48-3B6C-2E07-8EE19029B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24CF-50D2-4C24-91E5-5E3CC2A10463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B47134D-1DF0-A437-90F3-AE603F194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2E31535-56B8-171A-0C39-67248081A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80FDF-615F-49D8-A1EA-8F6B2C6A3F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7765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AE0A52-7D04-42E7-05D6-5C71C6E66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C5F6946-71F4-4959-D365-B274BC50E9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3A3B6C8-4D53-6D31-686E-06F96A8495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ECE17C0-73DB-161B-D24A-F0B73679F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24CF-50D2-4C24-91E5-5E3CC2A10463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2817417-3AF7-4531-6B21-264E41779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00301AF-F5AE-8D22-833A-66C1BDC16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80FDF-615F-49D8-A1EA-8F6B2C6A3F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4409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06C7E8-6B43-9396-07C3-E6E81C15A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3CF3A5E-DAE8-9F41-6AD0-CCBC4D113F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E6EB6F0-CEB8-2034-FC2C-31B3517318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5B27BC4-AC50-E9D5-8A46-CB24708F8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24CF-50D2-4C24-91E5-5E3CC2A10463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E8A2A30-D6C5-A81F-B2FE-B9CD05545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C2180FD-0AED-1ECF-E230-90F1F576D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80FDF-615F-49D8-A1EA-8F6B2C6A3F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9289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0AD560-3A2C-8ADA-39FD-B71F4E59D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9222F03-7752-F36F-EAE2-0EBEF6746A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808539A-7F5F-5B0E-2ECB-E49E7F6122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424CF-50D2-4C24-91E5-5E3CC2A10463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BD27EC3-87D6-0155-7D81-6C648A798A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421022C-2BCC-25C1-4323-49EFB032D7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580FDF-615F-49D8-A1EA-8F6B2C6A3F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137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kzref.org/programma-pasch-shkoli-partneri-budushego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2338C5-EDF9-ACC4-DCC5-AF5D2A57A6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241" y="1008993"/>
            <a:ext cx="9231410" cy="3542045"/>
          </a:xfrm>
        </p:spPr>
        <p:txBody>
          <a:bodyPr anchor="b">
            <a:normAutofit/>
          </a:bodyPr>
          <a:lstStyle/>
          <a:p>
            <a:pPr algn="l"/>
            <a:r>
              <a:rPr lang="ru-RU" sz="5500"/>
              <a:t>Цели обучения иностранным языкам в различных типах учебных заведений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B72F21C-E49A-9768-48AB-8DF9FDE046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5241" y="4582814"/>
            <a:ext cx="7132335" cy="1312657"/>
          </a:xfrm>
        </p:spPr>
        <p:txBody>
          <a:bodyPr anchor="t">
            <a:normAutofit/>
          </a:bodyPr>
          <a:lstStyle/>
          <a:p>
            <a:pPr algn="l"/>
            <a:r>
              <a:rPr lang="ru-RU" dirty="0"/>
              <a:t>Лекция 7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55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Triangle 20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8A9ACB-3891-3619-B27A-7919A053C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ru-RU" sz="67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Практические цели</a:t>
            </a:r>
            <a:endParaRPr lang="ru-RU" sz="670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FCBAC90-7E3E-B675-A8B1-F1C4ED6E1F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r>
              <a:rPr lang="ru-RU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Их достижение означает, что обучаемый овладел иностранным языком как инструментом межнационального общения. Это означает, что он (овладевший ИЯ) умеет говорить, понимать на слух, читать и писать на ИЯ, иногда переводить, соответственно различают 4 основных вида речевой деятельности, в процессе которых происходит общение на ИЯ. Эти 4 вида разделяются на устные (говорение и аудирование, когда функционирует звуковой код языка) и письменные (письмо и чтение, когда функционирует графический код языка).</a:t>
            </a:r>
            <a:endParaRPr lang="ru-RU" sz="2000"/>
          </a:p>
        </p:txBody>
      </p:sp>
    </p:spTree>
    <p:extLst>
      <p:ext uri="{BB962C8B-B14F-4D97-AF65-F5344CB8AC3E}">
        <p14:creationId xmlns:p14="http://schemas.microsoft.com/office/powerpoint/2010/main" val="2325304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Triangle 20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9F2866-ABD4-CF32-10C8-E4DD6ED65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ru-RU" sz="56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Образовательные цели</a:t>
            </a:r>
            <a:endParaRPr lang="ru-RU" sz="560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E010662-8DFB-2858-DBAA-F6D3D6823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r>
              <a:rPr lang="ru-RU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Межнациональное общение может быть успешным, если человек, осуществляющий коммуникацию с носителем другого языка, обладает определенными знаниями. К этим знаниям относятся государственный строй страны, где говорят на этом языке, политическая структура, обычаи, право, традиции, праздники, особенности национального характера и речевого этикета, реалии и др. </a:t>
            </a:r>
          </a:p>
          <a:p>
            <a:endParaRPr lang="ru-RU" sz="2400"/>
          </a:p>
        </p:txBody>
      </p:sp>
    </p:spTree>
    <p:extLst>
      <p:ext uri="{BB962C8B-B14F-4D97-AF65-F5344CB8AC3E}">
        <p14:creationId xmlns:p14="http://schemas.microsoft.com/office/powerpoint/2010/main" val="2990839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8106D7-E45D-27BB-C6F6-1E0607109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ru-RU" sz="67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Развивающие цели</a:t>
            </a:r>
            <a:endParaRPr lang="ru-RU" sz="670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81F9231-D665-7136-4902-4700769A2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r>
              <a:rPr lang="ru-RU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Их достижение означает, что процесс овладения ИЯ оказал огромное положительное влияние на интеллект обучаемых, на деятельность их механизмов памяти, внимания, внутренней речи/внутреннего проговаривания, предугадывание, формирует и совершенствует умение логически мыслить, обобщать, делать выводы, умение автономной деятельности (самостоятельно планировать свою работу, составлять письменные планы, подбирать необходимые материалы для этой работы, распределять их использование во времени и т. д.).</a:t>
            </a:r>
            <a:endParaRPr lang="ru-RU" sz="2000"/>
          </a:p>
        </p:txBody>
      </p:sp>
    </p:spTree>
    <p:extLst>
      <p:ext uri="{BB962C8B-B14F-4D97-AF65-F5344CB8AC3E}">
        <p14:creationId xmlns:p14="http://schemas.microsoft.com/office/powerpoint/2010/main" val="3673697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7932F7-F287-B913-BB63-195B391387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ru-RU" sz="56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Воспитательные цели</a:t>
            </a:r>
            <a:endParaRPr lang="ru-RU" sz="560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A5EB827-ED84-12B2-C3CF-6D07C965D4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r>
              <a:rPr lang="ru-RU" sz="22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процессе овладения ИЯ происходит влияние на характер обучаемого – вырабатываются терпение, усидчивость, умение самоконтроля, ускоряется темп речевой реакции (как во внутр., так и во внешней речи), совершенствуются моральные устои, представления о добре и зле, вырабатывается уважение к культуре народов, говорящих на изучаемом языке, а также, на основе сравнительно- сопоставительного анализа увеличивается уважение к своему народу, своей культуре</a:t>
            </a:r>
            <a:endParaRPr lang="ru-RU" sz="2200"/>
          </a:p>
        </p:txBody>
      </p:sp>
    </p:spTree>
    <p:extLst>
      <p:ext uri="{BB962C8B-B14F-4D97-AF65-F5344CB8AC3E}">
        <p14:creationId xmlns:p14="http://schemas.microsoft.com/office/powerpoint/2010/main" val="1528818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45D337-CCB5-B96C-792F-A9C272578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ru-RU" sz="72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Научные цели</a:t>
            </a:r>
            <a:endParaRPr lang="ru-RU" sz="720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497411-619F-DC13-5D7C-F7BE1A1C25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r>
              <a:rPr lang="ru-RU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Иностранные языки изучаются с научными целями только в высшей языковой школе. При этом целями являются изучение ИЯ в плане синхронии и диахронии, стилистических и жанровых разновидностей, на разных уровнях языка, в плане специфики иноязычного общения, в разных сферах и ситуациях деловых и профессиональных контактов. Кроме того, в яз. ВУЗах исследуются в научном плане все перечисленные выше проблемы Лингводидактики.</a:t>
            </a:r>
            <a:br>
              <a:rPr lang="ru-RU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2000"/>
          </a:p>
        </p:txBody>
      </p:sp>
    </p:spTree>
    <p:extLst>
      <p:ext uri="{BB962C8B-B14F-4D97-AF65-F5344CB8AC3E}">
        <p14:creationId xmlns:p14="http://schemas.microsoft.com/office/powerpoint/2010/main" val="34310915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16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: Shape 18">
            <a:extLst>
              <a:ext uri="{FF2B5EF4-FFF2-40B4-BE49-F238E27FC236}">
                <a16:creationId xmlns:a16="http://schemas.microsoft.com/office/drawing/2014/main" id="{F474090D-CD95-4B41-BE3D-6596953D32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4662" y="323519"/>
            <a:ext cx="4323899" cy="6212748"/>
          </a:xfrm>
          <a:custGeom>
            <a:avLst/>
            <a:gdLst>
              <a:gd name="connsiteX0" fmla="*/ 0 w 4323899"/>
              <a:gd name="connsiteY0" fmla="*/ 0 h 6212748"/>
              <a:gd name="connsiteX1" fmla="*/ 742501 w 4323899"/>
              <a:gd name="connsiteY1" fmla="*/ 0 h 6212748"/>
              <a:gd name="connsiteX2" fmla="*/ 4323899 w 4323899"/>
              <a:gd name="connsiteY2" fmla="*/ 0 h 6212748"/>
              <a:gd name="connsiteX3" fmla="*/ 4323899 w 4323899"/>
              <a:gd name="connsiteY3" fmla="*/ 2864954 h 6212748"/>
              <a:gd name="connsiteX4" fmla="*/ 880454 w 4323899"/>
              <a:gd name="connsiteY4" fmla="*/ 6212748 h 6212748"/>
              <a:gd name="connsiteX5" fmla="*/ 0 w 4323899"/>
              <a:gd name="connsiteY5" fmla="*/ 6212748 h 6212748"/>
              <a:gd name="connsiteX6" fmla="*/ 0 w 4323899"/>
              <a:gd name="connsiteY6" fmla="*/ 6210962 h 621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23899" h="6212748">
                <a:moveTo>
                  <a:pt x="0" y="0"/>
                </a:moveTo>
                <a:lnTo>
                  <a:pt x="742501" y="0"/>
                </a:lnTo>
                <a:lnTo>
                  <a:pt x="4323899" y="0"/>
                </a:lnTo>
                <a:lnTo>
                  <a:pt x="4323899" y="2864954"/>
                </a:lnTo>
                <a:lnTo>
                  <a:pt x="880454" y="6212748"/>
                </a:lnTo>
                <a:lnTo>
                  <a:pt x="0" y="6212748"/>
                </a:lnTo>
                <a:lnTo>
                  <a:pt x="0" y="6210962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Right Triangle 20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2">
            <a:extLst>
              <a:ext uri="{FF2B5EF4-FFF2-40B4-BE49-F238E27FC236}">
                <a16:creationId xmlns:a16="http://schemas.microsoft.com/office/drawing/2014/main" id="{B8F3E811-B104-4DFF-951A-008C860FF1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22281A-14BB-10E2-80DD-11B0FAC23A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9304" y="1266614"/>
            <a:ext cx="5769224" cy="3759434"/>
          </a:xfrm>
        </p:spPr>
        <p:txBody>
          <a:bodyPr anchor="ctr">
            <a:normAutofit/>
          </a:bodyPr>
          <a:lstStyle/>
          <a:p>
            <a:r>
              <a:rPr lang="ru-RU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Основной целью обучения ИЯ в пороговом уровне названо формирование </a:t>
            </a:r>
            <a:r>
              <a:rPr lang="ru-RU" sz="2000" u="sng"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коммуникативной компетенции</a:t>
            </a:r>
            <a:r>
              <a:rPr lang="ru-RU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т.е. здесь авторы уже не разграничивают цели на общеобразовательные, практические, воспитательные и развивающие. Именно комплексный подход к реализации этих целей позволил им выделить несколько ее составляющих: 1) лингвистическая компетенция, 2) социолингвистическая компетенция, 3) социокультурная компетенция, 4) стратегическая компетенция, 5) дискурсивная компетенция, 6) социальная компетенция. </a:t>
            </a:r>
          </a:p>
          <a:p>
            <a:endParaRPr lang="ru-RU" sz="2000"/>
          </a:p>
        </p:txBody>
      </p:sp>
    </p:spTree>
    <p:extLst>
      <p:ext uri="{BB962C8B-B14F-4D97-AF65-F5344CB8AC3E}">
        <p14:creationId xmlns:p14="http://schemas.microsoft.com/office/powerpoint/2010/main" val="63568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79FCBE05-E963-41B2-97FD-8631A61EB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1250" y="323519"/>
            <a:ext cx="7217311" cy="6212748"/>
          </a:xfrm>
          <a:custGeom>
            <a:avLst/>
            <a:gdLst>
              <a:gd name="connsiteX0" fmla="*/ 0 w 7217311"/>
              <a:gd name="connsiteY0" fmla="*/ 0 h 6212748"/>
              <a:gd name="connsiteX1" fmla="*/ 1121310 w 7217311"/>
              <a:gd name="connsiteY1" fmla="*/ 0 h 6212748"/>
              <a:gd name="connsiteX2" fmla="*/ 1837014 w 7217311"/>
              <a:gd name="connsiteY2" fmla="*/ 0 h 6212748"/>
              <a:gd name="connsiteX3" fmla="*/ 2893412 w 7217311"/>
              <a:gd name="connsiteY3" fmla="*/ 0 h 6212748"/>
              <a:gd name="connsiteX4" fmla="*/ 3635911 w 7217311"/>
              <a:gd name="connsiteY4" fmla="*/ 0 h 6212748"/>
              <a:gd name="connsiteX5" fmla="*/ 3635913 w 7217311"/>
              <a:gd name="connsiteY5" fmla="*/ 0 h 6212748"/>
              <a:gd name="connsiteX6" fmla="*/ 7217311 w 7217311"/>
              <a:gd name="connsiteY6" fmla="*/ 0 h 6212748"/>
              <a:gd name="connsiteX7" fmla="*/ 7217311 w 7217311"/>
              <a:gd name="connsiteY7" fmla="*/ 2864954 h 6212748"/>
              <a:gd name="connsiteX8" fmla="*/ 3773866 w 7217311"/>
              <a:gd name="connsiteY8" fmla="*/ 6212748 h 6212748"/>
              <a:gd name="connsiteX9" fmla="*/ 2893412 w 7217311"/>
              <a:gd name="connsiteY9" fmla="*/ 6212748 h 6212748"/>
              <a:gd name="connsiteX10" fmla="*/ 2893412 w 7217311"/>
              <a:gd name="connsiteY10" fmla="*/ 6210962 h 6212748"/>
              <a:gd name="connsiteX11" fmla="*/ 1837014 w 7217311"/>
              <a:gd name="connsiteY11" fmla="*/ 6210962 h 6212748"/>
              <a:gd name="connsiteX12" fmla="*/ 1837014 w 7217311"/>
              <a:gd name="connsiteY12" fmla="*/ 6212748 h 6212748"/>
              <a:gd name="connsiteX13" fmla="*/ 0 w 7217311"/>
              <a:gd name="connsiteY13" fmla="*/ 6212748 h 621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217311" h="6212748">
                <a:moveTo>
                  <a:pt x="0" y="0"/>
                </a:moveTo>
                <a:lnTo>
                  <a:pt x="1121310" y="0"/>
                </a:lnTo>
                <a:lnTo>
                  <a:pt x="1837014" y="0"/>
                </a:lnTo>
                <a:lnTo>
                  <a:pt x="2893412" y="0"/>
                </a:lnTo>
                <a:lnTo>
                  <a:pt x="3635911" y="0"/>
                </a:lnTo>
                <a:lnTo>
                  <a:pt x="3635913" y="0"/>
                </a:lnTo>
                <a:lnTo>
                  <a:pt x="7217311" y="0"/>
                </a:lnTo>
                <a:lnTo>
                  <a:pt x="7217311" y="2864954"/>
                </a:lnTo>
                <a:lnTo>
                  <a:pt x="3773866" y="6212748"/>
                </a:lnTo>
                <a:lnTo>
                  <a:pt x="2893412" y="6212748"/>
                </a:lnTo>
                <a:lnTo>
                  <a:pt x="2893412" y="6210962"/>
                </a:lnTo>
                <a:lnTo>
                  <a:pt x="1837014" y="6210962"/>
                </a:lnTo>
                <a:lnTo>
                  <a:pt x="1837014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Right Triangle 12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D233ACE-F3A1-4543-B9F4-425DDA5793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6C51169A-1C80-7AB6-C127-309CEB65A4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4040992"/>
              </p:ext>
            </p:extLst>
          </p:nvPr>
        </p:nvGraphicFramePr>
        <p:xfrm>
          <a:off x="5101143" y="1008993"/>
          <a:ext cx="5077071" cy="47608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5450463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611</Words>
  <Application>Microsoft Office PowerPoint</Application>
  <PresentationFormat>Широкоэкранный</PresentationFormat>
  <Paragraphs>18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Цели обучения иностранным языкам в различных типах учебных заведений</vt:lpstr>
      <vt:lpstr>1. Практические цели</vt:lpstr>
      <vt:lpstr>2. Образовательные цели</vt:lpstr>
      <vt:lpstr>3. Развивающие цели</vt:lpstr>
      <vt:lpstr>4. Воспитательные цели</vt:lpstr>
      <vt:lpstr>5. Научные цели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Цели обучения иностранным языкам в различных типах учебных заведений</dc:title>
  <dc:creator>Хамза Мадина Адебиетовна</dc:creator>
  <cp:lastModifiedBy>Хамза Мадина Адебиетовна</cp:lastModifiedBy>
  <cp:revision>1</cp:revision>
  <dcterms:created xsi:type="dcterms:W3CDTF">2022-11-10T10:04:36Z</dcterms:created>
  <dcterms:modified xsi:type="dcterms:W3CDTF">2022-11-10T10:11:12Z</dcterms:modified>
</cp:coreProperties>
</file>