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8" d="100"/>
          <a:sy n="88" d="100"/>
        </p:scale>
        <p:origin x="-1282" y="-6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5B106E36-FD25-4E2D-B0AA-010F637433A0}" type="datetimeFigureOut">
              <a:rPr lang="ru-RU" smtClean="0"/>
              <a:pPr/>
              <a:t>05.12.2021</a:t>
            </a:fld>
            <a:endParaRPr lang="ru-RU"/>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ru-RU"/>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05.12.2021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05.12.2021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05.12.2021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5B106E36-FD25-4E2D-B0AA-010F637433A0}" type="datetimeFigureOut">
              <a:rPr lang="ru-RU" smtClean="0"/>
              <a:pPr/>
              <a:t>05.12.2021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05.12.2021</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05.12.2021</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fld id="{5B106E36-FD25-4E2D-B0AA-010F637433A0}" type="datetimeFigureOut">
              <a:rPr lang="ru-RU" smtClean="0"/>
              <a:pPr/>
              <a:t>05.12.2021</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5B106E36-FD25-4E2D-B0AA-010F637433A0}" type="datetimeFigureOut">
              <a:rPr lang="ru-RU" smtClean="0"/>
              <a:pPr/>
              <a:t>05.12.2021</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extLst/>
          </a:lstStyle>
          <a:p>
            <a:fld id="{5B106E36-FD25-4E2D-B0AA-010F637433A0}" type="datetimeFigureOut">
              <a:rPr lang="ru-RU" smtClean="0"/>
              <a:pPr/>
              <a:t>05.12.2021</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5B106E36-FD25-4E2D-B0AA-010F637433A0}" type="datetimeFigureOut">
              <a:rPr lang="ru-RU" smtClean="0"/>
              <a:pPr/>
              <a:t>05.12.2021</a:t>
            </a:fld>
            <a:endParaRPr lang="ru-RU"/>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ru-RU"/>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725C68B6-61C2-468F-89AB-4B9F7531AA68}" type="slidenum">
              <a:rPr lang="ru-RU" smtClean="0"/>
              <a:pPr/>
              <a:t>‹#›</a:t>
            </a:fld>
            <a:endParaRPr lang="ru-RU"/>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илиния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илиния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5B106E36-FD25-4E2D-B0AA-010F637433A0}" type="datetimeFigureOut">
              <a:rPr lang="ru-RU" smtClean="0"/>
              <a:pPr/>
              <a:t>05.12.2021</a:t>
            </a:fld>
            <a:endParaRPr lang="ru-RU"/>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ru-RU"/>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pPr algn="ctr"/>
            <a:r>
              <a:rPr lang="kk-KZ" b="1" dirty="0" smtClean="0">
                <a:latin typeface="Arial" pitchFamily="34" charset="0"/>
                <a:cs typeface="Arial" pitchFamily="34" charset="0"/>
              </a:rPr>
              <a:t>15- дәріс. </a:t>
            </a:r>
            <a:r>
              <a:rPr lang="kk-KZ" b="1" dirty="0" smtClean="0">
                <a:latin typeface="Arial" pitchFamily="34" charset="0"/>
                <a:cs typeface="Arial" pitchFamily="34" charset="0"/>
              </a:rPr>
              <a:t/>
            </a:r>
            <a:br>
              <a:rPr lang="kk-KZ" b="1" dirty="0" smtClean="0">
                <a:latin typeface="Arial" pitchFamily="34" charset="0"/>
                <a:cs typeface="Arial" pitchFamily="34" charset="0"/>
              </a:rPr>
            </a:br>
            <a:r>
              <a:rPr lang="kk-KZ" b="1" dirty="0" smtClean="0">
                <a:latin typeface="Arial" pitchFamily="34" charset="0"/>
                <a:cs typeface="Arial" pitchFamily="34" charset="0"/>
              </a:rPr>
              <a:t>Педагогикалық </a:t>
            </a:r>
            <a:r>
              <a:rPr lang="kk-KZ" b="1" dirty="0" smtClean="0">
                <a:latin typeface="Arial" pitchFamily="34" charset="0"/>
                <a:cs typeface="Arial" pitchFamily="34" charset="0"/>
              </a:rPr>
              <a:t>іс-әрекетте көшбасшылықты дамытудың әдістемесі.</a:t>
            </a:r>
            <a:r>
              <a:rPr lang="ru-RU" dirty="0" smtClean="0">
                <a:latin typeface="Arial" pitchFamily="34" charset="0"/>
                <a:cs typeface="Arial" pitchFamily="34" charset="0"/>
              </a:rPr>
              <a:t/>
            </a:r>
            <a:br>
              <a:rPr lang="ru-RU" dirty="0" smtClean="0">
                <a:latin typeface="Arial" pitchFamily="34" charset="0"/>
                <a:cs typeface="Arial" pitchFamily="34" charset="0"/>
              </a:rPr>
            </a:br>
            <a:endParaRPr lang="ru-RU" dirty="0">
              <a:latin typeface="Arial" pitchFamily="34" charset="0"/>
              <a:cs typeface="Arial" pitchFamily="34" charset="0"/>
            </a:endParaRPr>
          </a:p>
        </p:txBody>
      </p:sp>
      <p:sp>
        <p:nvSpPr>
          <p:cNvPr id="3" name="Подзаголовок 2"/>
          <p:cNvSpPr>
            <a:spLocks noGrp="1"/>
          </p:cNvSpPr>
          <p:nvPr>
            <p:ph type="subTitle" idx="1"/>
          </p:nvPr>
        </p:nvSpPr>
        <p:spPr>
          <a:xfrm>
            <a:off x="251520" y="5658296"/>
            <a:ext cx="6188224" cy="1199704"/>
          </a:xfrm>
        </p:spPr>
        <p:txBody>
          <a:bodyPr/>
          <a:lstStyle/>
          <a:p>
            <a:r>
              <a:rPr lang="ru-RU" dirty="0" err="1" smtClean="0"/>
              <a:t>Шалгынбаева</a:t>
            </a:r>
            <a:r>
              <a:rPr lang="ru-RU" dirty="0" smtClean="0"/>
              <a:t> </a:t>
            </a:r>
            <a:r>
              <a:rPr lang="ru-RU" dirty="0" err="1" smtClean="0"/>
              <a:t>Кадиша</a:t>
            </a:r>
            <a:r>
              <a:rPr lang="ru-RU" dirty="0" smtClean="0"/>
              <a:t> </a:t>
            </a:r>
            <a:r>
              <a:rPr lang="ru-RU" dirty="0" err="1" smtClean="0"/>
              <a:t>Кадыровна</a:t>
            </a:r>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476672"/>
            <a:ext cx="8352928" cy="5544616"/>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ru-RU" dirty="0"/>
          </a:p>
        </p:txBody>
      </p:sp>
      <p:sp>
        <p:nvSpPr>
          <p:cNvPr id="59393" name="Rectangle 1"/>
          <p:cNvSpPr>
            <a:spLocks noChangeArrowheads="1"/>
          </p:cNvSpPr>
          <p:nvPr/>
        </p:nvSpPr>
        <p:spPr bwMode="auto">
          <a:xfrm>
            <a:off x="395536" y="807096"/>
            <a:ext cx="8208912"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k-KZ"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Өткен жағдайды мұғалімдермен талқылау. Олар таңдаған рөлдердің маңызын хабарлау. Егер топтағы адамдарды бір немесе бірнеше адамдар басқарып, рөлдерді бөле бастаса, онда орындалған рөлдер сол адамдардың қасиеттерін көрсетпейді. Мұндай жағдайда топтың қаншалықты ұйымдасқан түрде жұмыс жасағанын, оған не ықпал еткенін талқылау қажет. Тренер тапсырманы орындауда мұғалімдерді басқарғандардың көшбасшылық қасиеттерін бақылауы қажет.</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sz="11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kk-KZ"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Жаттығу бізге топтағы көшбасшыны, мұғалімдердің көшбасшылық қасиеттерін айқындауға мүмкіндік берді. Сабақта көшбасшылық қасиеттерін танытпаған мұғалімдер делбеші, ат айдаушы ролін таңдаған жағдайлар да кездесті. Күймеде есіктердің, шатырдың, жалшылардың болуы бұл мұғалімдердің көшбасшылық әлеуетін білдіреді, тек оны дамыту керек. Бұл жаттығуды 25 адамға дейінгі адамы бар топта орындаған жөн.</a:t>
            </a:r>
            <a:endParaRPr kumimoji="0" lang="kk-KZ"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467544" y="548680"/>
            <a:ext cx="8280920" cy="576064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ru-RU" dirty="0"/>
          </a:p>
        </p:txBody>
      </p:sp>
      <p:sp>
        <p:nvSpPr>
          <p:cNvPr id="60417" name="Rectangle 1"/>
          <p:cNvSpPr>
            <a:spLocks noChangeArrowheads="1"/>
          </p:cNvSpPr>
          <p:nvPr/>
        </p:nvSpPr>
        <p:spPr bwMode="auto">
          <a:xfrm>
            <a:off x="611560" y="1064354"/>
            <a:ext cx="8352928" cy="350865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k-K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«Командирсіз» жаттығуы </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Орындау уақыты – 10 минут.</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Мақсаты – қатысушылардың ептілігін, бастамашылдығын, өздерін ұстай білуін,</a:t>
            </a:r>
            <a:r>
              <a:rPr kumimoji="0" lang="kk-KZ" sz="11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kk-KZ"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жеке жауапкершілігін, топта жұмыс жасау іскерлігін дамыту.</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Тренер тыңдаушыларға кезекпен келесі бұйрықтарды орындауды сұрайды:</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бойлары бойынша бір қатарға тұру;</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ойлары бойынша 4 қатарға тұру;</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2 шеңбер жасау;</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үшбұрыш жасау және т.б.</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r>
              <a:rPr kumimoji="0" lang="kk-KZ"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Дегенмен алдымен барлығын үндемей жасайтындығы, ешқандай ым мен ишара және эмоциямен көрсетпейтіндігі, тек көзқарастары арқылы әрекет ету керектігі жайында олар ескертіледі.</a:t>
            </a:r>
            <a:r>
              <a:rPr lang="kk-KZ" sz="2400" dirty="0" smtClean="0"/>
              <a:t> </a:t>
            </a:r>
            <a:endParaRPr kumimoji="0" lang="kk-KZ"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467544" y="476672"/>
            <a:ext cx="8424936" cy="5832648"/>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ru-RU"/>
          </a:p>
        </p:txBody>
      </p:sp>
      <p:sp>
        <p:nvSpPr>
          <p:cNvPr id="61441" name="Rectangle 1"/>
          <p:cNvSpPr>
            <a:spLocks noChangeArrowheads="1"/>
          </p:cNvSpPr>
          <p:nvPr/>
        </p:nvSpPr>
        <p:spPr bwMode="auto">
          <a:xfrm>
            <a:off x="467544" y="1187461"/>
            <a:ext cx="8424936" cy="427809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k-KZ"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Талқылау:</a:t>
            </a:r>
            <a:endParaRPr kumimoji="0" lang="ru-RU"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kk-KZ"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Айтыңызшы, осы жаттығуды көшбасшылықты анықтайтын тест деп атауға</a:t>
            </a:r>
            <a:r>
              <a:rPr kumimoji="0" lang="kk-KZ" sz="105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kk-KZ"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бола ма және неліктен осылай ойлайсыз?</a:t>
            </a:r>
            <a:endParaRPr kumimoji="0" lang="ru-RU"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kk-KZ"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Сіз қайсы болмысыңыздан көшбасшысыз?</a:t>
            </a:r>
            <a:endParaRPr kumimoji="0" lang="ru-RU"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kk-KZ"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Сізге басқару стилінен бас тарту жеңіл ме?</a:t>
            </a:r>
            <a:endParaRPr kumimoji="0" lang="ru-RU"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kk-KZ"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Жетекші болып үйреніп қалғандардың сезімдері қандай болды? Кенеттен</a:t>
            </a:r>
            <a:r>
              <a:rPr kumimoji="0" lang="kk-KZ" sz="105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kk-KZ"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әлдебіреудің кеңесінсіз, бұйрығынсыз жүру қиын ба?</a:t>
            </a:r>
            <a:endParaRPr kumimoji="0" lang="ru-RU"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kk-KZ"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Бір-біріңізді қалай түсіндіңіздер?</a:t>
            </a:r>
            <a:endParaRPr kumimoji="0" lang="ru-RU"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kk-KZ"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Сізге өзіңізге жауап беру және дербес шешім қабылдау ұнады ма?</a:t>
            </a:r>
            <a:endParaRPr kumimoji="0" lang="ru-RU"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sz="105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kk-KZ"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Бұл жаттығудың мәні - қандай да бір міндетті орындауда әрбір қатысушы өзіне ғана сенетіндігінде болып табылады. Өйткені бұл топтық тапсырма, әрқайсысының жетістігі жалпы жетістіктің кепілі болады.</a:t>
            </a:r>
            <a:r>
              <a:rPr kumimoji="0" lang="kk-KZ" sz="105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kk-KZ"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Жаттығуды орындау кезінде көшбасшылар да, көшбасшылық қасиеттері жоқтар да өздерін ыңғайсыз сезінеді. Жаттығу біреулерде өзін ұстауды айқын түсіну мен іскерлікті және топтағы жұмыста басқаларға өз бастамашылдығын көрсетуді қалыптастырады. Тағы да айтып кететін жайт, жаттығу табысты орындалып, мақсатқа жетуі үшін тренер мұғалімдерге нақты нұсқау беруі тиіс.</a:t>
            </a:r>
            <a:endParaRPr kumimoji="0" lang="kk-KZ"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fontScale="92500" lnSpcReduction="10000"/>
          </a:bodyPr>
          <a:lstStyle/>
          <a:p>
            <a:pPr lvl="0"/>
            <a:r>
              <a:rPr lang="kk-KZ" dirty="0" smtClean="0">
                <a:latin typeface="Arial" pitchFamily="34" charset="0"/>
                <a:cs typeface="Arial" pitchFamily="34" charset="0"/>
              </a:rPr>
              <a:t>Педaгогикaлық </a:t>
            </a:r>
            <a:r>
              <a:rPr lang="kk-KZ" dirty="0" smtClean="0">
                <a:latin typeface="Arial" pitchFamily="34" charset="0"/>
                <a:cs typeface="Arial" pitchFamily="34" charset="0"/>
              </a:rPr>
              <a:t>іс-әрекетте көшбасшылықты дaмытудың әдіс-тәсілдері.</a:t>
            </a:r>
            <a:endParaRPr lang="ru-RU" dirty="0" smtClean="0">
              <a:latin typeface="Arial" pitchFamily="34" charset="0"/>
              <a:cs typeface="Arial" pitchFamily="34" charset="0"/>
            </a:endParaRPr>
          </a:p>
          <a:p>
            <a:pPr lvl="0"/>
            <a:r>
              <a:rPr lang="kk-KZ" dirty="0" smtClean="0">
                <a:latin typeface="Arial" pitchFamily="34" charset="0"/>
                <a:cs typeface="Arial" pitchFamily="34" charset="0"/>
              </a:rPr>
              <a:t> Рухaни-aдaмгершілік құндылықтaрды дaмыту әдістемесі. </a:t>
            </a:r>
            <a:endParaRPr lang="ru-RU" dirty="0" smtClean="0">
              <a:latin typeface="Arial" pitchFamily="34" charset="0"/>
              <a:cs typeface="Arial" pitchFamily="34" charset="0"/>
            </a:endParaRPr>
          </a:p>
          <a:p>
            <a:pPr lvl="0"/>
            <a:r>
              <a:rPr lang="kk-KZ" dirty="0" smtClean="0">
                <a:latin typeface="Arial" pitchFamily="34" charset="0"/>
                <a:cs typeface="Arial" pitchFamily="34" charset="0"/>
              </a:rPr>
              <a:t>Aдaми aсыл қaсиеттерді игеру әдістемесі. </a:t>
            </a:r>
            <a:endParaRPr lang="ru-RU" dirty="0" smtClean="0">
              <a:latin typeface="Arial" pitchFamily="34" charset="0"/>
              <a:cs typeface="Arial" pitchFamily="34" charset="0"/>
            </a:endParaRPr>
          </a:p>
          <a:p>
            <a:pPr lvl="0"/>
            <a:r>
              <a:rPr lang="kk-KZ" dirty="0" smtClean="0">
                <a:latin typeface="Arial" pitchFamily="34" charset="0"/>
                <a:cs typeface="Arial" pitchFamily="34" charset="0"/>
              </a:rPr>
              <a:t>Орaторлық шеберлігін дaмыту әдістемесі. </a:t>
            </a:r>
            <a:endParaRPr lang="ru-RU" dirty="0" smtClean="0">
              <a:latin typeface="Arial" pitchFamily="34" charset="0"/>
              <a:cs typeface="Arial" pitchFamily="34" charset="0"/>
            </a:endParaRPr>
          </a:p>
          <a:p>
            <a:pPr lvl="0"/>
            <a:r>
              <a:rPr lang="kk-KZ" dirty="0" smtClean="0">
                <a:latin typeface="Arial" pitchFamily="34" charset="0"/>
                <a:cs typeface="Arial" pitchFamily="34" charset="0"/>
              </a:rPr>
              <a:t>Еркін сөз – сұхбaттaсу, пікіртaлaс, ойтaлaс, тәрбие жұмысын жоспaрлaу және ұйымдaстыру, әдептілік түсініктері мен қaғидaлaрын игерту.</a:t>
            </a:r>
            <a:endParaRPr lang="ru-RU" dirty="0" smtClean="0">
              <a:latin typeface="Arial" pitchFamily="34" charset="0"/>
              <a:cs typeface="Arial" pitchFamily="34" charset="0"/>
            </a:endParaRPr>
          </a:p>
          <a:p>
            <a:pPr lvl="0"/>
            <a:r>
              <a:rPr lang="kk-KZ" dirty="0" smtClean="0">
                <a:latin typeface="Arial" pitchFamily="34" charset="0"/>
                <a:cs typeface="Arial" pitchFamily="34" charset="0"/>
              </a:rPr>
              <a:t>  Педaгогикaлық ситуaция. Көшбасшының кикілжінді шешу әдістемесі.</a:t>
            </a:r>
            <a:endParaRPr lang="ru-RU" dirty="0" smtClean="0">
              <a:latin typeface="Arial" pitchFamily="34" charset="0"/>
              <a:cs typeface="Arial" pitchFamily="34" charset="0"/>
            </a:endParaRPr>
          </a:p>
          <a:p>
            <a:endParaRPr lang="ru-RU" dirty="0"/>
          </a:p>
        </p:txBody>
      </p:sp>
      <p:sp>
        <p:nvSpPr>
          <p:cNvPr id="2" name="Заголовок 1"/>
          <p:cNvSpPr>
            <a:spLocks noGrp="1"/>
          </p:cNvSpPr>
          <p:nvPr>
            <p:ph type="title"/>
          </p:nvPr>
        </p:nvSpPr>
        <p:spPr/>
        <p:txBody>
          <a:bodyPr/>
          <a:lstStyle/>
          <a:p>
            <a:r>
              <a:rPr lang="kk-KZ" dirty="0" smtClean="0"/>
              <a:t>Жоспары: </a:t>
            </a:r>
            <a:endParaRPr lang="ru-RU"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4294967295"/>
          </p:nvPr>
        </p:nvSpPr>
        <p:spPr>
          <a:xfrm>
            <a:off x="0" y="1052736"/>
            <a:ext cx="5627688" cy="4525962"/>
          </a:xfrm>
        </p:spPr>
        <p:txBody>
          <a:bodyPr>
            <a:normAutofit fontScale="92500" lnSpcReduction="20000"/>
          </a:bodyPr>
          <a:lstStyle/>
          <a:p>
            <a:r>
              <a:rPr lang="kk-KZ" dirty="0" smtClean="0">
                <a:latin typeface="Arial" pitchFamily="34" charset="0"/>
                <a:cs typeface="Arial" pitchFamily="34" charset="0"/>
              </a:rPr>
              <a:t>Педaгогикaлық іс-әрекетте көшбасшылықты </a:t>
            </a:r>
            <a:r>
              <a:rPr lang="kk-KZ" i="1" dirty="0" smtClean="0">
                <a:latin typeface="Arial" pitchFamily="34" charset="0"/>
                <a:cs typeface="Arial" pitchFamily="34" charset="0"/>
              </a:rPr>
              <a:t>дамытудың бірінші кезеңінде болашақ педагогтар «Қатысушы» рөлін атқарады. </a:t>
            </a:r>
            <a:r>
              <a:rPr lang="kk-KZ" dirty="0" smtClean="0">
                <a:latin typeface="Arial" pitchFamily="34" charset="0"/>
                <a:cs typeface="Arial" pitchFamily="34" charset="0"/>
              </a:rPr>
              <a:t>Ол</a:t>
            </a:r>
            <a:r>
              <a:rPr lang="kk-KZ" i="1" dirty="0" smtClean="0">
                <a:latin typeface="Arial" pitchFamily="34" charset="0"/>
                <a:cs typeface="Arial" pitchFamily="34" charset="0"/>
              </a:rPr>
              <a:t> </a:t>
            </a:r>
            <a:r>
              <a:rPr lang="kk-KZ" dirty="0" smtClean="0">
                <a:latin typeface="Arial" pitchFamily="34" charset="0"/>
                <a:cs typeface="Arial" pitchFamily="34" charset="0"/>
              </a:rPr>
              <a:t>тапсырылған істі жауапкершілікпен қабылдау қабілеті мен коммуникабельділігінің дамуымен анықталады. Осы өзгерістерді жете ұғынудың негізінде тұлға құрылымында «Нақты Мен» мен «Идеалды Менді» салыстыру және «Мен» бейнесін құрылымдау жүреді. </a:t>
            </a:r>
            <a:endParaRPr lang="ru-RU" dirty="0" smtClean="0">
              <a:latin typeface="Arial" pitchFamily="34" charset="0"/>
              <a:cs typeface="Arial" pitchFamily="34" charset="0"/>
            </a:endParaRPr>
          </a:p>
          <a:p>
            <a:endParaRPr lang="ru-RU" dirty="0"/>
          </a:p>
        </p:txBody>
      </p:sp>
      <p:pic>
        <p:nvPicPr>
          <p:cNvPr id="1026" name="Picture 2" descr="Как становиться лидером и чему себя учить? - Психологос"/>
          <p:cNvPicPr>
            <a:picLocks noChangeAspect="1" noChangeArrowheads="1"/>
          </p:cNvPicPr>
          <p:nvPr/>
        </p:nvPicPr>
        <p:blipFill>
          <a:blip r:embed="rId2" cstate="print"/>
          <a:srcRect/>
          <a:stretch>
            <a:fillRect/>
          </a:stretch>
        </p:blipFill>
        <p:spPr bwMode="auto">
          <a:xfrm>
            <a:off x="5652120" y="1052736"/>
            <a:ext cx="2999656" cy="43434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4294967295"/>
          </p:nvPr>
        </p:nvSpPr>
        <p:spPr>
          <a:xfrm>
            <a:off x="395536" y="764704"/>
            <a:ext cx="8229600" cy="3456384"/>
          </a:xfrm>
        </p:spPr>
        <p:txBody>
          <a:bodyPr/>
          <a:lstStyle/>
          <a:p>
            <a:r>
              <a:rPr lang="kk-KZ" dirty="0" smtClean="0"/>
              <a:t>Ол болашақ педагогтардың педaгогикaлық іс-әрекеттегі көшбасшылықты дамытудың төменгі деңгейін көрсетеді. Дәріс және семинар сабақтарында пікірталас және дөңгелек үстел аясында болашақ педагогтар педагогикалық мамандыққа қажетті көшбасшылық сапалар туралы түсініктерді меңгереді.   </a:t>
            </a:r>
            <a:endParaRPr lang="ru-RU" dirty="0" smtClean="0"/>
          </a:p>
          <a:p>
            <a:endParaRPr lang="ru-RU" dirty="0"/>
          </a:p>
        </p:txBody>
      </p:sp>
      <p:pic>
        <p:nvPicPr>
          <p:cNvPr id="53250" name="Picture 2" descr="Що не так з формулами успіху великих лідерів – The Ukrainians"/>
          <p:cNvPicPr>
            <a:picLocks noChangeAspect="1" noChangeArrowheads="1"/>
          </p:cNvPicPr>
          <p:nvPr/>
        </p:nvPicPr>
        <p:blipFill>
          <a:blip r:embed="rId2" cstate="print"/>
          <a:srcRect/>
          <a:stretch>
            <a:fillRect/>
          </a:stretch>
        </p:blipFill>
        <p:spPr bwMode="auto">
          <a:xfrm>
            <a:off x="827584" y="4365104"/>
            <a:ext cx="7632848" cy="1743076"/>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332656"/>
            <a:ext cx="5328592" cy="61206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54273" name="Rectangle 1"/>
          <p:cNvSpPr>
            <a:spLocks noChangeArrowheads="1"/>
          </p:cNvSpPr>
          <p:nvPr/>
        </p:nvSpPr>
        <p:spPr bwMode="auto">
          <a:xfrm>
            <a:off x="539552" y="357045"/>
            <a:ext cx="4824536"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just" defTabSz="914400" rtl="0" eaLnBrk="1" fontAlgn="base" latinLnBrk="0" hangingPunct="1">
              <a:lnSpc>
                <a:spcPct val="100000"/>
              </a:lnSpc>
              <a:spcBef>
                <a:spcPct val="0"/>
              </a:spcBef>
              <a:spcAft>
                <a:spcPct val="0"/>
              </a:spcAft>
              <a:buClrTx/>
              <a:buSzTx/>
              <a:buFontTx/>
              <a:buNone/>
              <a:tabLst/>
            </a:pPr>
            <a:r>
              <a:rPr kumimoji="0" lang="kk-KZ"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Екінші негізгі кезең </a:t>
            </a:r>
            <a:r>
              <a:rPr kumimoji="0" lang="kk-KZ"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арнайы ұйымдастырылған танымдық кәсіптік жағдаяттарда болашақ педагогтарды педaгогикaлық іс-әрекеттегі көшбасшылық іс- әрекеттерге қатыстыруды жүзеге асырады. Мұнда болашақ педагогтардың педaгогикaлық іс-әрекеттегі көшбасшылықты дамытуға мүмкіндік туғызатын іскерлік ойындар мен тренингтерде арнайы танымдық-педагогикалық жағдаяттар ұйымдастырылады. Сондықтан білім беру стратегиясын меңгеруде бірлескен іс-әрекеттерді орындау тәсілдерін педагогикалық қамтамасыз ететін компоненттеріне әдістер және құралдармен бірге болашақ педагогтарды тікелей қатыстыру қажет. </a:t>
            </a:r>
            <a:endParaRPr kumimoji="0" lang="kk-KZ" sz="2400" b="0" i="0" u="none" strike="noStrike" cap="none" normalizeH="0" baseline="0" dirty="0" smtClean="0">
              <a:ln>
                <a:noFill/>
              </a:ln>
              <a:solidFill>
                <a:schemeClr val="tx1"/>
              </a:solidFill>
              <a:effectLst/>
              <a:latin typeface="Arial" pitchFamily="34" charset="0"/>
              <a:cs typeface="Arial" pitchFamily="34" charset="0"/>
            </a:endParaRPr>
          </a:p>
        </p:txBody>
      </p:sp>
      <p:pic>
        <p:nvPicPr>
          <p:cNvPr id="54275" name="Picture 3" descr="Заметка о лидерстве № 25: Простой вопрос лидерам: Осознаете ли вы, что  лидер — это актер?"/>
          <p:cNvPicPr>
            <a:picLocks noChangeAspect="1" noChangeArrowheads="1"/>
          </p:cNvPicPr>
          <p:nvPr/>
        </p:nvPicPr>
        <p:blipFill>
          <a:blip r:embed="rId2" cstate="print"/>
          <a:srcRect/>
          <a:stretch>
            <a:fillRect/>
          </a:stretch>
        </p:blipFill>
        <p:spPr bwMode="auto">
          <a:xfrm>
            <a:off x="5796136" y="620688"/>
            <a:ext cx="2894112" cy="5616624"/>
          </a:xfrm>
          <a:prstGeom prst="rect">
            <a:avLst/>
          </a:prstGeom>
          <a:ln>
            <a:noFill/>
          </a:ln>
          <a:effectLst>
            <a:softEdge rad="112500"/>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539552" y="2420888"/>
            <a:ext cx="8136904" cy="3888432"/>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ru-RU" dirty="0"/>
          </a:p>
        </p:txBody>
      </p:sp>
      <p:sp>
        <p:nvSpPr>
          <p:cNvPr id="55297" name="Rectangle 1"/>
          <p:cNvSpPr>
            <a:spLocks noChangeArrowheads="1"/>
          </p:cNvSpPr>
          <p:nvPr/>
        </p:nvSpPr>
        <p:spPr bwMode="auto">
          <a:xfrm>
            <a:off x="971600" y="2492896"/>
            <a:ext cx="7200800"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just" defTabSz="914400" rtl="0" eaLnBrk="1" fontAlgn="base" latinLnBrk="0" hangingPunct="1">
              <a:lnSpc>
                <a:spcPct val="100000"/>
              </a:lnSpc>
              <a:spcBef>
                <a:spcPct val="0"/>
              </a:spcBef>
              <a:spcAft>
                <a:spcPct val="0"/>
              </a:spcAft>
              <a:buClrTx/>
              <a:buSzTx/>
              <a:buFontTx/>
              <a:buNone/>
              <a:tabLst/>
            </a:pPr>
            <a:r>
              <a:rPr kumimoji="0" lang="kk-KZ"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Болашақ педагогтарды педaгогикaлық іс-әрекеттегі көшбасшылық әрекетке қатыстыру үдерісінде арнайы ұйымдастырылған танымдық-педагогикалық жағдаяттар олардың бойындағы ұйымдастырушылық және әлеуметтік-коммуникативтік сапаларында көптеген өзгерістер туындатады. Кәсіби жағдаяттарда болашақ педагогтардың педaгогикaлық іс-әрекеттегі көшбасшылықты дамыту әрі қарай өздігінен білім алу әрекетін жүзеге асыруын көрсетеді. Ол оқытушылар мен болашақ педагогтар арасындағы өзара белсенді әрекетті қамтиды. Бұл болашақ педагогтардың танымдық іс-әрекетін белсендіру үшін жағдай жасау, кері байланысты жүзеге асыру үдерісіне бағытталады, бақыланады. </a:t>
            </a:r>
            <a:endParaRPr kumimoji="0" lang="kk-KZ" sz="2400" b="0" i="0" u="none" strike="noStrike" cap="none" normalizeH="0" baseline="0" dirty="0" smtClean="0">
              <a:ln>
                <a:noFill/>
              </a:ln>
              <a:solidFill>
                <a:schemeClr val="tx1"/>
              </a:solidFill>
              <a:effectLst/>
              <a:latin typeface="Arial" pitchFamily="34" charset="0"/>
              <a:cs typeface="Arial" pitchFamily="34" charset="0"/>
            </a:endParaRPr>
          </a:p>
        </p:txBody>
      </p:sp>
      <p:pic>
        <p:nvPicPr>
          <p:cNvPr id="55299" name="Picture 3" descr="Уроки лидерства. 7 принципов настоящего успеха | Психология жизни |  Здоровье | Аргументы и Факты"/>
          <p:cNvPicPr>
            <a:picLocks noChangeAspect="1" noChangeArrowheads="1"/>
          </p:cNvPicPr>
          <p:nvPr/>
        </p:nvPicPr>
        <p:blipFill>
          <a:blip r:embed="rId2" cstate="print"/>
          <a:srcRect/>
          <a:stretch>
            <a:fillRect/>
          </a:stretch>
        </p:blipFill>
        <p:spPr bwMode="auto">
          <a:xfrm>
            <a:off x="683568" y="620688"/>
            <a:ext cx="7704856" cy="1440160"/>
          </a:xfrm>
          <a:prstGeom prst="rect">
            <a:avLst/>
          </a:prstGeom>
          <a:ln>
            <a:noFill/>
          </a:ln>
          <a:effectLst>
            <a:softEdge rad="112500"/>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с двумя вырезанными противолежащими углами 1"/>
          <p:cNvSpPr/>
          <p:nvPr/>
        </p:nvSpPr>
        <p:spPr>
          <a:xfrm>
            <a:off x="4139952" y="548680"/>
            <a:ext cx="4608512" cy="5472608"/>
          </a:xfrm>
          <a:prstGeom prst="snip2DiagRect">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ru-RU" dirty="0"/>
          </a:p>
        </p:txBody>
      </p:sp>
      <p:sp>
        <p:nvSpPr>
          <p:cNvPr id="56321" name="Rectangle 1"/>
          <p:cNvSpPr>
            <a:spLocks noChangeArrowheads="1"/>
          </p:cNvSpPr>
          <p:nvPr/>
        </p:nvSpPr>
        <p:spPr bwMode="auto">
          <a:xfrm>
            <a:off x="4211960" y="1366319"/>
            <a:ext cx="4392488" cy="35394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k-KZ"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Жоғары оқу орнында талап етілген нәтижеге және оқытудың мақсатына (білім беру мақсатының негізі – шығармашылыққа жоғары деңгейдегі дайындықты меңгерген, бәсекеге қабілетті маманды дайындау) қол жеткізуге бағытталған жарыс түріндегі іс-әрекеттер және олардың ұжымдық интеграциясы негізінде білім беру үдерісінің барлық қатысушыларының (студенттер мен оқытушылар) белсенді шығармашылығын мақсатты пайдалану қажет. Осындай іс-әрекеттерге тәрбиелік оқытуды ұйымдастырудың бір формасы ретінде </a:t>
            </a:r>
            <a:r>
              <a:rPr kumimoji="0" lang="kk-KZ" sz="1600"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олимпиаданы</a:t>
            </a:r>
            <a:r>
              <a:rPr kumimoji="0" lang="kk-KZ"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жатқызуға болады.</a:t>
            </a:r>
            <a:endParaRPr kumimoji="0" lang="kk-KZ" sz="2000" b="0" i="0" u="none" strike="noStrike" cap="none" normalizeH="0" baseline="0" dirty="0" smtClean="0">
              <a:ln>
                <a:noFill/>
              </a:ln>
              <a:solidFill>
                <a:schemeClr val="tx1"/>
              </a:solidFill>
              <a:effectLst/>
              <a:latin typeface="Arial" pitchFamily="34" charset="0"/>
              <a:cs typeface="Arial" pitchFamily="34" charset="0"/>
            </a:endParaRPr>
          </a:p>
        </p:txBody>
      </p:sp>
      <p:pic>
        <p:nvPicPr>
          <p:cNvPr id="56323" name="Picture 3" descr="957,863 лидер, фотографии, рисунки, изображения, фотографии, без роялти"/>
          <p:cNvPicPr>
            <a:picLocks noChangeAspect="1" noChangeArrowheads="1"/>
          </p:cNvPicPr>
          <p:nvPr/>
        </p:nvPicPr>
        <p:blipFill>
          <a:blip r:embed="rId2" cstate="print"/>
          <a:srcRect/>
          <a:stretch>
            <a:fillRect/>
          </a:stretch>
        </p:blipFill>
        <p:spPr bwMode="auto">
          <a:xfrm>
            <a:off x="611560" y="620688"/>
            <a:ext cx="3422154" cy="5256584"/>
          </a:xfrm>
          <a:prstGeom prst="rect">
            <a:avLst/>
          </a:prstGeom>
          <a:ln>
            <a:noFill/>
          </a:ln>
          <a:effectLst>
            <a:softEdge rad="112500"/>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с одним вырезанным скругленным углом 1"/>
          <p:cNvSpPr/>
          <p:nvPr/>
        </p:nvSpPr>
        <p:spPr>
          <a:xfrm>
            <a:off x="611560" y="476672"/>
            <a:ext cx="4752528" cy="5544616"/>
          </a:xfrm>
          <a:prstGeom prst="snip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ru-RU" dirty="0"/>
          </a:p>
        </p:txBody>
      </p:sp>
      <p:sp>
        <p:nvSpPr>
          <p:cNvPr id="57345" name="Rectangle 1"/>
          <p:cNvSpPr>
            <a:spLocks noChangeArrowheads="1"/>
          </p:cNvSpPr>
          <p:nvPr/>
        </p:nvSpPr>
        <p:spPr bwMode="auto">
          <a:xfrm>
            <a:off x="971600" y="836712"/>
            <a:ext cx="3995936"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k-KZ"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Педaгогикaлық іс-әрекеттегі көшбасшылықты дамытудың е</a:t>
            </a:r>
            <a:r>
              <a:rPr kumimoji="0" lang="kk-KZ" sz="16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кінші кезеңінде болашақ педагогтар «Тәрбиеші» рөлін атқарады. Олардың</a:t>
            </a:r>
            <a:r>
              <a:rPr kumimoji="0" lang="kk-KZ"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топта жұмыс істеу біліктілігі мен жалпы мақсатты қалыптастыру қабілеті, оған жетудің ұжымдық жолдарын жүзеге асыру біліктіліктері дамиды. Бұл кезең үшін «Мен» бейнесі мен «идеалды Менді» салыстыру болашақ педагог тұлғасы құрылымындағы өзгерістерді бейнелеуге алып келеді. Ол болашақ педагогтардың педaгогикaлық іс-әрекеттегі көшбасшылықтың ішінде кәсіби құзыреттілікке қозғалысының табыстылығын сипаттайды. Жоба әдістері мен ұжымдық шығармашылық істер де болашақ педагогтардың көшбасшылық қабілеттерінің дамуының орта деңгейін көрсетеді.  </a:t>
            </a:r>
            <a:endParaRPr kumimoji="0" lang="kk-KZ" sz="2000" b="0" i="0" u="none" strike="noStrike" cap="none" normalizeH="0" baseline="0" dirty="0" smtClean="0">
              <a:ln>
                <a:noFill/>
              </a:ln>
              <a:solidFill>
                <a:schemeClr val="tx1"/>
              </a:solidFill>
              <a:effectLst/>
              <a:latin typeface="Arial" pitchFamily="34" charset="0"/>
              <a:cs typeface="Arial" pitchFamily="34" charset="0"/>
            </a:endParaRPr>
          </a:p>
        </p:txBody>
      </p:sp>
      <p:pic>
        <p:nvPicPr>
          <p:cNvPr id="57347" name="Picture 3" descr="Кто ты? Лидер или руководитель."/>
          <p:cNvPicPr>
            <a:picLocks noChangeAspect="1" noChangeArrowheads="1"/>
          </p:cNvPicPr>
          <p:nvPr/>
        </p:nvPicPr>
        <p:blipFill>
          <a:blip r:embed="rId2" cstate="print"/>
          <a:srcRect/>
          <a:stretch>
            <a:fillRect/>
          </a:stretch>
        </p:blipFill>
        <p:spPr bwMode="auto">
          <a:xfrm>
            <a:off x="5580112" y="476672"/>
            <a:ext cx="2808312" cy="5544616"/>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476672"/>
            <a:ext cx="8352928" cy="5688632"/>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ru-RU" dirty="0"/>
          </a:p>
        </p:txBody>
      </p:sp>
      <p:sp>
        <p:nvSpPr>
          <p:cNvPr id="58369" name="Rectangle 1"/>
          <p:cNvSpPr>
            <a:spLocks noChangeArrowheads="1"/>
          </p:cNvSpPr>
          <p:nvPr/>
        </p:nvSpPr>
        <p:spPr bwMode="auto">
          <a:xfrm>
            <a:off x="539552" y="382452"/>
            <a:ext cx="7920880"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k-K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«Күйме» жаттығуы</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Орындау уақыты – 10 минут.</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Бұл жаттығудың мақсаты топтағы көшбасшыны, мұғалімдердің көшбасшылық</a:t>
            </a:r>
            <a:r>
              <a:rPr kumimoji="0" lang="kk-KZ" sz="11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kk-KZ"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қасиеттерін айқындау болып табылады. Сонымен қатар бұл мұғалімдердің ұйымдасуын, өзара ынтымақтастықта міндетті шешу іскерлігін көрсетеді.</a:t>
            </a:r>
            <a:r>
              <a:rPr kumimoji="0" lang="kk-KZ" sz="11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kk-KZ"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Топ адамдардан күйме құрастыруы қажет. Басқа заттарды қолдануға болмайды. Бұл жаттығуды орындау кезінде тренер мұғалімдердің әрекетін бақылауы қажет: кім жұмысты ұйымдастыруда, өзгелер кімді тыңдауда, кім қандай күймедегі рөлді өзіне таңдауда. Әрбір рөл адамның белгілі бір қасиеттерін білдіреді.</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Күйменің шатыры – бұл кез-келген қиын жағдайда қолдауға дайын адамдар;</a:t>
            </a:r>
            <a:r>
              <a:rPr kumimoji="0" lang="kk-KZ" sz="11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kk-KZ"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Есіктер – әдетте мұны жақсы қарым-қатынас қабілетіне ие адамдар таңдайды (келісе алатындар, айналадағылармен өзара әрекет ететіндер);</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Орындықтар – бұлар аса белсенді емес, салмақты адамдар;</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Ат-арба жолаушысы – өзгенің есебінен жүретіндер, аса еңбекқор және жауапты еместер;</a:t>
            </a:r>
            <a:r>
              <a:rPr kumimoji="0" lang="kk-KZ" sz="11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Аттар – бұлар еңбекқорлар, кез-келген жұмысты алып жүруге дайындар;</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Делбеші, ат айдаушы – бұл әдетте өзінің соңынан ерте алатындар;</a:t>
            </a:r>
            <a:endParaRPr kumimoji="0" lang="kk-KZ"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32</TotalTime>
  <Words>922</Words>
  <Application>Microsoft Office PowerPoint</Application>
  <PresentationFormat>Экран (4:3)</PresentationFormat>
  <Paragraphs>42</Paragraphs>
  <Slides>12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Открытая</vt:lpstr>
      <vt:lpstr>15- дәріс.  Педагогикалық іс-әрекетте көшбасшылықты дамытудың әдістемесі. </vt:lpstr>
      <vt:lpstr>Жоспары: </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 дәріс. Педагогикалық іс-әрекетте көшбасшылықты дамытудың әдістемесі. </dc:title>
  <dc:creator>Айзат Рымбекова</dc:creator>
  <cp:lastModifiedBy>aizat</cp:lastModifiedBy>
  <cp:revision>4</cp:revision>
  <dcterms:created xsi:type="dcterms:W3CDTF">2021-12-05T14:45:11Z</dcterms:created>
  <dcterms:modified xsi:type="dcterms:W3CDTF">2021-12-05T15:28:17Z</dcterms:modified>
</cp:coreProperties>
</file>