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51AA-7B3E-4579-8223-B75E9C2346BC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2853-F01E-44A5-92BA-64A3CF469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952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51AA-7B3E-4579-8223-B75E9C2346BC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2853-F01E-44A5-92BA-64A3CF469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318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51AA-7B3E-4579-8223-B75E9C2346BC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2853-F01E-44A5-92BA-64A3CF469C2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3840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51AA-7B3E-4579-8223-B75E9C2346BC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2853-F01E-44A5-92BA-64A3CF469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6336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51AA-7B3E-4579-8223-B75E9C2346BC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2853-F01E-44A5-92BA-64A3CF469C21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00410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51AA-7B3E-4579-8223-B75E9C2346BC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2853-F01E-44A5-92BA-64A3CF469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3116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51AA-7B3E-4579-8223-B75E9C2346BC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2853-F01E-44A5-92BA-64A3CF469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1662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51AA-7B3E-4579-8223-B75E9C2346BC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2853-F01E-44A5-92BA-64A3CF469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06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51AA-7B3E-4579-8223-B75E9C2346BC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2853-F01E-44A5-92BA-64A3CF469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78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51AA-7B3E-4579-8223-B75E9C2346BC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2853-F01E-44A5-92BA-64A3CF469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13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51AA-7B3E-4579-8223-B75E9C2346BC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2853-F01E-44A5-92BA-64A3CF469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50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51AA-7B3E-4579-8223-B75E9C2346BC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2853-F01E-44A5-92BA-64A3CF469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52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51AA-7B3E-4579-8223-B75E9C2346BC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2853-F01E-44A5-92BA-64A3CF469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10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51AA-7B3E-4579-8223-B75E9C2346BC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2853-F01E-44A5-92BA-64A3CF469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2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51AA-7B3E-4579-8223-B75E9C2346BC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2853-F01E-44A5-92BA-64A3CF469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43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72853-F01E-44A5-92BA-64A3CF469C2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51AA-7B3E-4579-8223-B75E9C2346BC}" type="datetimeFigureOut">
              <a:rPr lang="en-US" smtClean="0"/>
              <a:t>11/5/2022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38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4551AA-7B3E-4579-8223-B75E9C2346BC}" type="datetimeFigureOut">
              <a:rPr lang="en-US" smtClean="0"/>
              <a:t>11/5/2022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7C72853-F01E-44A5-92BA-64A3CF469C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09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4236" y="773779"/>
            <a:ext cx="2889440" cy="122697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7480" y="2375031"/>
            <a:ext cx="8596668" cy="388077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Транспортно-энергетический факультет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«Организация перевозок, движения и эксплуатация транспорта»</a:t>
            </a:r>
          </a:p>
          <a:p>
            <a:pPr marL="0" indent="0" algn="ctr">
              <a:buNone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Бекенов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Тасыбек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Нусупбекович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Профессор, доктор технических наук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83224" y="404447"/>
            <a:ext cx="75514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НАО «Евразийский национальный университет им. Л.Н. Гумилева»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720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484C272-20EC-437D-8A4B-88EC2DF87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17" y="79900"/>
            <a:ext cx="2001705" cy="273062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E21ADFB-DC23-464C-A84C-75DFE2E32AFC}"/>
              </a:ext>
            </a:extLst>
          </p:cNvPr>
          <p:cNvSpPr/>
          <p:nvPr/>
        </p:nvSpPr>
        <p:spPr>
          <a:xfrm>
            <a:off x="3293616" y="426129"/>
            <a:ext cx="5397623" cy="174890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Папп Александрийский (2 полов. III-1V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в.н.э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обобщил эвристические методы античных философов и математиков, ввел название “эвристика”.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345458-BA3C-4BAD-9568-176240BC4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617" y="3174512"/>
            <a:ext cx="2079707" cy="2542707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AF23AC5-0594-41BF-9909-984C3ADDB652}"/>
              </a:ext>
            </a:extLst>
          </p:cNvPr>
          <p:cNvSpPr/>
          <p:nvPr/>
        </p:nvSpPr>
        <p:spPr>
          <a:xfrm>
            <a:off x="3293616" y="3357240"/>
            <a:ext cx="5397623" cy="174890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Рене Декарт (1596 - 1650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разработал метод решения любых задач (проблем) разложением их на простые составляющие сводные к математическим задачам.</a:t>
            </a:r>
          </a:p>
        </p:txBody>
      </p:sp>
    </p:spTree>
    <p:extLst>
      <p:ext uri="{BB962C8B-B14F-4D97-AF65-F5344CB8AC3E}">
        <p14:creationId xmlns:p14="http://schemas.microsoft.com/office/powerpoint/2010/main" val="225303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066F02-E924-4F7E-9CB7-99784F55F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3018" y="1848776"/>
            <a:ext cx="3438983" cy="3994952"/>
          </a:xfrm>
          <a:prstGeom prst="rect">
            <a:avLst/>
          </a:prstGeom>
        </p:spPr>
      </p:pic>
      <p:sp>
        <p:nvSpPr>
          <p:cNvPr id="5" name="Облачко с текстом: прямоугольное со скругленными углами 4">
            <a:extLst>
              <a:ext uri="{FF2B5EF4-FFF2-40B4-BE49-F238E27FC236}">
                <a16:creationId xmlns:a16="http://schemas.microsoft.com/office/drawing/2014/main" id="{B33FC625-7E8D-4393-B37F-E88BAC95B0BD}"/>
              </a:ext>
            </a:extLst>
          </p:cNvPr>
          <p:cNvSpPr/>
          <p:nvPr/>
        </p:nvSpPr>
        <p:spPr>
          <a:xfrm>
            <a:off x="616999" y="1848776"/>
            <a:ext cx="5078027" cy="3994952"/>
          </a:xfrm>
          <a:prstGeom prst="wedgeRoundRectCallou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1.Точно знать нашу природу, которую мы желаем усовершенствовать, и вместе с тем столько знать о природе вещей, сколько необходимо.</a:t>
            </a:r>
          </a:p>
          <a:p>
            <a:pPr algn="ctr"/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2.Чтобы мы могли отсюда правильно установить различия, сходства и противоположности вещей.</a:t>
            </a:r>
          </a:p>
          <a:p>
            <a:pPr algn="ctr"/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3.Чтобы правильно понимать, что с ними можно сделать и что нет.</a:t>
            </a:r>
          </a:p>
          <a:p>
            <a:pPr algn="ctr"/>
            <a:r>
              <a:rPr lang="ru-RU" sz="1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4.Чтобы сопоставить это с природой и силами человека. Отсюда легко уясняется высшее совершенство, к какому может прийти человек”.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1CBD3C-DE63-4E9F-A20D-ECAEEEED2110}"/>
              </a:ext>
            </a:extLst>
          </p:cNvPr>
          <p:cNvSpPr txBox="1"/>
          <p:nvPr/>
        </p:nvSpPr>
        <p:spPr>
          <a:xfrm>
            <a:off x="616999" y="340720"/>
            <a:ext cx="850924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Бару (Бенедикт) Спиноза (1632 - 77 гг.) в кн. “Трактат об усовершенствовании разума отмечает следующее: “Для того же, чтобы избрать из этих способов восприятия наилучший, нужно кратко перечислить средства, необходимые для достижения нашей цели, а именно следующие:</a:t>
            </a:r>
          </a:p>
        </p:txBody>
      </p:sp>
    </p:spTree>
    <p:extLst>
      <p:ext uri="{BB962C8B-B14F-4D97-AF65-F5344CB8AC3E}">
        <p14:creationId xmlns:p14="http://schemas.microsoft.com/office/powerpoint/2010/main" val="33169256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173B1E-6CE8-465D-91A1-300DFE12CD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838940"/>
            <a:ext cx="3335955" cy="4336742"/>
          </a:xfrm>
          <a:prstGeom prst="rect">
            <a:avLst/>
          </a:prstGeom>
        </p:spPr>
      </p:pic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F7E3F08A-15B8-4B89-9427-BF0E7CD064E7}"/>
              </a:ext>
            </a:extLst>
          </p:cNvPr>
          <p:cNvSpPr/>
          <p:nvPr/>
        </p:nvSpPr>
        <p:spPr>
          <a:xfrm>
            <a:off x="514904" y="1025370"/>
            <a:ext cx="5202315" cy="3759693"/>
          </a:xfrm>
          <a:prstGeom prst="wedgeRoundRect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Энгельмайер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 (1890 г. - русский исследователь предложил такую схему творческого процесса:</a:t>
            </a:r>
          </a:p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	- акт интуиции и желания (происхождения замысла);</a:t>
            </a:r>
          </a:p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	- акт знания и рассуждения (выработка схемы или плана);</a:t>
            </a:r>
          </a:p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	- акт умения (конструктивное выполнение изобретения).</a:t>
            </a:r>
          </a:p>
        </p:txBody>
      </p:sp>
    </p:spTree>
    <p:extLst>
      <p:ext uri="{BB962C8B-B14F-4D97-AF65-F5344CB8AC3E}">
        <p14:creationId xmlns:p14="http://schemas.microsoft.com/office/powerpoint/2010/main" val="2257497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334ABC-0827-48B9-9689-E6A0C2875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265" y="2902998"/>
            <a:ext cx="9246155" cy="2187853"/>
          </a:xfrm>
        </p:spPr>
        <p:txBody>
          <a:bodyPr>
            <a:normAutofit/>
          </a:bodyPr>
          <a:lstStyle/>
          <a:p>
            <a:r>
              <a:rPr lang="ru-RU" sz="4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 Pro Semibold" panose="02040702050405020303" pitchFamily="18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67470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Лента лицом вверх 3"/>
          <p:cNvSpPr/>
          <p:nvPr/>
        </p:nvSpPr>
        <p:spPr>
          <a:xfrm>
            <a:off x="1164166" y="1903372"/>
            <a:ext cx="7883118" cy="2976360"/>
          </a:xfrm>
          <a:prstGeom prst="ribbon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дисциплине MND5307 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«Методология научной деятельности»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686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978270" y="1925516"/>
            <a:ext cx="6726115" cy="225962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Лекция № 1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История развития науки о методах научного творчества</a:t>
            </a:r>
          </a:p>
        </p:txBody>
      </p:sp>
    </p:spTree>
    <p:extLst>
      <p:ext uri="{BB962C8B-B14F-4D97-AF65-F5344CB8AC3E}">
        <p14:creationId xmlns:p14="http://schemas.microsoft.com/office/powerpoint/2010/main" val="1931796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Фрагменты истории развития науки о методах творчества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Фрагменты истории развития научных методов технического творчества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Список рекомендуемой литературы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310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Вернадский, Владимир Иванович — Википеди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482" y="933432"/>
            <a:ext cx="3502025" cy="447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 со стрелкой вправо 3"/>
          <p:cNvSpPr/>
          <p:nvPr/>
        </p:nvSpPr>
        <p:spPr>
          <a:xfrm>
            <a:off x="914400" y="1063869"/>
            <a:ext cx="4554415" cy="4343400"/>
          </a:xfrm>
          <a:prstGeom prst="rightArrow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Весьма точно “научный метод” определил В.И. Вернадский “... нет науки без научного метода. Этот научный метод не есть всегда орудие, которым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стро¬ится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научное мировоззрение, но это есть всегда то орудие, которым оно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прове¬ряется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 И далее “... а между тем можно проследить, как одно произошло от ' другого, в течение всех долгих веков было нечто общее, оставшееся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неизмен¬ным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общее и неизменное есть научный метод искания, есть научное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отно¬шение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 окружающему”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32351" y="5407269"/>
            <a:ext cx="333228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(Из лекции В.Н. Вернадского в Московском университете, 1902 - 1903 гг.).</a:t>
            </a:r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889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749" y="319454"/>
            <a:ext cx="8596668" cy="1320800"/>
          </a:xfrm>
        </p:spPr>
        <p:txBody>
          <a:bodyPr>
            <a:no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учебный процесс вузов дисциплина, развивающая творческие способности студентов, впервые была введена в период 1980-1990 гг. Условность во времени введения дисциплины как таковой определена неясностью методологического подхода, хотя сама идея введения дисциплины в образовательные программы относится к более раннему периоду времени. Чтобы не оспаривать вопрос первенства отметим, что в различных вузах рассматривались близкие к предлагаемому изложению вопросы. Так в учебный процесс вводились: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0584" y="2048607"/>
            <a:ext cx="7737231" cy="9231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•	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цикле общеобразовательных и научных дисциплин “Численные методы программирования на ЭВМ”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60583" y="4346330"/>
            <a:ext cx="7737231" cy="9231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цикле дисциплин специальности, например, для строительного ком­плекса, введены “Методы исследования строительных материалов” и “Основы метрологии”.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60582" y="3197468"/>
            <a:ext cx="7737231" cy="9231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цикле дисциплин целевой подготовки - “Основы научных исследований, патентование и УИРС”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303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6465" y="279400"/>
            <a:ext cx="8596668" cy="1320800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также отметить появление в тот период времени учебных пособий, посвященных специализации строительного машиностроения с уклоном направлении подготовки специалистов вузами: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одним скругленным углом 4"/>
          <p:cNvSpPr/>
          <p:nvPr/>
        </p:nvSpPr>
        <p:spPr>
          <a:xfrm>
            <a:off x="659749" y="1266093"/>
            <a:ext cx="4140851" cy="2708031"/>
          </a:xfrm>
          <a:prstGeom prst="round1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“Основы научных исследовании”; “Основы проектирования машин и оборудования; “Технические основы создания машин”; “Методология проектирования и конструирования машин” и другие разработки.</a:t>
            </a:r>
          </a:p>
          <a:p>
            <a:pPr algn="ctr"/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Впервые автором, данного учебника, </a:t>
            </a:r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Абраменковым Э.А., доктором технических наук, профессором</a:t>
            </a:r>
          </a:p>
        </p:txBody>
      </p:sp>
      <p:sp>
        <p:nvSpPr>
          <p:cNvPr id="7" name="Стрелка углом 6"/>
          <p:cNvSpPr/>
          <p:nvPr/>
        </p:nvSpPr>
        <p:spPr>
          <a:xfrm rot="5400000">
            <a:off x="4822581" y="3116876"/>
            <a:ext cx="914400" cy="958362"/>
          </a:xfrm>
          <a:prstGeom prst="ben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Прямоугольник с одним скругленным углом 7"/>
          <p:cNvSpPr/>
          <p:nvPr/>
        </p:nvSpPr>
        <p:spPr>
          <a:xfrm>
            <a:off x="4658127" y="4133156"/>
            <a:ext cx="4141177" cy="2329962"/>
          </a:xfrm>
          <a:prstGeom prst="round1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Позднее, в 2001 году, также одним из авторов данного учебника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Грузиным</a:t>
            </a:r>
            <a:r>
              <a:rPr lang="ru-RU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 В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доктором технических наук, профессором Карагандинского института актуального образования «</a:t>
            </a:r>
            <a:r>
              <a:rPr lang="ru-RU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Болашак</a:t>
            </a:r>
            <a:r>
              <a:rPr lang="ru-RU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рабочий учебный план подготовки специалистов по специальности Информационные системы (по отраслям и областям применения) была введена дисциплина «Основы научных исследований», которая преподается в вузе по настоящее время и в дальнейшем была введена в процесс подготовки магистрантов по специальности «Юриспруденция».</a:t>
            </a:r>
            <a:endParaRPr lang="en-US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253" y="1407943"/>
            <a:ext cx="1985226" cy="264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364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61" y="3072911"/>
            <a:ext cx="3554871" cy="3695320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3657600" y="211015"/>
            <a:ext cx="5565531" cy="4176347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технических решений, не поддающихся известным математическим и логическим методам, можно отнести к эвристическим. Эвристика - это искусство решения трудных проблем. Начало учения об эвристических методах, как известно из литературы, положено Сократом (469 - 399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 н.э.). </a:t>
            </a:r>
            <a:r>
              <a:rPr lang="ru-RU" sz="1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Майотика</a:t>
            </a:r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(акушерское искусство) Сократа заключалось в построении бесед, рождающих идеи и развивающих их на основе вскрытия противоречий.</a:t>
            </a:r>
          </a:p>
        </p:txBody>
      </p:sp>
    </p:spTree>
    <p:extLst>
      <p:ext uri="{BB962C8B-B14F-4D97-AF65-F5344CB8AC3E}">
        <p14:creationId xmlns:p14="http://schemas.microsoft.com/office/powerpoint/2010/main" val="1378892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CEB4FA-7FE1-42A9-A644-59855B8C7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06" y="266331"/>
            <a:ext cx="2174052" cy="2636038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93C78A2-11A1-4D6F-A03C-7598C3910F32}"/>
              </a:ext>
            </a:extLst>
          </p:cNvPr>
          <p:cNvSpPr/>
          <p:nvPr/>
        </p:nvSpPr>
        <p:spPr>
          <a:xfrm>
            <a:off x="3107184" y="541538"/>
            <a:ext cx="5557422" cy="19175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выявления всеобщих элементов творчества рассматривались Аристотелем (384 - 322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 н.э.) на базе 5-ти элементов: огонь, воздух, вода,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зем¬ля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эфир (ученик Платона (428- 347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 н.э.)).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4923947-55FF-4EF3-8538-987A2F582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277" y="3429000"/>
            <a:ext cx="2100982" cy="2804811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88036EC-9F99-489C-9C5C-6414BBF63AC5}"/>
              </a:ext>
            </a:extLst>
          </p:cNvPr>
          <p:cNvSpPr/>
          <p:nvPr/>
        </p:nvSpPr>
        <p:spPr>
          <a:xfrm>
            <a:off x="3107185" y="3497802"/>
            <a:ext cx="5557422" cy="204186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построения решений или гипотез с помощью представлений (моделей) содержатся в работах Архимеда (287 - 212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 н.э.), например, в “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Уче¬нии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 методах механики”.</a:t>
            </a:r>
          </a:p>
        </p:txBody>
      </p:sp>
    </p:spTree>
    <p:extLst>
      <p:ext uri="{BB962C8B-B14F-4D97-AF65-F5344CB8AC3E}">
        <p14:creationId xmlns:p14="http://schemas.microsoft.com/office/powerpoint/2010/main" val="52649351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</TotalTime>
  <Words>757</Words>
  <Application>Microsoft Office PowerPoint</Application>
  <PresentationFormat>Широкоэкранный</PresentationFormat>
  <Paragraphs>40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Arial</vt:lpstr>
      <vt:lpstr>Georgia Pro Semibold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План:</vt:lpstr>
      <vt:lpstr>Презентация PowerPoint</vt:lpstr>
      <vt:lpstr>В учебный процесс вузов дисциплина, развивающая творческие способности студентов, впервые была введена в период 1980-1990 гг. Условность во времени введения дисциплины как таковой определена неясностью методологического подхода, хотя сама идея введения дисциплины в образовательные программы относится к более раннему периоду времени. Чтобы не оспаривать вопрос первенства отметим, что в различных вузах рассматривались близкие к предлагаемому изложению вопросы. Так в учебный процесс вводились:</vt:lpstr>
      <vt:lpstr>Следует также отметить появление в тот период времени учебных пособий, посвященных специализации строительного машиностроения с уклоном направлении подготовки специалистов вузами: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Asus</cp:lastModifiedBy>
  <cp:revision>7</cp:revision>
  <dcterms:created xsi:type="dcterms:W3CDTF">2022-11-03T08:56:28Z</dcterms:created>
  <dcterms:modified xsi:type="dcterms:W3CDTF">2022-11-05T07:02:46Z</dcterms:modified>
</cp:coreProperties>
</file>