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8" r:id="rId2"/>
    <p:sldId id="297" r:id="rId3"/>
    <p:sldId id="298" r:id="rId4"/>
    <p:sldId id="299" r:id="rId5"/>
    <p:sldId id="300" r:id="rId6"/>
    <p:sldId id="301" r:id="rId7"/>
    <p:sldId id="302" r:id="rId8"/>
    <p:sldId id="30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7"/>
  </p:normalViewPr>
  <p:slideViewPr>
    <p:cSldViewPr snapToGrid="0" snapToObjects="1">
      <p:cViewPr varScale="1">
        <p:scale>
          <a:sx n="111" d="100"/>
          <a:sy n="111" d="100"/>
        </p:scale>
        <p:origin x="6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648B0B-28F7-0C49-97C8-5BC8FB06E0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9CE5032-D133-E64A-9A80-06E6858BAE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73563F-E08F-8145-91F7-8A34D7ADE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A62D1E-F4A0-9044-B165-C0F3D43D6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A57D37-A9FD-0B46-B1DB-8FCAB6A4B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76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23B0D7-09EE-554A-95E0-EA7CABFFC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DD0C010-7107-B545-8F5D-217D26E852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124841-D768-2347-BFB8-1C68E1DD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B2E2D8-1A02-114B-BF2B-7B51B3274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0A196F-02D6-DF49-9790-CE6E1CF1D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76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9302FB-7A1B-1C4F-8C17-BC233E5D4C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758F96D-534F-BE4E-84F9-AB5A12BB3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F2E982-320D-C546-9F90-2E6DE57D8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B49594-E5F7-B940-B4FA-3A76BDC08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19C0DA-F10A-F144-A75C-8E4CD9077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591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4F9A7D-4F22-6A4F-8F33-6955ED2B0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0A6732-B193-A040-9328-A9C7AEAF5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62D43A-8E82-7544-9C94-026CAA7EF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F8EC96-A8EB-624F-A826-99F0614A5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3E892F-C2F6-B649-85AF-7FDAC20AE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739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595B7B-BA34-F14C-A95B-B3B1FDB66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BABBC4-4103-6442-A1E8-EAAA3B62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66C6C4-ED7D-9A4F-80F5-508F044CF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C912AA-DB1D-0241-98FD-2B26682BB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6CE351-E721-4448-8ED5-A960F2B0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655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8E78DB-2191-5C4B-8627-194A265B0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75E524-3180-BD4F-89AB-C65D327943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C3E699-B0B1-C147-AAB4-C2A5226D6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54C99B-E3C2-9C43-866E-92351712C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21366A-25D3-034B-8C82-F1E136432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41250D1-0653-4A43-956B-1A41C111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3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2C55D1-491E-1F42-AE69-119024530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B5EF31-D5CB-0345-B755-F7CF18455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D6C1D6-48ED-1942-A783-CD41F73A2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10969BB-9042-D145-80AC-2C0733FFB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BE5F88C-7C17-0A4D-BA69-0B35E60E2A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48EBFD1-294B-EB47-ACAC-FAB0FAD7C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0F2E276-BF11-E84B-856D-55886570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4547D40-1285-6B46-8E3A-5416BEFD5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14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F7BD25-B457-2F4A-A8A4-9B8BF63D1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5E20982-B6D5-5B4B-AE60-76CECF8D4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FC35046-B9B5-B245-9F59-3BC26A5FE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061E8A3-3C29-F74D-8CB6-80446C529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77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3AAFFA6-5D3B-CF43-A10B-C1D6F8137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E281DB9-5A47-814A-9C49-79BB2453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37DC1EA-61B1-784E-9D33-0ACDCDAA6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9B0B5D-D9F6-8746-ABE5-DC117202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38A73F-0F09-5E49-9038-B172EDC0E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66790F-0ACC-4840-ACD5-74D80EE62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D50D93-DD08-AB47-AFA4-87027EF73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E62CCE-8A5A-6F43-B708-E06CFCF57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71D855-05B7-C146-8381-E53E3A6DA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90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E7F5A-916D-0A40-B069-7241D82D4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61454C0-0B7A-F849-9DC8-CABAA71744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FDB9D89-4CDE-F848-B5D6-3A9F48E6D5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7365DE-F717-3F41-9905-784B0A170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311CE09-481A-5D45-B083-0EAE1C675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082FC96-77D7-3B41-9760-2A9517A48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04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110438-6020-9A49-A866-8F47B5CED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071A0C-69BF-0244-A949-6DB1737B7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CDDA45-8904-D641-9B68-5F4E94AA68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E89E3-630E-244D-A350-F3FEF8BB719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D83E59-AAE9-AF41-AFBA-F88A912A1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8F2B42-B8BD-B24F-86CC-4F5996181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3BE2D-4BF8-DB4D-ABC5-439A398E3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16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978BB0-1106-864E-B451-70F5A12D3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Лекция 5. Сбор эмпирических данных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B88E85-D065-FB4E-937A-9D9072AE5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 лекции:</a:t>
            </a:r>
          </a:p>
          <a:p>
            <a:pPr marL="0" indent="0">
              <a:buNone/>
            </a:pPr>
            <a:r>
              <a:rPr lang="ru-RU" dirty="0"/>
              <a:t>1. Проведение эксперимента.</a:t>
            </a:r>
          </a:p>
          <a:p>
            <a:pPr marL="0" indent="0">
              <a:buNone/>
            </a:pPr>
            <a:r>
              <a:rPr lang="ru-RU" dirty="0"/>
              <a:t>2. Подготовка эксперимента.</a:t>
            </a:r>
          </a:p>
          <a:p>
            <a:pPr marL="0" indent="0">
              <a:buNone/>
            </a:pPr>
            <a:r>
              <a:rPr lang="ru-RU" dirty="0"/>
              <a:t>3. Контроль отношения испытуемых к эксперименту или обследованию.</a:t>
            </a:r>
          </a:p>
        </p:txBody>
      </p:sp>
    </p:spTree>
    <p:extLst>
      <p:ext uri="{BB962C8B-B14F-4D97-AF65-F5344CB8AC3E}">
        <p14:creationId xmlns:p14="http://schemas.microsoft.com/office/powerpoint/2010/main" val="2337431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EC3283-9F17-074F-95EB-691A64944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107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СБОР ЭМПИРИЧЕСКИХ ДАННЫХ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0AA907-12A7-664C-A4F7-58C775203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16" y="770020"/>
            <a:ext cx="11947358" cy="5979695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Планируя исследование, очень важно заранее представить его как можно детальнее, продумать всю экспериментальную ситуацию в целом, процедуру работы, процесс взаимодействия с испытуемым.</a:t>
            </a:r>
          </a:p>
          <a:p>
            <a:pPr marL="0" indent="0">
              <a:buNone/>
            </a:pPr>
            <a:endParaRPr lang="ru-RU" b="1" i="1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ru-RU" b="1" i="1" dirty="0"/>
              <a:t>Важные пункты сбора эмпирических данных:</a:t>
            </a:r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r>
              <a:rPr lang="ru-RU" sz="2600" dirty="0"/>
              <a:t>1. </a:t>
            </a:r>
            <a:r>
              <a:rPr lang="ru-RU" sz="2600" b="1" dirty="0"/>
              <a:t>Разработка инструкции;</a:t>
            </a:r>
            <a:endParaRPr lang="ru-RU" sz="2600" i="1" dirty="0"/>
          </a:p>
          <a:p>
            <a:pPr marL="0" indent="0">
              <a:buNone/>
            </a:pPr>
            <a:r>
              <a:rPr lang="ru-RU" sz="2600" b="1" dirty="0"/>
              <a:t>2. Отладка экспериментальной процедуры;</a:t>
            </a:r>
            <a:endParaRPr lang="ru-RU" sz="2600" i="1" dirty="0"/>
          </a:p>
          <a:p>
            <a:pPr marL="0" indent="0">
              <a:buNone/>
            </a:pPr>
            <a:r>
              <a:rPr lang="ru-RU" sz="2600" b="1" dirty="0"/>
              <a:t>3. Контроль отношения испытуемых	 к эксперименту или обследованию; </a:t>
            </a:r>
          </a:p>
          <a:p>
            <a:pPr marL="0" indent="0">
              <a:buNone/>
            </a:pPr>
            <a:r>
              <a:rPr lang="ru-RU" sz="2600" dirty="0"/>
              <a:t>4. </a:t>
            </a:r>
            <a:r>
              <a:rPr lang="ru-RU" sz="2600" b="1" dirty="0"/>
              <a:t>Инструктирование; </a:t>
            </a:r>
            <a:endParaRPr lang="ru-RU" sz="2600" b="1" i="1" dirty="0"/>
          </a:p>
          <a:p>
            <a:pPr marL="0" indent="0">
              <a:buNone/>
            </a:pPr>
            <a:r>
              <a:rPr lang="ru-RU" sz="2600" b="1" dirty="0"/>
              <a:t>5. Процедура эксперимента;</a:t>
            </a:r>
          </a:p>
          <a:p>
            <a:pPr marL="0" indent="0">
              <a:buNone/>
            </a:pPr>
            <a:r>
              <a:rPr lang="ru-RU" sz="2600" dirty="0"/>
              <a:t>6. </a:t>
            </a:r>
            <a:r>
              <a:rPr lang="ru-RU" sz="2600" b="1" dirty="0"/>
              <a:t>Протокол эксперимента; </a:t>
            </a:r>
            <a:endParaRPr lang="ru-RU" sz="2600" b="1" i="1" dirty="0"/>
          </a:p>
          <a:p>
            <a:pPr marL="0" indent="0">
              <a:buNone/>
            </a:pPr>
            <a:r>
              <a:rPr lang="ru-RU" dirty="0">
                <a:highlight>
                  <a:srgbClr val="FFFF00"/>
                </a:highligh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164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4AE1C-F72A-FC4E-86E0-C8D41B392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Разработка инструкции</a:t>
            </a:r>
            <a:br>
              <a:rPr lang="ru-RU" sz="2800" i="1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2BAF16-EEB3-324A-8F4E-B54C13AF4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84" y="681038"/>
            <a:ext cx="12083716" cy="617696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В инструкции каждая фраза должна быть продумана с особой тщательностью. Так же, как и в тексте вопросников, желательно, чтобы в ней не было длинных предложений. </a:t>
            </a:r>
          </a:p>
          <a:p>
            <a:r>
              <a:rPr lang="ru-RU" dirty="0"/>
              <a:t>По мнению </a:t>
            </a:r>
            <a:r>
              <a:rPr lang="ru-RU" dirty="0" err="1"/>
              <a:t>И.А.Бутенко</a:t>
            </a:r>
            <a:r>
              <a:rPr lang="ru-RU" dirty="0"/>
              <a:t> (1989), предложение </a:t>
            </a:r>
            <a:r>
              <a:rPr lang="ru-RU" b="1" dirty="0"/>
              <a:t>в тексте анкеты не должно содержать более 11 слов</a:t>
            </a:r>
            <a:r>
              <a:rPr lang="ru-RU" dirty="0"/>
              <a:t>. Вероятно, если фраза включает  устойчивые словосочетания, то это число может быть несколько большим. В длинной инструкции лучше выделить смысловые блоки, либо с помощью пространственного кодирования (разнесением абзацев на листе), либо ключевыми словами. </a:t>
            </a:r>
            <a:endParaRPr lang="ru-RU" i="1" dirty="0"/>
          </a:p>
          <a:p>
            <a:r>
              <a:rPr lang="ru-RU" b="1" dirty="0"/>
              <a:t>До начала основного эксперимента необходимо апробировать составленную инструкцию, чтобы убедиться в ее понятности</a:t>
            </a:r>
            <a:r>
              <a:rPr lang="ru-RU" dirty="0"/>
              <a:t>. Часто это можно сделать и без последующего проведения эксперимента, а лишь продемонстрировав стимульный материал и объяснив что требуется от испытуемого. Это даст возможность узнать, насколько понятны задания и вопросы. </a:t>
            </a:r>
          </a:p>
          <a:p>
            <a:r>
              <a:rPr lang="ru-RU" b="1" dirty="0"/>
              <a:t>Желательно, провести апробацию с 5-10 людьми, а сложную инструкцию  — с 10-15. </a:t>
            </a:r>
            <a:endParaRPr lang="ru-RU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6686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56DE53-747C-4747-A8FA-C4720594D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Отладка экспериментальной процедуры</a:t>
            </a:r>
            <a:br>
              <a:rPr lang="ru-RU" sz="2800" b="1" i="1" dirty="0"/>
            </a:br>
            <a:endParaRPr lang="ru-RU" sz="2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8A2C47-16A4-D949-83CD-43DE5349B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i="1" dirty="0"/>
          </a:p>
          <a:p>
            <a:r>
              <a:rPr lang="ru-RU" dirty="0"/>
              <a:t>Целесообразно сделать несколько пробных опытов </a:t>
            </a:r>
            <a:r>
              <a:rPr lang="ru-RU" b="1" dirty="0"/>
              <a:t>(пилот, пилот и еще раз пилот!!!)</a:t>
            </a:r>
            <a:r>
              <a:rPr lang="ru-RU" dirty="0"/>
              <a:t>, экспериментов с теми людьми, которые более доступны в качестве испытуемых. </a:t>
            </a:r>
          </a:p>
          <a:p>
            <a:r>
              <a:rPr lang="ru-RU" dirty="0"/>
              <a:t>Практически никогда не удается при мысленном моделировании эксперимента учесть все детали. </a:t>
            </a:r>
          </a:p>
          <a:p>
            <a:r>
              <a:rPr lang="ru-RU" dirty="0"/>
              <a:t>Одинаковое проведение экспериментальной процедуры с каждым испытуемым — необходимый компонент для точных и надежных психологических измерений. </a:t>
            </a:r>
          </a:p>
        </p:txBody>
      </p:sp>
    </p:spTree>
    <p:extLst>
      <p:ext uri="{BB962C8B-B14F-4D97-AF65-F5344CB8AC3E}">
        <p14:creationId xmlns:p14="http://schemas.microsoft.com/office/powerpoint/2010/main" val="96133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B94AE3-3DF0-4F41-8E65-67D0430B6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2192000" cy="2244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Контроль отношения испытуемых	 к эксперименту или обследованию</a:t>
            </a:r>
            <a:br>
              <a:rPr lang="ru-RU" sz="2800" b="1" i="1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C20257-41E3-AA45-8306-D5FA6C719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Наименьшее число искажений возникает, если испытуемый имеет личный интерес к результатам эксперимента, но не усматривает в информации, которую ожидает получить от психолога, нечто, определяющее его жизнь в широком масштабе. Такой подходящий уровень мотивации бывает, когда у испытуемого есть желание расширить знания о самом себе, испытать себя, проверить. Полезным способом повышения мотивации является обещание рассказать после обработки экспериментальных данных о результатах, дать небольшой комментарий, если потребуется.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2570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FB7897-5B31-B64B-892F-DAF4B698F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107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Инструктирование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02A95C-40A3-204B-BA30-ECD3D8695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73767"/>
            <a:ext cx="12192000" cy="6100011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Особо важно, чтобы все ваши испытуемые получили одну и ту же инструкцию.</a:t>
            </a:r>
            <a:r>
              <a:rPr lang="ru-RU" dirty="0"/>
              <a:t> Поэтому инструкция либо должна быть заучена наизусть, либо должна зачитываться. Экспериментатор делает большую ошибку, если начинает "объяснять смысл" того, что нужно делать или "объяснять самое главное". </a:t>
            </a:r>
            <a:endParaRPr lang="ru-RU" i="1" dirty="0"/>
          </a:p>
          <a:p>
            <a:r>
              <a:rPr lang="ru-RU" b="1" dirty="0"/>
              <a:t>Нередко испытуемые даже несложную инструкцию с первого раза не понимают.</a:t>
            </a:r>
            <a:r>
              <a:rPr lang="ru-RU" dirty="0"/>
              <a:t> Часто это происходит не из-за того, что данный испытуемый “экономно” наделен умственными способностями или  инструкция плохая. Если вы предварительно апробировали инструкцию и убедились, что она достаточно понятна, лучше всего в этой ситуации не задавать никаких вопросов и не отвечать ни на какие вопросы, а после слов "позвольте, я повторю инструкцию", не спеша прочесть ее еще раз. </a:t>
            </a:r>
          </a:p>
          <a:p>
            <a:r>
              <a:rPr lang="ru-RU" b="1" dirty="0"/>
              <a:t>Не рекомендуется входить в развернутые объяснения и комментарии вопросов.</a:t>
            </a:r>
            <a:r>
              <a:rPr lang="ru-RU" dirty="0"/>
              <a:t> Если обследуемый, стараясь ответить на вопрос о выраженности у него некоторого психического качества, затрудняется это сделать из-за того, что оно по-разному проявляется в разных ситуациях, то, на мой взгляд, для многих случаев подойдут такого рода разъяснения: "Ответьте, имея ввиду как это бывает чаще всего" или "Оцените это для той ситуации, в которой вам легче всего себя представить (вспомнить)".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7614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A23951-725B-B84A-BA61-19486C6FF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Процедура эксперимента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8C5DAE-E353-E94B-9108-442FFFB07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Эксперимент следует проводить в одном и том же для всех испытуемых порядке. Если шагов эксперимента довольно много, то необходимо иметь под рукой запись их перечня. </a:t>
            </a:r>
            <a:endParaRPr lang="ru-RU" i="1" dirty="0"/>
          </a:p>
          <a:p>
            <a:r>
              <a:rPr lang="ru-RU" dirty="0"/>
              <a:t>Целесообразно вначале предпринять некоторые действия, чтобы настроить испытуемого на эксперимент. Это можно сделать, продемонстрировав к нему интерес, например задав несколько конкретных вопросов, которые с наименьшей вероятностью будут ему неприятны ; выражая несловесным  поведением свою признательность испытуемому за согласие участвовать в эксперименте.</a:t>
            </a:r>
            <a:endParaRPr lang="ru-RU" i="1" dirty="0"/>
          </a:p>
          <a:p>
            <a:r>
              <a:rPr lang="ru-RU" dirty="0"/>
              <a:t>Далее целесообразно выяснить  самочувствие испытуемого. Это особенно важно при исследовании внимания, познавательных и эмоциональных процессов, состояния, психофизиологических реакций. Получить эту информацию можно и в свободной форме, но лучше, используя хотя бы краткие шкалы, например, графические. </a:t>
            </a:r>
          </a:p>
        </p:txBody>
      </p:sp>
    </p:spTree>
    <p:extLst>
      <p:ext uri="{BB962C8B-B14F-4D97-AF65-F5344CB8AC3E}">
        <p14:creationId xmlns:p14="http://schemas.microsoft.com/office/powerpoint/2010/main" val="2270877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1CF386-11EC-6D49-BA70-5BB364687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64264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Протокол эксперимента (примерный образец) </a:t>
            </a:r>
            <a:br>
              <a:rPr lang="ru-RU" sz="2800" b="1" i="1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C6E36F-2FAB-6F43-8CB2-F187FCADC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47258"/>
            <a:ext cx="12083716" cy="63286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Протокол эксперимента </a:t>
            </a:r>
            <a:endParaRPr lang="ru-RU" sz="2000" i="1" dirty="0"/>
          </a:p>
          <a:p>
            <a:pPr marL="0" indent="0">
              <a:buNone/>
            </a:pPr>
            <a:r>
              <a:rPr lang="ru-RU" sz="2000" dirty="0"/>
              <a:t>____________________(название методики, опыта ...) </a:t>
            </a:r>
            <a:endParaRPr lang="ru-RU" sz="2000" i="1" dirty="0"/>
          </a:p>
          <a:p>
            <a:pPr marL="0" indent="0">
              <a:buNone/>
            </a:pPr>
            <a:r>
              <a:rPr lang="ru-RU" sz="2000" dirty="0"/>
              <a:t> Ф И О (полностью) 	                        		Дата: </a:t>
            </a:r>
            <a:endParaRPr lang="ru-RU" sz="2000" i="1" dirty="0"/>
          </a:p>
          <a:p>
            <a:pPr marL="0" indent="0">
              <a:buNone/>
            </a:pPr>
            <a:r>
              <a:rPr lang="ru-RU" sz="2000" dirty="0"/>
              <a:t>Год </a:t>
            </a:r>
            <a:r>
              <a:rPr lang="ru-RU" sz="2000" dirty="0" err="1"/>
              <a:t>рожд</a:t>
            </a:r>
            <a:r>
              <a:rPr lang="ru-RU" sz="2000" dirty="0"/>
              <a:t>., месяц, число 		             	  	Время начала: </a:t>
            </a:r>
            <a:endParaRPr lang="ru-RU" sz="2000" i="1" dirty="0"/>
          </a:p>
          <a:p>
            <a:pPr marL="0" indent="0">
              <a:buNone/>
            </a:pPr>
            <a:r>
              <a:rPr lang="ru-RU" sz="2000" dirty="0"/>
              <a:t>Пол 					                 Время окончания: </a:t>
            </a:r>
            <a:endParaRPr lang="ru-RU" sz="2000" i="1" dirty="0"/>
          </a:p>
          <a:p>
            <a:pPr marL="0" indent="0">
              <a:buNone/>
            </a:pPr>
            <a:r>
              <a:rPr lang="ru-RU" sz="2000" dirty="0"/>
              <a:t>Образование 					Должность </a:t>
            </a:r>
            <a:endParaRPr lang="ru-RU" sz="2000" i="1" dirty="0"/>
          </a:p>
          <a:p>
            <a:pPr marL="0" indent="0">
              <a:buNone/>
            </a:pPr>
            <a:r>
              <a:rPr lang="ru-RU" sz="2000" dirty="0"/>
              <a:t>Название серии  (если серий проводится несколько) </a:t>
            </a:r>
            <a:endParaRPr lang="ru-RU" sz="2000" i="1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D53D5D7B-5F4A-B547-A3C7-4E24F3609ADA}"/>
              </a:ext>
            </a:extLst>
          </p:cNvPr>
          <p:cNvGraphicFramePr>
            <a:graphicFrameLocks noGrp="1"/>
          </p:cNvGraphicFramePr>
          <p:nvPr/>
        </p:nvGraphicFramePr>
        <p:xfrm>
          <a:off x="216568" y="3429001"/>
          <a:ext cx="10575758" cy="232793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263316">
                  <a:extLst>
                    <a:ext uri="{9D8B030D-6E8A-4147-A177-3AD203B41FA5}">
                      <a16:colId xmlns:a16="http://schemas.microsoft.com/office/drawing/2014/main" val="348199410"/>
                    </a:ext>
                  </a:extLst>
                </a:gridCol>
                <a:gridCol w="2610853">
                  <a:extLst>
                    <a:ext uri="{9D8B030D-6E8A-4147-A177-3AD203B41FA5}">
                      <a16:colId xmlns:a16="http://schemas.microsoft.com/office/drawing/2014/main" val="275681224"/>
                    </a:ext>
                  </a:extLst>
                </a:gridCol>
                <a:gridCol w="1648326">
                  <a:extLst>
                    <a:ext uri="{9D8B030D-6E8A-4147-A177-3AD203B41FA5}">
                      <a16:colId xmlns:a16="http://schemas.microsoft.com/office/drawing/2014/main" val="92426331"/>
                    </a:ext>
                  </a:extLst>
                </a:gridCol>
                <a:gridCol w="3573379">
                  <a:extLst>
                    <a:ext uri="{9D8B030D-6E8A-4147-A177-3AD203B41FA5}">
                      <a16:colId xmlns:a16="http://schemas.microsoft.com/office/drawing/2014/main" val="2799618208"/>
                    </a:ext>
                  </a:extLst>
                </a:gridCol>
                <a:gridCol w="1479884">
                  <a:extLst>
                    <a:ext uri="{9D8B030D-6E8A-4147-A177-3AD203B41FA5}">
                      <a16:colId xmlns:a16="http://schemas.microsoft.com/office/drawing/2014/main" val="4198137108"/>
                    </a:ext>
                  </a:extLst>
                </a:gridCol>
              </a:tblGrid>
              <a:tr h="1230659"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 dirty="0">
                          <a:effectLst/>
                        </a:rPr>
                        <a:t>Номер</a:t>
                      </a:r>
                    </a:p>
                    <a:p>
                      <a:pPr indent="288290" algn="just"/>
                      <a:r>
                        <a:rPr lang="ru-RU" sz="2400" kern="1400" dirty="0">
                          <a:effectLst/>
                        </a:rPr>
                        <a:t>пробы</a:t>
                      </a:r>
                      <a:endParaRPr lang="ru-RU" sz="2400" i="1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 dirty="0">
                          <a:effectLst/>
                        </a:rPr>
                        <a:t>Начальные данные (ответы</a:t>
                      </a:r>
                    </a:p>
                    <a:p>
                      <a:pPr indent="288290" algn="just"/>
                      <a:r>
                        <a:rPr lang="ru-RU" sz="2400" kern="1400" dirty="0">
                          <a:effectLst/>
                        </a:rPr>
                        <a:t>испытуемого) </a:t>
                      </a:r>
                      <a:endParaRPr lang="ru-RU" sz="2400" i="1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 dirty="0">
                          <a:effectLst/>
                        </a:rPr>
                        <a:t>Время (сек)</a:t>
                      </a:r>
                      <a:endParaRPr lang="ru-RU" sz="2400" i="1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>
                          <a:effectLst/>
                        </a:rPr>
                        <a:t>Стандартизированная оценка</a:t>
                      </a:r>
                      <a:endParaRPr lang="ru-RU" sz="24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1000" kern="1400">
                          <a:effectLst/>
                        </a:rPr>
                        <a:t>Примечание</a:t>
                      </a:r>
                      <a:endParaRPr lang="ru-RU" sz="10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571410460"/>
                  </a:ext>
                </a:extLst>
              </a:tr>
              <a:tr h="307664"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>
                          <a:effectLst/>
                        </a:rPr>
                        <a:t>1</a:t>
                      </a:r>
                      <a:endParaRPr lang="ru-RU" sz="24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>
                          <a:effectLst/>
                        </a:rPr>
                        <a:t>б</a:t>
                      </a:r>
                      <a:endParaRPr lang="ru-RU" sz="24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 dirty="0">
                          <a:effectLst/>
                        </a:rPr>
                        <a:t>23.3</a:t>
                      </a:r>
                      <a:endParaRPr lang="ru-RU" sz="2400" i="1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>
                          <a:effectLst/>
                        </a:rPr>
                        <a:t>5</a:t>
                      </a:r>
                      <a:endParaRPr lang="ru-RU" sz="24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1000" kern="1400">
                          <a:effectLst/>
                        </a:rPr>
                        <a:t> </a:t>
                      </a:r>
                      <a:endParaRPr lang="ru-RU" sz="10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206981920"/>
                  </a:ext>
                </a:extLst>
              </a:tr>
              <a:tr h="307664"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>
                          <a:effectLst/>
                        </a:rPr>
                        <a:t>2</a:t>
                      </a:r>
                      <a:endParaRPr lang="ru-RU" sz="24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>
                          <a:effectLst/>
                        </a:rPr>
                        <a:t>г</a:t>
                      </a:r>
                      <a:endParaRPr lang="ru-RU" sz="24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 dirty="0">
                          <a:effectLst/>
                        </a:rPr>
                        <a:t>25.8</a:t>
                      </a:r>
                      <a:endParaRPr lang="ru-RU" sz="2400" i="1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>
                          <a:effectLst/>
                        </a:rPr>
                        <a:t>4</a:t>
                      </a:r>
                      <a:endParaRPr lang="ru-RU" sz="24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1000" kern="1400">
                          <a:effectLst/>
                        </a:rPr>
                        <a:t> </a:t>
                      </a:r>
                      <a:endParaRPr lang="ru-RU" sz="10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236965272"/>
                  </a:ext>
                </a:extLst>
              </a:tr>
              <a:tr h="307664"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>
                          <a:effectLst/>
                        </a:rPr>
                        <a:t>3</a:t>
                      </a:r>
                      <a:endParaRPr lang="ru-RU" sz="24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>
                          <a:effectLst/>
                        </a:rPr>
                        <a:t>б</a:t>
                      </a:r>
                      <a:endParaRPr lang="ru-RU" sz="2400" i="1" kern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 dirty="0">
                          <a:effectLst/>
                        </a:rPr>
                        <a:t>21.1</a:t>
                      </a:r>
                      <a:endParaRPr lang="ru-RU" sz="2400" i="1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2400" kern="1400" dirty="0">
                          <a:effectLst/>
                        </a:rPr>
                        <a:t>8</a:t>
                      </a:r>
                      <a:endParaRPr lang="ru-RU" sz="2400" i="1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288290" algn="just"/>
                      <a:r>
                        <a:rPr lang="ru-RU" sz="1000" kern="1400" dirty="0">
                          <a:effectLst/>
                        </a:rPr>
                        <a:t> </a:t>
                      </a:r>
                      <a:endParaRPr lang="ru-RU" sz="1000" i="1" kern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55632729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619F4E4-0665-1B4F-8845-13D3D82A2589}"/>
              </a:ext>
            </a:extLst>
          </p:cNvPr>
          <p:cNvSpPr txBox="1"/>
          <p:nvPr/>
        </p:nvSpPr>
        <p:spPr>
          <a:xfrm>
            <a:off x="108284" y="6316579"/>
            <a:ext cx="21604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Под начальными («сырыми», необработанными) понимают данные, которые психолог получает </a:t>
            </a:r>
            <a:r>
              <a:rPr lang="ru-RU"/>
              <a:t>непосредственно </a:t>
            </a:r>
          </a:p>
          <a:p>
            <a:r>
              <a:rPr lang="ru-RU"/>
              <a:t>в </a:t>
            </a:r>
            <a:r>
              <a:rPr lang="ru-RU" dirty="0"/>
              <a:t>опыте, эксперименте, из листа для ответов на вопросник, анкету и т.п. Стандартизированные </a:t>
            </a:r>
          </a:p>
          <a:p>
            <a:r>
              <a:rPr lang="ru-RU" dirty="0"/>
              <a:t>получаются после преобразования начальных оценок с помощью таблиц перевода, шкал пересчета, графиков и т.п. </a:t>
            </a:r>
          </a:p>
        </p:txBody>
      </p:sp>
    </p:spTree>
    <p:extLst>
      <p:ext uri="{BB962C8B-B14F-4D97-AF65-F5344CB8AC3E}">
        <p14:creationId xmlns:p14="http://schemas.microsoft.com/office/powerpoint/2010/main" val="11021916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887</Words>
  <Application>Microsoft Macintosh PowerPoint</Application>
  <PresentationFormat>Широкоэкранный</PresentationFormat>
  <Paragraphs>70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Лекция 5. Сбор эмпирических данных</vt:lpstr>
      <vt:lpstr>СБОР ЭМПИРИЧЕСКИХ ДАННЫХ </vt:lpstr>
      <vt:lpstr>Разработка инструкции </vt:lpstr>
      <vt:lpstr>Отладка экспериментальной процедуры </vt:lpstr>
      <vt:lpstr>Контроль отношения испытуемых  к эксперименту или обследованию </vt:lpstr>
      <vt:lpstr>Инструктирование </vt:lpstr>
      <vt:lpstr>Процедура эксперимента </vt:lpstr>
      <vt:lpstr>Протокол эксперимента (примерный образец)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2</cp:revision>
  <dcterms:created xsi:type="dcterms:W3CDTF">2023-11-01T06:58:21Z</dcterms:created>
  <dcterms:modified xsi:type="dcterms:W3CDTF">2023-11-01T07:00:05Z</dcterms:modified>
</cp:coreProperties>
</file>