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8288000" cy="10287000"/>
  <p:notesSz cx="6858000" cy="9144000"/>
  <p:embeddedFontLst>
    <p:embeddedFont>
      <p:font typeface="Times New Roman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rimo Bold" charset="0"/>
      <p:regular r:id="rId20"/>
    </p:embeddedFont>
    <p:embeddedFont>
      <p:font typeface="Arimo" charset="0"/>
      <p:regular r:id="rId21"/>
    </p:embeddedFont>
    <p:embeddedFont>
      <p:font typeface="Open Sans Bold" pitchFamily="34" charset="0"/>
      <p:bold r:id="rId22"/>
    </p:embeddedFont>
    <p:embeddedFont>
      <p:font typeface="Oswald" charset="-52"/>
      <p:regular r:id="rId23"/>
    </p:embeddedFont>
    <p:embeddedFont>
      <p:font typeface="Oswald Bold" charset="-52"/>
      <p:regular r:id="rId24"/>
    </p:embeddedFont>
    <p:embeddedFont>
      <p:font typeface="DM Sans Bold" charset="0"/>
      <p:regular r:id="rId25"/>
    </p:embeddedFont>
    <p:embeddedFont>
      <p:font typeface="Times New Roman Italics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8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3.svg"/><Relationship Id="rId4" Type="http://schemas.openxmlformats.org/officeDocument/2006/relationships/image" Target="../media/image16.pn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9927">
            <a:off x="2861282" y="3254488"/>
            <a:ext cx="13194012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5244633" cy="10287000"/>
            <a:chOff x="0" y="0"/>
            <a:chExt cx="6992844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92874" cy="13716000"/>
            </a:xfrm>
            <a:custGeom>
              <a:avLst/>
              <a:gdLst/>
              <a:ahLst/>
              <a:cxnLst/>
              <a:rect l="l" t="t" r="r" b="b"/>
              <a:pathLst>
                <a:path w="6992874" h="13716000">
                  <a:moveTo>
                    <a:pt x="0" y="0"/>
                  </a:moveTo>
                  <a:lnTo>
                    <a:pt x="3746754" y="0"/>
                  </a:lnTo>
                  <a:lnTo>
                    <a:pt x="3790950" y="29972"/>
                  </a:lnTo>
                  <a:cubicBezTo>
                    <a:pt x="5845429" y="1509268"/>
                    <a:pt x="6992874" y="4186428"/>
                    <a:pt x="6992874" y="7243318"/>
                  </a:cubicBezTo>
                  <a:cubicBezTo>
                    <a:pt x="6992874" y="9938258"/>
                    <a:pt x="5135372" y="11205718"/>
                    <a:pt x="3244215" y="12749657"/>
                  </a:cubicBezTo>
                  <a:cubicBezTo>
                    <a:pt x="2899791" y="13030836"/>
                    <a:pt x="2558542" y="13306298"/>
                    <a:pt x="2210943" y="13561188"/>
                  </a:cubicBezTo>
                  <a:lnTo>
                    <a:pt x="198729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063114" y="0"/>
            <a:ext cx="3794584" cy="10287000"/>
          </a:xfrm>
          <a:custGeom>
            <a:avLst/>
            <a:gdLst/>
            <a:ahLst/>
            <a:cxnLst/>
            <a:rect l="l" t="t" r="r" b="b"/>
            <a:pathLst>
              <a:path w="3794584" h="10287000">
                <a:moveTo>
                  <a:pt x="0" y="0"/>
                </a:moveTo>
                <a:lnTo>
                  <a:pt x="3794584" y="0"/>
                </a:lnTo>
                <a:lnTo>
                  <a:pt x="37945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3103" y="0"/>
            <a:ext cx="3804651" cy="10287000"/>
          </a:xfrm>
          <a:custGeom>
            <a:avLst/>
            <a:gdLst/>
            <a:ahLst/>
            <a:cxnLst/>
            <a:rect l="l" t="t" r="r" b="b"/>
            <a:pathLst>
              <a:path w="3804651" h="10287000">
                <a:moveTo>
                  <a:pt x="0" y="0"/>
                </a:moveTo>
                <a:lnTo>
                  <a:pt x="3804651" y="0"/>
                </a:lnTo>
                <a:lnTo>
                  <a:pt x="38046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86242" y="0"/>
            <a:ext cx="3392027" cy="10287000"/>
          </a:xfrm>
          <a:custGeom>
            <a:avLst/>
            <a:gdLst/>
            <a:ahLst/>
            <a:cxnLst/>
            <a:rect l="l" t="t" r="r" b="b"/>
            <a:pathLst>
              <a:path w="3392027" h="10287000">
                <a:moveTo>
                  <a:pt x="0" y="0"/>
                </a:moveTo>
                <a:lnTo>
                  <a:pt x="3392026" y="0"/>
                </a:lnTo>
                <a:lnTo>
                  <a:pt x="33920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9483" y="-7129"/>
            <a:ext cx="18297716" cy="10301272"/>
          </a:xfrm>
          <a:custGeom>
            <a:avLst/>
            <a:gdLst/>
            <a:ahLst/>
            <a:cxnLst/>
            <a:rect l="l" t="t" r="r" b="b"/>
            <a:pathLst>
              <a:path w="18297716" h="10301272">
                <a:moveTo>
                  <a:pt x="0" y="0"/>
                </a:moveTo>
                <a:lnTo>
                  <a:pt x="18297715" y="0"/>
                </a:lnTo>
                <a:lnTo>
                  <a:pt x="18297715" y="10301273"/>
                </a:lnTo>
                <a:lnTo>
                  <a:pt x="0" y="1030127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t="-6220" r="-47" b="-797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9125" y="0"/>
            <a:ext cx="14762066" cy="10287000"/>
          </a:xfrm>
          <a:custGeom>
            <a:avLst/>
            <a:gdLst/>
            <a:ahLst/>
            <a:cxnLst/>
            <a:rect l="l" t="t" r="r" b="b"/>
            <a:pathLst>
              <a:path w="14762066" h="10287000">
                <a:moveTo>
                  <a:pt x="0" y="0"/>
                </a:moveTo>
                <a:lnTo>
                  <a:pt x="14762065" y="0"/>
                </a:lnTo>
                <a:lnTo>
                  <a:pt x="1476206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4552" y="0"/>
            <a:ext cx="3398180" cy="10287000"/>
          </a:xfrm>
          <a:custGeom>
            <a:avLst/>
            <a:gdLst/>
            <a:ahLst/>
            <a:cxnLst/>
            <a:rect l="l" t="t" r="r" b="b"/>
            <a:pathLst>
              <a:path w="3398180" h="10287000">
                <a:moveTo>
                  <a:pt x="0" y="0"/>
                </a:moveTo>
                <a:lnTo>
                  <a:pt x="3398180" y="0"/>
                </a:lnTo>
                <a:lnTo>
                  <a:pt x="339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16549" y="0"/>
            <a:ext cx="3729483" cy="10287000"/>
          </a:xfrm>
          <a:custGeom>
            <a:avLst/>
            <a:gdLst/>
            <a:ahLst/>
            <a:cxnLst/>
            <a:rect l="l" t="t" r="r" b="b"/>
            <a:pathLst>
              <a:path w="3729483" h="10287000">
                <a:moveTo>
                  <a:pt x="0" y="0"/>
                </a:moveTo>
                <a:lnTo>
                  <a:pt x="3729483" y="0"/>
                </a:lnTo>
                <a:lnTo>
                  <a:pt x="37294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044291" y="0"/>
            <a:ext cx="3794584" cy="10287000"/>
          </a:xfrm>
          <a:custGeom>
            <a:avLst/>
            <a:gdLst/>
            <a:ahLst/>
            <a:cxnLst/>
            <a:rect l="l" t="t" r="r" b="b"/>
            <a:pathLst>
              <a:path w="3794584" h="10287000">
                <a:moveTo>
                  <a:pt x="0" y="0"/>
                </a:moveTo>
                <a:lnTo>
                  <a:pt x="3794585" y="0"/>
                </a:lnTo>
                <a:lnTo>
                  <a:pt x="37945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84938" y="0"/>
            <a:ext cx="3729483" cy="10287000"/>
          </a:xfrm>
          <a:custGeom>
            <a:avLst/>
            <a:gdLst/>
            <a:ahLst/>
            <a:cxnLst/>
            <a:rect l="l" t="t" r="r" b="b"/>
            <a:pathLst>
              <a:path w="3729483" h="10287000">
                <a:moveTo>
                  <a:pt x="0" y="0"/>
                </a:moveTo>
                <a:lnTo>
                  <a:pt x="3729483" y="0"/>
                </a:lnTo>
                <a:lnTo>
                  <a:pt x="37294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038790" y="7112945"/>
            <a:ext cx="10210419" cy="172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7"/>
              </a:lnSpc>
            </a:pPr>
            <a:r>
              <a:rPr lang="en-US" sz="3044" b="1" spc="225">
                <a:solidFill>
                  <a:srgbClr val="2B447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Психодиагностика пәні.</a:t>
            </a:r>
          </a:p>
          <a:p>
            <a:pPr algn="ctr">
              <a:lnSpc>
                <a:spcPts val="3507"/>
              </a:lnSpc>
            </a:pPr>
            <a:r>
              <a:rPr lang="en-US" sz="3044" b="1" spc="225">
                <a:solidFill>
                  <a:srgbClr val="2B4472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Пән оқытушысы, психология ғылымдарының кандидаты Байжуманова Б.Ш. </a:t>
            </a:r>
          </a:p>
          <a:p>
            <a:pPr algn="ctr">
              <a:lnSpc>
                <a:spcPts val="3507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016305" y="282429"/>
            <a:ext cx="13423128" cy="281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2"/>
              </a:lnSpc>
            </a:pPr>
            <a:r>
              <a:rPr lang="en-US" sz="4800" b="1" spc="225">
                <a:solidFill>
                  <a:srgbClr val="26262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№3 дәріс</a:t>
            </a:r>
          </a:p>
          <a:p>
            <a:pPr algn="ctr">
              <a:lnSpc>
                <a:spcPts val="7775"/>
              </a:lnSpc>
            </a:pPr>
            <a:r>
              <a:rPr lang="en-US" sz="5400" b="1" spc="225">
                <a:solidFill>
                  <a:srgbClr val="262626"/>
                </a:solidFill>
                <a:latin typeface="Arimo Bold"/>
                <a:ea typeface="Arimo Bold"/>
                <a:cs typeface="Arimo Bold"/>
                <a:sym typeface="Arimo Bold"/>
              </a:rPr>
              <a:t>Психодиагностикадағы кәсіби-этикалық принциптер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447" y="1183598"/>
            <a:ext cx="8251753" cy="3054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057"/>
              </a:lnSpc>
            </a:pPr>
            <a:r>
              <a:rPr lang="en-US" sz="6600" dirty="0" smtClean="0">
                <a:solidFill>
                  <a:srgbClr val="393939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5.Психодиагностикадағы </a:t>
            </a:r>
            <a:r>
              <a:rPr lang="en-US" sz="6600" dirty="0" err="1">
                <a:solidFill>
                  <a:srgbClr val="393939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кәсіби-этикалық</a:t>
            </a:r>
            <a:r>
              <a:rPr lang="en-US" sz="6600" dirty="0">
                <a:solidFill>
                  <a:srgbClr val="393939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6600" dirty="0" err="1">
                <a:solidFill>
                  <a:srgbClr val="393939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принциптер</a:t>
            </a:r>
            <a:endParaRPr lang="en-US" sz="6600" dirty="0">
              <a:solidFill>
                <a:srgbClr val="393939"/>
              </a:solidFill>
              <a:latin typeface="Times New Roman" pitchFamily="18" charset="0"/>
              <a:ea typeface="Crimson Roman"/>
              <a:cs typeface="Times New Roman" pitchFamily="18" charset="0"/>
              <a:sym typeface="Crimson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6350" y="885825"/>
            <a:ext cx="7101443" cy="67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400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Құпиялылық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12680" y="1642349"/>
            <a:ext cx="7646620" cy="1656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20"/>
              </a:lnSpc>
            </a:pPr>
            <a:r>
              <a:rPr lang="en-US" sz="3014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Диагностика процесінде алынған ақпарат құпия болып табылады және клиенттің келісімінсіз жарияланбауы керек.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96350" y="3375292"/>
            <a:ext cx="7101443" cy="67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400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Нұқсан келтірмеу принципі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12680" y="3873870"/>
            <a:ext cx="7101443" cy="195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психодиагностиканың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нәтижелерін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психодиагностикадан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өтіп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жатқан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адамға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нұқсан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келтірмейтіндей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етіп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қолдануды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қарастырады</a:t>
            </a:r>
            <a:r>
              <a:rPr lang="en-US" sz="26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96350" y="5949941"/>
            <a:ext cx="7101443" cy="67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400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Кемсітпеушілік: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12680" y="6726546"/>
            <a:ext cx="7646620" cy="320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7"/>
              </a:lnSpc>
            </a:pP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*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Тең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мүмкіндіктер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барлық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клиенттерге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жынысына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нәсіліне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ұлтына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дініне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жыныстық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бағдарына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жасына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әлеуметтік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мәртебесіне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және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т. б.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байланысты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кемсітусіз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бірдей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қарауы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0" lvl="0" indent="0" algn="l">
              <a:lnSpc>
                <a:spcPts val="3617"/>
              </a:lnSpc>
              <a:spcBef>
                <a:spcPct val="0"/>
              </a:spcBef>
            </a:pP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*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Объективтілік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диагностикалық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нәтижелер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объективті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түрде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біржақтылықсыз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және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стереотиптерсіз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түсіндірілуі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84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584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DFD4CB"/>
          </a:solidFill>
        </p:spPr>
      </p:sp>
      <p:sp>
        <p:nvSpPr>
          <p:cNvPr id="3" name="AutoShape 3"/>
          <p:cNvSpPr/>
          <p:nvPr/>
        </p:nvSpPr>
        <p:spPr>
          <a:xfrm>
            <a:off x="10554136" y="521335"/>
            <a:ext cx="265409" cy="256412"/>
          </a:xfrm>
          <a:prstGeom prst="rect">
            <a:avLst/>
          </a:prstGeom>
          <a:solidFill>
            <a:srgbClr val="393939"/>
          </a:solidFill>
        </p:spPr>
      </p:sp>
      <p:sp>
        <p:nvSpPr>
          <p:cNvPr id="4" name="AutoShape 4"/>
          <p:cNvSpPr/>
          <p:nvPr/>
        </p:nvSpPr>
        <p:spPr>
          <a:xfrm>
            <a:off x="10686841" y="5409753"/>
            <a:ext cx="265409" cy="256412"/>
          </a:xfrm>
          <a:prstGeom prst="rect">
            <a:avLst/>
          </a:prstGeom>
          <a:solidFill>
            <a:srgbClr val="393939"/>
          </a:solidFill>
        </p:spPr>
      </p:sp>
      <p:sp>
        <p:nvSpPr>
          <p:cNvPr id="5" name="TextBox 5"/>
          <p:cNvSpPr txBox="1"/>
          <p:nvPr/>
        </p:nvSpPr>
        <p:spPr>
          <a:xfrm>
            <a:off x="0" y="706879"/>
            <a:ext cx="9144000" cy="329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40"/>
              </a:lnSpc>
            </a:pPr>
            <a:r>
              <a:rPr lang="en-US" sz="740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5.Психодиагностикадағы кәсіби-этикалық принциптер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54470" y="378460"/>
            <a:ext cx="5323060" cy="115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Кәсіби құзыреттілік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22334" y="1139692"/>
            <a:ext cx="7684510" cy="303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* </a:t>
            </a:r>
            <a:r>
              <a:rPr lang="en-US" sz="27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Біліктілік</a:t>
            </a:r>
            <a:r>
              <a:rPr lang="en-US" sz="27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7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психологтың</a:t>
            </a:r>
            <a:r>
              <a:rPr lang="en-US" sz="27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психодиагностика</a:t>
            </a:r>
            <a:r>
              <a:rPr lang="en-US" sz="27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саласында </a:t>
            </a:r>
            <a:r>
              <a:rPr lang="en-US" sz="27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тиісті</a:t>
            </a:r>
            <a:r>
              <a:rPr lang="en-US" sz="27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біліктілігі</a:t>
            </a:r>
            <a:r>
              <a:rPr lang="en-US" sz="27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мен</a:t>
            </a:r>
            <a:r>
              <a:rPr lang="en-US" sz="27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тәжірибесі</a:t>
            </a:r>
            <a:r>
              <a:rPr lang="en-US" sz="27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799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799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0" lvl="0" indent="0" algn="l">
              <a:lnSpc>
                <a:spcPts val="3919"/>
              </a:lnSpc>
            </a:pP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*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Шектеулер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өзінің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біліктілігіне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немесе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тәжірибесіне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сәйкес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келмейтін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әдістерді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қолданбауы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800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39790" y="4893434"/>
            <a:ext cx="5749067" cy="115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sz="3100" b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Салдары туралы хабардар болу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22334" y="6009065"/>
            <a:ext cx="7407649" cy="2965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*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Нәтижелерді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түсіндіру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клиентке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күрделі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терминдер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мен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техникалық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мәліметтерден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аулақ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болу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арқылы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тестілеу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нәтижелерін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түсіндіруі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0" lvl="0" indent="0" algn="l">
              <a:lnSpc>
                <a:spcPts val="3840"/>
              </a:lnSpc>
            </a:pP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*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Салдары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клиентке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алынған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нәтижелердің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ықтимал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салдарын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түсіндіруі</a:t>
            </a:r>
            <a:r>
              <a:rPr lang="en-US" sz="2743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43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endParaRPr lang="en-US" sz="2743" dirty="0">
              <a:solidFill>
                <a:srgbClr val="393939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9927">
            <a:off x="2861282" y="3254488"/>
            <a:ext cx="13194012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109079" y="-49530"/>
            <a:ext cx="15590522" cy="1011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Ұсынылатын әдебиеттер тізімі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Б.Ш. Байжуманова, А.Ж. Кунанбаева, Ә.М. Умирзакова. Психодиагностика. Оқу-әдістемелік құрал. Алматы: «ADAL KITAP» баспасы. 2024, - 417 б.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Яньшин,</a:t>
            </a:r>
            <a:r>
              <a:rPr lang="en-US" sz="2400" i="1">
                <a:solidFill>
                  <a:srgbClr val="000000"/>
                </a:solidFill>
                <a:latin typeface="Times New Roman Italics"/>
                <a:ea typeface="Times New Roman Italics"/>
                <a:cs typeface="Times New Roman Italics"/>
                <a:sym typeface="Times New Roman Italics"/>
              </a:rPr>
              <a:t> П. В. 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Клиническая психодиагностика личности: учебное пособие для вузов / П. В. Яньшин. — 3-е изд., перераб. и доп. — Москва: Издательство Юрайт, 2020. — 327 с. 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Рамендик,</a:t>
            </a:r>
            <a:r>
              <a:rPr lang="en-US" sz="2400" i="1">
                <a:solidFill>
                  <a:srgbClr val="000000"/>
                </a:solidFill>
                <a:latin typeface="Times New Roman Italics"/>
                <a:ea typeface="Times New Roman Italics"/>
                <a:cs typeface="Times New Roman Italics"/>
                <a:sym typeface="Times New Roman Italics"/>
              </a:rPr>
              <a:t> Д. М. 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Практикум по психодиагностике: учебное пособие для вузов / Д. М. Рамендик, М. Г. Рамендик. — 2-е изд., испр. и доп. — Москва: Издательство Юрайт, 2020. — 139 с. - (Высшее образование). — ISBN 978-5-534-07265-5.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Психодиагностика. Теория и практика в 2 ч. Часть 1: учебник для вузов / М. К. Акимова [и др.] ; под редакцией М. К. Акимовой, М. К. Акимовой. — 4-е изд., перераб. и доп. — Москва: Издательство Юрайт, 2020. — 301 с. — (Высшее образование). — ISBN 978-5-9916-9948-8. — Текст: электронный // ЭБС Юрайт [сайт]. — URL: 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Психодиагностика: учебник и практикум для вузов / А. Н. Кошелева [и др.]; под редакцией А. Н. Кошелевой, В. В. Хороших. — Москва : Издательство Юрайт, 2020. — 373 с. — (Высшее образование). — ISBN 978-5-534-00775-6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Ишанов, П. З. Основы психолого-педагогической диагностики : учеб. пособие / П. З. Ишанов ; М-во образования и науки РК. - 3-е изд. - Караганда : Ақнұр, 2019. - 136 с. - URL: http://elib.kaznu.kz/order-book. - 500 (тираж) экз. - ISBN 978-601-7938-48-2 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Жұбаназарова, Н. С. Психодиагностика негіздері : оқу құралы / Н. С. Жұбаназарова, З. Б. Мадалиева, Н. Қ. Тоқсанбаева ; Әл-Фараби атын. ҚазҰУ. - Алматы : Қазақ ун-ті, 2020. - 253, [1] б. - URL: http://elib.kaznu.kz/book/16569. - Библиогр.: 243-251 б. - ISBN 978-604-04-4713-4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Практикум по психодиагностике : практикум / КазНУ им. аль-Фараби ; [авт.-сост.: А. И. Гарбер, Д. В. Иванов, С. К. Бердибаева]. - Алматы : Қазақ ун-ті, 2019. - 364 с. - URL: http://elib.kaznu.kz/order-book. - Библиогр.: с. 359-360. - 100 (тираж) экз. - ISBN 978-601-04-3727-2 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Непомнящая, Н.И. Психодиагностика личности: теория и практика : учеб. пособие для вузов / Н. И. Непомнящая. - М. : ВЛАДОС, 2003. - 188, [4] с. - (Учеб. пособие для вузов). - URL: http://elib.kaznu.kz/order-book. - ISBN 5-691-00479-4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9927">
            <a:off x="2861282" y="3254488"/>
            <a:ext cx="13194012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 descr="Семей, НАЗАРЛАРЫҢЫЗҒА РАХМЕТ! - ppt download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b="-3333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9927">
            <a:off x="2861282" y="3254488"/>
            <a:ext cx="13194012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5244633" cy="10287000"/>
            <a:chOff x="0" y="0"/>
            <a:chExt cx="6992844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92874" cy="13716000"/>
            </a:xfrm>
            <a:custGeom>
              <a:avLst/>
              <a:gdLst/>
              <a:ahLst/>
              <a:cxnLst/>
              <a:rect l="l" t="t" r="r" b="b"/>
              <a:pathLst>
                <a:path w="6992874" h="13716000">
                  <a:moveTo>
                    <a:pt x="0" y="0"/>
                  </a:moveTo>
                  <a:lnTo>
                    <a:pt x="3746754" y="0"/>
                  </a:lnTo>
                  <a:lnTo>
                    <a:pt x="3790950" y="29972"/>
                  </a:lnTo>
                  <a:cubicBezTo>
                    <a:pt x="5845429" y="1509268"/>
                    <a:pt x="6992874" y="4186428"/>
                    <a:pt x="6992874" y="7243318"/>
                  </a:cubicBezTo>
                  <a:cubicBezTo>
                    <a:pt x="6992874" y="9938258"/>
                    <a:pt x="5135372" y="11205718"/>
                    <a:pt x="3244215" y="12749657"/>
                  </a:cubicBezTo>
                  <a:cubicBezTo>
                    <a:pt x="2899791" y="13030836"/>
                    <a:pt x="2558542" y="13306298"/>
                    <a:pt x="2210943" y="13561188"/>
                  </a:cubicBezTo>
                  <a:lnTo>
                    <a:pt x="198729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063114" y="0"/>
            <a:ext cx="3794584" cy="10287000"/>
          </a:xfrm>
          <a:custGeom>
            <a:avLst/>
            <a:gdLst/>
            <a:ahLst/>
            <a:cxnLst/>
            <a:rect l="l" t="t" r="r" b="b"/>
            <a:pathLst>
              <a:path w="3794584" h="10287000">
                <a:moveTo>
                  <a:pt x="0" y="0"/>
                </a:moveTo>
                <a:lnTo>
                  <a:pt x="3794584" y="0"/>
                </a:lnTo>
                <a:lnTo>
                  <a:pt x="37945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33103" y="0"/>
            <a:ext cx="3804651" cy="10287000"/>
          </a:xfrm>
          <a:custGeom>
            <a:avLst/>
            <a:gdLst/>
            <a:ahLst/>
            <a:cxnLst/>
            <a:rect l="l" t="t" r="r" b="b"/>
            <a:pathLst>
              <a:path w="3804651" h="10287000">
                <a:moveTo>
                  <a:pt x="0" y="0"/>
                </a:moveTo>
                <a:lnTo>
                  <a:pt x="3804651" y="0"/>
                </a:lnTo>
                <a:lnTo>
                  <a:pt x="38046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86242" y="0"/>
            <a:ext cx="3392027" cy="10287000"/>
          </a:xfrm>
          <a:custGeom>
            <a:avLst/>
            <a:gdLst/>
            <a:ahLst/>
            <a:cxnLst/>
            <a:rect l="l" t="t" r="r" b="b"/>
            <a:pathLst>
              <a:path w="3392027" h="10287000">
                <a:moveTo>
                  <a:pt x="0" y="0"/>
                </a:moveTo>
                <a:lnTo>
                  <a:pt x="3392026" y="0"/>
                </a:lnTo>
                <a:lnTo>
                  <a:pt x="33920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1000" y="15"/>
            <a:ext cx="11557000" cy="10316802"/>
          </a:xfrm>
          <a:custGeom>
            <a:avLst/>
            <a:gdLst/>
            <a:ahLst/>
            <a:cxnLst/>
            <a:rect l="l" t="t" r="r" b="b"/>
            <a:pathLst>
              <a:path w="11557000" h="10316802">
                <a:moveTo>
                  <a:pt x="0" y="0"/>
                </a:moveTo>
                <a:lnTo>
                  <a:pt x="11557000" y="0"/>
                </a:lnTo>
                <a:lnTo>
                  <a:pt x="11557000" y="10316802"/>
                </a:lnTo>
                <a:lnTo>
                  <a:pt x="0" y="1031680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l="-12963" r="-26520" b="-98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0"/>
            <a:ext cx="11213619" cy="10287000"/>
            <a:chOff x="0" y="0"/>
            <a:chExt cx="14951492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951456" cy="13716000"/>
            </a:xfrm>
            <a:custGeom>
              <a:avLst/>
              <a:gdLst/>
              <a:ahLst/>
              <a:cxnLst/>
              <a:rect l="l" t="t" r="r" b="b"/>
              <a:pathLst>
                <a:path w="14951456" h="13716000">
                  <a:moveTo>
                    <a:pt x="0" y="0"/>
                  </a:moveTo>
                  <a:lnTo>
                    <a:pt x="11718925" y="0"/>
                  </a:lnTo>
                  <a:lnTo>
                    <a:pt x="11749659" y="20828"/>
                  </a:lnTo>
                  <a:cubicBezTo>
                    <a:pt x="13804012" y="1502029"/>
                    <a:pt x="14951456" y="4182745"/>
                    <a:pt x="14951456" y="7243826"/>
                  </a:cubicBezTo>
                  <a:cubicBezTo>
                    <a:pt x="14951456" y="9942322"/>
                    <a:pt x="13093954" y="11211433"/>
                    <a:pt x="11202797" y="12757531"/>
                  </a:cubicBezTo>
                  <a:cubicBezTo>
                    <a:pt x="10858373" y="13039089"/>
                    <a:pt x="10517124" y="13314807"/>
                    <a:pt x="10169525" y="13570204"/>
                  </a:cubicBezTo>
                  <a:lnTo>
                    <a:pt x="9959213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7797552" y="0"/>
            <a:ext cx="3794584" cy="10287000"/>
          </a:xfrm>
          <a:custGeom>
            <a:avLst/>
            <a:gdLst/>
            <a:ahLst/>
            <a:cxnLst/>
            <a:rect l="l" t="t" r="r" b="b"/>
            <a:pathLst>
              <a:path w="3794584" h="10287000">
                <a:moveTo>
                  <a:pt x="0" y="0"/>
                </a:moveTo>
                <a:lnTo>
                  <a:pt x="3794584" y="0"/>
                </a:lnTo>
                <a:lnTo>
                  <a:pt x="37945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55062" y="1228725"/>
            <a:ext cx="10658558" cy="705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225" dirty="0" err="1">
                <a:solidFill>
                  <a:srgbClr val="26262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Қарастырылатын</a:t>
            </a:r>
            <a:r>
              <a:rPr lang="en-US" sz="4200" b="1" spc="225" dirty="0">
                <a:solidFill>
                  <a:srgbClr val="26262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00" b="1" spc="225" dirty="0" err="1">
                <a:solidFill>
                  <a:srgbClr val="26262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сұрақтар</a:t>
            </a:r>
            <a:r>
              <a:rPr lang="en-US" sz="4200" b="1" spc="225" dirty="0">
                <a:solidFill>
                  <a:srgbClr val="262626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</a:t>
            </a:r>
          </a:p>
          <a:p>
            <a:pPr marL="760095" lvl="1" indent="-380048" algn="l">
              <a:lnSpc>
                <a:spcPts val="5040"/>
              </a:lnSpc>
              <a:buAutoNum type="arabicPeriod"/>
            </a:pPr>
            <a:r>
              <a:rPr lang="en-US" sz="4200" spc="225" dirty="0" err="1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Практикалық</a:t>
            </a:r>
            <a:r>
              <a:rPr lang="en-US" sz="4200" spc="225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психодиагностика</a:t>
            </a:r>
            <a:r>
              <a:rPr lang="kk-KZ" sz="4200" spc="225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kk-KZ" sz="4200" spc="225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4200" spc="225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200" spc="225" dirty="0" err="1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психологтардың</a:t>
            </a:r>
            <a:r>
              <a:rPr lang="en-US" sz="4200" spc="225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кәсіптік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іс-әрекетінің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ең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киын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жауапты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саласы.</a:t>
            </a:r>
          </a:p>
          <a:p>
            <a:pPr marL="760095" lvl="1" indent="-380048" algn="l">
              <a:lnSpc>
                <a:spcPts val="5040"/>
              </a:lnSpc>
              <a:buAutoNum type="arabicPeriod"/>
            </a:pP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Психодиагностикадағы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объективтілік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көрсеткіштері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</a:p>
          <a:p>
            <a:pPr marL="760095" lvl="1" indent="-380048" algn="l">
              <a:lnSpc>
                <a:spcPts val="5040"/>
              </a:lnSpc>
              <a:buAutoNum type="arabicPeriod"/>
            </a:pP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Өлшеудің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стандартты</a:t>
            </a:r>
            <a:r>
              <a:rPr lang="en-US" sz="4200" spc="225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қатесі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</a:t>
            </a:r>
          </a:p>
          <a:p>
            <a:pPr marL="760095" lvl="1" indent="-380048" algn="l">
              <a:lnSpc>
                <a:spcPts val="5040"/>
              </a:lnSpc>
              <a:buAutoNum type="arabicPeriod"/>
            </a:pPr>
            <a:r>
              <a:rPr lang="en-US" sz="4200" spc="225" dirty="0" err="1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Диагностикалық</a:t>
            </a:r>
            <a:r>
              <a:rPr lang="en-US" sz="4200" spc="225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әдістерге</a:t>
            </a:r>
            <a:r>
              <a:rPr lang="en-US" sz="4200" spc="225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қойылатын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талаптар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760095" lvl="1" indent="-380048" algn="l">
              <a:lnSpc>
                <a:spcPts val="5040"/>
              </a:lnSpc>
              <a:buAutoNum type="arabicPeriod"/>
            </a:pP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Психодиагностикадағы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кәсіби-этикалық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spc="225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принциптер</a:t>
            </a:r>
            <a:r>
              <a:rPr lang="en-US" sz="4200" spc="225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00271" y="2284211"/>
            <a:ext cx="1311592" cy="4114800"/>
          </a:xfrm>
          <a:custGeom>
            <a:avLst/>
            <a:gdLst/>
            <a:ahLst/>
            <a:cxnLst/>
            <a:rect l="l" t="t" r="r" b="b"/>
            <a:pathLst>
              <a:path w="1311592" h="4114800">
                <a:moveTo>
                  <a:pt x="0" y="0"/>
                </a:moveTo>
                <a:lnTo>
                  <a:pt x="1311593" y="0"/>
                </a:lnTo>
                <a:lnTo>
                  <a:pt x="1311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737257" y="1764420"/>
            <a:ext cx="6964549" cy="4634591"/>
          </a:xfrm>
          <a:custGeom>
            <a:avLst/>
            <a:gdLst/>
            <a:ahLst/>
            <a:cxnLst/>
            <a:rect l="l" t="t" r="r" b="b"/>
            <a:pathLst>
              <a:path w="6964549" h="4634591">
                <a:moveTo>
                  <a:pt x="0" y="0"/>
                </a:moveTo>
                <a:lnTo>
                  <a:pt x="6964549" y="0"/>
                </a:lnTo>
                <a:lnTo>
                  <a:pt x="6964549" y="4634591"/>
                </a:lnTo>
                <a:lnTo>
                  <a:pt x="0" y="463459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811686" y="-928649"/>
            <a:ext cx="3086100" cy="30861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94451" y="299085"/>
            <a:ext cx="11425013" cy="98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0"/>
              </a:lnSpc>
            </a:pPr>
            <a:r>
              <a:rPr lang="en-US" sz="5400" b="1" spc="225" dirty="0" err="1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Практикалық</a:t>
            </a:r>
            <a:r>
              <a:rPr lang="kk-KZ" sz="5400" b="1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п</a:t>
            </a:r>
            <a:r>
              <a:rPr lang="en-US" sz="5400" b="1" dirty="0" err="1" smtClean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сиходиагностика</a:t>
            </a:r>
            <a:r>
              <a:rPr lang="en-US" sz="5400" b="1" dirty="0" smtClean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 </a:t>
            </a:r>
            <a:endParaRPr lang="en-US" sz="5400" b="1" dirty="0">
              <a:solidFill>
                <a:srgbClr val="393939"/>
              </a:solidFill>
              <a:latin typeface="Times New Roman" pitchFamily="18" charset="0"/>
              <a:ea typeface="Crimson Roman Bold"/>
              <a:cs typeface="Times New Roman" pitchFamily="18" charset="0"/>
              <a:sym typeface="Crimson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3000" y="1714500"/>
            <a:ext cx="6960118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/>
            <a:r>
              <a:rPr lang="en-US" sz="3200" spc="225" dirty="0" err="1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Практикалық</a:t>
            </a:r>
            <a:r>
              <a:rPr lang="kk-KZ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п</a:t>
            </a:r>
            <a:r>
              <a:rPr lang="en-US" sz="3200" dirty="0" err="1" smtClean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сиходиагностика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 </a:t>
            </a:r>
          </a:p>
          <a:p>
            <a:pPr marL="0" lvl="1" algn="just"/>
            <a:r>
              <a:rPr lang="en-US" sz="3200" spc="225" dirty="0" err="1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психологтардың</a:t>
            </a:r>
            <a:r>
              <a:rPr lang="en-US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spc="225" dirty="0" err="1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кәсіптік</a:t>
            </a:r>
            <a:r>
              <a:rPr lang="en-US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spc="225" dirty="0" err="1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іс-әрекетінің</a:t>
            </a:r>
            <a:r>
              <a:rPr lang="en-US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spc="225" dirty="0" err="1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ең</a:t>
            </a:r>
            <a:r>
              <a:rPr lang="en-US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spc="225" dirty="0" err="1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киын</a:t>
            </a:r>
            <a:r>
              <a:rPr lang="en-US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spc="225" dirty="0" err="1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және</a:t>
            </a:r>
            <a:r>
              <a:rPr lang="en-US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spc="225" dirty="0" err="1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жауапты</a:t>
            </a:r>
            <a:r>
              <a:rPr lang="en-US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саласы</a:t>
            </a:r>
            <a:r>
              <a:rPr lang="en-US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  <a:r>
              <a:rPr lang="kk-KZ" sz="3200" spc="225" dirty="0" smtClean="0">
                <a:solidFill>
                  <a:srgbClr val="262626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Себебі, ол 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жеке </a:t>
            </a:r>
            <a:r>
              <a:rPr lang="en-US" sz="3200" dirty="0" err="1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адамның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Arimo Bold"/>
                <a:cs typeface="Times New Roman" pitchFamily="18" charset="0"/>
                <a:sym typeface="Arimo Bold"/>
              </a:rPr>
              <a:t> </a:t>
            </a:r>
            <a:r>
              <a:rPr lang="en-US" sz="3200" dirty="0" err="1" smtClean="0">
                <a:solidFill>
                  <a:srgbClr val="393939"/>
                </a:solidFill>
                <a:latin typeface="Times New Roman" pitchFamily="18" charset="0"/>
                <a:ea typeface="Arimo Bold"/>
                <a:cs typeface="Times New Roman" pitchFamily="18" charset="0"/>
                <a:sym typeface="Arimo Bold"/>
              </a:rPr>
              <a:t>даралық-психологиялық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 ерекшеліктерін </a:t>
            </a:r>
            <a:r>
              <a:rPr lang="en-US" sz="3200" dirty="0" err="1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анықтайтын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 </a:t>
            </a:r>
            <a:r>
              <a:rPr lang="en-US" sz="3200" dirty="0" err="1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және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 </a:t>
            </a:r>
            <a:r>
              <a:rPr lang="en-US" sz="3200" dirty="0" err="1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өлшейтін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 </a:t>
            </a:r>
            <a:r>
              <a:rPr lang="en-US" sz="3200" dirty="0" err="1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психология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 </a:t>
            </a:r>
            <a:r>
              <a:rPr lang="en-US" sz="3200" dirty="0" err="1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ғылымының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Arimo"/>
                <a:cs typeface="Times New Roman" pitchFamily="18" charset="0"/>
                <a:sym typeface="Arimo"/>
              </a:rPr>
              <a:t> саласы. </a:t>
            </a:r>
            <a:endParaRPr lang="en-US" sz="3200" dirty="0">
              <a:solidFill>
                <a:srgbClr val="393939"/>
              </a:solidFill>
              <a:latin typeface="Times New Roman" pitchFamily="18" charset="0"/>
              <a:ea typeface="Arimo"/>
              <a:cs typeface="Times New Roman" pitchFamily="18" charset="0"/>
              <a:sym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08759" y="6776162"/>
            <a:ext cx="6960118" cy="279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3"/>
              </a:lnSpc>
            </a:pPr>
            <a:r>
              <a:rPr lang="en-US" sz="2674" b="1" dirty="0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«</a:t>
            </a:r>
            <a:r>
              <a:rPr lang="en-US" sz="2674" b="1" dirty="0" err="1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Психодиагностика</a:t>
            </a:r>
            <a:r>
              <a:rPr lang="en-US" sz="2674" b="1" dirty="0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»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сөзі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- </a:t>
            </a:r>
            <a:r>
              <a:rPr lang="en-US" sz="2674" b="1" dirty="0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«</a:t>
            </a:r>
            <a:r>
              <a:rPr lang="en-US" sz="2674" b="1" dirty="0" err="1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психологиялық</a:t>
            </a:r>
            <a:r>
              <a:rPr lang="en-US" sz="2674" b="1" dirty="0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674" b="1" dirty="0" err="1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диагноз</a:t>
            </a:r>
            <a:r>
              <a:rPr lang="en-US" sz="2674" b="1" dirty="0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674" b="1" dirty="0" err="1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қою</a:t>
            </a:r>
            <a:r>
              <a:rPr lang="en-US" sz="2674" b="1" dirty="0">
                <a:solidFill>
                  <a:srgbClr val="393939"/>
                </a:solidFill>
                <a:latin typeface="Arimo Bold"/>
                <a:ea typeface="Arimo Bold"/>
                <a:cs typeface="Arimo Bold"/>
                <a:sym typeface="Arimo Bold"/>
              </a:rPr>
              <a:t>»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дегенді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немесе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,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адамның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нақты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психологиялық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жағдайы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немесе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жекеше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психологиялық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қасиеттері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жайлы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сапалы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шешім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кабылдауды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74" dirty="0" err="1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білдіреді</a:t>
            </a:r>
            <a:r>
              <a:rPr lang="en-US" sz="2674" dirty="0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29800" y="2628900"/>
            <a:ext cx="708136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2.Дәлдік </a:t>
            </a:r>
            <a:r>
              <a:rPr lang="en-US" sz="3200" b="1" dirty="0" err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пен</a:t>
            </a:r>
            <a:r>
              <a:rPr lang="en-US" sz="3200" b="1" dirty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3200" b="1" dirty="0" err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этика</a:t>
            </a:r>
            <a:r>
              <a:rPr lang="en-US" sz="3200" b="1" dirty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3200" b="1" dirty="0" err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үшін</a:t>
            </a:r>
            <a:r>
              <a:rPr lang="en-US" sz="3200" b="1" dirty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3200" b="1" dirty="0" err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жауапкершілік</a:t>
            </a:r>
            <a:r>
              <a:rPr lang="en-US" sz="3200" b="1" dirty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839200" y="3848100"/>
            <a:ext cx="86106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Психодиагностикалық</a:t>
            </a:r>
            <a:r>
              <a:rPr lang="en-US" sz="3200" dirty="0" smtClean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зерттеудің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дәлдігі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үшін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жауапкершілік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толығымен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психологқа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жүктеледі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Дұрыс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емес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диагноз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адам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үшін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ауыр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зардаптарға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әкелуі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мүмкін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соның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ішінде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дұрыс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емес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емдеу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дұрыс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емес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шешім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қабылдау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және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өмір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сапасының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нашарлауы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Психолог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құпиялылықты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қатысудың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еріктілігін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ақпараттандырылған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келісімді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және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кемсітушілікке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жол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бермеуді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қамтамасыз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ете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отырып,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этикалық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қағидаларды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сақтауға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міндетті</a:t>
            </a:r>
            <a:r>
              <a:rPr lang="en-US" sz="3200" dirty="0">
                <a:solidFill>
                  <a:srgbClr val="39393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</p:txBody>
      </p:sp>
      <p:sp>
        <p:nvSpPr>
          <p:cNvPr id="4" name="AutoShape 4"/>
          <p:cNvSpPr/>
          <p:nvPr/>
        </p:nvSpPr>
        <p:spPr>
          <a:xfrm>
            <a:off x="16585187" y="9859113"/>
            <a:ext cx="1348226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" name="Freeform 5"/>
          <p:cNvSpPr/>
          <p:nvPr/>
        </p:nvSpPr>
        <p:spPr>
          <a:xfrm>
            <a:off x="2399030" y="5952197"/>
            <a:ext cx="4710295" cy="4186871"/>
          </a:xfrm>
          <a:custGeom>
            <a:avLst/>
            <a:gdLst/>
            <a:ahLst/>
            <a:cxnLst/>
            <a:rect l="l" t="t" r="r" b="b"/>
            <a:pathLst>
              <a:path w="4710295" h="4186871">
                <a:moveTo>
                  <a:pt x="0" y="0"/>
                </a:moveTo>
                <a:lnTo>
                  <a:pt x="4710295" y="0"/>
                </a:lnTo>
                <a:lnTo>
                  <a:pt x="4710295" y="4186872"/>
                </a:lnTo>
                <a:lnTo>
                  <a:pt x="0" y="41868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50" b="-625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91884" y="262772"/>
            <a:ext cx="12083799" cy="229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62"/>
              </a:lnSpc>
            </a:pP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1.Практикалық </a:t>
            </a:r>
            <a:r>
              <a:rPr lang="en-US" sz="5147" dirty="0" err="1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психодиагностика</a:t>
            </a:r>
            <a:r>
              <a:rPr lang="kk-KZ" sz="5147" dirty="0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–</a:t>
            </a:r>
            <a:r>
              <a:rPr lang="kk-KZ" sz="5147" dirty="0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бұл</a:t>
            </a:r>
            <a:r>
              <a:rPr lang="en-US" sz="5147" dirty="0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психологтардың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кәсіптік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іс-әрекетінің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ең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киын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және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жауапты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саласы.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7800" y="2552700"/>
            <a:ext cx="708136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b="1" dirty="0" smtClean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1.Адамдардың </a:t>
            </a:r>
            <a:r>
              <a:rPr lang="en-US" sz="3400" b="1" dirty="0" err="1" smtClean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өмір</a:t>
            </a:r>
            <a:r>
              <a:rPr lang="kk-KZ" sz="3400" b="1" dirty="0" smtClean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і</a:t>
            </a:r>
            <a:r>
              <a:rPr lang="en-US" sz="3400" b="1" dirty="0" err="1" smtClean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не</a:t>
            </a:r>
            <a:r>
              <a:rPr lang="en-US" sz="3400" b="1" dirty="0" smtClean="0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3400" b="1" dirty="0" err="1">
                <a:solidFill>
                  <a:srgbClr val="393939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әсері</a:t>
            </a:r>
            <a:endParaRPr lang="en-US" sz="3400" b="1" dirty="0">
              <a:solidFill>
                <a:srgbClr val="393939"/>
              </a:solidFill>
              <a:latin typeface="Crimson Roman Bold"/>
              <a:ea typeface="Crimson Roman Bold"/>
              <a:cs typeface="Crimson Roman Bold"/>
              <a:sym typeface="Crimson Roma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9200" y="3543300"/>
            <a:ext cx="7075660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8288" lvl="1" algn="l">
              <a:lnSpc>
                <a:spcPts val="3359"/>
              </a:lnSpc>
            </a:pP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Психодиагностика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беру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мансап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емдеу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отбасылық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өмір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жеке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өсу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әл-ауқат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туралы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маңызды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шешімдер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қабылдауға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әсер</a:t>
            </a:r>
            <a:r>
              <a:rPr lang="en-US" sz="32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етеді.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57272" y="236100"/>
            <a:ext cx="6612853" cy="4403980"/>
          </a:xfrm>
          <a:custGeom>
            <a:avLst/>
            <a:gdLst/>
            <a:ahLst/>
            <a:cxnLst/>
            <a:rect l="l" t="t" r="r" b="b"/>
            <a:pathLst>
              <a:path w="6612853" h="4403980">
                <a:moveTo>
                  <a:pt x="0" y="0"/>
                </a:moveTo>
                <a:lnTo>
                  <a:pt x="6612854" y="0"/>
                </a:lnTo>
                <a:lnTo>
                  <a:pt x="6612854" y="4403981"/>
                </a:lnTo>
                <a:lnTo>
                  <a:pt x="0" y="440398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745" y="2018570"/>
            <a:ext cx="6601399" cy="8294645"/>
          </a:xfrm>
          <a:custGeom>
            <a:avLst/>
            <a:gdLst/>
            <a:ahLst/>
            <a:cxnLst/>
            <a:rect l="l" t="t" r="r" b="b"/>
            <a:pathLst>
              <a:path w="6601399" h="8294645">
                <a:moveTo>
                  <a:pt x="0" y="0"/>
                </a:moveTo>
                <a:lnTo>
                  <a:pt x="6601399" y="0"/>
                </a:lnTo>
                <a:lnTo>
                  <a:pt x="6601399" y="8294644"/>
                </a:lnTo>
                <a:lnTo>
                  <a:pt x="0" y="829464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5244633" cy="10287000"/>
            <a:chOff x="0" y="0"/>
            <a:chExt cx="6992844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92874" cy="13716000"/>
            </a:xfrm>
            <a:custGeom>
              <a:avLst/>
              <a:gdLst/>
              <a:ahLst/>
              <a:cxnLst/>
              <a:rect l="l" t="t" r="r" b="b"/>
              <a:pathLst>
                <a:path w="6992874" h="13716000">
                  <a:moveTo>
                    <a:pt x="0" y="0"/>
                  </a:moveTo>
                  <a:lnTo>
                    <a:pt x="3746754" y="0"/>
                  </a:lnTo>
                  <a:lnTo>
                    <a:pt x="3790950" y="29972"/>
                  </a:lnTo>
                  <a:cubicBezTo>
                    <a:pt x="5845429" y="1509268"/>
                    <a:pt x="6992874" y="4186428"/>
                    <a:pt x="6992874" y="7243318"/>
                  </a:cubicBezTo>
                  <a:cubicBezTo>
                    <a:pt x="6992874" y="9938258"/>
                    <a:pt x="5135372" y="11205718"/>
                    <a:pt x="3244215" y="12749657"/>
                  </a:cubicBezTo>
                  <a:cubicBezTo>
                    <a:pt x="2899791" y="13030836"/>
                    <a:pt x="2558542" y="13306298"/>
                    <a:pt x="2210943" y="13561188"/>
                  </a:cubicBezTo>
                  <a:lnTo>
                    <a:pt x="198729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063114" y="0"/>
            <a:ext cx="3794584" cy="10287000"/>
          </a:xfrm>
          <a:custGeom>
            <a:avLst/>
            <a:gdLst/>
            <a:ahLst/>
            <a:cxnLst/>
            <a:rect l="l" t="t" r="r" b="b"/>
            <a:pathLst>
              <a:path w="3794584" h="10287000">
                <a:moveTo>
                  <a:pt x="0" y="0"/>
                </a:moveTo>
                <a:lnTo>
                  <a:pt x="3794584" y="0"/>
                </a:lnTo>
                <a:lnTo>
                  <a:pt x="37945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33103" y="0"/>
            <a:ext cx="3804651" cy="10287000"/>
          </a:xfrm>
          <a:custGeom>
            <a:avLst/>
            <a:gdLst/>
            <a:ahLst/>
            <a:cxnLst/>
            <a:rect l="l" t="t" r="r" b="b"/>
            <a:pathLst>
              <a:path w="3804651" h="10287000">
                <a:moveTo>
                  <a:pt x="0" y="0"/>
                </a:moveTo>
                <a:lnTo>
                  <a:pt x="3804651" y="0"/>
                </a:lnTo>
                <a:lnTo>
                  <a:pt x="38046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6242" y="0"/>
            <a:ext cx="3392027" cy="10287000"/>
          </a:xfrm>
          <a:custGeom>
            <a:avLst/>
            <a:gdLst/>
            <a:ahLst/>
            <a:cxnLst/>
            <a:rect l="l" t="t" r="r" b="b"/>
            <a:pathLst>
              <a:path w="3392027" h="10287000">
                <a:moveTo>
                  <a:pt x="0" y="0"/>
                </a:moveTo>
                <a:lnTo>
                  <a:pt x="3392026" y="0"/>
                </a:lnTo>
                <a:lnTo>
                  <a:pt x="33920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0"/>
            <a:ext cx="5244633" cy="10287000"/>
            <a:chOff x="0" y="0"/>
            <a:chExt cx="6992844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92874" cy="13716000"/>
            </a:xfrm>
            <a:custGeom>
              <a:avLst/>
              <a:gdLst/>
              <a:ahLst/>
              <a:cxnLst/>
              <a:rect l="l" t="t" r="r" b="b"/>
              <a:pathLst>
                <a:path w="6992874" h="13716000">
                  <a:moveTo>
                    <a:pt x="0" y="0"/>
                  </a:moveTo>
                  <a:lnTo>
                    <a:pt x="3746754" y="0"/>
                  </a:lnTo>
                  <a:lnTo>
                    <a:pt x="3790950" y="29972"/>
                  </a:lnTo>
                  <a:cubicBezTo>
                    <a:pt x="5845429" y="1509268"/>
                    <a:pt x="6992874" y="4186428"/>
                    <a:pt x="6992874" y="7243318"/>
                  </a:cubicBezTo>
                  <a:cubicBezTo>
                    <a:pt x="6992874" y="9938258"/>
                    <a:pt x="5135372" y="11205718"/>
                    <a:pt x="3244215" y="12749657"/>
                  </a:cubicBezTo>
                  <a:cubicBezTo>
                    <a:pt x="2899791" y="13030836"/>
                    <a:pt x="2558542" y="13306298"/>
                    <a:pt x="2210943" y="13561188"/>
                  </a:cubicBezTo>
                  <a:lnTo>
                    <a:pt x="1987296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2063114" y="0"/>
            <a:ext cx="3794584" cy="10287000"/>
          </a:xfrm>
          <a:custGeom>
            <a:avLst/>
            <a:gdLst/>
            <a:ahLst/>
            <a:cxnLst/>
            <a:rect l="l" t="t" r="r" b="b"/>
            <a:pathLst>
              <a:path w="3794584" h="10287000">
                <a:moveTo>
                  <a:pt x="0" y="0"/>
                </a:moveTo>
                <a:lnTo>
                  <a:pt x="3794584" y="0"/>
                </a:lnTo>
                <a:lnTo>
                  <a:pt x="37945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33103" y="0"/>
            <a:ext cx="3804651" cy="10287000"/>
          </a:xfrm>
          <a:custGeom>
            <a:avLst/>
            <a:gdLst/>
            <a:ahLst/>
            <a:cxnLst/>
            <a:rect l="l" t="t" r="r" b="b"/>
            <a:pathLst>
              <a:path w="3804651" h="10287000">
                <a:moveTo>
                  <a:pt x="0" y="0"/>
                </a:moveTo>
                <a:lnTo>
                  <a:pt x="3804651" y="0"/>
                </a:lnTo>
                <a:lnTo>
                  <a:pt x="380465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86242" y="0"/>
            <a:ext cx="3392027" cy="10287000"/>
          </a:xfrm>
          <a:custGeom>
            <a:avLst/>
            <a:gdLst/>
            <a:ahLst/>
            <a:cxnLst/>
            <a:rect l="l" t="t" r="r" b="b"/>
            <a:pathLst>
              <a:path w="3392027" h="10287000">
                <a:moveTo>
                  <a:pt x="0" y="0"/>
                </a:moveTo>
                <a:lnTo>
                  <a:pt x="3392026" y="0"/>
                </a:lnTo>
                <a:lnTo>
                  <a:pt x="33920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0" y="0"/>
            <a:ext cx="7808926" cy="10287000"/>
            <a:chOff x="0" y="0"/>
            <a:chExt cx="10411902" cy="13716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411841" cy="13716000"/>
            </a:xfrm>
            <a:custGeom>
              <a:avLst/>
              <a:gdLst/>
              <a:ahLst/>
              <a:cxnLst/>
              <a:rect l="l" t="t" r="r" b="b"/>
              <a:pathLst>
                <a:path w="10411841" h="13716000">
                  <a:moveTo>
                    <a:pt x="0" y="0"/>
                  </a:moveTo>
                  <a:lnTo>
                    <a:pt x="3419094" y="0"/>
                  </a:lnTo>
                  <a:lnTo>
                    <a:pt x="4979416" y="0"/>
                  </a:lnTo>
                  <a:lnTo>
                    <a:pt x="7165848" y="0"/>
                  </a:lnTo>
                  <a:lnTo>
                    <a:pt x="7210044" y="29972"/>
                  </a:lnTo>
                  <a:cubicBezTo>
                    <a:pt x="9264396" y="1509268"/>
                    <a:pt x="10411841" y="4186428"/>
                    <a:pt x="10411841" y="7243318"/>
                  </a:cubicBezTo>
                  <a:cubicBezTo>
                    <a:pt x="10411841" y="9938258"/>
                    <a:pt x="8554339" y="11205718"/>
                    <a:pt x="6663182" y="12749657"/>
                  </a:cubicBezTo>
                  <a:cubicBezTo>
                    <a:pt x="6318758" y="13030836"/>
                    <a:pt x="5977509" y="13306298"/>
                    <a:pt x="5629910" y="13561188"/>
                  </a:cubicBezTo>
                  <a:lnTo>
                    <a:pt x="5406390" y="13716000"/>
                  </a:lnTo>
                  <a:lnTo>
                    <a:pt x="4979416" y="13716000"/>
                  </a:lnTo>
                  <a:lnTo>
                    <a:pt x="341909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62ACC1">
                <a:alpha val="60000"/>
              </a:srgbClr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4627407" y="0"/>
            <a:ext cx="3794584" cy="10287000"/>
          </a:xfrm>
          <a:custGeom>
            <a:avLst/>
            <a:gdLst/>
            <a:ahLst/>
            <a:cxnLst/>
            <a:rect l="l" t="t" r="r" b="b"/>
            <a:pathLst>
              <a:path w="3794584" h="10287000">
                <a:moveTo>
                  <a:pt x="0" y="0"/>
                </a:moveTo>
                <a:lnTo>
                  <a:pt x="3794585" y="0"/>
                </a:lnTo>
                <a:lnTo>
                  <a:pt x="37945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144000" y="2867955"/>
            <a:ext cx="840533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4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.</a:t>
            </a: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Үздіксіз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оқыту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және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 дамыту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53000" y="6591300"/>
            <a:ext cx="8405336" cy="56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.</a:t>
            </a: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Клиенттермен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тиімді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өзара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Open Sans Bold"/>
                <a:cs typeface="Times New Roman" pitchFamily="18" charset="0"/>
                <a:sym typeface="Open Sans Bold"/>
              </a:rPr>
              <a:t>әрекеттесу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ea typeface="Open Sans Bold"/>
              <a:cs typeface="Times New Roman" pitchFamily="18" charset="0"/>
              <a:sym typeface="Open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82255" y="145755"/>
            <a:ext cx="12083799" cy="229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62"/>
              </a:lnSpc>
            </a:pP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1.Практикалық </a:t>
            </a:r>
            <a:r>
              <a:rPr lang="en-US" sz="5147" dirty="0" err="1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психодиагностика</a:t>
            </a:r>
            <a:r>
              <a:rPr lang="kk-KZ" sz="5147" dirty="0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–</a:t>
            </a:r>
            <a:r>
              <a:rPr lang="kk-KZ" sz="5147" dirty="0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бұл</a:t>
            </a:r>
            <a:r>
              <a:rPr lang="en-US" sz="5147" dirty="0" smtClean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психологтардың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кәсіптік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іс-әрекетінің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ең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киын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және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5147" dirty="0" err="1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жауапты</a:t>
            </a:r>
            <a:r>
              <a:rPr lang="en-US" sz="5147" dirty="0">
                <a:solidFill>
                  <a:srgbClr val="393939"/>
                </a:solidFill>
                <a:latin typeface="Crimson Roman"/>
                <a:ea typeface="Crimson Roman"/>
                <a:cs typeface="Crimson Roman"/>
                <a:sym typeface="Crimson Roman"/>
              </a:rPr>
              <a:t> саласы.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01200" y="3543300"/>
            <a:ext cx="7696200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0555" lvl="1" indent="-240277" algn="l">
              <a:lnSpc>
                <a:spcPts val="3116"/>
              </a:lnSpc>
              <a:buFont typeface="Arial"/>
              <a:buChar char="•"/>
            </a:pPr>
            <a:r>
              <a:rPr lang="en-US" sz="2225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Психодиагностика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саласы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үнемі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дамып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келеді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әдістер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құралдар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сондай-ақ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адам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психикасы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туралы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пайда болады. </a:t>
            </a:r>
          </a:p>
          <a:p>
            <a:pPr marL="480555" lvl="1" indent="-240277" algn="l">
              <a:lnSpc>
                <a:spcPts val="3116"/>
              </a:lnSpc>
              <a:buFont typeface="Arial"/>
              <a:buChar char="•"/>
            </a:pP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диагностиканың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ең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өзекті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тиімді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әдістерін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қолдану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өзінің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дағдыларын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үздіксіз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жетілдіруі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керек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91200" y="7505700"/>
            <a:ext cx="6567443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0555" lvl="1" indent="-240277" algn="l">
              <a:lnSpc>
                <a:spcPts val="3116"/>
              </a:lnSpc>
              <a:buFont typeface="Arial"/>
              <a:buChar char="•"/>
            </a:pP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психодиагностикалық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зерттеу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жүргізу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қолайлы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жағдайларды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қамтамасыз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ету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клиенттермен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сенімді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қарым-қатынас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орната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білуі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керек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4400" y="3467100"/>
            <a:ext cx="7391400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0555" lvl="1" indent="-240277" algn="l">
              <a:lnSpc>
                <a:spcPts val="3116"/>
              </a:lnSpc>
              <a:buFont typeface="Arial"/>
              <a:buChar char="•"/>
            </a:pP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Психодиагностика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психологтан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терең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білімді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әдістер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құралдарды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қолдана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білуді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сондай-ақ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алынған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деректерді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талдау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түсіндіру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қабілетін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талап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етеді.</a:t>
            </a:r>
          </a:p>
          <a:p>
            <a:pPr marL="480555" lvl="1" indent="-240277" algn="l">
              <a:lnSpc>
                <a:spcPts val="3116"/>
              </a:lnSpc>
              <a:buFont typeface="Arial"/>
              <a:buChar char="•"/>
            </a:pP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адамның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жеке ерекшеліктерін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ескеріп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зерттеудің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ең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қолайлы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әдістерін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таңдауы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керек</a:t>
            </a:r>
            <a:r>
              <a:rPr lang="en-US" sz="2800" dirty="0">
                <a:solidFill>
                  <a:srgbClr val="39393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69034" y="2776515"/>
            <a:ext cx="708136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3</a:t>
            </a:r>
            <a:r>
              <a:rPr lang="en-US" sz="3600" b="1" dirty="0" smtClean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.</a:t>
            </a:r>
            <a:r>
              <a:rPr lang="kk-KZ" sz="3600" b="1" dirty="0" smtClean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 </a:t>
            </a:r>
            <a:r>
              <a:rPr lang="en-US" sz="3600" b="1" dirty="0" err="1" smtClean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Күрделілік</a:t>
            </a:r>
            <a:r>
              <a:rPr lang="en-US" sz="3600" b="1" dirty="0" smtClean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 </a:t>
            </a:r>
            <a:r>
              <a:rPr lang="en-US" sz="3600" b="1" dirty="0" err="1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және</a:t>
            </a:r>
            <a:r>
              <a:rPr lang="en-US" sz="3600" b="1" dirty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 </a:t>
            </a:r>
            <a:r>
              <a:rPr lang="en-US" sz="3600" b="1" dirty="0" err="1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көп</a:t>
            </a:r>
            <a:r>
              <a:rPr lang="en-US" sz="3600" b="1" dirty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 </a:t>
            </a:r>
            <a:r>
              <a:rPr lang="en-US" sz="3600" b="1" dirty="0" err="1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қырлы</a:t>
            </a:r>
            <a:r>
              <a:rPr lang="en-US" sz="3600" b="1" dirty="0">
                <a:solidFill>
                  <a:srgbClr val="393939"/>
                </a:solidFill>
                <a:latin typeface="Times New Roman" pitchFamily="18" charset="0"/>
                <a:ea typeface="Crimson Roman Bold"/>
                <a:cs typeface="Times New Roman" pitchFamily="18" charset="0"/>
                <a:sym typeface="Crimson Roman Bold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26570" y="4189513"/>
            <a:ext cx="3999215" cy="923311"/>
            <a:chOff x="0" y="0"/>
            <a:chExt cx="1466838" cy="3386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66838" cy="338653"/>
            </a:xfrm>
            <a:custGeom>
              <a:avLst/>
              <a:gdLst/>
              <a:ahLst/>
              <a:cxnLst/>
              <a:rect l="l" t="t" r="r" b="b"/>
              <a:pathLst>
                <a:path w="1466838" h="338653">
                  <a:moveTo>
                    <a:pt x="60012" y="0"/>
                  </a:moveTo>
                  <a:lnTo>
                    <a:pt x="1406826" y="0"/>
                  </a:lnTo>
                  <a:cubicBezTo>
                    <a:pt x="1422742" y="0"/>
                    <a:pt x="1438006" y="6323"/>
                    <a:pt x="1449261" y="17577"/>
                  </a:cubicBezTo>
                  <a:cubicBezTo>
                    <a:pt x="1460515" y="28831"/>
                    <a:pt x="1466838" y="44096"/>
                    <a:pt x="1466838" y="60012"/>
                  </a:cubicBezTo>
                  <a:lnTo>
                    <a:pt x="1466838" y="278642"/>
                  </a:lnTo>
                  <a:cubicBezTo>
                    <a:pt x="1466838" y="294558"/>
                    <a:pt x="1460515" y="309822"/>
                    <a:pt x="1449261" y="321076"/>
                  </a:cubicBezTo>
                  <a:cubicBezTo>
                    <a:pt x="1438006" y="332331"/>
                    <a:pt x="1422742" y="338653"/>
                    <a:pt x="1406826" y="338653"/>
                  </a:cubicBezTo>
                  <a:lnTo>
                    <a:pt x="60012" y="338653"/>
                  </a:lnTo>
                  <a:cubicBezTo>
                    <a:pt x="26868" y="338653"/>
                    <a:pt x="0" y="311785"/>
                    <a:pt x="0" y="278642"/>
                  </a:cubicBezTo>
                  <a:lnTo>
                    <a:pt x="0" y="60012"/>
                  </a:lnTo>
                  <a:cubicBezTo>
                    <a:pt x="0" y="44096"/>
                    <a:pt x="6323" y="28831"/>
                    <a:pt x="17577" y="17577"/>
                  </a:cubicBezTo>
                  <a:cubicBezTo>
                    <a:pt x="28831" y="6323"/>
                    <a:pt x="44096" y="0"/>
                    <a:pt x="60012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466838" cy="357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92217" y="5817297"/>
            <a:ext cx="2932415" cy="847111"/>
            <a:chOff x="0" y="0"/>
            <a:chExt cx="1075555" cy="3107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33512" y="4689268"/>
            <a:ext cx="2932415" cy="847111"/>
            <a:chOff x="0" y="0"/>
            <a:chExt cx="1075555" cy="3107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1885381">
            <a:off x="10825185" y="5782349"/>
            <a:ext cx="1776375" cy="501826"/>
          </a:xfrm>
          <a:custGeom>
            <a:avLst/>
            <a:gdLst/>
            <a:ahLst/>
            <a:cxnLst/>
            <a:rect l="l" t="t" r="r" b="b"/>
            <a:pathLst>
              <a:path w="1776375" h="501826">
                <a:moveTo>
                  <a:pt x="0" y="0"/>
                </a:moveTo>
                <a:lnTo>
                  <a:pt x="1776375" y="0"/>
                </a:lnTo>
                <a:lnTo>
                  <a:pt x="1776375" y="501825"/>
                </a:lnTo>
                <a:lnTo>
                  <a:pt x="0" y="50182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829402" y="4436037"/>
            <a:ext cx="3013783" cy="458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СТАНДАРТТАУ </a:t>
            </a:r>
          </a:p>
        </p:txBody>
      </p:sp>
      <p:sp>
        <p:nvSpPr>
          <p:cNvPr id="14" name="Freeform 14"/>
          <p:cNvSpPr/>
          <p:nvPr/>
        </p:nvSpPr>
        <p:spPr>
          <a:xfrm rot="-8970905" flipH="1">
            <a:off x="6330295" y="5105175"/>
            <a:ext cx="1776375" cy="501826"/>
          </a:xfrm>
          <a:custGeom>
            <a:avLst/>
            <a:gdLst/>
            <a:ahLst/>
            <a:cxnLst/>
            <a:rect l="l" t="t" r="r" b="b"/>
            <a:pathLst>
              <a:path w="1776375" h="501826">
                <a:moveTo>
                  <a:pt x="1776375" y="0"/>
                </a:moveTo>
                <a:lnTo>
                  <a:pt x="0" y="0"/>
                </a:lnTo>
                <a:lnTo>
                  <a:pt x="0" y="501826"/>
                </a:lnTo>
                <a:lnTo>
                  <a:pt x="1776375" y="501826"/>
                </a:lnTo>
                <a:lnTo>
                  <a:pt x="1776375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887923">
            <a:off x="-7684881" y="2575887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1" y="0"/>
                </a:lnTo>
                <a:lnTo>
                  <a:pt x="13977231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497130" y="6022903"/>
            <a:ext cx="5337594" cy="4114800"/>
          </a:xfrm>
          <a:custGeom>
            <a:avLst/>
            <a:gdLst/>
            <a:ahLst/>
            <a:cxnLst/>
            <a:rect l="l" t="t" r="r" b="b"/>
            <a:pathLst>
              <a:path w="5337594" h="4114800">
                <a:moveTo>
                  <a:pt x="0" y="0"/>
                </a:moveTo>
                <a:lnTo>
                  <a:pt x="5337594" y="0"/>
                </a:lnTo>
                <a:lnTo>
                  <a:pt x="5337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080132" y="6922857"/>
            <a:ext cx="2309286" cy="2824184"/>
          </a:xfrm>
          <a:custGeom>
            <a:avLst/>
            <a:gdLst/>
            <a:ahLst/>
            <a:cxnLst/>
            <a:rect l="l" t="t" r="r" b="b"/>
            <a:pathLst>
              <a:path w="2309286" h="2824184">
                <a:moveTo>
                  <a:pt x="0" y="0"/>
                </a:moveTo>
                <a:lnTo>
                  <a:pt x="2309286" y="0"/>
                </a:lnTo>
                <a:lnTo>
                  <a:pt x="2309286" y="2824184"/>
                </a:lnTo>
                <a:lnTo>
                  <a:pt x="0" y="282418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543659" y="452134"/>
            <a:ext cx="13054146" cy="203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79"/>
              </a:lnSpc>
              <a:spcBef>
                <a:spcPct val="0"/>
              </a:spcBef>
            </a:pPr>
            <a:r>
              <a:rPr lang="en-US" sz="5927" b="1" spc="580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2.ПСИХОДИАГНОСТИКАДАҒЫ ОБЪЕКТИВТІЛІК </a:t>
            </a:r>
            <a:r>
              <a:rPr lang="en-US" sz="5927" b="1" spc="580" dirty="0" err="1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көрсеткіштері</a:t>
            </a:r>
            <a:endParaRPr lang="en-US" sz="5927" b="1" spc="580" dirty="0">
              <a:solidFill>
                <a:srgbClr val="231F2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80132" y="5975278"/>
            <a:ext cx="2556583" cy="4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 dirty="0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СЕНІМДІЛІК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33512" y="4847260"/>
            <a:ext cx="2932415" cy="4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 dirty="0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МАҢЫЗДЫЛЫҒЫ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195" y="1310231"/>
            <a:ext cx="1459011" cy="427092"/>
          </a:xfrm>
          <a:custGeom>
            <a:avLst/>
            <a:gdLst/>
            <a:ahLst/>
            <a:cxnLst/>
            <a:rect l="l" t="t" r="r" b="b"/>
            <a:pathLst>
              <a:path w="1459011" h="427092">
                <a:moveTo>
                  <a:pt x="0" y="0"/>
                </a:moveTo>
                <a:lnTo>
                  <a:pt x="1459010" y="0"/>
                </a:lnTo>
                <a:lnTo>
                  <a:pt x="1459010" y="427092"/>
                </a:lnTo>
                <a:lnTo>
                  <a:pt x="0" y="4270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631205" y="5470717"/>
            <a:ext cx="5981844" cy="2374297"/>
            <a:chOff x="0" y="0"/>
            <a:chExt cx="204778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D6D2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755455" y="8796460"/>
            <a:ext cx="1577714" cy="461840"/>
          </a:xfrm>
          <a:custGeom>
            <a:avLst/>
            <a:gdLst/>
            <a:ahLst/>
            <a:cxnLst/>
            <a:rect l="l" t="t" r="r" b="b"/>
            <a:pathLst>
              <a:path w="1577714" h="461840">
                <a:moveTo>
                  <a:pt x="0" y="0"/>
                </a:moveTo>
                <a:lnTo>
                  <a:pt x="1577714" y="0"/>
                </a:lnTo>
                <a:lnTo>
                  <a:pt x="1577714" y="461840"/>
                </a:lnTo>
                <a:lnTo>
                  <a:pt x="0" y="4618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87923">
            <a:off x="12076940" y="-3354783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81200" y="542752"/>
            <a:ext cx="15011399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130"/>
              </a:lnSpc>
              <a:spcBef>
                <a:spcPct val="0"/>
              </a:spcBef>
            </a:pPr>
            <a:r>
              <a:rPr lang="en-US" sz="6616" b="1" spc="648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3.ӨЛШЕУДІҢ СТАНДАРТТЫ </a:t>
            </a:r>
            <a:r>
              <a:rPr lang="en-US" sz="6616" b="1" spc="648" dirty="0" err="1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қатесі</a:t>
            </a:r>
            <a:endParaRPr lang="en-US" sz="6616" b="1" spc="648" dirty="0">
              <a:solidFill>
                <a:srgbClr val="231F2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D6D2E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D6D2E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99195" y="4812607"/>
            <a:ext cx="5981844" cy="2374297"/>
            <a:chOff x="0" y="0"/>
            <a:chExt cx="2047782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D6D2E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19200" y="2476500"/>
            <a:ext cx="8872999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Өлшеу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қателігінің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шамасы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өлшеу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дәлдігінің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кері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индикаторы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Қателік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жоғары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болған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сайын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шкаладағы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(жеке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ұпайдың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сенім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интервалы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белгісіздік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диапазоны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кеңірек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болады,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оның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ішінде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берілген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сыналушының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шынайы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ұпайының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оқшаулануы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статистикалық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мүмкін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болады.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Осылайша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сыналушы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ұпайының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орташа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мәннен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айырмашылық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болжамын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тексеру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үшін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тек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орташаның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қателігін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бағалау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жеткіліксіз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болады, жеке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ұпай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жағдайында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шашылуды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ескертетін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өлшеудің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қателігін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бағалау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керек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39400" y="6057900"/>
            <a:ext cx="72390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Өлшеу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қателігінің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дисперсиясын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көрсету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үшін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тестті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бір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сыналушымен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көп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рет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өткізіп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оның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«жеке»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ұпайлары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жиілігінің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графикалық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таралуын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тұрғызу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керек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DM Sans Bold"/>
                <a:cs typeface="Times New Roman" pitchFamily="18" charset="0"/>
                <a:sym typeface="DM Sans Bold"/>
              </a:rPr>
              <a:t> болады.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7664"/>
            <a:ext cx="5482971" cy="8229600"/>
          </a:xfrm>
          <a:custGeom>
            <a:avLst/>
            <a:gdLst/>
            <a:ahLst/>
            <a:cxnLst/>
            <a:rect l="l" t="t" r="r" b="b"/>
            <a:pathLst>
              <a:path w="5482971" h="8229600">
                <a:moveTo>
                  <a:pt x="0" y="0"/>
                </a:moveTo>
                <a:lnTo>
                  <a:pt x="5482971" y="0"/>
                </a:lnTo>
                <a:lnTo>
                  <a:pt x="54829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6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5529" y="5756275"/>
            <a:ext cx="6991270" cy="3956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61"/>
              </a:lnSpc>
            </a:pPr>
            <a:r>
              <a:rPr lang="en-US" sz="678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4.Диагностикалық </a:t>
            </a:r>
            <a:r>
              <a:rPr lang="en-US" sz="678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әдістерге</a:t>
            </a:r>
            <a:r>
              <a:rPr lang="en-US" sz="678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678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қойылатын</a:t>
            </a:r>
            <a:r>
              <a:rPr lang="en-US" sz="678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678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талаптар</a:t>
            </a:r>
            <a:endParaRPr lang="en-US" sz="6783" dirty="0">
              <a:solidFill>
                <a:srgbClr val="FFFFFF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16799" y="380524"/>
            <a:ext cx="4054401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5"/>
              </a:lnSpc>
              <a:spcBef>
                <a:spcPct val="0"/>
              </a:spcBef>
            </a:pPr>
            <a:r>
              <a:rPr lang="en-US" sz="2725" b="1" dirty="0" err="1">
                <a:solidFill>
                  <a:srgbClr val="FFFFFF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Сенімділік</a:t>
            </a:r>
            <a:r>
              <a:rPr lang="en-US" sz="2725" b="1" dirty="0">
                <a:solidFill>
                  <a:srgbClr val="FFFFFF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70161" y="804704"/>
            <a:ext cx="6298446" cy="4620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7"/>
              </a:lnSpc>
            </a:pPr>
            <a:endParaRPr dirty="0"/>
          </a:p>
          <a:p>
            <a:pPr marL="560968" lvl="1" indent="-280484" algn="l">
              <a:lnSpc>
                <a:spcPts val="3637"/>
              </a:lnSpc>
              <a:buFont typeface="Arial"/>
              <a:buChar char="•"/>
            </a:pP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Ішкі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консистенция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барлық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тапсырмалары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бірдей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құрылымды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(жеке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қасиет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)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өлшеуі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 </a:t>
            </a:r>
          </a:p>
          <a:p>
            <a:pPr marL="560968" lvl="1" indent="-280484" algn="l">
              <a:lnSpc>
                <a:spcPts val="3637"/>
              </a:lnSpc>
              <a:buFont typeface="Arial"/>
              <a:buChar char="•"/>
            </a:pP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Тесттің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сенімділігі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нәтижелері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қайта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тестілеу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кезінде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тұрақты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560968" lvl="1" indent="-280484" algn="l">
              <a:lnSpc>
                <a:spcPts val="3637"/>
              </a:lnSpc>
              <a:buFont typeface="Arial"/>
              <a:buChar char="•"/>
            </a:pP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Бақылаушылар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арасындағы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сенімділік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нәтижелері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тестілеуді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кім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жүргізетініне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тәуелсіз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598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598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61975" y="302101"/>
            <a:ext cx="405440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00"/>
              </a:lnSpc>
            </a:pPr>
            <a:r>
              <a:rPr lang="en-US" sz="4000" dirty="0">
                <a:solidFill>
                  <a:srgbClr val="DFD4CB"/>
                </a:solidFill>
                <a:latin typeface="Crimson Roman"/>
                <a:ea typeface="Crimson Roman"/>
                <a:cs typeface="Crimson Roman"/>
                <a:sym typeface="Crimson Roman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08441" y="380524"/>
            <a:ext cx="4054401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5"/>
              </a:lnSpc>
              <a:spcBef>
                <a:spcPct val="0"/>
              </a:spcBef>
            </a:pPr>
            <a:r>
              <a:rPr lang="en-US" sz="2725" b="1">
                <a:solidFill>
                  <a:srgbClr val="FFFFFF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Жарамдылық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68607" y="1138079"/>
            <a:ext cx="5928402" cy="503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9942" lvl="1" indent="-274971" algn="l">
              <a:lnSpc>
                <a:spcPts val="3566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Мазмұндық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жарамдылық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: </a:t>
            </a:r>
            <a:r>
              <a:rPr lang="kk-KZ" sz="2400" dirty="0" smtClean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Тест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өзінің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теориялық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тұжырымдамасына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сәйкес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өлшенуі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керек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нәрсені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өлшеуі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керек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.</a:t>
            </a:r>
          </a:p>
          <a:p>
            <a:pPr marL="549942" lvl="1" indent="-274971" algn="l">
              <a:lnSpc>
                <a:spcPts val="3566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Критерийлік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жарамдылық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: </a:t>
            </a:r>
            <a:r>
              <a:rPr lang="kk-KZ" sz="2400" dirty="0" smtClean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тест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нәтижелері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ол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өлшейтін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басқа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көрсеткіштермен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критерийлермен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)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байланысты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болуы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керек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. </a:t>
            </a:r>
          </a:p>
          <a:p>
            <a:pPr marL="549942" lvl="1" indent="-274971" algn="l">
              <a:lnSpc>
                <a:spcPts val="3566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Конструктивті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жарамдылық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: </a:t>
            </a:r>
            <a:r>
              <a:rPr lang="kk-KZ" sz="2400" dirty="0" smtClean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Тест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өлшеуге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бағытталған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нақты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психологиялық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құрылымды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өлшеуі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керек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Crimson Roman"/>
                <a:cs typeface="Times New Roman" pitchFamily="18" charset="0"/>
                <a:sym typeface="Crimson Roman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55797" y="302101"/>
            <a:ext cx="405440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00"/>
              </a:lnSpc>
            </a:pPr>
            <a:r>
              <a:rPr lang="en-US" sz="4000">
                <a:solidFill>
                  <a:srgbClr val="DFD4CB"/>
                </a:solidFill>
                <a:latin typeface="Crimson Roman"/>
                <a:ea typeface="Crimson Roman"/>
                <a:cs typeface="Crimson Roman"/>
                <a:sym typeface="Crimson Roman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57968" y="7004146"/>
            <a:ext cx="6262831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Мақсатты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топ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жас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тобына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және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оған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арналған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мәдени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контекстке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сәйкес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Кәсібилік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тестті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білікті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мамандар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әзірлеп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тексеруі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57969" y="6258877"/>
            <a:ext cx="4587801" cy="60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sz="3100" b="1" dirty="0" err="1" smtClean="0">
                <a:solidFill>
                  <a:srgbClr val="FFFFFF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Қолдану</a:t>
            </a:r>
            <a:r>
              <a:rPr lang="en-US" sz="3100" b="1" dirty="0" smtClean="0">
                <a:solidFill>
                  <a:srgbClr val="FFFFFF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</a:t>
            </a:r>
            <a:r>
              <a:rPr lang="en-US" sz="3100" b="1" dirty="0" err="1">
                <a:solidFill>
                  <a:srgbClr val="FFFFFF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мүмкіндігі</a:t>
            </a:r>
            <a:endParaRPr lang="en-US" sz="3100" b="1" dirty="0">
              <a:solidFill>
                <a:srgbClr val="FFFFFF"/>
              </a:solidFill>
              <a:latin typeface="Crimson Roman Bold"/>
              <a:ea typeface="Crimson Roman Bold"/>
              <a:cs typeface="Crimson Roman Bold"/>
              <a:sym typeface="Crimson Roman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92183" y="5982652"/>
            <a:ext cx="405440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00"/>
              </a:lnSpc>
            </a:pPr>
            <a:r>
              <a:rPr lang="en-US" sz="4000" dirty="0">
                <a:solidFill>
                  <a:srgbClr val="DFD4CB"/>
                </a:solidFill>
                <a:latin typeface="Crimson Roman"/>
                <a:ea typeface="Crimson Roman"/>
                <a:cs typeface="Crimson Roman"/>
                <a:sym typeface="Crimson Roman"/>
              </a:rPr>
              <a:t>03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78465" y="5841490"/>
            <a:ext cx="3643468" cy="4114800"/>
          </a:xfrm>
          <a:custGeom>
            <a:avLst/>
            <a:gdLst/>
            <a:ahLst/>
            <a:cxnLst/>
            <a:rect l="l" t="t" r="r" b="b"/>
            <a:pathLst>
              <a:path w="3643468" h="4114800">
                <a:moveTo>
                  <a:pt x="0" y="0"/>
                </a:moveTo>
                <a:lnTo>
                  <a:pt x="3643468" y="0"/>
                </a:lnTo>
                <a:lnTo>
                  <a:pt x="3643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18995" y="485711"/>
            <a:ext cx="14216405" cy="2074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975"/>
              </a:lnSpc>
            </a:pPr>
            <a:r>
              <a:rPr lang="en-US" sz="725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4</a:t>
            </a:r>
            <a:r>
              <a:rPr lang="en-US" sz="7250" dirty="0" smtClean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  <a:r>
              <a:rPr lang="kk-KZ" sz="7250" dirty="0" smtClean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7250" dirty="0" err="1" smtClean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Диагностикалық</a:t>
            </a:r>
            <a:r>
              <a:rPr lang="en-US" sz="7250" dirty="0" smtClean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725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әдістерге</a:t>
            </a:r>
            <a:r>
              <a:rPr lang="en-US" sz="725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725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қойылатын</a:t>
            </a:r>
            <a:r>
              <a:rPr lang="en-US" sz="725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725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талаптар</a:t>
            </a:r>
            <a:endParaRPr lang="en-US" sz="7250" dirty="0">
              <a:solidFill>
                <a:srgbClr val="FFFFFF"/>
              </a:solidFill>
              <a:latin typeface="Crimson Roman"/>
              <a:ea typeface="Crimson Roman"/>
              <a:cs typeface="Crimson Roman"/>
              <a:sym typeface="Crimson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976813"/>
            <a:ext cx="4587801" cy="60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sz="3100" b="1" dirty="0" err="1">
                <a:solidFill>
                  <a:srgbClr val="FFFFFF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Үнемділік</a:t>
            </a:r>
            <a:endParaRPr lang="en-US" sz="3100" b="1" dirty="0">
              <a:solidFill>
                <a:srgbClr val="FFFFFF"/>
              </a:solidFill>
              <a:latin typeface="Crimson Roman Bold"/>
              <a:ea typeface="Crimson Roman Bold"/>
              <a:cs typeface="Crimson Roman Bold"/>
              <a:sym typeface="Crimson Roman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0970" y="4448618"/>
            <a:ext cx="4587801" cy="501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Өткізу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уақыты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сынақ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субъектіні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шаршатпау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үшін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жеткілікті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қысқа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Құны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қол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жетімді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799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799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Қолданудың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қиындығы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тестті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психолог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үшін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қолдану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оңай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690938"/>
            <a:ext cx="4587801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 dirty="0">
                <a:solidFill>
                  <a:srgbClr val="DFD4CB"/>
                </a:solidFill>
                <a:latin typeface="Crimson Roman"/>
                <a:ea typeface="Crimson Roman"/>
                <a:cs typeface="Crimson Roman"/>
                <a:sym typeface="Crimson Roman"/>
              </a:rPr>
              <a:t>04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00941" y="2690938"/>
            <a:ext cx="4587801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  <a:ea typeface="Crimson Roman"/>
                <a:cs typeface="Crimson Roman"/>
                <a:sym typeface="Crimson Roman"/>
              </a:rPr>
              <a:t>05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299874" y="3902835"/>
            <a:ext cx="4587801" cy="60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  <a:spcBef>
                <a:spcPct val="0"/>
              </a:spcBef>
            </a:pPr>
            <a:r>
              <a:rPr lang="en-US" sz="3100" b="1">
                <a:solidFill>
                  <a:srgbClr val="FFFFFF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Этика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07878" y="4043154"/>
            <a:ext cx="4587801" cy="303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endParaRPr dirty="0"/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Құпиялылық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тестілеуден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алынған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ақпарат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және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алынған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мәліметтер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қатаң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түрде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сақталынуы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800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00199" y="2690938"/>
            <a:ext cx="4587801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DFD4CB"/>
                </a:solidFill>
                <a:latin typeface="Crimson Roman"/>
                <a:ea typeface="Crimson Roman"/>
                <a:cs typeface="Crimson Roman"/>
                <a:sym typeface="Crimson Roman"/>
              </a:rPr>
              <a:t>06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44686" y="4384165"/>
            <a:ext cx="7467892" cy="526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1532" lvl="1" indent="-290766" algn="l">
              <a:lnSpc>
                <a:spcPts val="3770"/>
              </a:lnSpc>
              <a:buFont typeface="Arial"/>
              <a:buChar char="•"/>
            </a:pP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Нұсқаулық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тестке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арналған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нұсқаулық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анық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бір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мәнді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барлық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пәндер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үшін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бірдей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581532" lvl="1" indent="-290766" algn="l">
              <a:lnSpc>
                <a:spcPts val="3770"/>
              </a:lnSpc>
              <a:buFont typeface="Arial"/>
              <a:buChar char="•"/>
            </a:pP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Ынталандыру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материалы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ынталандыру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материалы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(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тапсырмалары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,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сұрақтар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)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барлық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субъектілер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үшін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бірдей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581532" lvl="1" indent="-290766" algn="l">
              <a:lnSpc>
                <a:spcPts val="3770"/>
              </a:lnSpc>
              <a:buFont typeface="Arial"/>
              <a:buChar char="•"/>
            </a:pP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Процедура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тест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процедурасы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қатаң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түрде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анықталуы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және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барлық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субъектілер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үшін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бірдей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  <a:p>
            <a:pPr marL="581533" lvl="1" indent="-290767" algn="l">
              <a:lnSpc>
                <a:spcPts val="3770"/>
              </a:lnSpc>
              <a:buFont typeface="Arial"/>
              <a:buChar char="•"/>
            </a:pP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Нәтижелерді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бағалау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: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нәтижелерді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бағалау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процедурасы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нақты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 болуы </a:t>
            </a:r>
            <a:r>
              <a:rPr lang="en-US" sz="2693" dirty="0" err="1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керек</a:t>
            </a:r>
            <a:r>
              <a:rPr lang="en-US" sz="2693" dirty="0">
                <a:solidFill>
                  <a:srgbClr val="FFFFFF"/>
                </a:solidFill>
                <a:latin typeface="Crimson Roman"/>
                <a:ea typeface="Crimson Roman"/>
                <a:cs typeface="Crimson Roman"/>
                <a:sym typeface="Crimson Roman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34341" y="3779010"/>
            <a:ext cx="4054401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5"/>
              </a:lnSpc>
              <a:spcBef>
                <a:spcPct val="0"/>
              </a:spcBef>
            </a:pPr>
            <a:r>
              <a:rPr lang="en-US" sz="2725" b="1">
                <a:solidFill>
                  <a:srgbClr val="FFFFFF"/>
                </a:solidFill>
                <a:latin typeface="Crimson Roman Bold"/>
                <a:ea typeface="Crimson Roman Bold"/>
                <a:cs typeface="Crimson Roman Bold"/>
                <a:sym typeface="Crimson Roman Bold"/>
              </a:rPr>
              <a:t> Стандарттау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859</Words>
  <Application>Microsoft Office PowerPoint</Application>
  <PresentationFormat>Произвольный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Times New Roman Bold</vt:lpstr>
      <vt:lpstr>Calibri</vt:lpstr>
      <vt:lpstr>Arimo Bold</vt:lpstr>
      <vt:lpstr>Times New Roman</vt:lpstr>
      <vt:lpstr>Crimson Roman Bold</vt:lpstr>
      <vt:lpstr>Arimo</vt:lpstr>
      <vt:lpstr>Crimson Roman</vt:lpstr>
      <vt:lpstr>Open Sans Bold</vt:lpstr>
      <vt:lpstr>Oswald</vt:lpstr>
      <vt:lpstr>Oswald Bold</vt:lpstr>
      <vt:lpstr>DM Sans Bold</vt:lpstr>
      <vt:lpstr>Times New Roman Italics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лекция.pptx</dc:title>
  <cp:lastModifiedBy>ASUS</cp:lastModifiedBy>
  <cp:revision>2</cp:revision>
  <dcterms:created xsi:type="dcterms:W3CDTF">2006-08-16T00:00:00Z</dcterms:created>
  <dcterms:modified xsi:type="dcterms:W3CDTF">2024-09-28T22:47:08Z</dcterms:modified>
  <dc:identifier>DAGQ67mn20o</dc:identifier>
</cp:coreProperties>
</file>