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6"/>
  </p:notesMasterIdLst>
  <p:sldIdLst>
    <p:sldId id="256" r:id="rId2"/>
    <p:sldId id="257" r:id="rId3"/>
    <p:sldId id="334" r:id="rId4"/>
    <p:sldId id="353" r:id="rId5"/>
    <p:sldId id="258" r:id="rId6"/>
    <p:sldId id="354" r:id="rId7"/>
    <p:sldId id="259" r:id="rId8"/>
    <p:sldId id="263" r:id="rId9"/>
    <p:sldId id="276" r:id="rId10"/>
    <p:sldId id="277" r:id="rId11"/>
    <p:sldId id="278" r:id="rId12"/>
    <p:sldId id="342" r:id="rId13"/>
    <p:sldId id="267" r:id="rId14"/>
    <p:sldId id="355" r:id="rId15"/>
    <p:sldId id="269" r:id="rId16"/>
    <p:sldId id="356" r:id="rId17"/>
    <p:sldId id="271" r:id="rId18"/>
    <p:sldId id="357" r:id="rId19"/>
    <p:sldId id="266" r:id="rId20"/>
    <p:sldId id="264" r:id="rId21"/>
    <p:sldId id="260" r:id="rId22"/>
    <p:sldId id="268" r:id="rId23"/>
    <p:sldId id="265" r:id="rId24"/>
    <p:sldId id="270" r:id="rId25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мбеталина Алия Сактагановна" initials="МАС" lastIdx="30" clrIdx="0">
    <p:extLst>
      <p:ext uri="{19B8F6BF-5375-455C-9EA6-DF929625EA0E}">
        <p15:presenceInfo xmlns:p15="http://schemas.microsoft.com/office/powerpoint/2012/main" userId="S::750428400415@enu.kz::c77ab106-1082-4950-a6b3-8ad7f13036f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0" autoAdjust="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43FF15-3765-4FBE-9233-FF5905C305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DF8C67-643F-42E2-A04A-25F4266FB3A2}">
      <dgm:prSet/>
      <dgm:spPr/>
      <dgm:t>
        <a:bodyPr/>
        <a:lstStyle/>
        <a:p>
          <a:pPr rtl="0"/>
          <a:r>
            <a:rPr lang="ru-RU" dirty="0"/>
            <a:t>1) Адаптация представляет собой </a:t>
          </a:r>
          <a:r>
            <a:rPr lang="ru-RU" u="sng" dirty="0"/>
            <a:t>процесс</a:t>
          </a:r>
          <a:r>
            <a:rPr lang="ru-RU" dirty="0"/>
            <a:t>. Это означает, что она занимает определенный период жизни работника </a:t>
          </a:r>
          <a:r>
            <a:rPr lang="en-US" dirty="0"/>
            <a:t>– </a:t>
          </a:r>
          <a:r>
            <a:rPr lang="ru-RU" dirty="0"/>
            <a:t>от нескольких месяцев до нескольких лет;</a:t>
          </a:r>
          <a:br>
            <a:rPr lang="ru-RU" dirty="0"/>
          </a:br>
          <a:endParaRPr lang="ru-RU" dirty="0"/>
        </a:p>
      </dgm:t>
    </dgm:pt>
    <dgm:pt modelId="{23B0D8CF-F98E-4D81-9ECF-72E560E86F3C}" type="parTrans" cxnId="{4A0F04D4-C358-4064-AB8E-37CBC0D1560D}">
      <dgm:prSet/>
      <dgm:spPr/>
      <dgm:t>
        <a:bodyPr/>
        <a:lstStyle/>
        <a:p>
          <a:endParaRPr lang="ru-RU"/>
        </a:p>
      </dgm:t>
    </dgm:pt>
    <dgm:pt modelId="{22E9BF4E-9FD3-4834-B24D-F9835DD46D8B}" type="sibTrans" cxnId="{4A0F04D4-C358-4064-AB8E-37CBC0D1560D}">
      <dgm:prSet/>
      <dgm:spPr/>
      <dgm:t>
        <a:bodyPr/>
        <a:lstStyle/>
        <a:p>
          <a:endParaRPr lang="ru-RU"/>
        </a:p>
      </dgm:t>
    </dgm:pt>
    <dgm:pt modelId="{848D94AB-C62D-481E-9B45-23D1B5CFB927}">
      <dgm:prSet/>
      <dgm:spPr/>
      <dgm:t>
        <a:bodyPr/>
        <a:lstStyle/>
        <a:p>
          <a:pPr rtl="0"/>
          <a:r>
            <a:rPr lang="ru-RU" dirty="0"/>
            <a:t>2) Возникает вследствие противоречий, сущность которых заключается в том, что изменяются роль, статус человека, его обязанности и возможности, отношения с другими людьми, нормы и ценности коллектива.</a:t>
          </a:r>
        </a:p>
      </dgm:t>
    </dgm:pt>
    <dgm:pt modelId="{88B77D91-E220-4B3C-8ECB-B0024FB8E412}" type="parTrans" cxnId="{720E363B-4A39-4987-8C72-5E00DFAEE74C}">
      <dgm:prSet/>
      <dgm:spPr/>
      <dgm:t>
        <a:bodyPr/>
        <a:lstStyle/>
        <a:p>
          <a:endParaRPr lang="ru-RU"/>
        </a:p>
      </dgm:t>
    </dgm:pt>
    <dgm:pt modelId="{CBA8F6A0-59EC-4D2D-8C64-B91CBA654B6C}" type="sibTrans" cxnId="{720E363B-4A39-4987-8C72-5E00DFAEE74C}">
      <dgm:prSet/>
      <dgm:spPr/>
      <dgm:t>
        <a:bodyPr/>
        <a:lstStyle/>
        <a:p>
          <a:endParaRPr lang="ru-RU"/>
        </a:p>
      </dgm:t>
    </dgm:pt>
    <dgm:pt modelId="{9500E668-C612-4D99-9C0B-32E82EDC704B}">
      <dgm:prSet/>
      <dgm:spPr/>
      <dgm:t>
        <a:bodyPr/>
        <a:lstStyle/>
        <a:p>
          <a:pPr rtl="0"/>
          <a:r>
            <a:rPr lang="en-US" dirty="0"/>
            <a:t>3) </a:t>
          </a:r>
          <a:r>
            <a:rPr lang="en-US" dirty="0" err="1"/>
            <a:t>Адаптация</a:t>
          </a:r>
          <a:r>
            <a:rPr lang="en-US" dirty="0"/>
            <a:t> – в</a:t>
          </a:r>
          <a:r>
            <a:rPr lang="ru-RU" dirty="0" err="1"/>
            <a:t>ынужденный</a:t>
          </a:r>
          <a:r>
            <a:rPr lang="ru-RU" dirty="0"/>
            <a:t> процесс, так как субъект адаптируется к условиям окружения не по своей воле, а по необходимости;</a:t>
          </a:r>
        </a:p>
      </dgm:t>
    </dgm:pt>
    <dgm:pt modelId="{6FCA9AE5-D40B-441C-A7C3-D0A1A4715E8F}" type="parTrans" cxnId="{C9090F03-8684-4E03-A7B0-D8EF89267F20}">
      <dgm:prSet/>
      <dgm:spPr/>
      <dgm:t>
        <a:bodyPr/>
        <a:lstStyle/>
        <a:p>
          <a:endParaRPr lang="ru-RU"/>
        </a:p>
      </dgm:t>
    </dgm:pt>
    <dgm:pt modelId="{DC3C437F-1D8B-42B6-B748-874F6F0E87C8}" type="sibTrans" cxnId="{C9090F03-8684-4E03-A7B0-D8EF89267F20}">
      <dgm:prSet/>
      <dgm:spPr/>
      <dgm:t>
        <a:bodyPr/>
        <a:lstStyle/>
        <a:p>
          <a:endParaRPr lang="ru-RU"/>
        </a:p>
      </dgm:t>
    </dgm:pt>
    <dgm:pt modelId="{73AFEF54-F4C0-4D4B-A725-424CBF5B3EE0}">
      <dgm:prSet/>
      <dgm:spPr/>
      <dgm:t>
        <a:bodyPr/>
        <a:lstStyle/>
        <a:p>
          <a:pPr rtl="0"/>
          <a:r>
            <a:rPr lang="ru-RU"/>
            <a:t>4) Адаптация – двусторонний процесс, который предполагает как изменение человеком самого себя под воздействием новой реальности, так и преобразование условий окружающей среды в зависимости от собственных потребностей.</a:t>
          </a:r>
        </a:p>
      </dgm:t>
    </dgm:pt>
    <dgm:pt modelId="{71EE9582-5728-4F60-8CC0-711BEAC007B8}" type="parTrans" cxnId="{907D6B5A-F113-4DD2-BFFD-6E9B17518347}">
      <dgm:prSet/>
      <dgm:spPr/>
      <dgm:t>
        <a:bodyPr/>
        <a:lstStyle/>
        <a:p>
          <a:endParaRPr lang="ru-RU"/>
        </a:p>
      </dgm:t>
    </dgm:pt>
    <dgm:pt modelId="{3D40A571-34AB-4558-963C-035E34D59E74}" type="sibTrans" cxnId="{907D6B5A-F113-4DD2-BFFD-6E9B17518347}">
      <dgm:prSet/>
      <dgm:spPr/>
      <dgm:t>
        <a:bodyPr/>
        <a:lstStyle/>
        <a:p>
          <a:endParaRPr lang="ru-RU"/>
        </a:p>
      </dgm:t>
    </dgm:pt>
    <dgm:pt modelId="{83AC1D95-8EF5-4372-A163-3A12B6D611CE}">
      <dgm:prSet/>
      <dgm:spPr/>
      <dgm:t>
        <a:bodyPr/>
        <a:lstStyle/>
        <a:p>
          <a:pPr rtl="0"/>
          <a:r>
            <a:rPr lang="ru-RU"/>
            <a:t>5) Адаптация – субъективный процесс: согласно теории отражения субъект действует в соответствии с собственным видением картины мира. </a:t>
          </a:r>
        </a:p>
      </dgm:t>
    </dgm:pt>
    <dgm:pt modelId="{3DB9C901-4BFE-4271-B38E-F6E49F69CAFA}" type="parTrans" cxnId="{4902BD03-2696-45D4-BD21-9F25AC31ABDA}">
      <dgm:prSet/>
      <dgm:spPr/>
      <dgm:t>
        <a:bodyPr/>
        <a:lstStyle/>
        <a:p>
          <a:endParaRPr lang="ru-RU"/>
        </a:p>
      </dgm:t>
    </dgm:pt>
    <dgm:pt modelId="{EA152AB2-AF3C-4ECA-A82E-246EC8FE811C}" type="sibTrans" cxnId="{4902BD03-2696-45D4-BD21-9F25AC31ABDA}">
      <dgm:prSet/>
      <dgm:spPr/>
      <dgm:t>
        <a:bodyPr/>
        <a:lstStyle/>
        <a:p>
          <a:endParaRPr lang="ru-RU"/>
        </a:p>
      </dgm:t>
    </dgm:pt>
    <dgm:pt modelId="{74B6F9F8-696B-40F8-BE8A-0F84F9635CE8}">
      <dgm:prSet/>
      <dgm:spPr/>
      <dgm:t>
        <a:bodyPr/>
        <a:lstStyle/>
        <a:p>
          <a:pPr rtl="0"/>
          <a:r>
            <a:rPr lang="ru-RU"/>
            <a:t>6) Адаптация – непрерывный процесс; он никогда не бывает законченным, так как условия окружающей среды меняются постоянно.</a:t>
          </a:r>
          <a:br>
            <a:rPr lang="ru-RU"/>
          </a:br>
          <a:endParaRPr lang="ru-RU"/>
        </a:p>
      </dgm:t>
    </dgm:pt>
    <dgm:pt modelId="{0ECC7030-5DB7-4DF5-8BA9-34A9D80A4099}" type="parTrans" cxnId="{B1A93603-5643-4ABD-AEAC-7CCD0BC6094D}">
      <dgm:prSet/>
      <dgm:spPr/>
      <dgm:t>
        <a:bodyPr/>
        <a:lstStyle/>
        <a:p>
          <a:endParaRPr lang="ru-RU"/>
        </a:p>
      </dgm:t>
    </dgm:pt>
    <dgm:pt modelId="{E7A6F26F-86F9-4F2B-BFB6-579A6B7A020A}" type="sibTrans" cxnId="{B1A93603-5643-4ABD-AEAC-7CCD0BC6094D}">
      <dgm:prSet/>
      <dgm:spPr/>
      <dgm:t>
        <a:bodyPr/>
        <a:lstStyle/>
        <a:p>
          <a:endParaRPr lang="ru-RU"/>
        </a:p>
      </dgm:t>
    </dgm:pt>
    <dgm:pt modelId="{939E32A3-2882-4A6C-8EF3-2ACA202864E4}" type="pres">
      <dgm:prSet presAssocID="{C143FF15-3765-4FBE-9233-FF5905C3054B}" presName="linear" presStyleCnt="0">
        <dgm:presLayoutVars>
          <dgm:animLvl val="lvl"/>
          <dgm:resizeHandles val="exact"/>
        </dgm:presLayoutVars>
      </dgm:prSet>
      <dgm:spPr/>
    </dgm:pt>
    <dgm:pt modelId="{89922038-DA94-4589-8473-10555B097CB5}" type="pres">
      <dgm:prSet presAssocID="{FEDF8C67-643F-42E2-A04A-25F4266FB3A2}" presName="parentText" presStyleLbl="node1" presStyleIdx="0" presStyleCnt="6" custLinFactNeighborX="376" custLinFactNeighborY="36363">
        <dgm:presLayoutVars>
          <dgm:chMax val="0"/>
          <dgm:bulletEnabled val="1"/>
        </dgm:presLayoutVars>
      </dgm:prSet>
      <dgm:spPr/>
    </dgm:pt>
    <dgm:pt modelId="{4A24EF81-C8C3-4B39-A7C1-58F32DEAAC64}" type="pres">
      <dgm:prSet presAssocID="{22E9BF4E-9FD3-4834-B24D-F9835DD46D8B}" presName="spacer" presStyleCnt="0"/>
      <dgm:spPr/>
    </dgm:pt>
    <dgm:pt modelId="{88F22F7A-0F94-46BD-850C-E5F315ED3346}" type="pres">
      <dgm:prSet presAssocID="{848D94AB-C62D-481E-9B45-23D1B5CFB927}" presName="parentText" presStyleLbl="node1" presStyleIdx="1" presStyleCnt="6" custLinFactY="2382" custLinFactNeighborX="-978" custLinFactNeighborY="100000">
        <dgm:presLayoutVars>
          <dgm:chMax val="0"/>
          <dgm:bulletEnabled val="1"/>
        </dgm:presLayoutVars>
      </dgm:prSet>
      <dgm:spPr/>
    </dgm:pt>
    <dgm:pt modelId="{D9745016-8EF7-48B8-8A14-60939B3F21DE}" type="pres">
      <dgm:prSet presAssocID="{CBA8F6A0-59EC-4D2D-8C64-B91CBA654B6C}" presName="spacer" presStyleCnt="0"/>
      <dgm:spPr/>
    </dgm:pt>
    <dgm:pt modelId="{11A56566-D81E-4B91-9426-A4D133EA0480}" type="pres">
      <dgm:prSet presAssocID="{9500E668-C612-4D99-9C0B-32E82EDC704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8EE74C8-09D7-4A95-AE69-ED6AF7D55273}" type="pres">
      <dgm:prSet presAssocID="{DC3C437F-1D8B-42B6-B748-874F6F0E87C8}" presName="spacer" presStyleCnt="0"/>
      <dgm:spPr/>
    </dgm:pt>
    <dgm:pt modelId="{1AE5F7C3-1281-40AB-BA4B-A4D1519EA13D}" type="pres">
      <dgm:prSet presAssocID="{73AFEF54-F4C0-4D4B-A725-424CBF5B3EE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3DD09C6-240F-48CC-8157-7FDD62001101}" type="pres">
      <dgm:prSet presAssocID="{3D40A571-34AB-4558-963C-035E34D59E74}" presName="spacer" presStyleCnt="0"/>
      <dgm:spPr/>
    </dgm:pt>
    <dgm:pt modelId="{FCE3F4C0-7EBB-4593-9400-F6DE80A56BC5}" type="pres">
      <dgm:prSet presAssocID="{83AC1D95-8EF5-4372-A163-3A12B6D611C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0662191-FF88-462C-ABFE-AEE07CA3D517}" type="pres">
      <dgm:prSet presAssocID="{EA152AB2-AF3C-4ECA-A82E-246EC8FE811C}" presName="spacer" presStyleCnt="0"/>
      <dgm:spPr/>
    </dgm:pt>
    <dgm:pt modelId="{62CC5C40-E08E-4ABB-92BB-38EC3E7AB092}" type="pres">
      <dgm:prSet presAssocID="{74B6F9F8-696B-40F8-BE8A-0F84F9635CE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9090F03-8684-4E03-A7B0-D8EF89267F20}" srcId="{C143FF15-3765-4FBE-9233-FF5905C3054B}" destId="{9500E668-C612-4D99-9C0B-32E82EDC704B}" srcOrd="2" destOrd="0" parTransId="{6FCA9AE5-D40B-441C-A7C3-D0A1A4715E8F}" sibTransId="{DC3C437F-1D8B-42B6-B748-874F6F0E87C8}"/>
    <dgm:cxn modelId="{B1A93603-5643-4ABD-AEAC-7CCD0BC6094D}" srcId="{C143FF15-3765-4FBE-9233-FF5905C3054B}" destId="{74B6F9F8-696B-40F8-BE8A-0F84F9635CE8}" srcOrd="5" destOrd="0" parTransId="{0ECC7030-5DB7-4DF5-8BA9-34A9D80A4099}" sibTransId="{E7A6F26F-86F9-4F2B-BFB6-579A6B7A020A}"/>
    <dgm:cxn modelId="{4902BD03-2696-45D4-BD21-9F25AC31ABDA}" srcId="{C143FF15-3765-4FBE-9233-FF5905C3054B}" destId="{83AC1D95-8EF5-4372-A163-3A12B6D611CE}" srcOrd="4" destOrd="0" parTransId="{3DB9C901-4BFE-4271-B38E-F6E49F69CAFA}" sibTransId="{EA152AB2-AF3C-4ECA-A82E-246EC8FE811C}"/>
    <dgm:cxn modelId="{312E4405-4F1A-4689-B6FD-F31C48EF3E24}" type="presOf" srcId="{73AFEF54-F4C0-4D4B-A725-424CBF5B3EE0}" destId="{1AE5F7C3-1281-40AB-BA4B-A4D1519EA13D}" srcOrd="0" destOrd="0" presId="urn:microsoft.com/office/officeart/2005/8/layout/vList2"/>
    <dgm:cxn modelId="{9B47AC17-4CA6-482E-B76F-2A13767C7963}" type="presOf" srcId="{74B6F9F8-696B-40F8-BE8A-0F84F9635CE8}" destId="{62CC5C40-E08E-4ABB-92BB-38EC3E7AB092}" srcOrd="0" destOrd="0" presId="urn:microsoft.com/office/officeart/2005/8/layout/vList2"/>
    <dgm:cxn modelId="{984B7E2C-991D-4E8F-BF1B-83BFFAD0CB04}" type="presOf" srcId="{C143FF15-3765-4FBE-9233-FF5905C3054B}" destId="{939E32A3-2882-4A6C-8EF3-2ACA202864E4}" srcOrd="0" destOrd="0" presId="urn:microsoft.com/office/officeart/2005/8/layout/vList2"/>
    <dgm:cxn modelId="{720E363B-4A39-4987-8C72-5E00DFAEE74C}" srcId="{C143FF15-3765-4FBE-9233-FF5905C3054B}" destId="{848D94AB-C62D-481E-9B45-23D1B5CFB927}" srcOrd="1" destOrd="0" parTransId="{88B77D91-E220-4B3C-8ECB-B0024FB8E412}" sibTransId="{CBA8F6A0-59EC-4D2D-8C64-B91CBA654B6C}"/>
    <dgm:cxn modelId="{4AD34846-8E12-4C3B-9385-63614DA924FA}" type="presOf" srcId="{FEDF8C67-643F-42E2-A04A-25F4266FB3A2}" destId="{89922038-DA94-4589-8473-10555B097CB5}" srcOrd="0" destOrd="0" presId="urn:microsoft.com/office/officeart/2005/8/layout/vList2"/>
    <dgm:cxn modelId="{708A2468-7EF4-4341-989B-01DADC4BB2A0}" type="presOf" srcId="{9500E668-C612-4D99-9C0B-32E82EDC704B}" destId="{11A56566-D81E-4B91-9426-A4D133EA0480}" srcOrd="0" destOrd="0" presId="urn:microsoft.com/office/officeart/2005/8/layout/vList2"/>
    <dgm:cxn modelId="{907D6B5A-F113-4DD2-BFFD-6E9B17518347}" srcId="{C143FF15-3765-4FBE-9233-FF5905C3054B}" destId="{73AFEF54-F4C0-4D4B-A725-424CBF5B3EE0}" srcOrd="3" destOrd="0" parTransId="{71EE9582-5728-4F60-8CC0-711BEAC007B8}" sibTransId="{3D40A571-34AB-4558-963C-035E34D59E74}"/>
    <dgm:cxn modelId="{2AD2E1AE-C1B3-4639-89B2-14BCD5BE522C}" type="presOf" srcId="{848D94AB-C62D-481E-9B45-23D1B5CFB927}" destId="{88F22F7A-0F94-46BD-850C-E5F315ED3346}" srcOrd="0" destOrd="0" presId="urn:microsoft.com/office/officeart/2005/8/layout/vList2"/>
    <dgm:cxn modelId="{38F49DB0-287B-4F42-82FA-C06A5FD4EE6E}" type="presOf" srcId="{83AC1D95-8EF5-4372-A163-3A12B6D611CE}" destId="{FCE3F4C0-7EBB-4593-9400-F6DE80A56BC5}" srcOrd="0" destOrd="0" presId="urn:microsoft.com/office/officeart/2005/8/layout/vList2"/>
    <dgm:cxn modelId="{4A0F04D4-C358-4064-AB8E-37CBC0D1560D}" srcId="{C143FF15-3765-4FBE-9233-FF5905C3054B}" destId="{FEDF8C67-643F-42E2-A04A-25F4266FB3A2}" srcOrd="0" destOrd="0" parTransId="{23B0D8CF-F98E-4D81-9ECF-72E560E86F3C}" sibTransId="{22E9BF4E-9FD3-4834-B24D-F9835DD46D8B}"/>
    <dgm:cxn modelId="{71F1D923-853A-4CD2-8F9F-7BD8C0CC82B0}" type="presParOf" srcId="{939E32A3-2882-4A6C-8EF3-2ACA202864E4}" destId="{89922038-DA94-4589-8473-10555B097CB5}" srcOrd="0" destOrd="0" presId="urn:microsoft.com/office/officeart/2005/8/layout/vList2"/>
    <dgm:cxn modelId="{B951B4E9-9D1D-432C-BF54-B48B25D278CF}" type="presParOf" srcId="{939E32A3-2882-4A6C-8EF3-2ACA202864E4}" destId="{4A24EF81-C8C3-4B39-A7C1-58F32DEAAC64}" srcOrd="1" destOrd="0" presId="urn:microsoft.com/office/officeart/2005/8/layout/vList2"/>
    <dgm:cxn modelId="{FB54288C-24FD-402D-9A09-307B4C13654C}" type="presParOf" srcId="{939E32A3-2882-4A6C-8EF3-2ACA202864E4}" destId="{88F22F7A-0F94-46BD-850C-E5F315ED3346}" srcOrd="2" destOrd="0" presId="urn:microsoft.com/office/officeart/2005/8/layout/vList2"/>
    <dgm:cxn modelId="{17E3FD15-DB98-4E51-BDA9-6C6E6E7156B6}" type="presParOf" srcId="{939E32A3-2882-4A6C-8EF3-2ACA202864E4}" destId="{D9745016-8EF7-48B8-8A14-60939B3F21DE}" srcOrd="3" destOrd="0" presId="urn:microsoft.com/office/officeart/2005/8/layout/vList2"/>
    <dgm:cxn modelId="{7FDAEC9A-6191-40BA-8AEB-FB0A53F1B29C}" type="presParOf" srcId="{939E32A3-2882-4A6C-8EF3-2ACA202864E4}" destId="{11A56566-D81E-4B91-9426-A4D133EA0480}" srcOrd="4" destOrd="0" presId="urn:microsoft.com/office/officeart/2005/8/layout/vList2"/>
    <dgm:cxn modelId="{55681629-E5E0-4869-B026-D1F458119298}" type="presParOf" srcId="{939E32A3-2882-4A6C-8EF3-2ACA202864E4}" destId="{88EE74C8-09D7-4A95-AE69-ED6AF7D55273}" srcOrd="5" destOrd="0" presId="urn:microsoft.com/office/officeart/2005/8/layout/vList2"/>
    <dgm:cxn modelId="{AA0BCBFF-45CB-4A7B-984B-1047550B1FAD}" type="presParOf" srcId="{939E32A3-2882-4A6C-8EF3-2ACA202864E4}" destId="{1AE5F7C3-1281-40AB-BA4B-A4D1519EA13D}" srcOrd="6" destOrd="0" presId="urn:microsoft.com/office/officeart/2005/8/layout/vList2"/>
    <dgm:cxn modelId="{ADFDC8E0-1648-4C89-8A78-A83C0A1CFBEC}" type="presParOf" srcId="{939E32A3-2882-4A6C-8EF3-2ACA202864E4}" destId="{63DD09C6-240F-48CC-8157-7FDD62001101}" srcOrd="7" destOrd="0" presId="urn:microsoft.com/office/officeart/2005/8/layout/vList2"/>
    <dgm:cxn modelId="{4031D7A1-2387-401E-85A4-F427A603BA55}" type="presParOf" srcId="{939E32A3-2882-4A6C-8EF3-2ACA202864E4}" destId="{FCE3F4C0-7EBB-4593-9400-F6DE80A56BC5}" srcOrd="8" destOrd="0" presId="urn:microsoft.com/office/officeart/2005/8/layout/vList2"/>
    <dgm:cxn modelId="{2AF36599-EF79-4EAC-9154-65DC151EA58F}" type="presParOf" srcId="{939E32A3-2882-4A6C-8EF3-2ACA202864E4}" destId="{A0662191-FF88-462C-ABFE-AEE07CA3D517}" srcOrd="9" destOrd="0" presId="urn:microsoft.com/office/officeart/2005/8/layout/vList2"/>
    <dgm:cxn modelId="{EAB01A4B-F550-4B8B-9A3D-5C5C4523FC67}" type="presParOf" srcId="{939E32A3-2882-4A6C-8EF3-2ACA202864E4}" destId="{62CC5C40-E08E-4ABB-92BB-38EC3E7AB09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04F047-67BA-4230-ABAD-CEFC73A9A22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9A7209-9A2F-415A-A002-8A399D506BF0}">
      <dgm:prSet custT="1"/>
      <dgm:spPr/>
      <dgm:t>
        <a:bodyPr vert="vert"/>
        <a:lstStyle/>
        <a:p>
          <a:pPr rtl="0"/>
          <a:r>
            <a:rPr lang="ru-RU" sz="6000" b="1" dirty="0"/>
            <a:t>Виды адаптации</a:t>
          </a:r>
          <a:endParaRPr lang="ru-RU" sz="6000" dirty="0"/>
        </a:p>
      </dgm:t>
    </dgm:pt>
    <dgm:pt modelId="{51172DD7-04B0-4C01-B170-64204C0AF932}" type="parTrans" cxnId="{9ACD15F3-AEBA-401A-B57D-E0E2EA698E96}">
      <dgm:prSet/>
      <dgm:spPr/>
      <dgm:t>
        <a:bodyPr/>
        <a:lstStyle/>
        <a:p>
          <a:endParaRPr lang="ru-RU" sz="1200"/>
        </a:p>
      </dgm:t>
    </dgm:pt>
    <dgm:pt modelId="{8AEF7E40-0DF4-4F70-995C-486A9E08F16A}" type="sibTrans" cxnId="{9ACD15F3-AEBA-401A-B57D-E0E2EA698E96}">
      <dgm:prSet/>
      <dgm:spPr/>
      <dgm:t>
        <a:bodyPr/>
        <a:lstStyle/>
        <a:p>
          <a:endParaRPr lang="ru-RU" sz="1200"/>
        </a:p>
      </dgm:t>
    </dgm:pt>
    <dgm:pt modelId="{714BCCB9-B092-4425-9C2E-6B0D0DB31363}">
      <dgm:prSet custT="1"/>
      <dgm:spPr/>
      <dgm:t>
        <a:bodyPr/>
        <a:lstStyle/>
        <a:p>
          <a:pPr rtl="0"/>
          <a:r>
            <a:rPr lang="ru-RU" sz="1400" b="1" u="sng" dirty="0"/>
            <a:t>Производственная адаптация</a:t>
          </a:r>
          <a:r>
            <a:rPr lang="ru-RU" sz="1400" b="1" dirty="0"/>
            <a:t> — процесс включения работника в новую для него производственную сферу, усвоения им производственных условий, норм трудовой деятельности, установления и расширения взаимосвязей между работником и производственной средой.</a:t>
          </a:r>
        </a:p>
      </dgm:t>
    </dgm:pt>
    <dgm:pt modelId="{90EFCEB3-6F72-4C2F-84FE-D0B8B1350732}" type="parTrans" cxnId="{325CA7A5-6491-42E6-8774-5E572415AA2A}">
      <dgm:prSet/>
      <dgm:spPr/>
      <dgm:t>
        <a:bodyPr/>
        <a:lstStyle/>
        <a:p>
          <a:endParaRPr lang="ru-RU" sz="1200"/>
        </a:p>
      </dgm:t>
    </dgm:pt>
    <dgm:pt modelId="{56FDD0BD-8C04-4646-A286-011ECAF15007}" type="sibTrans" cxnId="{325CA7A5-6491-42E6-8774-5E572415AA2A}">
      <dgm:prSet/>
      <dgm:spPr/>
      <dgm:t>
        <a:bodyPr/>
        <a:lstStyle/>
        <a:p>
          <a:endParaRPr lang="ru-RU" sz="1200"/>
        </a:p>
      </dgm:t>
    </dgm:pt>
    <dgm:pt modelId="{7E386B71-8CA6-4414-A8D0-B7825B02CD29}">
      <dgm:prSet custT="1"/>
      <dgm:spPr/>
      <dgm:t>
        <a:bodyPr/>
        <a:lstStyle/>
        <a:p>
          <a:pPr rtl="0"/>
          <a:r>
            <a:rPr lang="ru-RU" sz="1400" b="1" u="sng" dirty="0"/>
            <a:t>Организационная адаптация</a:t>
          </a:r>
          <a:r>
            <a:rPr lang="ru-RU" sz="1400" b="1" dirty="0"/>
            <a:t> — сотрудник знакомится с особенностями организационного механизма управления предприятием, местом своего подразделения и должности в общей системе целей и в организационной структуре. При данной адаптации у сотрудника должно сформироваться понимание собственной роли в производственном процессе.</a:t>
          </a:r>
        </a:p>
      </dgm:t>
    </dgm:pt>
    <dgm:pt modelId="{BFF91BC8-FA90-42E8-9542-8F8EF30437CF}" type="parTrans" cxnId="{5E8B0CB7-D2E4-4DD1-8D0A-4E47E7363F7C}">
      <dgm:prSet/>
      <dgm:spPr/>
      <dgm:t>
        <a:bodyPr/>
        <a:lstStyle/>
        <a:p>
          <a:endParaRPr lang="ru-RU" sz="1200"/>
        </a:p>
      </dgm:t>
    </dgm:pt>
    <dgm:pt modelId="{63B97748-BED9-4C89-AFCF-0DCD3A027DC3}" type="sibTrans" cxnId="{5E8B0CB7-D2E4-4DD1-8D0A-4E47E7363F7C}">
      <dgm:prSet/>
      <dgm:spPr/>
      <dgm:t>
        <a:bodyPr/>
        <a:lstStyle/>
        <a:p>
          <a:endParaRPr lang="ru-RU" sz="1200"/>
        </a:p>
      </dgm:t>
    </dgm:pt>
    <dgm:pt modelId="{D31248CB-042B-4292-9137-30EAD5F80113}">
      <dgm:prSet custT="1"/>
      <dgm:spPr/>
      <dgm:t>
        <a:bodyPr/>
        <a:lstStyle/>
        <a:p>
          <a:pPr rtl="0"/>
          <a:r>
            <a:rPr lang="ru-RU" sz="1400" b="1" u="sng" dirty="0"/>
            <a:t>Экономическая адаптация. </a:t>
          </a:r>
          <a:r>
            <a:rPr lang="ru-RU" sz="1400" b="1" dirty="0"/>
            <a:t>Каждая профессия отличается особыми способами материального стимулирования, а заработная плата связана с его условиями и организацией. Объектом экономической адаптации является уровень заработной платы и, что стало актуальным в последнее время, своевременность ее выплаты.</a:t>
          </a:r>
          <a:br>
            <a:rPr lang="ru-RU" sz="1400" b="1" dirty="0"/>
          </a:br>
          <a:endParaRPr lang="ru-RU" sz="1400" b="1" dirty="0"/>
        </a:p>
      </dgm:t>
    </dgm:pt>
    <dgm:pt modelId="{3AD11445-2438-4071-89D5-5001D0C4DC38}" type="parTrans" cxnId="{EFE3B826-BCFE-43EE-8B73-64D6A241396C}">
      <dgm:prSet/>
      <dgm:spPr/>
      <dgm:t>
        <a:bodyPr/>
        <a:lstStyle/>
        <a:p>
          <a:endParaRPr lang="ru-RU" sz="1200"/>
        </a:p>
      </dgm:t>
    </dgm:pt>
    <dgm:pt modelId="{9072FDD0-D7E1-420B-8040-6199DC10153D}" type="sibTrans" cxnId="{EFE3B826-BCFE-43EE-8B73-64D6A241396C}">
      <dgm:prSet/>
      <dgm:spPr/>
      <dgm:t>
        <a:bodyPr/>
        <a:lstStyle/>
        <a:p>
          <a:endParaRPr lang="ru-RU" sz="1200"/>
        </a:p>
      </dgm:t>
    </dgm:pt>
    <dgm:pt modelId="{7C200C2D-AEA9-490B-82C0-7B5FFE16543F}">
      <dgm:prSet custT="1"/>
      <dgm:spPr/>
      <dgm:t>
        <a:bodyPr/>
        <a:lstStyle/>
        <a:p>
          <a:pPr rtl="0"/>
          <a:r>
            <a:rPr lang="ru-RU" sz="1400" b="1" u="sng" dirty="0"/>
            <a:t>Психофизиологическая адаптация</a:t>
          </a:r>
          <a:r>
            <a:rPr lang="ru-RU" sz="1400" b="1" dirty="0"/>
            <a:t> – привыкание к новым для организма физическим и психофизиологическим нагрузкам, режиму, темпу и ритму труда, санитарно-гигиеническим факторам производственной среды, особенностям организации режима питания и отдыха. </a:t>
          </a:r>
          <a:br>
            <a:rPr lang="ru-RU" sz="1400" b="1" dirty="0"/>
          </a:br>
          <a:br>
            <a:rPr lang="ru-RU" sz="1400" b="1" dirty="0"/>
          </a:br>
          <a:endParaRPr lang="ru-RU" sz="1400" b="1" dirty="0"/>
        </a:p>
      </dgm:t>
    </dgm:pt>
    <dgm:pt modelId="{DC2F56E3-68B4-4FC1-A2F6-D1CDC0733ACB}" type="parTrans" cxnId="{0F53D98A-BE24-42EC-8562-FC91A05FCA7C}">
      <dgm:prSet/>
      <dgm:spPr/>
      <dgm:t>
        <a:bodyPr/>
        <a:lstStyle/>
        <a:p>
          <a:endParaRPr lang="ru-RU" sz="1200"/>
        </a:p>
      </dgm:t>
    </dgm:pt>
    <dgm:pt modelId="{410C0D2F-4D2D-4C53-A75C-96364A782B0D}" type="sibTrans" cxnId="{0F53D98A-BE24-42EC-8562-FC91A05FCA7C}">
      <dgm:prSet/>
      <dgm:spPr/>
      <dgm:t>
        <a:bodyPr/>
        <a:lstStyle/>
        <a:p>
          <a:endParaRPr lang="ru-RU" sz="1200"/>
        </a:p>
      </dgm:t>
    </dgm:pt>
    <dgm:pt modelId="{F73DE21C-F94C-44BD-A50B-92D6E27DF258}">
      <dgm:prSet custT="1"/>
      <dgm:spPr/>
      <dgm:t>
        <a:bodyPr/>
        <a:lstStyle/>
        <a:p>
          <a:pPr rtl="0"/>
          <a:r>
            <a:rPr lang="ru-RU" sz="1400" b="1" u="sng" dirty="0"/>
            <a:t>Социально-психологическая адаптация</a:t>
          </a:r>
          <a:r>
            <a:rPr lang="ru-RU" sz="1400" b="1" dirty="0"/>
            <a:t> – приспособление к новой социальной среде, включение в систему профессиональных межличностных связей и отношений, освоение новых социальных ролей, норм поведения, групповых норм и ценностей, идентификация себя с профессиональной группой. </a:t>
          </a:r>
          <a:br>
            <a:rPr lang="ru-RU" sz="1400" b="1" dirty="0"/>
          </a:br>
          <a:endParaRPr lang="ru-RU" sz="1400" b="1" dirty="0"/>
        </a:p>
      </dgm:t>
    </dgm:pt>
    <dgm:pt modelId="{AB0A31E0-E5FB-4E6D-AF9B-1A76F3A57368}" type="parTrans" cxnId="{F523F4FF-FE85-4793-B34C-93B229C2E959}">
      <dgm:prSet/>
      <dgm:spPr/>
      <dgm:t>
        <a:bodyPr/>
        <a:lstStyle/>
        <a:p>
          <a:endParaRPr lang="ru-RU" sz="1200"/>
        </a:p>
      </dgm:t>
    </dgm:pt>
    <dgm:pt modelId="{5103A115-1FDF-4D09-8CC0-584B70FA1382}" type="sibTrans" cxnId="{F523F4FF-FE85-4793-B34C-93B229C2E959}">
      <dgm:prSet/>
      <dgm:spPr/>
      <dgm:t>
        <a:bodyPr/>
        <a:lstStyle/>
        <a:p>
          <a:endParaRPr lang="ru-RU" sz="1200"/>
        </a:p>
      </dgm:t>
    </dgm:pt>
    <dgm:pt modelId="{F693C1B5-3FC9-4BEB-89FB-C8728DA453A7}">
      <dgm:prSet custT="1"/>
      <dgm:spPr/>
      <dgm:t>
        <a:bodyPr/>
        <a:lstStyle/>
        <a:p>
          <a:pPr rtl="0"/>
          <a:r>
            <a:rPr lang="ru-RU" sz="1400" b="1" u="sng" dirty="0"/>
            <a:t>Профессиональная адаптация</a:t>
          </a:r>
          <a:r>
            <a:rPr lang="ru-RU" sz="1400" b="1" dirty="0"/>
            <a:t> – приспособление уже имеющегося профессионального опыта и стиля профессиональной деятельности к требованиям нового рабочего места, освоение сотрудником новых для него профессиональных функций и обязанностей, доработка требуемых навыков и умений, включение в профессиональное сотрудничество и партнерство, постепенное развитие конкурентоспособности</a:t>
          </a:r>
          <a:r>
            <a:rPr lang="en-US" sz="1400" b="1" dirty="0"/>
            <a:t>.</a:t>
          </a:r>
          <a:br>
            <a:rPr lang="ru-RU" sz="1400" b="1" u="sng" dirty="0"/>
          </a:br>
          <a:br>
            <a:rPr lang="ru-RU" sz="1400" b="1" dirty="0"/>
          </a:br>
          <a:endParaRPr lang="ru-RU" sz="1400" b="1" dirty="0"/>
        </a:p>
      </dgm:t>
    </dgm:pt>
    <dgm:pt modelId="{24BC25E6-21C9-455C-BE9A-B751D7AE3350}" type="parTrans" cxnId="{CDDCA946-BDAB-43FA-BB88-4CB3322010A6}">
      <dgm:prSet/>
      <dgm:spPr/>
      <dgm:t>
        <a:bodyPr/>
        <a:lstStyle/>
        <a:p>
          <a:endParaRPr lang="ru-RU" sz="1200"/>
        </a:p>
      </dgm:t>
    </dgm:pt>
    <dgm:pt modelId="{BE61EF80-C156-44F4-9406-B83603B60A66}" type="sibTrans" cxnId="{CDDCA946-BDAB-43FA-BB88-4CB3322010A6}">
      <dgm:prSet/>
      <dgm:spPr/>
      <dgm:t>
        <a:bodyPr/>
        <a:lstStyle/>
        <a:p>
          <a:endParaRPr lang="ru-RU" sz="1200"/>
        </a:p>
      </dgm:t>
    </dgm:pt>
    <dgm:pt modelId="{EC5CD02C-A405-432D-8EE6-0CA02EDACD21}" type="pres">
      <dgm:prSet presAssocID="{B404F047-67BA-4230-ABAD-CEFC73A9A227}" presName="Name0" presStyleCnt="0">
        <dgm:presLayoutVars>
          <dgm:dir/>
          <dgm:animLvl val="lvl"/>
          <dgm:resizeHandles val="exact"/>
        </dgm:presLayoutVars>
      </dgm:prSet>
      <dgm:spPr/>
    </dgm:pt>
    <dgm:pt modelId="{04EAD196-6CDB-4B30-9DB6-5434CB54748B}" type="pres">
      <dgm:prSet presAssocID="{159A7209-9A2F-415A-A002-8A399D506BF0}" presName="linNode" presStyleCnt="0"/>
      <dgm:spPr/>
    </dgm:pt>
    <dgm:pt modelId="{B8E51408-80D3-4335-B1CF-AC21F987EC29}" type="pres">
      <dgm:prSet presAssocID="{159A7209-9A2F-415A-A002-8A399D506BF0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462CF91-3D38-448A-8146-390BFFA1A473}" type="pres">
      <dgm:prSet presAssocID="{159A7209-9A2F-415A-A002-8A399D506BF0}" presName="descendantText" presStyleLbl="alignAccFollowNode1" presStyleIdx="0" presStyleCnt="1" custScaleX="162582" custScaleY="120116">
        <dgm:presLayoutVars>
          <dgm:bulletEnabled val="1"/>
        </dgm:presLayoutVars>
      </dgm:prSet>
      <dgm:spPr/>
    </dgm:pt>
  </dgm:ptLst>
  <dgm:cxnLst>
    <dgm:cxn modelId="{EFE3B826-BCFE-43EE-8B73-64D6A241396C}" srcId="{159A7209-9A2F-415A-A002-8A399D506BF0}" destId="{D31248CB-042B-4292-9137-30EAD5F80113}" srcOrd="2" destOrd="0" parTransId="{3AD11445-2438-4071-89D5-5001D0C4DC38}" sibTransId="{9072FDD0-D7E1-420B-8040-6199DC10153D}"/>
    <dgm:cxn modelId="{75B4D533-135D-4585-95B8-4DACC36EC665}" type="presOf" srcId="{B404F047-67BA-4230-ABAD-CEFC73A9A227}" destId="{EC5CD02C-A405-432D-8EE6-0CA02EDACD21}" srcOrd="0" destOrd="0" presId="urn:microsoft.com/office/officeart/2005/8/layout/vList5"/>
    <dgm:cxn modelId="{21140A3D-83AA-42CA-AEA0-A4DA344B0B1B}" type="presOf" srcId="{714BCCB9-B092-4425-9C2E-6B0D0DB31363}" destId="{A462CF91-3D38-448A-8146-390BFFA1A473}" srcOrd="0" destOrd="0" presId="urn:microsoft.com/office/officeart/2005/8/layout/vList5"/>
    <dgm:cxn modelId="{E4F98C40-7D4A-4CF2-A137-3A0AAA0E016B}" type="presOf" srcId="{D31248CB-042B-4292-9137-30EAD5F80113}" destId="{A462CF91-3D38-448A-8146-390BFFA1A473}" srcOrd="0" destOrd="2" presId="urn:microsoft.com/office/officeart/2005/8/layout/vList5"/>
    <dgm:cxn modelId="{91688961-7025-4378-BD2F-A9378C79F377}" type="presOf" srcId="{7C200C2D-AEA9-490B-82C0-7B5FFE16543F}" destId="{A462CF91-3D38-448A-8146-390BFFA1A473}" srcOrd="0" destOrd="3" presId="urn:microsoft.com/office/officeart/2005/8/layout/vList5"/>
    <dgm:cxn modelId="{CDDCA946-BDAB-43FA-BB88-4CB3322010A6}" srcId="{159A7209-9A2F-415A-A002-8A399D506BF0}" destId="{F693C1B5-3FC9-4BEB-89FB-C8728DA453A7}" srcOrd="5" destOrd="0" parTransId="{24BC25E6-21C9-455C-BE9A-B751D7AE3350}" sibTransId="{BE61EF80-C156-44F4-9406-B83603B60A66}"/>
    <dgm:cxn modelId="{695DE06F-1181-46C8-A757-79C1495E7E1A}" type="presOf" srcId="{F693C1B5-3FC9-4BEB-89FB-C8728DA453A7}" destId="{A462CF91-3D38-448A-8146-390BFFA1A473}" srcOrd="0" destOrd="5" presId="urn:microsoft.com/office/officeart/2005/8/layout/vList5"/>
    <dgm:cxn modelId="{D8B50380-5A4B-4FD8-BC6D-A2DF228B28FA}" type="presOf" srcId="{F73DE21C-F94C-44BD-A50B-92D6E27DF258}" destId="{A462CF91-3D38-448A-8146-390BFFA1A473}" srcOrd="0" destOrd="4" presId="urn:microsoft.com/office/officeart/2005/8/layout/vList5"/>
    <dgm:cxn modelId="{0F53D98A-BE24-42EC-8562-FC91A05FCA7C}" srcId="{159A7209-9A2F-415A-A002-8A399D506BF0}" destId="{7C200C2D-AEA9-490B-82C0-7B5FFE16543F}" srcOrd="3" destOrd="0" parTransId="{DC2F56E3-68B4-4FC1-A2F6-D1CDC0733ACB}" sibTransId="{410C0D2F-4D2D-4C53-A75C-96364A782B0D}"/>
    <dgm:cxn modelId="{325CA7A5-6491-42E6-8774-5E572415AA2A}" srcId="{159A7209-9A2F-415A-A002-8A399D506BF0}" destId="{714BCCB9-B092-4425-9C2E-6B0D0DB31363}" srcOrd="0" destOrd="0" parTransId="{90EFCEB3-6F72-4C2F-84FE-D0B8B1350732}" sibTransId="{56FDD0BD-8C04-4646-A286-011ECAF15007}"/>
    <dgm:cxn modelId="{5E8B0CB7-D2E4-4DD1-8D0A-4E47E7363F7C}" srcId="{159A7209-9A2F-415A-A002-8A399D506BF0}" destId="{7E386B71-8CA6-4414-A8D0-B7825B02CD29}" srcOrd="1" destOrd="0" parTransId="{BFF91BC8-FA90-42E8-9542-8F8EF30437CF}" sibTransId="{63B97748-BED9-4C89-AFCF-0DCD3A027DC3}"/>
    <dgm:cxn modelId="{0108DABD-3F7E-4CA2-9BFE-0FFA27DE83EB}" type="presOf" srcId="{7E386B71-8CA6-4414-A8D0-B7825B02CD29}" destId="{A462CF91-3D38-448A-8146-390BFFA1A473}" srcOrd="0" destOrd="1" presId="urn:microsoft.com/office/officeart/2005/8/layout/vList5"/>
    <dgm:cxn modelId="{9ACD15F3-AEBA-401A-B57D-E0E2EA698E96}" srcId="{B404F047-67BA-4230-ABAD-CEFC73A9A227}" destId="{159A7209-9A2F-415A-A002-8A399D506BF0}" srcOrd="0" destOrd="0" parTransId="{51172DD7-04B0-4C01-B170-64204C0AF932}" sibTransId="{8AEF7E40-0DF4-4F70-995C-486A9E08F16A}"/>
    <dgm:cxn modelId="{9B2C25F8-F05B-4A11-BE3C-8F67F0000288}" type="presOf" srcId="{159A7209-9A2F-415A-A002-8A399D506BF0}" destId="{B8E51408-80D3-4335-B1CF-AC21F987EC29}" srcOrd="0" destOrd="0" presId="urn:microsoft.com/office/officeart/2005/8/layout/vList5"/>
    <dgm:cxn modelId="{F523F4FF-FE85-4793-B34C-93B229C2E959}" srcId="{159A7209-9A2F-415A-A002-8A399D506BF0}" destId="{F73DE21C-F94C-44BD-A50B-92D6E27DF258}" srcOrd="4" destOrd="0" parTransId="{AB0A31E0-E5FB-4E6D-AF9B-1A76F3A57368}" sibTransId="{5103A115-1FDF-4D09-8CC0-584B70FA1382}"/>
    <dgm:cxn modelId="{E979E544-10F0-4AF5-A329-5A2C8EBEAB00}" type="presParOf" srcId="{EC5CD02C-A405-432D-8EE6-0CA02EDACD21}" destId="{04EAD196-6CDB-4B30-9DB6-5434CB54748B}" srcOrd="0" destOrd="0" presId="urn:microsoft.com/office/officeart/2005/8/layout/vList5"/>
    <dgm:cxn modelId="{A57E91B5-9935-48CE-B93D-2B62048B4608}" type="presParOf" srcId="{04EAD196-6CDB-4B30-9DB6-5434CB54748B}" destId="{B8E51408-80D3-4335-B1CF-AC21F987EC29}" srcOrd="0" destOrd="0" presId="urn:microsoft.com/office/officeart/2005/8/layout/vList5"/>
    <dgm:cxn modelId="{E706D100-DB5C-4F20-B480-73DB7F46F6FE}" type="presParOf" srcId="{04EAD196-6CDB-4B30-9DB6-5434CB54748B}" destId="{A462CF91-3D38-448A-8146-390BFFA1A47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90DF69-F5B9-48C2-B8E4-7C70CD9FC6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0D7D10D-B948-4264-AC8F-33379070E67B}">
      <dgm:prSet/>
      <dgm:spPr/>
      <dgm:t>
        <a:bodyPr/>
        <a:lstStyle/>
        <a:p>
          <a:pPr rtl="0"/>
          <a:r>
            <a:rPr lang="ru-RU" dirty="0"/>
            <a:t>Овладение системой профессиональных знаний и навыков. Уровень профессиональной подготовки работника полностью соответствует требованиям, которые предъявляет к нему работа. </a:t>
          </a:r>
        </a:p>
      </dgm:t>
    </dgm:pt>
    <dgm:pt modelId="{042C909F-C54F-4BC4-A10A-E269A30F6E73}" type="parTrans" cxnId="{B8EAD044-0402-41F4-9F78-A22C561F5729}">
      <dgm:prSet/>
      <dgm:spPr/>
      <dgm:t>
        <a:bodyPr/>
        <a:lstStyle/>
        <a:p>
          <a:endParaRPr lang="ru-RU"/>
        </a:p>
      </dgm:t>
    </dgm:pt>
    <dgm:pt modelId="{A744F146-5C97-4E7D-B0B9-6B4BB149D6CB}" type="sibTrans" cxnId="{B8EAD044-0402-41F4-9F78-A22C561F5729}">
      <dgm:prSet/>
      <dgm:spPr/>
      <dgm:t>
        <a:bodyPr/>
        <a:lstStyle/>
        <a:p>
          <a:endParaRPr lang="ru-RU"/>
        </a:p>
      </dgm:t>
    </dgm:pt>
    <dgm:pt modelId="{2E9A88D4-F9FA-4AE3-9E4A-7481C0560944}">
      <dgm:prSet/>
      <dgm:spPr/>
      <dgm:t>
        <a:bodyPr/>
        <a:lstStyle/>
        <a:p>
          <a:pPr rtl="0"/>
          <a:r>
            <a:rPr lang="ru-RU" dirty="0"/>
            <a:t>Овладение своей профессиональной ролью. Это не только навыки, знания, но и установки, ценности, поведение в соответствии с ожиданиями других (руководителей, коллег, клиентов, деловых партнеров и др.).</a:t>
          </a:r>
        </a:p>
      </dgm:t>
    </dgm:pt>
    <dgm:pt modelId="{324AF0DE-4830-4266-9744-B6B8E23C0DF7}" type="parTrans" cxnId="{F64F86E4-1517-4798-9ADF-B97076CE8D32}">
      <dgm:prSet/>
      <dgm:spPr/>
      <dgm:t>
        <a:bodyPr/>
        <a:lstStyle/>
        <a:p>
          <a:endParaRPr lang="ru-RU"/>
        </a:p>
      </dgm:t>
    </dgm:pt>
    <dgm:pt modelId="{70F3377E-901D-42AD-B4BC-8A3C73F4CCA1}" type="sibTrans" cxnId="{F64F86E4-1517-4798-9ADF-B97076CE8D32}">
      <dgm:prSet/>
      <dgm:spPr/>
      <dgm:t>
        <a:bodyPr/>
        <a:lstStyle/>
        <a:p>
          <a:endParaRPr lang="ru-RU"/>
        </a:p>
      </dgm:t>
    </dgm:pt>
    <dgm:pt modelId="{846E377E-EA80-4410-AA40-1B701FB48772}">
      <dgm:prSet/>
      <dgm:spPr/>
      <dgm:t>
        <a:bodyPr/>
        <a:lstStyle/>
        <a:p>
          <a:pPr rtl="0"/>
          <a:r>
            <a:rPr lang="ru-RU"/>
            <a:t>Выполнение требований трудовой и исполнительской дисциплины. Отсутствуют такие негативные проявления, как опоздания, прогулы, несоблюдение сроков выполнения работ и др. </a:t>
          </a:r>
        </a:p>
      </dgm:t>
    </dgm:pt>
    <dgm:pt modelId="{B201DFD7-D32D-48E0-BE71-4BDA565F3BE6}" type="parTrans" cxnId="{CB97254B-FFB1-4792-B310-61CE0F7AB8C7}">
      <dgm:prSet/>
      <dgm:spPr/>
      <dgm:t>
        <a:bodyPr/>
        <a:lstStyle/>
        <a:p>
          <a:endParaRPr lang="ru-RU"/>
        </a:p>
      </dgm:t>
    </dgm:pt>
    <dgm:pt modelId="{60B77CD5-DD9C-4085-9B42-80A7D999C093}" type="sibTrans" cxnId="{CB97254B-FFB1-4792-B310-61CE0F7AB8C7}">
      <dgm:prSet/>
      <dgm:spPr/>
      <dgm:t>
        <a:bodyPr/>
        <a:lstStyle/>
        <a:p>
          <a:endParaRPr lang="ru-RU"/>
        </a:p>
      </dgm:t>
    </dgm:pt>
    <dgm:pt modelId="{BE0699B4-CAAA-4248-AFAA-841D8B7C05C1}">
      <dgm:prSet/>
      <dgm:spPr/>
      <dgm:t>
        <a:bodyPr/>
        <a:lstStyle/>
        <a:p>
          <a:pPr rtl="0"/>
          <a:r>
            <a:rPr lang="ru-RU"/>
            <a:t>Самостоятельность при выполнении должностных функций. Работник не нуждается в опеке со стороны руководителя или товарищей по работе.</a:t>
          </a:r>
        </a:p>
      </dgm:t>
    </dgm:pt>
    <dgm:pt modelId="{2A2E6EDB-6932-4FE2-8729-E0BACE0F92FD}" type="parTrans" cxnId="{FDFC749E-B779-4C03-A46F-0FEB194CBED1}">
      <dgm:prSet/>
      <dgm:spPr/>
      <dgm:t>
        <a:bodyPr/>
        <a:lstStyle/>
        <a:p>
          <a:endParaRPr lang="ru-RU"/>
        </a:p>
      </dgm:t>
    </dgm:pt>
    <dgm:pt modelId="{521427C2-0548-4767-89D6-589E12D52121}" type="sibTrans" cxnId="{FDFC749E-B779-4C03-A46F-0FEB194CBED1}">
      <dgm:prSet/>
      <dgm:spPr/>
      <dgm:t>
        <a:bodyPr/>
        <a:lstStyle/>
        <a:p>
          <a:endParaRPr lang="ru-RU"/>
        </a:p>
      </dgm:t>
    </dgm:pt>
    <dgm:pt modelId="{2A9A4715-98FF-474B-87CE-1F6DAEC200E7}">
      <dgm:prSet/>
      <dgm:spPr/>
      <dgm:t>
        <a:bodyPr/>
        <a:lstStyle/>
        <a:p>
          <a:pPr rtl="0"/>
          <a:r>
            <a:rPr lang="ru-RU"/>
            <a:t>Удовлетворенность выполняемой работой. Работника устраивают содержание и условия работы, его статус, оплата труда и т.п. </a:t>
          </a:r>
        </a:p>
      </dgm:t>
    </dgm:pt>
    <dgm:pt modelId="{CF1F020F-BBD6-4ECB-9EA7-3D9AD2E39157}" type="parTrans" cxnId="{A8D1D396-E2D3-408E-A729-74BAA7735C6C}">
      <dgm:prSet/>
      <dgm:spPr/>
      <dgm:t>
        <a:bodyPr/>
        <a:lstStyle/>
        <a:p>
          <a:endParaRPr lang="ru-RU"/>
        </a:p>
      </dgm:t>
    </dgm:pt>
    <dgm:pt modelId="{6DB739F9-2BD9-48A9-8647-2D1C0733017C}" type="sibTrans" cxnId="{A8D1D396-E2D3-408E-A729-74BAA7735C6C}">
      <dgm:prSet/>
      <dgm:spPr/>
      <dgm:t>
        <a:bodyPr/>
        <a:lstStyle/>
        <a:p>
          <a:endParaRPr lang="ru-RU"/>
        </a:p>
      </dgm:t>
    </dgm:pt>
    <dgm:pt modelId="{AF8480DF-B4DE-48D9-8E1C-57F507777DA9}">
      <dgm:prSet/>
      <dgm:spPr/>
      <dgm:t>
        <a:bodyPr/>
        <a:lstStyle/>
        <a:p>
          <a:pPr rtl="0"/>
          <a:r>
            <a:rPr lang="ru-RU"/>
            <a:t>Интерес к работе. Работник видит перспективы, возможность реализации своего потенциала. Ему нравится содержание выполняемой работы. </a:t>
          </a:r>
        </a:p>
      </dgm:t>
    </dgm:pt>
    <dgm:pt modelId="{62B02D8C-C96A-4EFD-BB80-863E2A0817EB}" type="parTrans" cxnId="{766AF928-149D-41EF-B0A3-32E63C6BEB4A}">
      <dgm:prSet/>
      <dgm:spPr/>
      <dgm:t>
        <a:bodyPr/>
        <a:lstStyle/>
        <a:p>
          <a:endParaRPr lang="ru-RU"/>
        </a:p>
      </dgm:t>
    </dgm:pt>
    <dgm:pt modelId="{7B68B688-A990-4E31-AF60-F4C90464B028}" type="sibTrans" cxnId="{766AF928-149D-41EF-B0A3-32E63C6BEB4A}">
      <dgm:prSet/>
      <dgm:spPr/>
      <dgm:t>
        <a:bodyPr/>
        <a:lstStyle/>
        <a:p>
          <a:endParaRPr lang="ru-RU"/>
        </a:p>
      </dgm:t>
    </dgm:pt>
    <dgm:pt modelId="{D7E7AC5F-0C73-4A78-B6D3-412CAEAD35CB}">
      <dgm:prSet/>
      <dgm:spPr/>
      <dgm:t>
        <a:bodyPr/>
        <a:lstStyle/>
        <a:p>
          <a:pPr rtl="0"/>
          <a:r>
            <a:rPr lang="ru-RU"/>
            <a:t>Стремление к совершенствованию в выбранной профессии.</a:t>
          </a:r>
        </a:p>
      </dgm:t>
    </dgm:pt>
    <dgm:pt modelId="{D6C39DB0-311C-4458-93BC-8BB21B63419D}" type="parTrans" cxnId="{40CCCC90-A482-4906-9BCD-3C13ACF4850F}">
      <dgm:prSet/>
      <dgm:spPr/>
      <dgm:t>
        <a:bodyPr/>
        <a:lstStyle/>
        <a:p>
          <a:endParaRPr lang="ru-RU"/>
        </a:p>
      </dgm:t>
    </dgm:pt>
    <dgm:pt modelId="{C56F0FF3-5D93-4A4A-917E-DCB73D550F5A}" type="sibTrans" cxnId="{40CCCC90-A482-4906-9BCD-3C13ACF4850F}">
      <dgm:prSet/>
      <dgm:spPr/>
      <dgm:t>
        <a:bodyPr/>
        <a:lstStyle/>
        <a:p>
          <a:endParaRPr lang="ru-RU"/>
        </a:p>
      </dgm:t>
    </dgm:pt>
    <dgm:pt modelId="{22704A49-FB19-4CE1-9C4C-23358E3FFD98}" type="pres">
      <dgm:prSet presAssocID="{1390DF69-F5B9-48C2-B8E4-7C70CD9FC6B7}" presName="linear" presStyleCnt="0">
        <dgm:presLayoutVars>
          <dgm:animLvl val="lvl"/>
          <dgm:resizeHandles val="exact"/>
        </dgm:presLayoutVars>
      </dgm:prSet>
      <dgm:spPr/>
    </dgm:pt>
    <dgm:pt modelId="{07115F83-A0B3-432A-AB22-4EDC81FB2F52}" type="pres">
      <dgm:prSet presAssocID="{70D7D10D-B948-4264-AC8F-33379070E67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609979E-7CF2-4B30-A63B-80D8D69617A5}" type="pres">
      <dgm:prSet presAssocID="{A744F146-5C97-4E7D-B0B9-6B4BB149D6CB}" presName="spacer" presStyleCnt="0"/>
      <dgm:spPr/>
    </dgm:pt>
    <dgm:pt modelId="{5134F2CD-CF1D-4947-AD6B-4DF638B322B7}" type="pres">
      <dgm:prSet presAssocID="{2E9A88D4-F9FA-4AE3-9E4A-7481C056094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DEF03D9D-5EBE-4B76-BEFB-19F03473DE64}" type="pres">
      <dgm:prSet presAssocID="{70F3377E-901D-42AD-B4BC-8A3C73F4CCA1}" presName="spacer" presStyleCnt="0"/>
      <dgm:spPr/>
    </dgm:pt>
    <dgm:pt modelId="{097A7CEB-17E6-431C-9A83-EB84CA5ABE08}" type="pres">
      <dgm:prSet presAssocID="{846E377E-EA80-4410-AA40-1B701FB4877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0555A4E4-1C51-4EBB-A513-AD3E3883F7AF}" type="pres">
      <dgm:prSet presAssocID="{60B77CD5-DD9C-4085-9B42-80A7D999C093}" presName="spacer" presStyleCnt="0"/>
      <dgm:spPr/>
    </dgm:pt>
    <dgm:pt modelId="{9EAD138F-BDB0-46CA-B40A-2F62440D1CC4}" type="pres">
      <dgm:prSet presAssocID="{BE0699B4-CAAA-4248-AFAA-841D8B7C05C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893F2537-34C6-4926-AFD7-23C3265F667D}" type="pres">
      <dgm:prSet presAssocID="{521427C2-0548-4767-89D6-589E12D52121}" presName="spacer" presStyleCnt="0"/>
      <dgm:spPr/>
    </dgm:pt>
    <dgm:pt modelId="{EF89925D-C706-4F04-8E69-30D500E16C26}" type="pres">
      <dgm:prSet presAssocID="{2A9A4715-98FF-474B-87CE-1F6DAEC200E7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03BA09AC-02C9-48EA-9C4A-A05DEEF83453}" type="pres">
      <dgm:prSet presAssocID="{6DB739F9-2BD9-48A9-8647-2D1C0733017C}" presName="spacer" presStyleCnt="0"/>
      <dgm:spPr/>
    </dgm:pt>
    <dgm:pt modelId="{9139CF8E-3F3A-4257-AB3C-851B67104D71}" type="pres">
      <dgm:prSet presAssocID="{AF8480DF-B4DE-48D9-8E1C-57F507777DA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6130D3B5-4781-4B6F-8224-59860CF25EF7}" type="pres">
      <dgm:prSet presAssocID="{7B68B688-A990-4E31-AF60-F4C90464B028}" presName="spacer" presStyleCnt="0"/>
      <dgm:spPr/>
    </dgm:pt>
    <dgm:pt modelId="{1D9FB246-2E26-4422-9537-25FD408BC92E}" type="pres">
      <dgm:prSet presAssocID="{D7E7AC5F-0C73-4A78-B6D3-412CAEAD35CB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0429591A-891B-4F2F-92B5-1164E2D21DA0}" type="presOf" srcId="{2A9A4715-98FF-474B-87CE-1F6DAEC200E7}" destId="{EF89925D-C706-4F04-8E69-30D500E16C26}" srcOrd="0" destOrd="0" presId="urn:microsoft.com/office/officeart/2005/8/layout/vList2"/>
    <dgm:cxn modelId="{766AF928-149D-41EF-B0A3-32E63C6BEB4A}" srcId="{1390DF69-F5B9-48C2-B8E4-7C70CD9FC6B7}" destId="{AF8480DF-B4DE-48D9-8E1C-57F507777DA9}" srcOrd="5" destOrd="0" parTransId="{62B02D8C-C96A-4EFD-BB80-863E2A0817EB}" sibTransId="{7B68B688-A990-4E31-AF60-F4C90464B028}"/>
    <dgm:cxn modelId="{BEA17041-370F-4CC0-B498-A3D470DF7EA8}" type="presOf" srcId="{1390DF69-F5B9-48C2-B8E4-7C70CD9FC6B7}" destId="{22704A49-FB19-4CE1-9C4C-23358E3FFD98}" srcOrd="0" destOrd="0" presId="urn:microsoft.com/office/officeart/2005/8/layout/vList2"/>
    <dgm:cxn modelId="{1A0ECD43-62E0-45CF-818D-2B322E47D578}" type="presOf" srcId="{BE0699B4-CAAA-4248-AFAA-841D8B7C05C1}" destId="{9EAD138F-BDB0-46CA-B40A-2F62440D1CC4}" srcOrd="0" destOrd="0" presId="urn:microsoft.com/office/officeart/2005/8/layout/vList2"/>
    <dgm:cxn modelId="{B8EAD044-0402-41F4-9F78-A22C561F5729}" srcId="{1390DF69-F5B9-48C2-B8E4-7C70CD9FC6B7}" destId="{70D7D10D-B948-4264-AC8F-33379070E67B}" srcOrd="0" destOrd="0" parTransId="{042C909F-C54F-4BC4-A10A-E269A30F6E73}" sibTransId="{A744F146-5C97-4E7D-B0B9-6B4BB149D6CB}"/>
    <dgm:cxn modelId="{7DEC1E67-E543-498F-8877-F08A064B251F}" type="presOf" srcId="{70D7D10D-B948-4264-AC8F-33379070E67B}" destId="{07115F83-A0B3-432A-AB22-4EDC81FB2F52}" srcOrd="0" destOrd="0" presId="urn:microsoft.com/office/officeart/2005/8/layout/vList2"/>
    <dgm:cxn modelId="{CB97254B-FFB1-4792-B310-61CE0F7AB8C7}" srcId="{1390DF69-F5B9-48C2-B8E4-7C70CD9FC6B7}" destId="{846E377E-EA80-4410-AA40-1B701FB48772}" srcOrd="2" destOrd="0" parTransId="{B201DFD7-D32D-48E0-BE71-4BDA565F3BE6}" sibTransId="{60B77CD5-DD9C-4085-9B42-80A7D999C093}"/>
    <dgm:cxn modelId="{40CCCC90-A482-4906-9BCD-3C13ACF4850F}" srcId="{1390DF69-F5B9-48C2-B8E4-7C70CD9FC6B7}" destId="{D7E7AC5F-0C73-4A78-B6D3-412CAEAD35CB}" srcOrd="6" destOrd="0" parTransId="{D6C39DB0-311C-4458-93BC-8BB21B63419D}" sibTransId="{C56F0FF3-5D93-4A4A-917E-DCB73D550F5A}"/>
    <dgm:cxn modelId="{A8D1D396-E2D3-408E-A729-74BAA7735C6C}" srcId="{1390DF69-F5B9-48C2-B8E4-7C70CD9FC6B7}" destId="{2A9A4715-98FF-474B-87CE-1F6DAEC200E7}" srcOrd="4" destOrd="0" parTransId="{CF1F020F-BBD6-4ECB-9EA7-3D9AD2E39157}" sibTransId="{6DB739F9-2BD9-48A9-8647-2D1C0733017C}"/>
    <dgm:cxn modelId="{FDFC749E-B779-4C03-A46F-0FEB194CBED1}" srcId="{1390DF69-F5B9-48C2-B8E4-7C70CD9FC6B7}" destId="{BE0699B4-CAAA-4248-AFAA-841D8B7C05C1}" srcOrd="3" destOrd="0" parTransId="{2A2E6EDB-6932-4FE2-8729-E0BACE0F92FD}" sibTransId="{521427C2-0548-4767-89D6-589E12D52121}"/>
    <dgm:cxn modelId="{80A2BFAB-1324-475B-BB30-A5860568CB40}" type="presOf" srcId="{D7E7AC5F-0C73-4A78-B6D3-412CAEAD35CB}" destId="{1D9FB246-2E26-4422-9537-25FD408BC92E}" srcOrd="0" destOrd="0" presId="urn:microsoft.com/office/officeart/2005/8/layout/vList2"/>
    <dgm:cxn modelId="{03F7A1BD-4AAE-4013-975C-9B8FF592004A}" type="presOf" srcId="{846E377E-EA80-4410-AA40-1B701FB48772}" destId="{097A7CEB-17E6-431C-9A83-EB84CA5ABE08}" srcOrd="0" destOrd="0" presId="urn:microsoft.com/office/officeart/2005/8/layout/vList2"/>
    <dgm:cxn modelId="{1CB2A7CB-293D-4C18-AEFB-0AE25E234DAC}" type="presOf" srcId="{AF8480DF-B4DE-48D9-8E1C-57F507777DA9}" destId="{9139CF8E-3F3A-4257-AB3C-851B67104D71}" srcOrd="0" destOrd="0" presId="urn:microsoft.com/office/officeart/2005/8/layout/vList2"/>
    <dgm:cxn modelId="{C2F5B0E1-F122-44BE-B51E-2E6DBBD0A9A4}" type="presOf" srcId="{2E9A88D4-F9FA-4AE3-9E4A-7481C0560944}" destId="{5134F2CD-CF1D-4947-AD6B-4DF638B322B7}" srcOrd="0" destOrd="0" presId="urn:microsoft.com/office/officeart/2005/8/layout/vList2"/>
    <dgm:cxn modelId="{F64F86E4-1517-4798-9ADF-B97076CE8D32}" srcId="{1390DF69-F5B9-48C2-B8E4-7C70CD9FC6B7}" destId="{2E9A88D4-F9FA-4AE3-9E4A-7481C0560944}" srcOrd="1" destOrd="0" parTransId="{324AF0DE-4830-4266-9744-B6B8E23C0DF7}" sibTransId="{70F3377E-901D-42AD-B4BC-8A3C73F4CCA1}"/>
    <dgm:cxn modelId="{34A1F803-7BEE-4172-AA3F-091CE3F81A63}" type="presParOf" srcId="{22704A49-FB19-4CE1-9C4C-23358E3FFD98}" destId="{07115F83-A0B3-432A-AB22-4EDC81FB2F52}" srcOrd="0" destOrd="0" presId="urn:microsoft.com/office/officeart/2005/8/layout/vList2"/>
    <dgm:cxn modelId="{D95E513F-120A-4E3D-BFA4-F25B904C61C2}" type="presParOf" srcId="{22704A49-FB19-4CE1-9C4C-23358E3FFD98}" destId="{A609979E-7CF2-4B30-A63B-80D8D69617A5}" srcOrd="1" destOrd="0" presId="urn:microsoft.com/office/officeart/2005/8/layout/vList2"/>
    <dgm:cxn modelId="{2AF542EC-9236-4389-80C2-586B033367C7}" type="presParOf" srcId="{22704A49-FB19-4CE1-9C4C-23358E3FFD98}" destId="{5134F2CD-CF1D-4947-AD6B-4DF638B322B7}" srcOrd="2" destOrd="0" presId="urn:microsoft.com/office/officeart/2005/8/layout/vList2"/>
    <dgm:cxn modelId="{F17F0920-AEDD-49AC-8E3A-EFBCB2835523}" type="presParOf" srcId="{22704A49-FB19-4CE1-9C4C-23358E3FFD98}" destId="{DEF03D9D-5EBE-4B76-BEFB-19F03473DE64}" srcOrd="3" destOrd="0" presId="urn:microsoft.com/office/officeart/2005/8/layout/vList2"/>
    <dgm:cxn modelId="{FA610033-6888-4406-9B39-847442A7A9B8}" type="presParOf" srcId="{22704A49-FB19-4CE1-9C4C-23358E3FFD98}" destId="{097A7CEB-17E6-431C-9A83-EB84CA5ABE08}" srcOrd="4" destOrd="0" presId="urn:microsoft.com/office/officeart/2005/8/layout/vList2"/>
    <dgm:cxn modelId="{CE40FEB7-27A3-40E9-B9A2-F766930610C5}" type="presParOf" srcId="{22704A49-FB19-4CE1-9C4C-23358E3FFD98}" destId="{0555A4E4-1C51-4EBB-A513-AD3E3883F7AF}" srcOrd="5" destOrd="0" presId="urn:microsoft.com/office/officeart/2005/8/layout/vList2"/>
    <dgm:cxn modelId="{9127E368-1181-4DDB-9FF6-AC16D7E5F8EF}" type="presParOf" srcId="{22704A49-FB19-4CE1-9C4C-23358E3FFD98}" destId="{9EAD138F-BDB0-46CA-B40A-2F62440D1CC4}" srcOrd="6" destOrd="0" presId="urn:microsoft.com/office/officeart/2005/8/layout/vList2"/>
    <dgm:cxn modelId="{4F319145-F592-454B-98F6-A2847721422B}" type="presParOf" srcId="{22704A49-FB19-4CE1-9C4C-23358E3FFD98}" destId="{893F2537-34C6-4926-AFD7-23C3265F667D}" srcOrd="7" destOrd="0" presId="urn:microsoft.com/office/officeart/2005/8/layout/vList2"/>
    <dgm:cxn modelId="{01B710BC-A905-432D-995F-F3FCB0BC6C41}" type="presParOf" srcId="{22704A49-FB19-4CE1-9C4C-23358E3FFD98}" destId="{EF89925D-C706-4F04-8E69-30D500E16C26}" srcOrd="8" destOrd="0" presId="urn:microsoft.com/office/officeart/2005/8/layout/vList2"/>
    <dgm:cxn modelId="{A47AF852-C1BC-443E-AF9C-F92D15A9B2BB}" type="presParOf" srcId="{22704A49-FB19-4CE1-9C4C-23358E3FFD98}" destId="{03BA09AC-02C9-48EA-9C4A-A05DEEF83453}" srcOrd="9" destOrd="0" presId="urn:microsoft.com/office/officeart/2005/8/layout/vList2"/>
    <dgm:cxn modelId="{7C9AD8A6-588E-4073-A11A-87E7DF1A6A05}" type="presParOf" srcId="{22704A49-FB19-4CE1-9C4C-23358E3FFD98}" destId="{9139CF8E-3F3A-4257-AB3C-851B67104D71}" srcOrd="10" destOrd="0" presId="urn:microsoft.com/office/officeart/2005/8/layout/vList2"/>
    <dgm:cxn modelId="{FC7247D8-6B85-46A8-A179-28C36E048D6D}" type="presParOf" srcId="{22704A49-FB19-4CE1-9C4C-23358E3FFD98}" destId="{6130D3B5-4781-4B6F-8224-59860CF25EF7}" srcOrd="11" destOrd="0" presId="urn:microsoft.com/office/officeart/2005/8/layout/vList2"/>
    <dgm:cxn modelId="{1AB34D89-1F82-47E7-A07C-927125213218}" type="presParOf" srcId="{22704A49-FB19-4CE1-9C4C-23358E3FFD98}" destId="{1D9FB246-2E26-4422-9537-25FD408BC92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22038-DA94-4589-8473-10555B097CB5}">
      <dsp:nvSpPr>
        <dsp:cNvPr id="0" name=""/>
        <dsp:cNvSpPr/>
      </dsp:nvSpPr>
      <dsp:spPr>
        <a:xfrm>
          <a:off x="0" y="130141"/>
          <a:ext cx="10595728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1) Адаптация представляет собой </a:t>
          </a:r>
          <a:r>
            <a:rPr lang="ru-RU" sz="1600" u="sng" kern="1200" dirty="0"/>
            <a:t>процесс</a:t>
          </a:r>
          <a:r>
            <a:rPr lang="ru-RU" sz="1600" kern="1200" dirty="0"/>
            <a:t>. Это означает, что она занимает определенный период жизни работника </a:t>
          </a:r>
          <a:r>
            <a:rPr lang="en-US" sz="1600" kern="1200" dirty="0"/>
            <a:t>– </a:t>
          </a:r>
          <a:r>
            <a:rPr lang="ru-RU" sz="1600" kern="1200" dirty="0"/>
            <a:t>от нескольких месяцев до нескольких лет;</a:t>
          </a:r>
          <a:br>
            <a:rPr lang="ru-RU" sz="1600" kern="1200" dirty="0"/>
          </a:br>
          <a:endParaRPr lang="ru-RU" sz="1600" kern="1200" dirty="0"/>
        </a:p>
      </dsp:txBody>
      <dsp:txXfrm>
        <a:off x="42950" y="173091"/>
        <a:ext cx="10509828" cy="793940"/>
      </dsp:txXfrm>
    </dsp:sp>
    <dsp:sp modelId="{88F22F7A-0F94-46BD-850C-E5F315ED3346}">
      <dsp:nvSpPr>
        <dsp:cNvPr id="0" name=""/>
        <dsp:cNvSpPr/>
      </dsp:nvSpPr>
      <dsp:spPr>
        <a:xfrm>
          <a:off x="0" y="1106342"/>
          <a:ext cx="10595728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2) Возникает вследствие противоречий, сущность которых заключается в том, что изменяются роль, статус человека, его обязанности и возможности, отношения с другими людьми, нормы и ценности коллектива.</a:t>
          </a:r>
        </a:p>
      </dsp:txBody>
      <dsp:txXfrm>
        <a:off x="42950" y="1149292"/>
        <a:ext cx="10509828" cy="793940"/>
      </dsp:txXfrm>
    </dsp:sp>
    <dsp:sp modelId="{11A56566-D81E-4B91-9426-A4D133EA0480}">
      <dsp:nvSpPr>
        <dsp:cNvPr id="0" name=""/>
        <dsp:cNvSpPr/>
      </dsp:nvSpPr>
      <dsp:spPr>
        <a:xfrm>
          <a:off x="0" y="1965225"/>
          <a:ext cx="10595728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3) </a:t>
          </a:r>
          <a:r>
            <a:rPr lang="en-US" sz="1600" kern="1200" dirty="0" err="1"/>
            <a:t>Адаптация</a:t>
          </a:r>
          <a:r>
            <a:rPr lang="en-US" sz="1600" kern="1200" dirty="0"/>
            <a:t> – в</a:t>
          </a:r>
          <a:r>
            <a:rPr lang="ru-RU" sz="1600" kern="1200" dirty="0" err="1"/>
            <a:t>ынужденный</a:t>
          </a:r>
          <a:r>
            <a:rPr lang="ru-RU" sz="1600" kern="1200" dirty="0"/>
            <a:t> процесс, так как субъект адаптируется к условиям окружения не по своей воле, а по необходимости;</a:t>
          </a:r>
        </a:p>
      </dsp:txBody>
      <dsp:txXfrm>
        <a:off x="42950" y="2008175"/>
        <a:ext cx="10509828" cy="793940"/>
      </dsp:txXfrm>
    </dsp:sp>
    <dsp:sp modelId="{1AE5F7C3-1281-40AB-BA4B-A4D1519EA13D}">
      <dsp:nvSpPr>
        <dsp:cNvPr id="0" name=""/>
        <dsp:cNvSpPr/>
      </dsp:nvSpPr>
      <dsp:spPr>
        <a:xfrm>
          <a:off x="0" y="2891145"/>
          <a:ext cx="10595728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4) Адаптация – двусторонний процесс, который предполагает как изменение человеком самого себя под воздействием новой реальности, так и преобразование условий окружающей среды в зависимости от собственных потребностей.</a:t>
          </a:r>
        </a:p>
      </dsp:txBody>
      <dsp:txXfrm>
        <a:off x="42950" y="2934095"/>
        <a:ext cx="10509828" cy="793940"/>
      </dsp:txXfrm>
    </dsp:sp>
    <dsp:sp modelId="{FCE3F4C0-7EBB-4593-9400-F6DE80A56BC5}">
      <dsp:nvSpPr>
        <dsp:cNvPr id="0" name=""/>
        <dsp:cNvSpPr/>
      </dsp:nvSpPr>
      <dsp:spPr>
        <a:xfrm>
          <a:off x="0" y="3817065"/>
          <a:ext cx="10595728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5) Адаптация – субъективный процесс: согласно теории отражения субъект действует в соответствии с собственным видением картины мира. </a:t>
          </a:r>
        </a:p>
      </dsp:txBody>
      <dsp:txXfrm>
        <a:off x="42950" y="3860015"/>
        <a:ext cx="10509828" cy="793940"/>
      </dsp:txXfrm>
    </dsp:sp>
    <dsp:sp modelId="{62CC5C40-E08E-4ABB-92BB-38EC3E7AB092}">
      <dsp:nvSpPr>
        <dsp:cNvPr id="0" name=""/>
        <dsp:cNvSpPr/>
      </dsp:nvSpPr>
      <dsp:spPr>
        <a:xfrm>
          <a:off x="0" y="4742985"/>
          <a:ext cx="10595728" cy="879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6) Адаптация – непрерывный процесс; он никогда не бывает законченным, так как условия окружающей среды меняются постоянно.</a:t>
          </a:r>
          <a:br>
            <a:rPr lang="ru-RU" sz="1600" kern="1200"/>
          </a:br>
          <a:endParaRPr lang="ru-RU" sz="1600" kern="1200"/>
        </a:p>
      </dsp:txBody>
      <dsp:txXfrm>
        <a:off x="42950" y="4785935"/>
        <a:ext cx="10509828" cy="7939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62CF91-3D38-448A-8146-390BFFA1A473}">
      <dsp:nvSpPr>
        <dsp:cNvPr id="0" name=""/>
        <dsp:cNvSpPr/>
      </dsp:nvSpPr>
      <dsp:spPr>
        <a:xfrm rot="5400000">
          <a:off x="3953953" y="-951484"/>
          <a:ext cx="6145504" cy="830460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u="sng" kern="1200" dirty="0"/>
            <a:t>Производственная адаптация</a:t>
          </a:r>
          <a:r>
            <a:rPr lang="ru-RU" sz="1400" b="1" kern="1200" dirty="0"/>
            <a:t> — процесс включения работника в новую для него производственную сферу, усвоения им производственных условий, норм трудовой деятельности, установления и расширения взаимосвязей между работником и производственной средой.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u="sng" kern="1200" dirty="0"/>
            <a:t>Организационная адаптация</a:t>
          </a:r>
          <a:r>
            <a:rPr lang="ru-RU" sz="1400" b="1" kern="1200" dirty="0"/>
            <a:t> — сотрудник знакомится с особенностями организационного механизма управления предприятием, местом своего подразделения и должности в общей системе целей и в организационной структуре. При данной адаптации у сотрудника должно сформироваться понимание собственной роли в производственном процессе.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u="sng" kern="1200" dirty="0"/>
            <a:t>Экономическая адаптация. </a:t>
          </a:r>
          <a:r>
            <a:rPr lang="ru-RU" sz="1400" b="1" kern="1200" dirty="0"/>
            <a:t>Каждая профессия отличается особыми способами материального стимулирования, а заработная плата связана с его условиями и организацией. Объектом экономической адаптации является уровень заработной платы и, что стало актуальным в последнее время, своевременность ее выплаты.</a:t>
          </a:r>
          <a:br>
            <a:rPr lang="ru-RU" sz="1400" b="1" kern="1200" dirty="0"/>
          </a:br>
          <a:endParaRPr lang="ru-RU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u="sng" kern="1200" dirty="0"/>
            <a:t>Психофизиологическая адаптация</a:t>
          </a:r>
          <a:r>
            <a:rPr lang="ru-RU" sz="1400" b="1" kern="1200" dirty="0"/>
            <a:t> – привыкание к новым для организма физическим и психофизиологическим нагрузкам, режиму, темпу и ритму труда, санитарно-гигиеническим факторам производственной среды, особенностям организации режима питания и отдыха. </a:t>
          </a:r>
          <a:br>
            <a:rPr lang="ru-RU" sz="1400" b="1" kern="1200" dirty="0"/>
          </a:br>
          <a:br>
            <a:rPr lang="ru-RU" sz="1400" b="1" kern="1200" dirty="0"/>
          </a:br>
          <a:endParaRPr lang="ru-RU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u="sng" kern="1200" dirty="0"/>
            <a:t>Социально-психологическая адаптация</a:t>
          </a:r>
          <a:r>
            <a:rPr lang="ru-RU" sz="1400" b="1" kern="1200" dirty="0"/>
            <a:t> – приспособление к новой социальной среде, включение в систему профессиональных межличностных связей и отношений, освоение новых социальных ролей, норм поведения, групповых норм и ценностей, идентификация себя с профессиональной группой. </a:t>
          </a:r>
          <a:br>
            <a:rPr lang="ru-RU" sz="1400" b="1" kern="1200" dirty="0"/>
          </a:br>
          <a:endParaRPr lang="ru-RU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u="sng" kern="1200" dirty="0"/>
            <a:t>Профессиональная адаптация</a:t>
          </a:r>
          <a:r>
            <a:rPr lang="ru-RU" sz="1400" b="1" kern="1200" dirty="0"/>
            <a:t> – приспособление уже имеющегося профессионального опыта и стиля профессиональной деятельности к требованиям нового рабочего места, освоение сотрудником новых для него профессиональных функций и обязанностей, доработка требуемых навыков и умений, включение в профессиональное сотрудничество и партнерство, постепенное развитие конкурентоспособности</a:t>
          </a:r>
          <a:r>
            <a:rPr lang="en-US" sz="1400" b="1" kern="1200" dirty="0"/>
            <a:t>.</a:t>
          </a:r>
          <a:br>
            <a:rPr lang="ru-RU" sz="1400" b="1" u="sng" kern="1200" dirty="0"/>
          </a:br>
          <a:br>
            <a:rPr lang="ru-RU" sz="1400" b="1" kern="1200" dirty="0"/>
          </a:br>
          <a:endParaRPr lang="ru-RU" sz="1400" b="1" kern="1200" dirty="0"/>
        </a:p>
      </dsp:txBody>
      <dsp:txXfrm rot="-5400000">
        <a:off x="2874403" y="428065"/>
        <a:ext cx="8004607" cy="5545506"/>
      </dsp:txXfrm>
    </dsp:sp>
    <dsp:sp modelId="{B8E51408-80D3-4335-B1CF-AC21F987EC29}">
      <dsp:nvSpPr>
        <dsp:cNvPr id="0" name=""/>
        <dsp:cNvSpPr/>
      </dsp:nvSpPr>
      <dsp:spPr>
        <a:xfrm>
          <a:off x="1181" y="3125"/>
          <a:ext cx="2873221" cy="6395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228600" tIns="114300" rIns="228600" bIns="114300" numCol="1" spcCol="1270" anchor="ctr" anchorCtr="0">
          <a:noAutofit/>
        </a:bodyPr>
        <a:lstStyle/>
        <a:p>
          <a:pPr marL="0" lvl="0" indent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b="1" kern="1200" dirty="0"/>
            <a:t>Виды адаптации</a:t>
          </a:r>
          <a:endParaRPr lang="ru-RU" sz="6000" kern="1200" dirty="0"/>
        </a:p>
      </dsp:txBody>
      <dsp:txXfrm>
        <a:off x="141440" y="143384"/>
        <a:ext cx="2592703" cy="61148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115F83-A0B3-432A-AB22-4EDC81FB2F52}">
      <dsp:nvSpPr>
        <dsp:cNvPr id="0" name=""/>
        <dsp:cNvSpPr/>
      </dsp:nvSpPr>
      <dsp:spPr>
        <a:xfrm>
          <a:off x="0" y="821312"/>
          <a:ext cx="8227583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Овладение системой профессиональных знаний и навыков. Уровень профессиональной подготовки работника полностью соответствует требованиям, которые предъявляет к нему работа. </a:t>
          </a:r>
        </a:p>
      </dsp:txBody>
      <dsp:txXfrm>
        <a:off x="25245" y="846557"/>
        <a:ext cx="8177093" cy="466650"/>
      </dsp:txXfrm>
    </dsp:sp>
    <dsp:sp modelId="{5134F2CD-CF1D-4947-AD6B-4DF638B322B7}">
      <dsp:nvSpPr>
        <dsp:cNvPr id="0" name=""/>
        <dsp:cNvSpPr/>
      </dsp:nvSpPr>
      <dsp:spPr>
        <a:xfrm>
          <a:off x="0" y="1375892"/>
          <a:ext cx="8227583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Овладение своей профессиональной ролью. Это не только навыки, знания, но и установки, ценности, поведение в соответствии с ожиданиями других (руководителей, коллег, клиентов, деловых партнеров и др.).</a:t>
          </a:r>
        </a:p>
      </dsp:txBody>
      <dsp:txXfrm>
        <a:off x="25245" y="1401137"/>
        <a:ext cx="8177093" cy="466650"/>
      </dsp:txXfrm>
    </dsp:sp>
    <dsp:sp modelId="{097A7CEB-17E6-431C-9A83-EB84CA5ABE08}">
      <dsp:nvSpPr>
        <dsp:cNvPr id="0" name=""/>
        <dsp:cNvSpPr/>
      </dsp:nvSpPr>
      <dsp:spPr>
        <a:xfrm>
          <a:off x="0" y="1930472"/>
          <a:ext cx="8227583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Выполнение требований трудовой и исполнительской дисциплины. Отсутствуют такие негативные проявления, как опоздания, прогулы, несоблюдение сроков выполнения работ и др. </a:t>
          </a:r>
        </a:p>
      </dsp:txBody>
      <dsp:txXfrm>
        <a:off x="25245" y="1955717"/>
        <a:ext cx="8177093" cy="466650"/>
      </dsp:txXfrm>
    </dsp:sp>
    <dsp:sp modelId="{9EAD138F-BDB0-46CA-B40A-2F62440D1CC4}">
      <dsp:nvSpPr>
        <dsp:cNvPr id="0" name=""/>
        <dsp:cNvSpPr/>
      </dsp:nvSpPr>
      <dsp:spPr>
        <a:xfrm>
          <a:off x="0" y="2485052"/>
          <a:ext cx="8227583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Самостоятельность при выполнении должностных функций. Работник не нуждается в опеке со стороны руководителя или товарищей по работе.</a:t>
          </a:r>
        </a:p>
      </dsp:txBody>
      <dsp:txXfrm>
        <a:off x="25245" y="2510297"/>
        <a:ext cx="8177093" cy="466650"/>
      </dsp:txXfrm>
    </dsp:sp>
    <dsp:sp modelId="{EF89925D-C706-4F04-8E69-30D500E16C26}">
      <dsp:nvSpPr>
        <dsp:cNvPr id="0" name=""/>
        <dsp:cNvSpPr/>
      </dsp:nvSpPr>
      <dsp:spPr>
        <a:xfrm>
          <a:off x="0" y="3039632"/>
          <a:ext cx="8227583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Удовлетворенность выполняемой работой. Работника устраивают содержание и условия работы, его статус, оплата труда и т.п. </a:t>
          </a:r>
        </a:p>
      </dsp:txBody>
      <dsp:txXfrm>
        <a:off x="25245" y="3064877"/>
        <a:ext cx="8177093" cy="466650"/>
      </dsp:txXfrm>
    </dsp:sp>
    <dsp:sp modelId="{9139CF8E-3F3A-4257-AB3C-851B67104D71}">
      <dsp:nvSpPr>
        <dsp:cNvPr id="0" name=""/>
        <dsp:cNvSpPr/>
      </dsp:nvSpPr>
      <dsp:spPr>
        <a:xfrm>
          <a:off x="0" y="3594212"/>
          <a:ext cx="8227583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Интерес к работе. Работник видит перспективы, возможность реализации своего потенциала. Ему нравится содержание выполняемой работы. </a:t>
          </a:r>
        </a:p>
      </dsp:txBody>
      <dsp:txXfrm>
        <a:off x="25245" y="3619457"/>
        <a:ext cx="8177093" cy="466650"/>
      </dsp:txXfrm>
    </dsp:sp>
    <dsp:sp modelId="{1D9FB246-2E26-4422-9537-25FD408BC92E}">
      <dsp:nvSpPr>
        <dsp:cNvPr id="0" name=""/>
        <dsp:cNvSpPr/>
      </dsp:nvSpPr>
      <dsp:spPr>
        <a:xfrm>
          <a:off x="0" y="4148792"/>
          <a:ext cx="8227583" cy="517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Стремление к совершенствованию в выбранной профессии.</a:t>
          </a:r>
        </a:p>
      </dsp:txBody>
      <dsp:txXfrm>
        <a:off x="25245" y="4174037"/>
        <a:ext cx="8177093" cy="466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8C145-CC57-4EAD-840A-ECF3693057E0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43B6A-95BF-40F4-82A0-67817913D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651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7F3B7C96-DEDE-4F38-AB3A-3C5D0517ACB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5C357F9-71B1-45F1-879B-E9D7E26B76F5}" type="slidenum">
              <a:rPr lang="ru-RU" altLang="ru-RU" sz="1400" smtClean="0"/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ru-RU" altLang="ru-RU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B74D9531-7FC9-498F-96B2-EB7DFD85BCB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D217C931-E664-467C-85DF-97D767A2B9C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634649AF-9B18-4AD6-BBBC-81079018497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5A505DCE-AC9A-41AD-97CC-19ED89778272}" type="slidenum">
              <a:rPr lang="ru-RU" altLang="ru-RU" sz="1400" smtClean="0"/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5</a:t>
            </a:fld>
            <a:endParaRPr lang="ru-RU" altLang="ru-RU" sz="1400"/>
          </a:p>
        </p:txBody>
      </p:sp>
      <p:sp>
        <p:nvSpPr>
          <p:cNvPr id="12291" name="Rectangle 1">
            <a:extLst>
              <a:ext uri="{FF2B5EF4-FFF2-40B4-BE49-F238E27FC236}">
                <a16:creationId xmlns:a16="http://schemas.microsoft.com/office/drawing/2014/main" id="{8BD24714-564A-47F3-A78C-48782590D3C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6C570348-96D2-449B-851D-F022386C286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9934D772-E4E3-4360-BD50-30571942A62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46FB98EE-7B8B-4B43-99CE-E7BAA5765499}" type="slidenum">
              <a:rPr lang="ru-RU" altLang="ru-RU" sz="1400" smtClean="0"/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ru-RU" altLang="ru-RU" sz="1400"/>
          </a:p>
        </p:txBody>
      </p:sp>
      <p:sp>
        <p:nvSpPr>
          <p:cNvPr id="14339" name="Rectangle 1">
            <a:extLst>
              <a:ext uri="{FF2B5EF4-FFF2-40B4-BE49-F238E27FC236}">
                <a16:creationId xmlns:a16="http://schemas.microsoft.com/office/drawing/2014/main" id="{E1313615-01B5-419E-9BB3-0441668C8B9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81063505-5F20-45F7-A709-6F9E5185620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10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47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57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59" cy="114348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7F7FD4B-C75C-4895-B2A6-94772F085CC2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60864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3234346-C293-45E2-9E6A-9C7296C5C3CB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170240" y="6247376"/>
            <a:ext cx="3863040" cy="47093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7C539A8-2A61-49DE-BE97-82341610CB1D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4176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250DF-A2DC-47E2-B0B8-2F3D822F43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327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78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05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21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73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76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62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38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21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AEC64-23B7-43FA-9D52-FF81CA35EA33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25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college/sociologiya/socializaciya-lichnosti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3634" y="802298"/>
            <a:ext cx="11500700" cy="2541431"/>
          </a:xfrm>
        </p:spPr>
        <p:txBody>
          <a:bodyPr>
            <a:normAutofit/>
          </a:bodyPr>
          <a:lstStyle/>
          <a:p>
            <a:pPr algn="ctr"/>
            <a:r>
              <a:rPr lang="ru-RU" sz="4000" b="1" cap="none" dirty="0"/>
              <a:t>Характеристика процесса адаптации подчиненного к условиям организации</a:t>
            </a:r>
            <a:endParaRPr lang="ru-RU" sz="40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1329" y="3840724"/>
            <a:ext cx="7177807" cy="86674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6. 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Мамбеталина А.С.-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2FE2206-F9BF-4431-9A92-45A1C1229C70}"/>
              </a:ext>
            </a:extLst>
          </p:cNvPr>
          <p:cNvSpPr/>
          <p:nvPr/>
        </p:nvSpPr>
        <p:spPr>
          <a:xfrm>
            <a:off x="2010034" y="296562"/>
            <a:ext cx="91934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имени Л.Н. Гумилева </a:t>
            </a:r>
          </a:p>
        </p:txBody>
      </p:sp>
    </p:spTree>
    <p:extLst>
      <p:ext uri="{BB962C8B-B14F-4D97-AF65-F5344CB8AC3E}">
        <p14:creationId xmlns:p14="http://schemas.microsoft.com/office/powerpoint/2010/main" val="1450602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Прямоугольник 2"/>
          <p:cNvSpPr/>
          <p:nvPr/>
        </p:nvSpPr>
        <p:spPr>
          <a:xfrm>
            <a:off x="1524000" y="0"/>
            <a:ext cx="9144000" cy="11255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1" name="Прямоугольник 3"/>
          <p:cNvSpPr>
            <a:spLocks noChangeArrowheads="1"/>
          </p:cNvSpPr>
          <p:nvPr/>
        </p:nvSpPr>
        <p:spPr bwMode="auto">
          <a:xfrm>
            <a:off x="556182" y="296864"/>
            <a:ext cx="9895920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 воздействию на работника</a:t>
            </a:r>
          </a:p>
          <a:p>
            <a:pPr marL="342900" indent="-342900" algn="ctr"/>
            <a:endParaRPr lang="ru-RU" alt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/>
            <a:endParaRPr lang="ru-RU" altLang="ru-RU" b="1" dirty="0">
              <a:cs typeface="Arial" charset="0"/>
            </a:endParaRPr>
          </a:p>
          <a:p>
            <a:pPr marL="342900" indent="-342900" algn="ctr"/>
            <a:endParaRPr lang="ru-RU" altLang="ru-RU" b="1" dirty="0">
              <a:cs typeface="Arial" charset="0"/>
            </a:endParaRPr>
          </a:p>
          <a:p>
            <a:pPr marL="342900" indent="-342900" algn="ctr"/>
            <a:endParaRPr lang="ru-RU" altLang="ru-RU" b="1" dirty="0">
              <a:cs typeface="Aria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Прогрессивная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благоприятно действующая на работника</a:t>
            </a:r>
          </a:p>
          <a:p>
            <a:pPr marL="342900" indent="-342900">
              <a:buFont typeface="Arial" charset="0"/>
              <a:buChar char="•"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Регрессивная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пассивная адаптация к среде с отрицательным содержанием</a:t>
            </a:r>
          </a:p>
          <a:p>
            <a:pPr marL="342900" indent="-342900" algn="ctr"/>
            <a:endParaRPr lang="ru-RU" altLang="ru-RU" b="1" dirty="0"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103" y="4225491"/>
            <a:ext cx="2879499" cy="194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8012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Прямоугольник 2"/>
          <p:cNvSpPr/>
          <p:nvPr/>
        </p:nvSpPr>
        <p:spPr>
          <a:xfrm>
            <a:off x="1524000" y="0"/>
            <a:ext cx="9144000" cy="11255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95" name="Прямоугольник 3"/>
          <p:cNvSpPr>
            <a:spLocks noChangeArrowheads="1"/>
          </p:cNvSpPr>
          <p:nvPr/>
        </p:nvSpPr>
        <p:spPr bwMode="auto">
          <a:xfrm>
            <a:off x="820132" y="296863"/>
            <a:ext cx="9631969" cy="4696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 уровню</a:t>
            </a:r>
          </a:p>
          <a:p>
            <a:pPr marL="342900" indent="-342900" algn="ctr">
              <a:spcBef>
                <a:spcPct val="20000"/>
              </a:spcBef>
            </a:pPr>
            <a:endParaRPr lang="ru-RU" altLang="ru-RU" sz="2800" b="1" u="sng" dirty="0"/>
          </a:p>
          <a:p>
            <a:pPr marL="342900" indent="-342900" algn="ctr">
              <a:spcBef>
                <a:spcPct val="20000"/>
              </a:spcBef>
            </a:pPr>
            <a:endParaRPr lang="ru-RU" altLang="ru-RU" sz="2800" b="1" u="sng" dirty="0"/>
          </a:p>
          <a:p>
            <a:pPr marL="342900" indent="-342900" algn="ctr"/>
            <a:endParaRPr lang="ru-RU" altLang="ru-RU" b="1" dirty="0">
              <a:cs typeface="Aria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адаптация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впервые включается в постоянную трудовую деятельность на конкретном предприятии</a:t>
            </a:r>
          </a:p>
          <a:p>
            <a:pPr marL="342900" indent="-342900">
              <a:buFont typeface="Arial" charset="0"/>
              <a:buChar char="•"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Вторичная адаптация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приспособления работников, имеющих трудовой опыт, но переходящих либо на новое рабочее место, либо в другую организацию</a:t>
            </a:r>
          </a:p>
        </p:txBody>
      </p:sp>
    </p:spTree>
    <p:extLst>
      <p:ext uri="{BB962C8B-B14F-4D97-AF65-F5344CB8AC3E}">
        <p14:creationId xmlns:p14="http://schemas.microsoft.com/office/powerpoint/2010/main" val="2681306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EC20B6-2993-4BCC-AE97-DD58C1648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267" y="804519"/>
            <a:ext cx="10187588" cy="1049235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cap="none" dirty="0">
                <a:solidFill>
                  <a:schemeClr val="tx2">
                    <a:satMod val="2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адаптации персонала</a:t>
            </a:r>
            <a:b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адаптации (Т.Ю. Базарова и Б.Л. Еремина)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D89CA7-EF05-44CA-8488-7683B91BB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59" y="1853754"/>
            <a:ext cx="10753196" cy="3612591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1. Оценка уровня подготовленности новичка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2. Ориентация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3. Действенная адаптация.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4. Функционирование. </a:t>
            </a:r>
          </a:p>
        </p:txBody>
      </p:sp>
    </p:spTree>
    <p:extLst>
      <p:ext uri="{BB962C8B-B14F-4D97-AF65-F5344CB8AC3E}">
        <p14:creationId xmlns:p14="http://schemas.microsoft.com/office/powerpoint/2010/main" val="1496502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D7272-BC37-4D18-9565-CC1B48E7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688" y="214313"/>
            <a:ext cx="7772400" cy="9144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Технологический процесс адаптации работников</a:t>
            </a:r>
          </a:p>
        </p:txBody>
      </p:sp>
      <p:pic>
        <p:nvPicPr>
          <p:cNvPr id="16387" name="Picture 2">
            <a:extLst>
              <a:ext uri="{FF2B5EF4-FFF2-40B4-BE49-F238E27FC236}">
                <a16:creationId xmlns:a16="http://schemas.microsoft.com/office/drawing/2014/main" id="{E56F2116-CDDD-46EC-9146-EC7CDDC32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1500188"/>
            <a:ext cx="7929562" cy="507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D3EF7128-4928-470B-923E-576726D48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339" y="0"/>
            <a:ext cx="10699423" cy="6643688"/>
          </a:xfrm>
        </p:spPr>
        <p:txBody>
          <a:bodyPr>
            <a:normAutofit/>
          </a:bodyPr>
          <a:lstStyle/>
          <a:p>
            <a:pPr marL="411480" algn="ctr">
              <a:buNone/>
              <a:defRPr/>
            </a:pPr>
            <a:endParaRPr lang="ru-RU" b="1" dirty="0"/>
          </a:p>
          <a:p>
            <a:pPr marL="411480" algn="ctr">
              <a:buNone/>
              <a:defRPr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этапом трудовой адаптации является введение в должность новых сотрудников.</a:t>
            </a:r>
          </a:p>
          <a:p>
            <a:pPr marL="411480" algn="ctr">
              <a:buNone/>
              <a:defRPr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480" algn="ctr"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Цель первого этапа – ознакомление с организацией, ее особенностями, внутренним трудовым распорядком.</a:t>
            </a:r>
          </a:p>
          <a:p>
            <a:pPr marL="411480">
              <a:buNone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Как правило, введение в должность происходит с помощью специального курса ориентации, который включает: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церемонию представления коллективу, ознакомление с рабочим местом;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беседу с руководителем;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ознакомление с социальными льготами и стимулами;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инструктаж по пожарной безопасности и технике безопасности.</a:t>
            </a:r>
          </a:p>
          <a:p>
            <a:pPr marL="411480"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>
            <a:extLst>
              <a:ext uri="{FF2B5EF4-FFF2-40B4-BE49-F238E27FC236}">
                <a16:creationId xmlns:a16="http://schemas.microsoft.com/office/drawing/2014/main" id="{B2C71DDB-1E57-4BDA-8F93-0379391C9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266" y="311085"/>
            <a:ext cx="11001080" cy="6690822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b="1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этап адаптационной программы – разработка плана становления нового работника.</a:t>
            </a:r>
          </a:p>
          <a:p>
            <a:pPr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работников является логическим продолжением процедуры отбора персонала, в процессе которой определялось соответствие персональный программы каждого работника с профессиональной программой должности.</a:t>
            </a:r>
          </a:p>
          <a:p>
            <a:pPr eaLnBrk="1" hangingPunct="1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для каждого вновь принятого на работу целесообразно составлять индивидуальный план адаптации, который в зависимости от должности, личностных свойств работника включает проведение различных мероприятий</a:t>
            </a: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>
            <a:extLst>
              <a:ext uri="{FF2B5EF4-FFF2-40B4-BE49-F238E27FC236}">
                <a16:creationId xmlns:a16="http://schemas.microsoft.com/office/drawing/2014/main" id="{888B5CD0-61A4-433D-A36C-9CC6D8026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890" y="214314"/>
            <a:ext cx="10991652" cy="6142037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b="1" dirty="0"/>
              <a:t>    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контроля, который осуществляет непосредственный руководитель нового сотрудника.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dirty="0"/>
              <a:t>		В результате контроля процесса адаптации выявляются проблемы, возникающие у новых работников.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881921F-0FB5-4FF2-B3A3-147716A2E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2098" y="2973420"/>
            <a:ext cx="6176030" cy="308801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>
            <a:extLst>
              <a:ext uri="{FF2B5EF4-FFF2-40B4-BE49-F238E27FC236}">
                <a16:creationId xmlns:a16="http://schemas.microsoft.com/office/drawing/2014/main" id="{A3911097-40AB-4C4A-B399-43FD56090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462" y="214314"/>
            <a:ext cx="11607538" cy="621347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проведения корректирующих мероприятий</a:t>
            </a:r>
            <a:endParaRPr lang="ru-RU" altLang="ru-RU" dirty="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Оценка работника проводится по завершении адаптационного периода. Результаты адаптации отражаются в характеристике, которую пишет непосредственный руководитель. Все документы, отражающие ход адаптационного периода (план адаптации, учетные формы, характеристика) хранятся в личном деле работника.</a:t>
            </a:r>
          </a:p>
          <a:p>
            <a:pPr algn="just"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Устраняются факторы, мешающие закреплению новичка в коллективе.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1F728-E4C6-485D-ABE3-757343B5C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9093" y="0"/>
            <a:ext cx="10133814" cy="3680694"/>
          </a:xfrm>
        </p:spPr>
        <p:txBody>
          <a:bodyPr/>
          <a:lstStyle/>
          <a:p>
            <a:pPr algn="ctr">
              <a:defRPr/>
            </a:pPr>
            <a:r>
              <a:rPr lang="ru-RU" sz="3600" dirty="0">
                <a:solidFill>
                  <a:schemeClr val="tx2">
                    <a:satMod val="200000"/>
                  </a:schemeClr>
                </a:solidFill>
              </a:rPr>
              <a:t>Показатель успешно проведенного процесса адаптации персонала, отбора кандидатов и введения их в должность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E145160-6AD2-4BBC-A049-B25E1322179F}"/>
              </a:ext>
            </a:extLst>
          </p:cNvPr>
          <p:cNvSpPr/>
          <p:nvPr/>
        </p:nvSpPr>
        <p:spPr>
          <a:xfrm>
            <a:off x="2187019" y="2092751"/>
            <a:ext cx="6003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успешное выполнение работы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56284FA-FB56-431E-802C-19A9B72CA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8112" y="2888972"/>
            <a:ext cx="5259223" cy="2384813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DA954-5731-45E6-8A03-BB3E94A1F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5299" y="367646"/>
            <a:ext cx="8396141" cy="9144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cap="none" dirty="0">
                <a:solidFill>
                  <a:schemeClr val="tx2">
                    <a:satMod val="2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Успешность адаптации </a:t>
            </a:r>
            <a:br>
              <a:rPr lang="ru-RU" dirty="0">
                <a:solidFill>
                  <a:schemeClr val="tx2">
                    <a:satMod val="200000"/>
                  </a:schemeClr>
                </a:solidFill>
              </a:rPr>
            </a:b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11B92724-8993-4F5D-8F32-F06642B04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425" y="2158738"/>
            <a:ext cx="10099889" cy="4699262"/>
          </a:xfrm>
        </p:spPr>
        <p:txBody>
          <a:bodyPr>
            <a:normAutofit/>
          </a:bodyPr>
          <a:lstStyle/>
          <a:p>
            <a:pPr marL="411480">
              <a:buFont typeface="Wingdings"/>
              <a:buChar char=""/>
              <a:defRPr/>
            </a:pPr>
            <a:r>
              <a:rPr lang="ru-RU" dirty="0"/>
              <a:t>Объективные-те, которые характеризуют эффективность трудовой деятельности, активность участия сотрудников в ее различных сферах. </a:t>
            </a:r>
          </a:p>
          <a:p>
            <a:pPr marL="411480">
              <a:buFont typeface="Wingdings"/>
              <a:buChar char=""/>
              <a:defRPr/>
            </a:pPr>
            <a:r>
              <a:rPr lang="ru-RU" dirty="0"/>
              <a:t>Субъективные показатели характеризуют удовлетворенность сотрудника работой в целом или отдельными ее проявлениями. </a:t>
            </a:r>
          </a:p>
          <a:p>
            <a:pPr marL="411480">
              <a:buFont typeface="Wingdings"/>
              <a:buChar char=""/>
              <a:defRPr/>
            </a:pPr>
            <a:r>
              <a:rPr lang="ru-RU" dirty="0"/>
              <a:t>Сбор и обработку информации об уровне и длительности адаптации целесообразно проводить в рамках процедуры текущей деловой оценки персонала. По отношению к новым сотрудникам эта процедура должна иметь более высокую периодичность в пределах срока адаптации.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</a:t>
            </a:r>
            <a:br>
              <a:rPr lang="kk-KZ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063" y="1934972"/>
            <a:ext cx="10092792" cy="3531374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1.Понятие адаптации и ее основные виды.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Классификация адаптации.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Процесс адаптации персонала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500484-DA34-4E71-8689-EE18887AF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752" y="3227371"/>
            <a:ext cx="2078916" cy="20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397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62D0E-0F45-4F12-8E33-E7FC17987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033" y="395925"/>
            <a:ext cx="9662473" cy="73278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600" cap="none" dirty="0">
                <a:solidFill>
                  <a:schemeClr val="tx2">
                    <a:satMod val="2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адаптации персонала</a:t>
            </a:r>
            <a:br>
              <a:rPr lang="ru-RU" sz="3600" cap="none" dirty="0">
                <a:solidFill>
                  <a:schemeClr val="tx2">
                    <a:satMod val="2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cap="none" dirty="0">
              <a:solidFill>
                <a:schemeClr val="tx2">
                  <a:satMod val="20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Содержимое 2">
            <a:extLst>
              <a:ext uri="{FF2B5EF4-FFF2-40B4-BE49-F238E27FC236}">
                <a16:creationId xmlns:a16="http://schemas.microsoft.com/office/drawing/2014/main" id="{E283D6F2-10A4-47E9-A848-A5433EBEF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58" y="1787526"/>
            <a:ext cx="11890342" cy="5070475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200" dirty="0"/>
              <a:t>чувство причастности к делам организации;</a:t>
            </a:r>
          </a:p>
          <a:p>
            <a:pPr eaLnBrk="1" hangingPunct="1"/>
            <a:r>
              <a:rPr lang="ru-RU" altLang="ru-RU" sz="3200" dirty="0"/>
              <a:t>правильное понимание своих задач, должностных обязанностей;</a:t>
            </a:r>
          </a:p>
          <a:p>
            <a:pPr eaLnBrk="1" hangingPunct="1"/>
            <a:r>
              <a:rPr lang="ru-RU" altLang="ru-RU" sz="3200" dirty="0"/>
              <a:t>развитие навыков выполнения обязанностей;</a:t>
            </a:r>
          </a:p>
          <a:p>
            <a:pPr eaLnBrk="1" hangingPunct="1"/>
            <a:r>
              <a:rPr lang="ru-RU" altLang="ru-RU" sz="3200" dirty="0"/>
              <a:t>высокий уровень мотивации к труду;</a:t>
            </a:r>
          </a:p>
          <a:p>
            <a:pPr eaLnBrk="1" hangingPunct="1"/>
            <a:r>
              <a:rPr lang="ru-RU" altLang="ru-RU" sz="3200" dirty="0"/>
              <a:t>заинтересованность в улучшении дел в организации;</a:t>
            </a:r>
          </a:p>
          <a:p>
            <a:pPr eaLnBrk="1" hangingPunct="1"/>
            <a:r>
              <a:rPr lang="ru-RU" altLang="ru-RU" sz="3200" dirty="0"/>
              <a:t>понимание своей роли в успехе организации.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77D6751A-AEDE-4845-A3B9-193AD80B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81" y="227545"/>
            <a:ext cx="8227584" cy="1143480"/>
          </a:xfrm>
        </p:spPr>
        <p:txBody>
          <a:bodyPr/>
          <a:lstStyle/>
          <a:p>
            <a:pPr algn="ctr" eaLnBrk="1" hangingPunct="1"/>
            <a:r>
              <a:rPr lang="ru-RU" altLang="ru-RU" sz="254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условия, обеспечивающие эффективное управление процессом адаптации новичков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B7F9E705-990D-4ACA-9147-A6CCDD1F192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19382" y="1401563"/>
          <a:ext cx="8227583" cy="5487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 лекции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Раскройте понятие адаптации в психологии управления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Виды адаптации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Принципиальные цели адаптации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Классификация адаптации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dirty="0">
                <a:solidFill>
                  <a:schemeClr val="tx2">
                    <a:satMod val="2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Технологический процесс адаптации работников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условия, обеспечивающие эффективное управление процессом адаптации новичков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адаптации персонала</a:t>
            </a:r>
            <a:endParaRPr lang="ru-RU" dirty="0"/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2242CF-9577-4A0A-A88C-362133911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511" y="2015732"/>
            <a:ext cx="2078916" cy="20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504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Источники и ссылки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682" y="1853754"/>
            <a:ext cx="11528982" cy="3612591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О.А. Короткевич ЭУМК «Психология управления». Гомель, 2017, 173 с. 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Урбанович А.А. Психология управления: Учебное пособие.— Мн.: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Харвест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2007. — 640 с. 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Захарова, Л.Н. Психология управления: Учебное пособие / Л.Н. Захарова. - М.: Логос, 2013. - 376 c.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Ю. А. Мальцева, О. Ю. Яценко Психология управления. Екатеринбург : Изд-во Урал. ун-та, 2016.— 92 с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Коноваленко, В. А. Психология управления персоналом: учебник для академического бакалавриата / В. А. Коноваленко, М. Ю. Коноваленко, А. А. Соломатин. — М. : Издательство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2015. — 477 с. — (Серия : Бакалавр. Академический курс).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Майерс Д.   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психология [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Psychology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[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/ Д. Г. Майерс, Ж. М.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Туенж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ауд. Г. Қ.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Айқынбаева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.]. - 12-бас. - Астана : "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аударма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бюросы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ҚҚ, 2018. - 559, [1] б.: сур. - (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жаңғыру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Корягина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Н. А. 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Психология общения : учебник и практикум для академического бакалавриата / Н. А. 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Корягина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Н. В. Антонова, С. В. Овсянникова. — Москва : Издательство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 — 440 с. </a:t>
            </a:r>
          </a:p>
          <a:p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Орлова В. В., </a:t>
            </a:r>
            <a:r>
              <a:rPr lang="ru-RU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Луц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 А. Трудовая социализация молодежи: теоретический аспект // Научно-методический электронный журнал «Концепт». – 2015. – Т. 30. – С. 36–40. – URL: http://e-koncept.ru/2015/65078.htm.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http://www.grandars.ru/college/sociologiya/socializaciya-lichnosti.html</a:t>
            </a:r>
            <a:endParaRPr lang="ru-RU" sz="5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из интернета</a:t>
            </a:r>
          </a:p>
          <a:p>
            <a:pPr lvl="0"/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499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992178F8-5113-4D42-A1F0-2EDC8E6F7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76277" y="3429000"/>
            <a:ext cx="2078916" cy="2078916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39996C6-40CC-4721-8B89-D440943ED45C}"/>
              </a:ext>
            </a:extLst>
          </p:cNvPr>
          <p:cNvSpPr/>
          <p:nvPr/>
        </p:nvSpPr>
        <p:spPr>
          <a:xfrm>
            <a:off x="1376165" y="2554665"/>
            <a:ext cx="92469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Мамбеталина Алия Сактагановна </a:t>
            </a:r>
            <a:r>
              <a:rPr lang="ru-RU" sz="2400" dirty="0" err="1">
                <a:solidFill>
                  <a:srgbClr val="FF0000"/>
                </a:solidFill>
              </a:rPr>
              <a:t>к.пс.н</a:t>
            </a:r>
            <a:r>
              <a:rPr lang="ru-RU" sz="2400" dirty="0">
                <a:solidFill>
                  <a:srgbClr val="FF0000"/>
                </a:solidFill>
              </a:rPr>
              <a:t>.,  доцент ЕНУ им. Л. Гумилева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ru-RU" sz="2400" dirty="0">
                <a:solidFill>
                  <a:srgbClr val="FF0000"/>
                </a:solidFill>
              </a:rPr>
              <a:t>-</a:t>
            </a:r>
            <a:r>
              <a:rPr lang="ru-RU" sz="2400" dirty="0" err="1">
                <a:solidFill>
                  <a:srgbClr val="FF0000"/>
                </a:solidFill>
              </a:rPr>
              <a:t>mail</a:t>
            </a:r>
            <a:r>
              <a:rPr lang="ru-RU" sz="2400" dirty="0">
                <a:solidFill>
                  <a:srgbClr val="FF0000"/>
                </a:solidFill>
              </a:rPr>
              <a:t>:     mambetalina@mail.ru</a:t>
            </a:r>
          </a:p>
          <a:p>
            <a:r>
              <a:rPr lang="ru-RU" sz="2400" dirty="0">
                <a:solidFill>
                  <a:srgbClr val="FF0000"/>
                </a:solidFill>
              </a:rPr>
              <a:t>m. </a:t>
            </a:r>
            <a:r>
              <a:rPr lang="ru-RU" sz="2400" dirty="0" err="1">
                <a:solidFill>
                  <a:srgbClr val="FF0000"/>
                </a:solidFill>
              </a:rPr>
              <a:t>phone</a:t>
            </a:r>
            <a:r>
              <a:rPr lang="ru-RU" sz="2400" dirty="0">
                <a:solidFill>
                  <a:srgbClr val="FF0000"/>
                </a:solidFill>
              </a:rPr>
              <a:t>: +77755502418</a:t>
            </a:r>
          </a:p>
        </p:txBody>
      </p:sp>
    </p:spTree>
    <p:extLst>
      <p:ext uri="{BB962C8B-B14F-4D97-AF65-F5344CB8AC3E}">
        <p14:creationId xmlns:p14="http://schemas.microsoft.com/office/powerpoint/2010/main" val="2086113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0"/>
          <p:cNvSpPr txBox="1">
            <a:spLocks noGrp="1"/>
          </p:cNvSpPr>
          <p:nvPr>
            <p:ph type="title"/>
          </p:nvPr>
        </p:nvSpPr>
        <p:spPr>
          <a:xfrm>
            <a:off x="2045616" y="501650"/>
            <a:ext cx="8490164" cy="914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1.Понятие адаптации и ее основные виды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09" name="Google Shape;209;p20"/>
          <p:cNvSpPr txBox="1">
            <a:spLocks noGrp="1"/>
          </p:cNvSpPr>
          <p:nvPr>
            <p:ph type="body" idx="1"/>
          </p:nvPr>
        </p:nvSpPr>
        <p:spPr>
          <a:xfrm>
            <a:off x="443060" y="1894788"/>
            <a:ext cx="11510128" cy="446156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11162" indent="-342899">
              <a:lnSpc>
                <a:spcPct val="100000"/>
              </a:lnSpc>
              <a:spcBef>
                <a:spcPts val="700"/>
              </a:spcBef>
              <a:buClr>
                <a:schemeClr val="lt2"/>
              </a:buClr>
              <a:buSzPts val="2280"/>
              <a:buFont typeface="Noto Sans Symbols"/>
              <a:buChar char="▪"/>
            </a:pPr>
            <a:r>
              <a:rPr lang="ru-RU" i="1" dirty="0"/>
              <a:t>Адаптация </a:t>
            </a:r>
            <a:r>
              <a:rPr lang="ru-RU" dirty="0"/>
              <a:t>(от лат. </a:t>
            </a:r>
            <a:r>
              <a:rPr lang="en-US" dirty="0" err="1"/>
              <a:t>adapto</a:t>
            </a:r>
            <a:r>
              <a:rPr lang="ru-RU" dirty="0"/>
              <a:t> — приспособляю) -процесс взаимодействия личности и социальной среды, процесс активного приспособления личности к изменившейся среде, освоения относительно стабильных условий среды. </a:t>
            </a:r>
          </a:p>
          <a:p>
            <a:pPr marL="411162" indent="-342899">
              <a:lnSpc>
                <a:spcPct val="100000"/>
              </a:lnSpc>
              <a:spcBef>
                <a:spcPts val="700"/>
              </a:spcBef>
              <a:buClr>
                <a:schemeClr val="lt2"/>
              </a:buClr>
              <a:buSzPts val="2280"/>
              <a:buFont typeface="Noto Sans Symbols"/>
              <a:buChar char="▪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1162" indent="-342899">
              <a:lnSpc>
                <a:spcPct val="100000"/>
              </a:lnSpc>
              <a:spcBef>
                <a:spcPts val="700"/>
              </a:spcBef>
              <a:buClr>
                <a:schemeClr val="lt2"/>
              </a:buClr>
              <a:buSzPts val="2280"/>
              <a:buFont typeface="Noto Sans Symbols"/>
              <a:buChar char="▪"/>
            </a:pPr>
            <a:r>
              <a:rPr lang="ru-RU" altLang="ru-RU" dirty="0"/>
              <a:t>Процесс приспособления работника к условиям внешней и внутренней среды организации.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4D91137-2DD6-4C9F-B508-0454F60BAF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617" y="4125569"/>
            <a:ext cx="4269360" cy="239084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91CB5FBF-C064-4BF6-BCCE-0B611F08CA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0049" y="-1421429"/>
            <a:ext cx="8229024" cy="4536477"/>
          </a:xfrm>
        </p:spPr>
        <p:txBody>
          <a:bodyPr vert="horz" lIns="91440" tIns="35485" rIns="91440" bIns="45720" rtlCol="0" anchor="t">
            <a:normAutofit/>
          </a:bodyPr>
          <a:lstStyle/>
          <a:p>
            <a:pPr defTabSz="914406">
              <a:tabLst>
                <a:tab pos="407571" algn="l"/>
                <a:tab pos="815142" algn="l"/>
                <a:tab pos="1222713" algn="l"/>
                <a:tab pos="1630284" algn="l"/>
                <a:tab pos="2037855" algn="l"/>
                <a:tab pos="2445426" algn="l"/>
                <a:tab pos="2852997" algn="l"/>
                <a:tab pos="3260568" algn="l"/>
                <a:tab pos="3668139" algn="l"/>
                <a:tab pos="4075709" algn="l"/>
                <a:tab pos="4483281" algn="l"/>
                <a:tab pos="4890851" algn="l"/>
                <a:tab pos="5298423" algn="l"/>
                <a:tab pos="5705993" algn="l"/>
                <a:tab pos="6113565" algn="l"/>
                <a:tab pos="6521135" algn="l"/>
                <a:tab pos="6928706" algn="l"/>
                <a:tab pos="7336277" algn="l"/>
                <a:tab pos="7743848" algn="l"/>
                <a:tab pos="8151419" algn="l"/>
              </a:tabLst>
              <a:defRPr/>
            </a:pPr>
            <a:br>
              <a:rPr lang="ru-RU" altLang="ru-RU" sz="40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ru-RU" altLang="ru-RU" sz="40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ru-RU" altLang="ru-RU" sz="40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ru-RU" altLang="ru-RU" sz="40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ru-RU" altLang="ru-RU" sz="40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ru-RU" altLang="ru-RU" sz="40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ru-RU" altLang="ru-RU" sz="40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ru-RU" altLang="ru-RU" sz="4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102B323-818D-47FD-84CE-72B12E829F6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73212" y="195861"/>
            <a:ext cx="11819341" cy="6662139"/>
          </a:xfrm>
        </p:spPr>
        <p:txBody>
          <a:bodyPr vert="horz" lIns="91440" tIns="20969" rIns="91440" bIns="45720" rtlCol="0" anchor="ctr">
            <a:normAutofit/>
          </a:bodyPr>
          <a:lstStyle/>
          <a:p>
            <a:pPr marL="0" indent="0" algn="just">
              <a:spcBef>
                <a:spcPct val="0"/>
              </a:spcBef>
              <a:tabLst>
                <a:tab pos="407571" algn="l"/>
                <a:tab pos="815142" algn="l"/>
                <a:tab pos="1222713" algn="l"/>
                <a:tab pos="1630284" algn="l"/>
                <a:tab pos="2037855" algn="l"/>
                <a:tab pos="2445426" algn="l"/>
                <a:tab pos="2852997" algn="l"/>
                <a:tab pos="3260568" algn="l"/>
                <a:tab pos="3668139" algn="l"/>
                <a:tab pos="4075709" algn="l"/>
                <a:tab pos="4483281" algn="l"/>
                <a:tab pos="4890851" algn="l"/>
                <a:tab pos="5298423" algn="l"/>
                <a:tab pos="5705993" algn="l"/>
                <a:tab pos="6113565" algn="l"/>
                <a:tab pos="6521135" algn="l"/>
                <a:tab pos="6928706" algn="l"/>
                <a:tab pos="7336277" algn="l"/>
                <a:tab pos="7743848" algn="l"/>
                <a:tab pos="8151419" algn="l"/>
              </a:tabLst>
            </a:pPr>
            <a:r>
              <a:rPr lang="ru-RU" altLang="ru-RU" sz="2359" b="1" u="sng" dirty="0"/>
              <a:t>Профессиональная адаптация</a:t>
            </a:r>
            <a:r>
              <a:rPr lang="ru-RU" altLang="ru-RU" sz="2359" dirty="0"/>
              <a:t> характеризуется дополнительным освоением возможностей, знаний и навыков, а также формированием профессионально необходимых качеств личности, положительного отношения к своей работе.</a:t>
            </a:r>
            <a:br>
              <a:rPr lang="ru-RU" altLang="ru-RU" sz="2359" dirty="0"/>
            </a:br>
            <a:br>
              <a:rPr lang="ru-RU" altLang="ru-RU" sz="2359" dirty="0"/>
            </a:br>
            <a:br>
              <a:rPr lang="ru-RU" altLang="ru-RU" sz="2359" dirty="0"/>
            </a:br>
            <a:r>
              <a:rPr lang="ru-RU" altLang="ru-RU" sz="2359" dirty="0"/>
              <a:t>Она предусматривает также приспособление новичка к социальным нормам поведения, действующим в коллективе, установление таких отношений сотрудничества работника и коллектива, которые в наибольшей мере обеспечивают эффективный труд, удовлетворение материально-бытовых и духовных потребностей обеих сторон.</a:t>
            </a:r>
            <a:br>
              <a:rPr lang="ru-RU" altLang="ru-RU" sz="2359" dirty="0"/>
            </a:br>
            <a:br>
              <a:rPr lang="ru-RU" altLang="ru-RU" sz="2359" dirty="0"/>
            </a:br>
            <a:br>
              <a:rPr lang="ru-RU" altLang="ru-RU" sz="2177" dirty="0"/>
            </a:br>
            <a:br>
              <a:rPr lang="ru-RU" altLang="ru-RU" sz="2177" dirty="0"/>
            </a:br>
            <a:br>
              <a:rPr lang="ru-RU" altLang="ru-RU" sz="2177" dirty="0"/>
            </a:br>
            <a:endParaRPr lang="ru-RU" altLang="ru-RU" sz="2177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949EEB3-E208-4D34-A770-642C503FB7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977798"/>
              </p:ext>
            </p:extLst>
          </p:nvPr>
        </p:nvGraphicFramePr>
        <p:xfrm>
          <a:off x="895547" y="1027522"/>
          <a:ext cx="10595728" cy="5736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C691F89-361C-4634-AD4B-29CED3D828D9}"/>
              </a:ext>
            </a:extLst>
          </p:cNvPr>
          <p:cNvSpPr/>
          <p:nvPr/>
        </p:nvSpPr>
        <p:spPr>
          <a:xfrm>
            <a:off x="2469823" y="94268"/>
            <a:ext cx="7561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важные характеристики адаптации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DA7865-3EB6-4D82-89B1-F61ECE38D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765" y="386499"/>
            <a:ext cx="9801089" cy="1005157"/>
          </a:xfrm>
        </p:spPr>
        <p:txBody>
          <a:bodyPr>
            <a:normAutofit/>
          </a:bodyPr>
          <a:lstStyle/>
          <a:p>
            <a:pPr algn="ctr"/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Принципиальные цели адаптации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116B95-2F39-4297-8F33-CB5F348FD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36" y="1819373"/>
            <a:ext cx="11492845" cy="4652127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уменьшение стартовых издержек, так как пока новый работник плохо знает свое рабочее место, он работает менее эффективно и требует дополнительных затрат;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снижение степени озабоченности и неопределенности у новых работников;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сокращение текучести рабочей силы, так как если новички чувствуют себя неуютно на новой работе и ненужными, то они могут отреагировать на это увольнением;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экономия времени руководителя и сотрудников, так как проводимая по программе работа помогает экономить время каждого из них;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развитие позитивного отношения к работе, удовлетворенности работой. </a:t>
            </a:r>
          </a:p>
        </p:txBody>
      </p:sp>
    </p:spTree>
    <p:extLst>
      <p:ext uri="{BB962C8B-B14F-4D97-AF65-F5344CB8AC3E}">
        <p14:creationId xmlns:p14="http://schemas.microsoft.com/office/powerpoint/2010/main" val="227207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DD113FED-656B-434D-9F44-BCCE4C83B2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219400"/>
              </p:ext>
            </p:extLst>
          </p:nvPr>
        </p:nvGraphicFramePr>
        <p:xfrm>
          <a:off x="471340" y="292230"/>
          <a:ext cx="11180190" cy="6401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A254CF-8CA9-4384-BA65-D4C191BE54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119" y="349970"/>
            <a:ext cx="9690754" cy="615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343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4294967295"/>
          </p:nvPr>
        </p:nvSpPr>
        <p:spPr bwMode="auto">
          <a:xfrm>
            <a:off x="659876" y="1233488"/>
            <a:ext cx="9757299" cy="532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отношениям субъект – объект</a:t>
            </a:r>
          </a:p>
          <a:p>
            <a:pPr algn="ctr" eaLnBrk="1" hangingPunct="1">
              <a:buFontTx/>
              <a:buNone/>
            </a:pP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Активная</a:t>
            </a:r>
            <a:r>
              <a:rPr lang="ru-RU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воздействие индивида на среду для ее изменения (в том числе норм, ценностей, форм взаимодействия и деятельности)</a:t>
            </a:r>
          </a:p>
          <a:p>
            <a:pPr eaLnBrk="1" hangingPunct="1"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Пассивная</a:t>
            </a:r>
            <a:r>
              <a:rPr lang="ru-RU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воздействие среды на индивида, принимающего ее без изменений</a:t>
            </a:r>
          </a:p>
          <a:p>
            <a:pPr algn="ctr" eaLnBrk="1" hangingPunct="1">
              <a:buFontTx/>
              <a:buNone/>
            </a:pPr>
            <a:endParaRPr lang="ru-RU" altLang="ru-RU" sz="2400" dirty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endParaRPr lang="ru-RU" altLang="ru-RU" sz="1600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524000" y="239713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ru-RU" altLang="ru-RU" sz="36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Классификация адаптации</a:t>
            </a:r>
          </a:p>
        </p:txBody>
      </p:sp>
    </p:spTree>
    <p:extLst>
      <p:ext uri="{BB962C8B-B14F-4D97-AF65-F5344CB8AC3E}">
        <p14:creationId xmlns:p14="http://schemas.microsoft.com/office/powerpoint/2010/main" val="119127686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1093</TotalTime>
  <Words>1304</Words>
  <Application>Microsoft Office PowerPoint</Application>
  <PresentationFormat>Широкоэкранный</PresentationFormat>
  <Paragraphs>128</Paragraphs>
  <Slides>24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Calibri</vt:lpstr>
      <vt:lpstr>Gill Sans MT</vt:lpstr>
      <vt:lpstr>Noto Sans Symbols</vt:lpstr>
      <vt:lpstr>Times New Roman</vt:lpstr>
      <vt:lpstr>Wingdings</vt:lpstr>
      <vt:lpstr>Галерея</vt:lpstr>
      <vt:lpstr>Характеристика процесса адаптации подчиненного к условиям организации</vt:lpstr>
      <vt:lpstr>План лекции </vt:lpstr>
      <vt:lpstr>1.Понятие адаптации и ее основные виды. </vt:lpstr>
      <vt:lpstr>       </vt:lpstr>
      <vt:lpstr>Презентация PowerPoint</vt:lpstr>
      <vt:lpstr>Принципиальные цели адаптации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Процесс адаптации персонала Этапы адаптации (Т.Ю. Базарова и Б.Л. Еремина)</vt:lpstr>
      <vt:lpstr>Технологический процесс адаптации работников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Показатель успешно проведенного процесса адаптации персонала, отбора кандидатов и введения их в должность</vt:lpstr>
      <vt:lpstr>Успешность адаптации  </vt:lpstr>
      <vt:lpstr>Результат адаптации персонала </vt:lpstr>
      <vt:lpstr>Основные условия, обеспечивающие эффективное управление процессом адаптации новичков</vt:lpstr>
      <vt:lpstr>Контрольные вопросы лекции</vt:lpstr>
      <vt:lpstr>Источники и ссылки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психологию</dc:title>
  <dc:creator>User</dc:creator>
  <cp:lastModifiedBy>Мамбеталина Алия Сактагановна</cp:lastModifiedBy>
  <cp:revision>148</cp:revision>
  <dcterms:created xsi:type="dcterms:W3CDTF">2020-08-21T14:43:09Z</dcterms:created>
  <dcterms:modified xsi:type="dcterms:W3CDTF">2020-09-21T18:01:25Z</dcterms:modified>
</cp:coreProperties>
</file>