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329" r:id="rId3"/>
    <p:sldId id="33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1" r:id="rId15"/>
    <p:sldId id="352" r:id="rId16"/>
    <p:sldId id="353" r:id="rId17"/>
    <p:sldId id="354" r:id="rId18"/>
    <p:sldId id="327" r:id="rId19"/>
    <p:sldId id="328" r:id="rId20"/>
    <p:sldId id="333" r:id="rId21"/>
    <p:sldId id="334" r:id="rId22"/>
    <p:sldId id="335" r:id="rId23"/>
    <p:sldId id="336" r:id="rId24"/>
    <p:sldId id="287" r:id="rId25"/>
    <p:sldId id="304" r:id="rId26"/>
    <p:sldId id="306" r:id="rId27"/>
    <p:sldId id="307" r:id="rId28"/>
    <p:sldId id="308" r:id="rId29"/>
    <p:sldId id="330" r:id="rId30"/>
    <p:sldId id="331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251"/>
    <p:restoredTop sz="94729"/>
  </p:normalViewPr>
  <p:slideViewPr>
    <p:cSldViewPr snapToGrid="0" snapToObjects="1">
      <p:cViewPr varScale="1">
        <p:scale>
          <a:sx n="58" d="100"/>
          <a:sy n="58" d="100"/>
        </p:scale>
        <p:origin x="208" y="1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image" Target="../media/image23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A32EF-1127-B940-B355-A85A2C033DA6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A0F87A-AF37-3D40-A0D9-F1D9AC30A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9148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3B40B72-97C7-B449-821E-BCCFAB48A1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63CCDD-F6AA-6442-850B-C156850BDD76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  <p:sp>
        <p:nvSpPr>
          <p:cNvPr id="50179" name="Образ слайда 1">
            <a:extLst>
              <a:ext uri="{FF2B5EF4-FFF2-40B4-BE49-F238E27FC236}">
                <a16:creationId xmlns:a16="http://schemas.microsoft.com/office/drawing/2014/main" id="{43AED925-F609-F94F-A703-99013EDAC3A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80" name="Заметки 2">
            <a:extLst>
              <a:ext uri="{FF2B5EF4-FFF2-40B4-BE49-F238E27FC236}">
                <a16:creationId xmlns:a16="http://schemas.microsoft.com/office/drawing/2014/main" id="{28A601C7-C3DE-A540-B138-E9AFD90F59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0181" name="Номер слайда 3">
            <a:extLst>
              <a:ext uri="{FF2B5EF4-FFF2-40B4-BE49-F238E27FC236}">
                <a16:creationId xmlns:a16="http://schemas.microsoft.com/office/drawing/2014/main" id="{7550C5F2-A793-F749-918D-4FBA850061B2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8873EC49-A6CB-164D-B22E-DA9F0999E50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26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AE20F0A3-87D1-D644-8FE7-9CCFFB0572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3DD558A-1646-D140-BF51-83F11BF33865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52227" name="Rectangle 7">
            <a:extLst>
              <a:ext uri="{FF2B5EF4-FFF2-40B4-BE49-F238E27FC236}">
                <a16:creationId xmlns:a16="http://schemas.microsoft.com/office/drawing/2014/main" id="{9152A78B-6819-2344-B96D-9D9B58F1C45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54D07F2-174B-9B43-878D-870269A9CB14}" type="slidenum">
              <a:rPr lang="ru-RU" altLang="ru-RU"/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52228" name="Образ слайда 1">
            <a:extLst>
              <a:ext uri="{FF2B5EF4-FFF2-40B4-BE49-F238E27FC236}">
                <a16:creationId xmlns:a16="http://schemas.microsoft.com/office/drawing/2014/main" id="{43390CEF-E000-0E4E-AE01-CE349B2F198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52229" name="Заметки 2">
            <a:extLst>
              <a:ext uri="{FF2B5EF4-FFF2-40B4-BE49-F238E27FC236}">
                <a16:creationId xmlns:a16="http://schemas.microsoft.com/office/drawing/2014/main" id="{482D80FC-D27A-8E44-915E-6247D806E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52230" name="Номер слайда 3">
            <a:extLst>
              <a:ext uri="{FF2B5EF4-FFF2-40B4-BE49-F238E27FC236}">
                <a16:creationId xmlns:a16="http://schemas.microsoft.com/office/drawing/2014/main" id="{41D0CFB6-7D2B-E34A-AA89-DEED27C2C568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7496DE-3703-D64E-A521-31FA6A4EDC74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250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>
            <a:extLst>
              <a:ext uri="{FF2B5EF4-FFF2-40B4-BE49-F238E27FC236}">
                <a16:creationId xmlns:a16="http://schemas.microsoft.com/office/drawing/2014/main" id="{1032B711-B339-F04B-9CA3-2D23FBED05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45E543C-B098-9A44-99AC-278F3B017961}" type="slidenum">
              <a:rPr lang="ru-RU" altLang="ru-RU"/>
              <a:pPr>
                <a:spcBef>
                  <a:spcPct val="0"/>
                </a:spcBef>
              </a:pPr>
              <a:t>24</a:t>
            </a:fld>
            <a:endParaRPr lang="ru-RU" altLang="ru-RU"/>
          </a:p>
        </p:txBody>
      </p:sp>
      <p:sp>
        <p:nvSpPr>
          <p:cNvPr id="74755" name="Образ слайда 1">
            <a:extLst>
              <a:ext uri="{FF2B5EF4-FFF2-40B4-BE49-F238E27FC236}">
                <a16:creationId xmlns:a16="http://schemas.microsoft.com/office/drawing/2014/main" id="{001636D0-A150-8A49-8611-3D57F30DE8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4756" name="Заметки 2">
            <a:extLst>
              <a:ext uri="{FF2B5EF4-FFF2-40B4-BE49-F238E27FC236}">
                <a16:creationId xmlns:a16="http://schemas.microsoft.com/office/drawing/2014/main" id="{F2C812B2-04C1-D14C-AB48-7A038A1E2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4757" name="Номер слайда 3">
            <a:extLst>
              <a:ext uri="{FF2B5EF4-FFF2-40B4-BE49-F238E27FC236}">
                <a16:creationId xmlns:a16="http://schemas.microsoft.com/office/drawing/2014/main" id="{1092A781-CF11-B743-827A-4F885FA67CDA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69E1717-31F1-4444-BAA8-D00D572620C6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24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9123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>
            <a:extLst>
              <a:ext uri="{FF2B5EF4-FFF2-40B4-BE49-F238E27FC236}">
                <a16:creationId xmlns:a16="http://schemas.microsoft.com/office/drawing/2014/main" id="{C621F1D4-EB82-5747-AF6E-4E97724E10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5DD45D9-24A3-AE46-AF51-43E682F70FEF}" type="slidenum">
              <a:rPr lang="ru-RU" altLang="ru-RU"/>
              <a:pPr>
                <a:spcBef>
                  <a:spcPct val="0"/>
                </a:spcBef>
              </a:pPr>
              <a:t>25</a:t>
            </a:fld>
            <a:endParaRPr lang="ru-RU" altLang="ru-RU"/>
          </a:p>
        </p:txBody>
      </p:sp>
      <p:sp>
        <p:nvSpPr>
          <p:cNvPr id="76803" name="Образ слайда 1">
            <a:extLst>
              <a:ext uri="{FF2B5EF4-FFF2-40B4-BE49-F238E27FC236}">
                <a16:creationId xmlns:a16="http://schemas.microsoft.com/office/drawing/2014/main" id="{BBFC2C2E-5FCC-494E-808E-C665792743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6804" name="Заметки 2">
            <a:extLst>
              <a:ext uri="{FF2B5EF4-FFF2-40B4-BE49-F238E27FC236}">
                <a16:creationId xmlns:a16="http://schemas.microsoft.com/office/drawing/2014/main" id="{2C0FF7C6-8AE2-ED43-B089-4FD3080E1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6805" name="Номер слайда 3">
            <a:extLst>
              <a:ext uri="{FF2B5EF4-FFF2-40B4-BE49-F238E27FC236}">
                <a16:creationId xmlns:a16="http://schemas.microsoft.com/office/drawing/2014/main" id="{2E812C4B-818F-D646-BF61-4FFF29528586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CF9DBA1-0E45-0042-AB89-5511DB3FD56A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25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969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>
            <a:extLst>
              <a:ext uri="{FF2B5EF4-FFF2-40B4-BE49-F238E27FC236}">
                <a16:creationId xmlns:a16="http://schemas.microsoft.com/office/drawing/2014/main" id="{2930484A-2682-6940-A874-94324E9102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8B9079-FFBF-D64F-949B-BC22A8508DBC}" type="slidenum">
              <a:rPr lang="ru-RU" altLang="ru-RU"/>
              <a:pPr>
                <a:spcBef>
                  <a:spcPct val="0"/>
                </a:spcBef>
              </a:pPr>
              <a:t>26</a:t>
            </a:fld>
            <a:endParaRPr lang="ru-RU" altLang="ru-RU"/>
          </a:p>
        </p:txBody>
      </p:sp>
      <p:sp>
        <p:nvSpPr>
          <p:cNvPr id="78851" name="Образ слайда 1">
            <a:extLst>
              <a:ext uri="{FF2B5EF4-FFF2-40B4-BE49-F238E27FC236}">
                <a16:creationId xmlns:a16="http://schemas.microsoft.com/office/drawing/2014/main" id="{FA68224B-EEDF-6448-9BDA-1066EC9DE3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78852" name="Заметки 2">
            <a:extLst>
              <a:ext uri="{FF2B5EF4-FFF2-40B4-BE49-F238E27FC236}">
                <a16:creationId xmlns:a16="http://schemas.microsoft.com/office/drawing/2014/main" id="{20D45365-7DE2-ED43-AD09-7F6F0997D7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78853" name="Номер слайда 3">
            <a:extLst>
              <a:ext uri="{FF2B5EF4-FFF2-40B4-BE49-F238E27FC236}">
                <a16:creationId xmlns:a16="http://schemas.microsoft.com/office/drawing/2014/main" id="{5500CDB7-52E4-5B40-8CBD-B87085417094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44727A4-18FC-824D-B5FB-01BB2C5828A5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26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80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>
            <a:extLst>
              <a:ext uri="{FF2B5EF4-FFF2-40B4-BE49-F238E27FC236}">
                <a16:creationId xmlns:a16="http://schemas.microsoft.com/office/drawing/2014/main" id="{EE1D9D91-80D3-DC41-B617-B9B3D45EB4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54FFD6-5902-104A-904B-3AC3D398004C}" type="slidenum">
              <a:rPr lang="ru-RU" altLang="ru-RU"/>
              <a:pPr>
                <a:spcBef>
                  <a:spcPct val="0"/>
                </a:spcBef>
              </a:pPr>
              <a:t>27</a:t>
            </a:fld>
            <a:endParaRPr lang="ru-RU" altLang="ru-RU"/>
          </a:p>
        </p:txBody>
      </p:sp>
      <p:sp>
        <p:nvSpPr>
          <p:cNvPr id="80899" name="Образ слайда 1">
            <a:extLst>
              <a:ext uri="{FF2B5EF4-FFF2-40B4-BE49-F238E27FC236}">
                <a16:creationId xmlns:a16="http://schemas.microsoft.com/office/drawing/2014/main" id="{0E0CD01A-AC45-E346-9EE8-20C4632A1E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0900" name="Заметки 2">
            <a:extLst>
              <a:ext uri="{FF2B5EF4-FFF2-40B4-BE49-F238E27FC236}">
                <a16:creationId xmlns:a16="http://schemas.microsoft.com/office/drawing/2014/main" id="{2BB3D81D-7D93-9E42-A53F-DD4F29295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0901" name="Номер слайда 3">
            <a:extLst>
              <a:ext uri="{FF2B5EF4-FFF2-40B4-BE49-F238E27FC236}">
                <a16:creationId xmlns:a16="http://schemas.microsoft.com/office/drawing/2014/main" id="{011A3D0A-4682-1A48-9678-D1A77E6F8D47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4DC7ED-49E8-FF4D-8919-2019BFD94394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27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77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>
            <a:extLst>
              <a:ext uri="{FF2B5EF4-FFF2-40B4-BE49-F238E27FC236}">
                <a16:creationId xmlns:a16="http://schemas.microsoft.com/office/drawing/2014/main" id="{CCBEF441-69EB-2049-904D-C5A6B0E6D2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630D1D-DDD4-BB40-AD07-7D281F77D820}" type="slidenum">
              <a:rPr lang="ru-RU" altLang="ru-RU"/>
              <a:pPr>
                <a:spcBef>
                  <a:spcPct val="0"/>
                </a:spcBef>
              </a:pPr>
              <a:t>28</a:t>
            </a:fld>
            <a:endParaRPr lang="ru-RU" altLang="ru-RU"/>
          </a:p>
        </p:txBody>
      </p:sp>
      <p:sp>
        <p:nvSpPr>
          <p:cNvPr id="82947" name="Образ слайда 1">
            <a:extLst>
              <a:ext uri="{FF2B5EF4-FFF2-40B4-BE49-F238E27FC236}">
                <a16:creationId xmlns:a16="http://schemas.microsoft.com/office/drawing/2014/main" id="{C1AB2A9D-D156-7149-A451-044E173ED5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2948" name="Заметки 2">
            <a:extLst>
              <a:ext uri="{FF2B5EF4-FFF2-40B4-BE49-F238E27FC236}">
                <a16:creationId xmlns:a16="http://schemas.microsoft.com/office/drawing/2014/main" id="{EF20E291-CD14-7F4C-B5AB-B59A9C93F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2949" name="Номер слайда 3">
            <a:extLst>
              <a:ext uri="{FF2B5EF4-FFF2-40B4-BE49-F238E27FC236}">
                <a16:creationId xmlns:a16="http://schemas.microsoft.com/office/drawing/2014/main" id="{2C8A6982-82AA-164E-A3ED-F17B3C479620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93A22E5-9A76-6A4B-A9D8-0984D2C9A6B7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182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>
            <a:extLst>
              <a:ext uri="{FF2B5EF4-FFF2-40B4-BE49-F238E27FC236}">
                <a16:creationId xmlns:a16="http://schemas.microsoft.com/office/drawing/2014/main" id="{9B8DF2C3-11C1-4B4E-AF2A-2FD407A387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2AC010-B150-5947-BFC9-AC1D5E1E48B5}" type="slidenum">
              <a:rPr lang="ru-RU" altLang="ru-RU"/>
              <a:pPr>
                <a:spcBef>
                  <a:spcPct val="0"/>
                </a:spcBef>
              </a:pPr>
              <a:t>29</a:t>
            </a:fld>
            <a:endParaRPr lang="ru-RU" altLang="ru-RU"/>
          </a:p>
        </p:txBody>
      </p:sp>
      <p:sp>
        <p:nvSpPr>
          <p:cNvPr id="84995" name="Образ слайда 1">
            <a:extLst>
              <a:ext uri="{FF2B5EF4-FFF2-40B4-BE49-F238E27FC236}">
                <a16:creationId xmlns:a16="http://schemas.microsoft.com/office/drawing/2014/main" id="{D7951458-2A30-D945-B32B-70D333158C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84996" name="Заметки 2">
            <a:extLst>
              <a:ext uri="{FF2B5EF4-FFF2-40B4-BE49-F238E27FC236}">
                <a16:creationId xmlns:a16="http://schemas.microsoft.com/office/drawing/2014/main" id="{DEC3423B-6A85-1749-86CD-A5275FC768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4997" name="Номер слайда 3">
            <a:extLst>
              <a:ext uri="{FF2B5EF4-FFF2-40B4-BE49-F238E27FC236}">
                <a16:creationId xmlns:a16="http://schemas.microsoft.com/office/drawing/2014/main" id="{3DDF0FB8-4E2E-D549-9CDA-866D72894F73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EB5F602-B6DC-BC44-AAD4-E271FA78D352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29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38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>
            <a:extLst>
              <a:ext uri="{FF2B5EF4-FFF2-40B4-BE49-F238E27FC236}">
                <a16:creationId xmlns:a16="http://schemas.microsoft.com/office/drawing/2014/main" id="{84514BCB-E95F-2646-85FA-69BA7A96F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32A005E-3C16-F240-9CD9-31DCBFF375EB}" type="slidenum">
              <a:rPr lang="ru-RU" altLang="ru-RU"/>
              <a:pPr>
                <a:spcBef>
                  <a:spcPct val="0"/>
                </a:spcBef>
              </a:pPr>
              <a:t>30</a:t>
            </a:fld>
            <a:endParaRPr lang="ru-RU" altLang="ru-RU"/>
          </a:p>
        </p:txBody>
      </p:sp>
      <p:sp>
        <p:nvSpPr>
          <p:cNvPr id="87043" name="Образ слайда 1">
            <a:extLst>
              <a:ext uri="{FF2B5EF4-FFF2-40B4-BE49-F238E27FC236}">
                <a16:creationId xmlns:a16="http://schemas.microsoft.com/office/drawing/2014/main" id="{B6215656-80CA-FC4F-81FC-65A4830C371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87044" name="Заметки 2">
            <a:extLst>
              <a:ext uri="{FF2B5EF4-FFF2-40B4-BE49-F238E27FC236}">
                <a16:creationId xmlns:a16="http://schemas.microsoft.com/office/drawing/2014/main" id="{5FFB60FF-93CD-EC4A-90DB-216746CE5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7045" name="Номер слайда 3">
            <a:extLst>
              <a:ext uri="{FF2B5EF4-FFF2-40B4-BE49-F238E27FC236}">
                <a16:creationId xmlns:a16="http://schemas.microsoft.com/office/drawing/2014/main" id="{D6DEEEA7-A21D-0641-B6B1-49338DC56039}"/>
              </a:ext>
            </a:extLst>
          </p:cNvPr>
          <p:cNvSpPr txBox="1">
            <a:spLocks noGrp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D4E311B-DE42-484F-987F-F7741BA743AC}" type="slidenum">
              <a:rPr lang="ru-RU" altLang="ru-RU">
                <a:latin typeface="Calibri" panose="020F0502020204030204" pitchFamily="34" charset="0"/>
              </a:rPr>
              <a:pPr algn="r" eaLnBrk="1" hangingPunct="1">
                <a:spcBef>
                  <a:spcPct val="0"/>
                </a:spcBef>
              </a:pPr>
              <a:t>30</a:t>
            </a:fld>
            <a:endParaRPr lang="ru-RU" alt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05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746762-64F6-D54B-8BF8-B1AECA4914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0CDCF6C-300D-B84F-8F2E-7A8A6A70F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1BB4B-96AA-C84A-B4BD-B3BAECD83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EC3F92-7FD4-B34E-9A5E-8E1E5AFCE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34DBC5-4D79-4D4E-8D85-EB2A44678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37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526402-0EE9-D143-91D4-F253C8ECA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8520E04-CD05-F84F-86B8-FFAB1774BE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D023C3-688C-4A4B-81E2-83DB6DE2B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7B4A71-1197-7543-A89B-E1065EB5E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FC91BB-A664-0643-83DE-6F4893D3C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719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2C4D10-F86C-2942-B51E-45C579B167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29A371E-B1D6-4D4F-B557-342E3206E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D4C9D-8DE5-8043-9A4F-660D0743E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2C796E-2DE9-5142-BA8B-F69CA8F6D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CD1958-73A0-924A-83E8-0F1D30907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8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405A4D-7CFD-DF43-85FD-D99594704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79FC25C-8F7F-364C-94C1-CE7231223A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3C2777-2ED7-3A49-94AE-33BEF5549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444B35-EAB6-AB4A-9EF6-207CACF18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3A7B96-8C7B-5548-A241-13DD38E99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913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24223C-EE5B-9E46-9529-36265AFDE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E04EC-7BB5-794C-A201-F243A2BDB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006F2B-CB31-5845-9E96-BB3FD588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36487D1-A7A8-A54D-8A06-6C0F6B559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0C924D-FCD0-3546-B1CC-91B2D401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17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664F37-BE87-754F-A828-9D1D4FA31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FB9E26-5679-674C-9B87-19E3D3719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B7EBC63-01A3-3240-A71D-D4CDF01750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FD6AF6-68CC-E240-813E-2F7FED4C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21B43D-A70B-0D4D-BDAF-9F38F9C89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CDFCC5-C38D-E54A-AA75-251BC2887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647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FE400-BC52-3347-BA5E-4DC8147BC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E1CCD2-FB4C-D04E-8E7D-48A55F2D7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796A40-14F2-1244-93E9-597FFC557B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8CDD93C-1EC0-D944-A902-9BB0F83BB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5754FF-B7B9-3142-A8A4-1D6AEC6AE6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964103-2659-974A-AD7B-8557B01B2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9CA67D-0364-4D4C-BB48-AF4B96E61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9D33BE-0C65-6B40-B284-B1684DDA8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71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A303EC-24F1-A34D-B250-47D94EAB6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E01F11-B43C-6F42-8EC9-608B45F6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43D0D51-DD40-6B4B-8B82-34122E88D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910384-52E2-BF46-A928-6429851F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74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3F0FF05-2845-8C4C-AE87-C4D2B9F12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8CA609D-58D6-9C47-B1C5-17D82E3FC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6606A5-B0E9-2444-A804-A0DCB5D7D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856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4DCA9-71AD-EA40-97DE-A9E86B469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7B4531-9D2D-474A-9CD1-A2E5E5D38C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03CD66-7F72-B548-B570-AECF5C3A6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A727C7-9B0B-5449-9E17-4EA21EF01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9C9CBC-298E-F647-B645-E73A6695F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3E04784-4639-F74B-82E8-A9D6A8BD1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60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88217-D71B-1649-B0F7-F61FE1B26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350FB4B-F47C-2A40-9F32-86D281FF14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7668CF-4CAB-A347-966B-2E43B7CEEA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6F705D-A8DD-8942-9AB1-CC619D25D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B7576C0-7927-4F41-9427-3F7DBBC2E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2D431-8C8F-F54C-B197-C87AF3048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74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16AFDE-027C-D043-AC20-8B0375D0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7555D3F-13D0-3346-9CCF-D9B717C07C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C4F0E4-0BC9-7841-A1EE-75958A845E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38E8F-1101-7B42-B3F0-6A005D1CE36A}" type="datetimeFigureOut">
              <a:rPr lang="ru-RU" smtClean="0"/>
              <a:t>05.11.2023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CD0ACC-34BA-2346-9A1B-C24673840B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19DC3E-C01F-8B40-88D4-393F93363A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603D-8128-6947-9AFB-CD21952E8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315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0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2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7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26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1CAD9B-CABD-6C4C-96A8-8DA5F384D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Лекция 4. Об измерении </a:t>
            </a:r>
            <a:r>
              <a:rPr lang="ru-RU"/>
              <a:t>в психологии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FD2D900-E832-5345-8DD5-EDA7FFCD9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Вопросы:</a:t>
            </a:r>
          </a:p>
          <a:p>
            <a:pPr marL="514350" indent="-514350">
              <a:buAutoNum type="arabicPeriod"/>
            </a:pPr>
            <a:r>
              <a:rPr lang="ru-RU" dirty="0"/>
              <a:t>Описательные статистики.</a:t>
            </a:r>
          </a:p>
          <a:p>
            <a:pPr marL="514350" indent="-514350">
              <a:buAutoNum type="arabicPeriod"/>
            </a:pPr>
            <a:r>
              <a:rPr lang="ru-RU" dirty="0"/>
              <a:t>Точечные и интервальные оценки случайной величины качественных и количественных данных.</a:t>
            </a:r>
          </a:p>
        </p:txBody>
      </p:sp>
    </p:spTree>
    <p:extLst>
      <p:ext uri="{BB962C8B-B14F-4D97-AF65-F5344CB8AC3E}">
        <p14:creationId xmlns:p14="http://schemas.microsoft.com/office/powerpoint/2010/main" val="1861893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F4ADA673-FA72-9A47-B16F-BAAF9979307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Определить среднюю урожайность культур</a:t>
            </a:r>
          </a:p>
        </p:txBody>
      </p:sp>
      <p:graphicFrame>
        <p:nvGraphicFramePr>
          <p:cNvPr id="52340" name="Group 116">
            <a:extLst>
              <a:ext uri="{FF2B5EF4-FFF2-40B4-BE49-F238E27FC236}">
                <a16:creationId xmlns:a16="http://schemas.microsoft.com/office/drawing/2014/main" id="{1095239E-9895-3F44-9BB1-6801CA9D1E20}"/>
              </a:ext>
            </a:extLst>
          </p:cNvPr>
          <p:cNvGraphicFramePr>
            <a:graphicFrameLocks noGrp="1"/>
          </p:cNvGraphicFramePr>
          <p:nvPr>
            <p:ph type="tbl" idx="4294967295"/>
          </p:nvPr>
        </p:nvGraphicFramePr>
        <p:xfrm>
          <a:off x="1981200" y="1981201"/>
          <a:ext cx="8229600" cy="3884614"/>
        </p:xfrm>
        <a:graphic>
          <a:graphicData uri="http://schemas.openxmlformats.org/drawingml/2006/table">
            <a:tbl>
              <a:tblPr/>
              <a:tblGrid>
                <a:gridCol w="3100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3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5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9386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Посевная площадь, га 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 в ц/га 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Пшеница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1300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Рожь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Ячмень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Овес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72456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B10929CF-87B6-6A43-850D-988A157308C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>
                <a:latin typeface="Times New Roman" panose="02020603050405020304" pitchFamily="18" charset="0"/>
              </a:rPr>
              <a:t>Среднее геометрическое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3D7CA7F0-79C4-2345-8A32-5923BC9360D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981200"/>
            <a:ext cx="3538538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среднее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30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 sz="30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среднее для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сгруппированных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данных</a:t>
            </a:r>
            <a:r>
              <a:rPr lang="ru-RU" altLang="ru-RU">
                <a:latin typeface="Times New Roman" panose="02020603050405020304" pitchFamily="18" charset="0"/>
              </a:rPr>
              <a:t>, </a:t>
            </a:r>
          </a:p>
        </p:txBody>
      </p:sp>
      <p:sp>
        <p:nvSpPr>
          <p:cNvPr id="60420" name="Rectangle 4">
            <a:extLst>
              <a:ext uri="{FF2B5EF4-FFF2-40B4-BE49-F238E27FC236}">
                <a16:creationId xmlns:a16="http://schemas.microsoft.com/office/drawing/2014/main" id="{B526A585-4D78-1540-9898-29D4AA418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21" name="Rectangle 6">
            <a:extLst>
              <a:ext uri="{FF2B5EF4-FFF2-40B4-BE49-F238E27FC236}">
                <a16:creationId xmlns:a16="http://schemas.microsoft.com/office/drawing/2014/main" id="{AF77CEA0-096E-C84B-873C-FD48E467D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22" name="Rectangle 8">
            <a:extLst>
              <a:ext uri="{FF2B5EF4-FFF2-40B4-BE49-F238E27FC236}">
                <a16:creationId xmlns:a16="http://schemas.microsoft.com/office/drawing/2014/main" id="{85C87173-20DF-1C4B-B91E-4540C84A83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23" name="Rectangle 10">
            <a:extLst>
              <a:ext uri="{FF2B5EF4-FFF2-40B4-BE49-F238E27FC236}">
                <a16:creationId xmlns:a16="http://schemas.microsoft.com/office/drawing/2014/main" id="{B8801E36-4EAC-5C44-AF2D-C63A5489C1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24" name="Rectangle 12">
            <a:extLst>
              <a:ext uri="{FF2B5EF4-FFF2-40B4-BE49-F238E27FC236}">
                <a16:creationId xmlns:a16="http://schemas.microsoft.com/office/drawing/2014/main" id="{757BCBB0-E02D-B248-A36F-AAD218A0B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25" name="Rectangle 14">
            <a:extLst>
              <a:ext uri="{FF2B5EF4-FFF2-40B4-BE49-F238E27FC236}">
                <a16:creationId xmlns:a16="http://schemas.microsoft.com/office/drawing/2014/main" id="{1C103ECB-BFFB-3148-B65C-92488EA0A7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26" name="Rectangle 16">
            <a:extLst>
              <a:ext uri="{FF2B5EF4-FFF2-40B4-BE49-F238E27FC236}">
                <a16:creationId xmlns:a16="http://schemas.microsoft.com/office/drawing/2014/main" id="{D128C7EC-2521-2240-8836-D219600BA7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25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27" name="Rectangle 17">
            <a:extLst>
              <a:ext uri="{FF2B5EF4-FFF2-40B4-BE49-F238E27FC236}">
                <a16:creationId xmlns:a16="http://schemas.microsoft.com/office/drawing/2014/main" id="{D2EBB20E-E63D-8F4A-8EA1-78903BE52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28" name="Rectangle 18">
            <a:extLst>
              <a:ext uri="{FF2B5EF4-FFF2-40B4-BE49-F238E27FC236}">
                <a16:creationId xmlns:a16="http://schemas.microsoft.com/office/drawing/2014/main" id="{0C18EAAE-3875-4F46-BE46-2090071CED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25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29" name="Rectangle 20">
            <a:extLst>
              <a:ext uri="{FF2B5EF4-FFF2-40B4-BE49-F238E27FC236}">
                <a16:creationId xmlns:a16="http://schemas.microsoft.com/office/drawing/2014/main" id="{15726477-CA60-B149-A4C7-9B3D250EC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25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0430" name="Rectangle 23">
            <a:extLst>
              <a:ext uri="{FF2B5EF4-FFF2-40B4-BE49-F238E27FC236}">
                <a16:creationId xmlns:a16="http://schemas.microsoft.com/office/drawing/2014/main" id="{F405894B-F4FC-2E4D-B39A-3FD199F83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10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0431" name="Object 22">
            <a:extLst>
              <a:ext uri="{FF2B5EF4-FFF2-40B4-BE49-F238E27FC236}">
                <a16:creationId xmlns:a16="http://schemas.microsoft.com/office/drawing/2014/main" id="{EAD3852C-7325-2C44-B708-45B228EB585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5639" y="1773238"/>
          <a:ext cx="417512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Формула" r:id="rId3" imgW="30137100" imgH="6146800" progId="Equation.3">
                  <p:embed/>
                </p:oleObj>
              </mc:Choice>
              <mc:Fallback>
                <p:oleObj name="Формула" r:id="rId3" imgW="30137100" imgH="6146800" progId="Equation.3">
                  <p:embed/>
                  <p:pic>
                    <p:nvPicPr>
                      <p:cNvPr id="60431" name="Object 22">
                        <a:extLst>
                          <a:ext uri="{FF2B5EF4-FFF2-40B4-BE49-F238E27FC236}">
                            <a16:creationId xmlns:a16="http://schemas.microsoft.com/office/drawing/2014/main" id="{EAD3852C-7325-2C44-B708-45B228EB585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1773238"/>
                        <a:ext cx="4175125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432" name="Rectangle 25">
            <a:extLst>
              <a:ext uri="{FF2B5EF4-FFF2-40B4-BE49-F238E27FC236}">
                <a16:creationId xmlns:a16="http://schemas.microsoft.com/office/drawing/2014/main" id="{1F840B40-4A3E-1E42-A940-E2C29A0CD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1098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0433" name="Object 24">
            <a:extLst>
              <a:ext uri="{FF2B5EF4-FFF2-40B4-BE49-F238E27FC236}">
                <a16:creationId xmlns:a16="http://schemas.microsoft.com/office/drawing/2014/main" id="{9EFE3D3B-2EAE-FD4E-977A-6A949E1B9A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59376" y="3933826"/>
          <a:ext cx="5241925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Формула" r:id="rId5" imgW="43294300" imgH="6731000" progId="Equation.3">
                  <p:embed/>
                </p:oleObj>
              </mc:Choice>
              <mc:Fallback>
                <p:oleObj name="Формула" r:id="rId5" imgW="43294300" imgH="6731000" progId="Equation.3">
                  <p:embed/>
                  <p:pic>
                    <p:nvPicPr>
                      <p:cNvPr id="60433" name="Object 24">
                        <a:extLst>
                          <a:ext uri="{FF2B5EF4-FFF2-40B4-BE49-F238E27FC236}">
                            <a16:creationId xmlns:a16="http://schemas.microsoft.com/office/drawing/2014/main" id="{9EFE3D3B-2EAE-FD4E-977A-6A949E1B9A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9376" y="3933826"/>
                        <a:ext cx="5241925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6660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48F15CF5-39A5-0146-BF66-28146E9488D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>
                <a:latin typeface="Times New Roman" panose="02020603050405020304" pitchFamily="18" charset="0"/>
              </a:rPr>
              <a:t>Среднее степенное порядка р</a:t>
            </a:r>
            <a:r>
              <a:rPr lang="ru-RU" altLang="ru-RU"/>
              <a:t> 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9319794F-64AA-6948-83A5-8DDB8AF418A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/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4CC6B1A9-07C9-F342-89D9-25FDD90CD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1445" name="Rectangle 7">
            <a:extLst>
              <a:ext uri="{FF2B5EF4-FFF2-40B4-BE49-F238E27FC236}">
                <a16:creationId xmlns:a16="http://schemas.microsoft.com/office/drawing/2014/main" id="{433DED3A-8B74-374A-9BE5-3C4B84A4C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1446" name="Object 6">
            <a:extLst>
              <a:ext uri="{FF2B5EF4-FFF2-40B4-BE49-F238E27FC236}">
                <a16:creationId xmlns:a16="http://schemas.microsoft.com/office/drawing/2014/main" id="{EB3B6CE8-F775-6740-B105-7C8A5850B64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782889" y="2492375"/>
          <a:ext cx="4465637" cy="1728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Формула" r:id="rId3" imgW="23990300" imgH="12585700" progId="Equation.3">
                  <p:embed/>
                </p:oleObj>
              </mc:Choice>
              <mc:Fallback>
                <p:oleObj name="Формула" r:id="rId3" imgW="23990300" imgH="12585700" progId="Equation.3">
                  <p:embed/>
                  <p:pic>
                    <p:nvPicPr>
                      <p:cNvPr id="61446" name="Object 6">
                        <a:extLst>
                          <a:ext uri="{FF2B5EF4-FFF2-40B4-BE49-F238E27FC236}">
                            <a16:creationId xmlns:a16="http://schemas.microsoft.com/office/drawing/2014/main" id="{EB3B6CE8-F775-6740-B105-7C8A5850B6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2492375"/>
                        <a:ext cx="4465637" cy="1728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47" name="Rectangle 9">
            <a:extLst>
              <a:ext uri="{FF2B5EF4-FFF2-40B4-BE49-F238E27FC236}">
                <a16:creationId xmlns:a16="http://schemas.microsoft.com/office/drawing/2014/main" id="{6CAE96FC-7C8A-C543-8AB9-FCC6F0370F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1448" name="Object 8">
            <a:extLst>
              <a:ext uri="{FF2B5EF4-FFF2-40B4-BE49-F238E27FC236}">
                <a16:creationId xmlns:a16="http://schemas.microsoft.com/office/drawing/2014/main" id="{0580992B-3507-3F43-8B8A-6D3C13749F0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24113" y="4724400"/>
          <a:ext cx="69850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Формула" r:id="rId5" imgW="39497000" imgH="5562600" progId="Equation.3">
                  <p:embed/>
                </p:oleObj>
              </mc:Choice>
              <mc:Fallback>
                <p:oleObj name="Формула" r:id="rId5" imgW="39497000" imgH="5562600" progId="Equation.3">
                  <p:embed/>
                  <p:pic>
                    <p:nvPicPr>
                      <p:cNvPr id="61448" name="Object 8">
                        <a:extLst>
                          <a:ext uri="{FF2B5EF4-FFF2-40B4-BE49-F238E27FC236}">
                            <a16:creationId xmlns:a16="http://schemas.microsoft.com/office/drawing/2014/main" id="{0580992B-3507-3F43-8B8A-6D3C13749F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4113" y="4724400"/>
                        <a:ext cx="69850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0731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AC34727A-F763-A840-ACAC-2B1CC348FB9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92313" y="476250"/>
            <a:ext cx="8229600" cy="1371600"/>
          </a:xfrm>
        </p:spPr>
        <p:txBody>
          <a:bodyPr/>
          <a:lstStyle/>
          <a:p>
            <a:pPr eaLnBrk="1" hangingPunct="1"/>
            <a:r>
              <a:rPr lang="ru-RU" altLang="ru-RU" sz="3200" b="1" i="1">
                <a:latin typeface="Times New Roman" panose="02020603050405020304" pitchFamily="18" charset="0"/>
              </a:rPr>
              <a:t>Определение моды в интервальном ряду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C4134B75-198B-7748-A252-2B233256CF5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/>
          </a:p>
        </p:txBody>
      </p:sp>
      <p:sp>
        <p:nvSpPr>
          <p:cNvPr id="62468" name="Rectangle 5">
            <a:extLst>
              <a:ext uri="{FF2B5EF4-FFF2-40B4-BE49-F238E27FC236}">
                <a16:creationId xmlns:a16="http://schemas.microsoft.com/office/drawing/2014/main" id="{063C5AA7-52F7-6C41-9511-48E504610D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2469" name="Object 4">
            <a:extLst>
              <a:ext uri="{FF2B5EF4-FFF2-40B4-BE49-F238E27FC236}">
                <a16:creationId xmlns:a16="http://schemas.microsoft.com/office/drawing/2014/main" id="{07E974B9-0DC4-F441-A016-BDBCDB2937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4" y="3068639"/>
          <a:ext cx="7704137" cy="1512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Формула" r:id="rId3" imgW="59397900" imgH="10820400" progId="Equation.3">
                  <p:embed/>
                </p:oleObj>
              </mc:Choice>
              <mc:Fallback>
                <p:oleObj name="Формула" r:id="rId3" imgW="59397900" imgH="10820400" progId="Equation.3">
                  <p:embed/>
                  <p:pic>
                    <p:nvPicPr>
                      <p:cNvPr id="62469" name="Object 4">
                        <a:extLst>
                          <a:ext uri="{FF2B5EF4-FFF2-40B4-BE49-F238E27FC236}">
                            <a16:creationId xmlns:a16="http://schemas.microsoft.com/office/drawing/2014/main" id="{07E974B9-0DC4-F441-A016-BDBCDB2937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3068639"/>
                        <a:ext cx="7704137" cy="1512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8630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6557D843-C8E5-3044-8AFE-E5E00D88ED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>
                <a:latin typeface="Times New Roman" panose="02020603050405020304" pitchFamily="18" charset="0"/>
              </a:rPr>
              <a:t>Определение медианы в интервальном ряду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2DB5424-DAE9-524A-9BEB-F427D517967E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/>
          </a:p>
        </p:txBody>
      </p:sp>
      <p:sp>
        <p:nvSpPr>
          <p:cNvPr id="63492" name="Rectangle 5">
            <a:extLst>
              <a:ext uri="{FF2B5EF4-FFF2-40B4-BE49-F238E27FC236}">
                <a16:creationId xmlns:a16="http://schemas.microsoft.com/office/drawing/2014/main" id="{B5E7B3CA-0498-E646-8E3E-DF9D1E886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3493" name="Object 4">
            <a:extLst>
              <a:ext uri="{FF2B5EF4-FFF2-40B4-BE49-F238E27FC236}">
                <a16:creationId xmlns:a16="http://schemas.microsoft.com/office/drawing/2014/main" id="{822DEFD8-9B53-744F-A2B5-43CD2D0D200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2314" y="2636839"/>
          <a:ext cx="8135937" cy="223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Формула" r:id="rId3" imgW="44183300" imgH="14922500" progId="Equation.3">
                  <p:embed/>
                </p:oleObj>
              </mc:Choice>
              <mc:Fallback>
                <p:oleObj name="Формула" r:id="rId3" imgW="44183300" imgH="14922500" progId="Equation.3">
                  <p:embed/>
                  <p:pic>
                    <p:nvPicPr>
                      <p:cNvPr id="63493" name="Object 4">
                        <a:extLst>
                          <a:ext uri="{FF2B5EF4-FFF2-40B4-BE49-F238E27FC236}">
                            <a16:creationId xmlns:a16="http://schemas.microsoft.com/office/drawing/2014/main" id="{822DEFD8-9B53-744F-A2B5-43CD2D0D20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4" y="2636839"/>
                        <a:ext cx="8135937" cy="223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2562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494486C-0302-234D-85F9-0F299EBDAA4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>
                <a:latin typeface="Times New Roman" panose="02020603050405020304" pitchFamily="18" charset="0"/>
              </a:rPr>
              <a:t>Показатели вариации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F0846F55-989B-1D4A-A852-1DA5195BFBC0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981200"/>
            <a:ext cx="4038600" cy="3886200"/>
          </a:xfrm>
        </p:spPr>
        <p:txBody>
          <a:bodyPr/>
          <a:lstStyle/>
          <a:p>
            <a:pPr marL="609600" indent="-609600"/>
            <a:r>
              <a:rPr lang="ru-RU" altLang="ru-RU">
                <a:latin typeface="Times New Roman" panose="02020603050405020304" pitchFamily="18" charset="0"/>
              </a:rPr>
              <a:t>Размах</a:t>
            </a:r>
          </a:p>
          <a:p>
            <a:pPr marL="609600" indent="-609600"/>
            <a:endParaRPr lang="ru-RU" altLang="ru-RU">
              <a:latin typeface="Times New Roman" panose="02020603050405020304" pitchFamily="18" charset="0"/>
            </a:endParaRPr>
          </a:p>
          <a:p>
            <a:pPr marL="609600" indent="-609600"/>
            <a:endParaRPr lang="ru-RU" altLang="ru-RU">
              <a:latin typeface="Times New Roman" panose="02020603050405020304" pitchFamily="18" charset="0"/>
            </a:endParaRPr>
          </a:p>
          <a:p>
            <a:pPr marL="609600" indent="-609600"/>
            <a:r>
              <a:rPr lang="ru-RU" altLang="ru-RU">
                <a:latin typeface="Times New Roman" panose="02020603050405020304" pitchFamily="18" charset="0"/>
              </a:rPr>
              <a:t>Среднелинейное отклонение</a:t>
            </a:r>
          </a:p>
          <a:p>
            <a:pPr marL="609600" indent="-609600"/>
            <a:endParaRPr lang="ru-RU" altLang="ru-RU">
              <a:latin typeface="Times New Roman" panose="02020603050405020304" pitchFamily="18" charset="0"/>
            </a:endParaRPr>
          </a:p>
          <a:p>
            <a:pPr marL="609600" indent="-609600"/>
            <a:endParaRPr lang="ru-RU" altLang="ru-RU" sz="2400">
              <a:latin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ru-RU" altLang="ru-RU" sz="2400">
              <a:latin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64516" name="Rectangle 5">
            <a:extLst>
              <a:ext uri="{FF2B5EF4-FFF2-40B4-BE49-F238E27FC236}">
                <a16:creationId xmlns:a16="http://schemas.microsoft.com/office/drawing/2014/main" id="{5EBDFBEF-7EF5-5545-8B31-CE01A8D6DC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4517" name="Object 4">
            <a:extLst>
              <a:ext uri="{FF2B5EF4-FFF2-40B4-BE49-F238E27FC236}">
                <a16:creationId xmlns:a16="http://schemas.microsoft.com/office/drawing/2014/main" id="{FB5539E8-6CD4-5940-A60C-3E7BBCD2559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24563" y="1557338"/>
          <a:ext cx="424815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8" name="Формула" r:id="rId3" imgW="24866600" imgH="5270500" progId="Equation.3">
                  <p:embed/>
                </p:oleObj>
              </mc:Choice>
              <mc:Fallback>
                <p:oleObj name="Формула" r:id="rId3" imgW="24866600" imgH="5270500" progId="Equation.3">
                  <p:embed/>
                  <p:pic>
                    <p:nvPicPr>
                      <p:cNvPr id="64517" name="Object 4">
                        <a:extLst>
                          <a:ext uri="{FF2B5EF4-FFF2-40B4-BE49-F238E27FC236}">
                            <a16:creationId xmlns:a16="http://schemas.microsoft.com/office/drawing/2014/main" id="{FB5539E8-6CD4-5940-A60C-3E7BBCD2559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4563" y="1557338"/>
                        <a:ext cx="424815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8" name="Rectangle 7">
            <a:extLst>
              <a:ext uri="{FF2B5EF4-FFF2-40B4-BE49-F238E27FC236}">
                <a16:creationId xmlns:a16="http://schemas.microsoft.com/office/drawing/2014/main" id="{B718A242-CC67-3E48-A509-7E895485E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4519" name="Object 6">
            <a:extLst>
              <a:ext uri="{FF2B5EF4-FFF2-40B4-BE49-F238E27FC236}">
                <a16:creationId xmlns:a16="http://schemas.microsoft.com/office/drawing/2014/main" id="{17B66391-C8D1-3E4B-9B51-A3788F75F1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16738" y="2492376"/>
          <a:ext cx="2894012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name="Формула" r:id="rId5" imgW="20193000" imgH="14046200" progId="Equation.3">
                  <p:embed/>
                </p:oleObj>
              </mc:Choice>
              <mc:Fallback>
                <p:oleObj name="Формула" r:id="rId5" imgW="20193000" imgH="14046200" progId="Equation.3">
                  <p:embed/>
                  <p:pic>
                    <p:nvPicPr>
                      <p:cNvPr id="64519" name="Object 6">
                        <a:extLst>
                          <a:ext uri="{FF2B5EF4-FFF2-40B4-BE49-F238E27FC236}">
                            <a16:creationId xmlns:a16="http://schemas.microsoft.com/office/drawing/2014/main" id="{17B66391-C8D1-3E4B-9B51-A3788F75F1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738" y="2492376"/>
                        <a:ext cx="2894012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20" name="Object 8">
            <a:extLst>
              <a:ext uri="{FF2B5EF4-FFF2-40B4-BE49-F238E27FC236}">
                <a16:creationId xmlns:a16="http://schemas.microsoft.com/office/drawing/2014/main" id="{84673D96-955B-364E-9110-A71394D929FA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6600825" y="4221164"/>
          <a:ext cx="3600450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Формула" r:id="rId7" imgW="26035000" imgH="19304000" progId="Equation.3">
                  <p:embed/>
                </p:oleObj>
              </mc:Choice>
              <mc:Fallback>
                <p:oleObj name="Формула" r:id="rId7" imgW="26035000" imgH="19304000" progId="Equation.3">
                  <p:embed/>
                  <p:pic>
                    <p:nvPicPr>
                      <p:cNvPr id="64520" name="Object 8">
                        <a:extLst>
                          <a:ext uri="{FF2B5EF4-FFF2-40B4-BE49-F238E27FC236}">
                            <a16:creationId xmlns:a16="http://schemas.microsoft.com/office/drawing/2014/main" id="{84673D96-955B-364E-9110-A71394D929F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5" y="4221164"/>
                        <a:ext cx="3600450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90804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B2DEF885-0165-6840-A1D7-F4BA170A6AB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>
                <a:latin typeface="Times New Roman" panose="02020603050405020304" pitchFamily="18" charset="0"/>
              </a:rPr>
              <a:t>Показатели вариации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D7479616-19B1-C140-9D40-29B88C9702FE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981200"/>
            <a:ext cx="4038600" cy="3886200"/>
          </a:xfrm>
        </p:spPr>
        <p:txBody>
          <a:bodyPr/>
          <a:lstStyle/>
          <a:p>
            <a:pPr marL="609600" indent="-609600"/>
            <a:r>
              <a:rPr lang="ru-RU" altLang="ru-RU">
                <a:latin typeface="Times New Roman" panose="02020603050405020304" pitchFamily="18" charset="0"/>
              </a:rPr>
              <a:t>Дисперсия</a:t>
            </a:r>
          </a:p>
          <a:p>
            <a:pPr marL="609600" indent="-609600"/>
            <a:endParaRPr lang="ru-RU" altLang="ru-RU">
              <a:latin typeface="Times New Roman" panose="02020603050405020304" pitchFamily="18" charset="0"/>
            </a:endParaRPr>
          </a:p>
          <a:p>
            <a:pPr marL="609600" indent="-609600"/>
            <a:endParaRPr lang="ru-RU" altLang="ru-RU">
              <a:latin typeface="Times New Roman" panose="02020603050405020304" pitchFamily="18" charset="0"/>
            </a:endParaRPr>
          </a:p>
          <a:p>
            <a:pPr marL="609600" indent="-609600"/>
            <a:r>
              <a:rPr lang="ru-RU" altLang="ru-RU">
                <a:latin typeface="Times New Roman" panose="02020603050405020304" pitchFamily="18" charset="0"/>
              </a:rPr>
              <a:t>Дисперсия для</a:t>
            </a:r>
          </a:p>
          <a:p>
            <a:pPr marL="609600" indent="-609600">
              <a:buNone/>
            </a:pPr>
            <a:r>
              <a:rPr lang="ru-RU" altLang="ru-RU">
                <a:latin typeface="Times New Roman" panose="02020603050405020304" pitchFamily="18" charset="0"/>
              </a:rPr>
              <a:t>     сгруппированных данных</a:t>
            </a:r>
          </a:p>
          <a:p>
            <a:pPr marL="609600" indent="-609600"/>
            <a:endParaRPr lang="ru-RU" altLang="ru-RU">
              <a:latin typeface="Times New Roman" panose="02020603050405020304" pitchFamily="18" charset="0"/>
            </a:endParaRPr>
          </a:p>
          <a:p>
            <a:pPr marL="609600" indent="-609600"/>
            <a:endParaRPr lang="ru-RU" altLang="ru-RU" sz="2400">
              <a:latin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ru-RU" altLang="ru-RU" sz="2400">
              <a:latin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65540" name="Rectangle 4">
            <a:extLst>
              <a:ext uri="{FF2B5EF4-FFF2-40B4-BE49-F238E27FC236}">
                <a16:creationId xmlns:a16="http://schemas.microsoft.com/office/drawing/2014/main" id="{84B45F1F-39BE-334E-BDE1-C7F7F7B24C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5541" name="Rectangle 6">
            <a:extLst>
              <a:ext uri="{FF2B5EF4-FFF2-40B4-BE49-F238E27FC236}">
                <a16:creationId xmlns:a16="http://schemas.microsoft.com/office/drawing/2014/main" id="{857E046C-19F6-684E-8387-4FAD7A4F1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5542" name="Rectangle 11">
            <a:extLst>
              <a:ext uri="{FF2B5EF4-FFF2-40B4-BE49-F238E27FC236}">
                <a16:creationId xmlns:a16="http://schemas.microsoft.com/office/drawing/2014/main" id="{2717F703-AA46-974B-A0C0-E98E54682C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25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5543" name="Object 10">
            <a:extLst>
              <a:ext uri="{FF2B5EF4-FFF2-40B4-BE49-F238E27FC236}">
                <a16:creationId xmlns:a16="http://schemas.microsoft.com/office/drawing/2014/main" id="{4997AA06-5B8C-5246-9178-CB95F1CB2D6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9" y="3716338"/>
          <a:ext cx="41052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Формула" r:id="rId3" imgW="30429200" imgH="19304000" progId="Equation.3">
                  <p:embed/>
                </p:oleObj>
              </mc:Choice>
              <mc:Fallback>
                <p:oleObj name="Формула" r:id="rId3" imgW="30429200" imgH="19304000" progId="Equation.3">
                  <p:embed/>
                  <p:pic>
                    <p:nvPicPr>
                      <p:cNvPr id="65543" name="Object 10">
                        <a:extLst>
                          <a:ext uri="{FF2B5EF4-FFF2-40B4-BE49-F238E27FC236}">
                            <a16:creationId xmlns:a16="http://schemas.microsoft.com/office/drawing/2014/main" id="{4997AA06-5B8C-5246-9178-CB95F1CB2D6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3716338"/>
                        <a:ext cx="4105275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4" name="Rectangle 13">
            <a:extLst>
              <a:ext uri="{FF2B5EF4-FFF2-40B4-BE49-F238E27FC236}">
                <a16:creationId xmlns:a16="http://schemas.microsoft.com/office/drawing/2014/main" id="{79EA1828-C938-9649-A83C-3FB4AFCB5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5545" name="Object 12">
            <a:extLst>
              <a:ext uri="{FF2B5EF4-FFF2-40B4-BE49-F238E27FC236}">
                <a16:creationId xmlns:a16="http://schemas.microsoft.com/office/drawing/2014/main" id="{FC72CA4F-16ED-0C4A-894F-46983573CB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8" y="1700214"/>
          <a:ext cx="4032250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2" name="Формула" r:id="rId5" imgW="24866600" imgH="14046200" progId="Equation.3">
                  <p:embed/>
                </p:oleObj>
              </mc:Choice>
              <mc:Fallback>
                <p:oleObj name="Формула" r:id="rId5" imgW="24866600" imgH="14046200" progId="Equation.3">
                  <p:embed/>
                  <p:pic>
                    <p:nvPicPr>
                      <p:cNvPr id="65545" name="Object 12">
                        <a:extLst>
                          <a:ext uri="{FF2B5EF4-FFF2-40B4-BE49-F238E27FC236}">
                            <a16:creationId xmlns:a16="http://schemas.microsoft.com/office/drawing/2014/main" id="{FC72CA4F-16ED-0C4A-894F-46983573CB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1700214"/>
                        <a:ext cx="4032250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7147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919BEAD4-37FA-354E-A5F9-A39C092FB36B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>
                <a:latin typeface="Times New Roman" panose="02020603050405020304" pitchFamily="18" charset="0"/>
              </a:rPr>
              <a:t>Показатели вариации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A138088F-5EE3-FC44-AAD5-C12B4F5244FD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74825" y="1916113"/>
            <a:ext cx="5124450" cy="3886200"/>
          </a:xfrm>
        </p:spPr>
        <p:txBody>
          <a:bodyPr/>
          <a:lstStyle/>
          <a:p>
            <a:pPr marL="609600" indent="-609600"/>
            <a:r>
              <a:rPr lang="ru-RU" altLang="ru-RU">
                <a:latin typeface="Times New Roman" panose="02020603050405020304" pitchFamily="18" charset="0"/>
              </a:rPr>
              <a:t>Среднеквадратическое</a:t>
            </a:r>
          </a:p>
          <a:p>
            <a:pPr marL="609600" indent="-609600">
              <a:buNone/>
            </a:pPr>
            <a:r>
              <a:rPr lang="ru-RU" altLang="ru-RU">
                <a:latin typeface="Times New Roman" panose="02020603050405020304" pitchFamily="18" charset="0"/>
              </a:rPr>
              <a:t>         (стандартное)</a:t>
            </a:r>
          </a:p>
          <a:p>
            <a:pPr marL="609600" indent="-609600">
              <a:buNone/>
            </a:pPr>
            <a:r>
              <a:rPr lang="ru-RU" altLang="ru-RU">
                <a:latin typeface="Times New Roman" panose="02020603050405020304" pitchFamily="18" charset="0"/>
              </a:rPr>
              <a:t>         отклонение</a:t>
            </a:r>
          </a:p>
          <a:p>
            <a:pPr marL="609600" indent="-609600"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 marL="609600" indent="-609600"/>
            <a:r>
              <a:rPr lang="ru-RU" altLang="ru-RU">
                <a:latin typeface="Times New Roman" panose="02020603050405020304" pitchFamily="18" charset="0"/>
              </a:rPr>
              <a:t>Коэффициент </a:t>
            </a:r>
          </a:p>
          <a:p>
            <a:pPr marL="609600" indent="-609600">
              <a:buNone/>
            </a:pPr>
            <a:r>
              <a:rPr lang="ru-RU" altLang="ru-RU">
                <a:latin typeface="Times New Roman" panose="02020603050405020304" pitchFamily="18" charset="0"/>
              </a:rPr>
              <a:t>       вариации</a:t>
            </a:r>
          </a:p>
          <a:p>
            <a:pPr marL="609600" indent="-609600"/>
            <a:endParaRPr lang="ru-RU" altLang="ru-RU" sz="2400">
              <a:latin typeface="Times New Roman" panose="02020603050405020304" pitchFamily="18" charset="0"/>
            </a:endParaRPr>
          </a:p>
          <a:p>
            <a:pPr marL="609600" indent="-609600"/>
            <a:endParaRPr lang="ru-RU" altLang="ru-RU" sz="2400">
              <a:latin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ru-RU" altLang="ru-RU" sz="2400">
              <a:latin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ru-RU" altLang="ru-RU" sz="2400">
              <a:latin typeface="Times New Roman" panose="02020603050405020304" pitchFamily="18" charset="0"/>
            </a:endParaRP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4FFF4CE7-49E9-2B43-A775-79CC21814D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3C811610-B752-054C-83B2-6CC71B60B7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395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BE05D031-D2A4-3140-B9F0-A0D63144D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25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66567" name="Rectangle 9">
            <a:extLst>
              <a:ext uri="{FF2B5EF4-FFF2-40B4-BE49-F238E27FC236}">
                <a16:creationId xmlns:a16="http://schemas.microsoft.com/office/drawing/2014/main" id="{47AE3BDF-E886-194D-A107-58C059FC3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157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6568" name="Object 8">
            <a:extLst>
              <a:ext uri="{FF2B5EF4-FFF2-40B4-BE49-F238E27FC236}">
                <a16:creationId xmlns:a16="http://schemas.microsoft.com/office/drawing/2014/main" id="{2AF1466A-A1BE-1343-8974-8035E28B7E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83450" y="1989139"/>
          <a:ext cx="338455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Формула" r:id="rId3" imgW="13754100" imgH="5854700" progId="Equation.3">
                  <p:embed/>
                </p:oleObj>
              </mc:Choice>
              <mc:Fallback>
                <p:oleObj name="Формула" r:id="rId3" imgW="13754100" imgH="5854700" progId="Equation.3">
                  <p:embed/>
                  <p:pic>
                    <p:nvPicPr>
                      <p:cNvPr id="66568" name="Object 8">
                        <a:extLst>
                          <a:ext uri="{FF2B5EF4-FFF2-40B4-BE49-F238E27FC236}">
                            <a16:creationId xmlns:a16="http://schemas.microsoft.com/office/drawing/2014/main" id="{2AF1466A-A1BE-1343-8974-8035E28B7E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3450" y="1989139"/>
                        <a:ext cx="338455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9" name="Rectangle 11">
            <a:extLst>
              <a:ext uri="{FF2B5EF4-FFF2-40B4-BE49-F238E27FC236}">
                <a16:creationId xmlns:a16="http://schemas.microsoft.com/office/drawing/2014/main" id="{A09A62CD-FD57-714C-B4D9-CE9F6CAFA8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3954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66570" name="Object 10">
            <a:extLst>
              <a:ext uri="{FF2B5EF4-FFF2-40B4-BE49-F238E27FC236}">
                <a16:creationId xmlns:a16="http://schemas.microsoft.com/office/drawing/2014/main" id="{461F49C3-95DC-8F47-B24E-DD3D11BBC7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88164" y="4437063"/>
          <a:ext cx="3360737" cy="1166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6" name="Формула" r:id="rId5" imgW="20485100" imgH="9359900" progId="Equation.3">
                  <p:embed/>
                </p:oleObj>
              </mc:Choice>
              <mc:Fallback>
                <p:oleObj name="Формула" r:id="rId5" imgW="20485100" imgH="9359900" progId="Equation.3">
                  <p:embed/>
                  <p:pic>
                    <p:nvPicPr>
                      <p:cNvPr id="66570" name="Object 10">
                        <a:extLst>
                          <a:ext uri="{FF2B5EF4-FFF2-40B4-BE49-F238E27FC236}">
                            <a16:creationId xmlns:a16="http://schemas.microsoft.com/office/drawing/2014/main" id="{461F49C3-95DC-8F47-B24E-DD3D11BBC7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8164" y="4437063"/>
                        <a:ext cx="3360737" cy="1166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3131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D2425FF-B166-8B48-BF4B-2CC11F6EB8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i="1">
                <a:latin typeface="Times New Roman" panose="02020603050405020304" pitchFamily="18" charset="0"/>
              </a:rPr>
              <a:t>Табличное и графическое представление данных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C4F9311-C2ED-2C41-814F-93E06A45F1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700214"/>
            <a:ext cx="889317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Для описания количественных данных используют: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>
                <a:latin typeface="Times New Roman" panose="02020603050405020304" pitchFamily="18" charset="0"/>
              </a:rPr>
              <a:t>распределение частот, распределение относительных частот, процентное распределение,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>
                <a:latin typeface="Times New Roman" panose="02020603050405020304" pitchFamily="18" charset="0"/>
              </a:rPr>
              <a:t>распределение накопленных (кумулятивных) частот, распределение относительных накопленных (кумулятивных)  частот,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>
                <a:latin typeface="Times New Roman" panose="02020603050405020304" pitchFamily="18" charset="0"/>
              </a:rPr>
              <a:t>кростабуляцию, 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3000">
                <a:latin typeface="Times New Roman" panose="02020603050405020304" pitchFamily="18" charset="0"/>
              </a:rPr>
              <a:t>точечные и линейные диаграммы, гистограммы, интегральные (кумулятивные) кривые, диаграммы разброса, диаграмма «ствол и листья».</a:t>
            </a:r>
          </a:p>
        </p:txBody>
      </p:sp>
    </p:spTree>
    <p:extLst>
      <p:ext uri="{BB962C8B-B14F-4D97-AF65-F5344CB8AC3E}">
        <p14:creationId xmlns:p14="http://schemas.microsoft.com/office/powerpoint/2010/main" val="32545777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DA65104-D9AB-3444-B23F-7F75CDFCB5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Табличное и графическое представление данных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E8E6131D-24DC-504D-8F64-FC8E7ADA94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1" y="1700214"/>
            <a:ext cx="8893175" cy="49688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/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Для описания качественных данных используют: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3000">
                <a:latin typeface="Times New Roman" panose="02020603050405020304" pitchFamily="18" charset="0"/>
              </a:rPr>
              <a:t> распределение частот, распределение</a:t>
            </a:r>
          </a:p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 относительных частот 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3000">
                <a:latin typeface="Times New Roman" panose="02020603050405020304" pitchFamily="18" charset="0"/>
              </a:rPr>
              <a:t> таблицы сопряженности</a:t>
            </a:r>
          </a:p>
          <a:p>
            <a:pPr algn="just" eaLnBrk="1" hangingPunct="1">
              <a:lnSpc>
                <a:spcPct val="80000"/>
              </a:lnSpc>
            </a:pPr>
            <a:r>
              <a:rPr lang="ru-RU" altLang="ru-RU" sz="3000">
                <a:latin typeface="Times New Roman" panose="02020603050405020304" pitchFamily="18" charset="0"/>
              </a:rPr>
              <a:t> линейчатые и  секторные диаграммы. </a:t>
            </a:r>
          </a:p>
        </p:txBody>
      </p:sp>
    </p:spTree>
    <p:extLst>
      <p:ext uri="{BB962C8B-B14F-4D97-AF65-F5344CB8AC3E}">
        <p14:creationId xmlns:p14="http://schemas.microsoft.com/office/powerpoint/2010/main" val="334485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id="{F2A2BE6E-F526-8948-AA1B-83C2888644D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Описательная статистика</a:t>
            </a:r>
          </a:p>
        </p:txBody>
      </p:sp>
      <p:sp>
        <p:nvSpPr>
          <p:cNvPr id="49155" name="Содержимое 2">
            <a:extLst>
              <a:ext uri="{FF2B5EF4-FFF2-40B4-BE49-F238E27FC236}">
                <a16:creationId xmlns:a16="http://schemas.microsoft.com/office/drawing/2014/main" id="{5F57CFEA-5464-ED4E-A9FA-984E8991276F}"/>
              </a:ext>
            </a:extLst>
          </p:cNvPr>
          <p:cNvSpPr>
            <a:spLocks noGrp="1"/>
          </p:cNvSpPr>
          <p:nvPr>
            <p:ph idx="4294967295"/>
          </p:nvPr>
        </p:nvSpPr>
        <p:spPr/>
        <p:txBody>
          <a:bodyPr vert="horz" lIns="92075" tIns="46038" rIns="92075" bIns="46038" rtlCol="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endParaRPr lang="ru-RU" altLang="ru-RU"/>
          </a:p>
          <a:p>
            <a:pPr eaLnBrk="1" hangingPunct="1"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Методы описательной статистики – методы описания выборок с помощью различных показателей и графиков</a:t>
            </a:r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83DB7D96-CD18-1548-BDAC-EEDB4B102B90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4668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26119D92-8E7C-DD48-9FF4-3517D69728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200" i="1">
                <a:latin typeface="Times New Roman" panose="02020603050405020304" pitchFamily="18" charset="0"/>
              </a:rPr>
              <a:t>Гистограмма стартовой зарплаты выпускников с дипломом МВА</a:t>
            </a:r>
          </a:p>
        </p:txBody>
      </p:sp>
      <p:graphicFrame>
        <p:nvGraphicFramePr>
          <p:cNvPr id="69635" name="Object 3">
            <a:extLst>
              <a:ext uri="{FF2B5EF4-FFF2-40B4-BE49-F238E27FC236}">
                <a16:creationId xmlns:a16="http://schemas.microsoft.com/office/drawing/2014/main" id="{9CA69AF1-7B0B-E749-9C7A-8FDB2EDE953E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566988" y="1773238"/>
          <a:ext cx="7345362" cy="439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Диаграмма" r:id="rId3" imgW="2870200" imgH="1765300" progId="Excel.Chart.8">
                  <p:embed/>
                </p:oleObj>
              </mc:Choice>
              <mc:Fallback>
                <p:oleObj name="Диаграмма" r:id="rId3" imgW="2870200" imgH="1765300" progId="Excel.Chart.8">
                  <p:embed/>
                  <p:pic>
                    <p:nvPicPr>
                      <p:cNvPr id="69635" name="Object 3">
                        <a:extLst>
                          <a:ext uri="{FF2B5EF4-FFF2-40B4-BE49-F238E27FC236}">
                            <a16:creationId xmlns:a16="http://schemas.microsoft.com/office/drawing/2014/main" id="{9CA69AF1-7B0B-E749-9C7A-8FDB2EDE95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66988" y="1773238"/>
                        <a:ext cx="7345362" cy="439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08049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E02E1B7-9C9F-FB4B-A145-4AC0B2383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457201"/>
            <a:ext cx="8229600" cy="10271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600" i="1">
                <a:latin typeface="Times New Roman" panose="02020603050405020304" pitchFamily="18" charset="0"/>
              </a:rPr>
              <a:t>Гистограмма возраста служащих компании</a:t>
            </a:r>
          </a:p>
        </p:txBody>
      </p:sp>
      <p:graphicFrame>
        <p:nvGraphicFramePr>
          <p:cNvPr id="70659" name="Object 3">
            <a:extLst>
              <a:ext uri="{FF2B5EF4-FFF2-40B4-BE49-F238E27FC236}">
                <a16:creationId xmlns:a16="http://schemas.microsoft.com/office/drawing/2014/main" id="{DB54018F-5154-7347-86AE-35F1A49B79C9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82889" y="1557339"/>
          <a:ext cx="70580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Диаграмма" r:id="rId3" imgW="2870200" imgH="1765300" progId="Excel.Chart.8">
                  <p:embed/>
                </p:oleObj>
              </mc:Choice>
              <mc:Fallback>
                <p:oleObj name="Диаграмма" r:id="rId3" imgW="2870200" imgH="1765300" progId="Excel.Chart.8">
                  <p:embed/>
                  <p:pic>
                    <p:nvPicPr>
                      <p:cNvPr id="70659" name="Object 3">
                        <a:extLst>
                          <a:ext uri="{FF2B5EF4-FFF2-40B4-BE49-F238E27FC236}">
                            <a16:creationId xmlns:a16="http://schemas.microsoft.com/office/drawing/2014/main" id="{DB54018F-5154-7347-86AE-35F1A49B79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9" y="1557339"/>
                        <a:ext cx="7058025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62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26F65E9A-13DA-E64F-BF86-7CF7D6C139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Активы некоторых коммерческих банков</a:t>
            </a:r>
            <a:r>
              <a:rPr lang="ru-RU" altLang="ru-RU" sz="2800"/>
              <a:t> </a:t>
            </a:r>
          </a:p>
        </p:txBody>
      </p:sp>
      <p:graphicFrame>
        <p:nvGraphicFramePr>
          <p:cNvPr id="71683" name="Object 3">
            <a:extLst>
              <a:ext uri="{FF2B5EF4-FFF2-40B4-BE49-F238E27FC236}">
                <a16:creationId xmlns:a16="http://schemas.microsoft.com/office/drawing/2014/main" id="{96BEC08E-D362-A244-B82B-2E70EE6998DB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711450" y="1844675"/>
          <a:ext cx="67691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Диаграмма" r:id="rId3" imgW="2870200" imgH="1765300" progId="Excel.Chart.8">
                  <p:embed/>
                </p:oleObj>
              </mc:Choice>
              <mc:Fallback>
                <p:oleObj name="Диаграмма" r:id="rId3" imgW="2870200" imgH="1765300" progId="Excel.Chart.8">
                  <p:embed/>
                  <p:pic>
                    <p:nvPicPr>
                      <p:cNvPr id="71683" name="Object 3">
                        <a:extLst>
                          <a:ext uri="{FF2B5EF4-FFF2-40B4-BE49-F238E27FC236}">
                            <a16:creationId xmlns:a16="http://schemas.microsoft.com/office/drawing/2014/main" id="{96BEC08E-D362-A244-B82B-2E70EE6998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1450" y="1844675"/>
                        <a:ext cx="67691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56506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C1EC86BA-336A-5C4D-81D4-7ACA4D02A2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Гистограммы бимодальных распределений</a:t>
            </a:r>
            <a:r>
              <a:rPr lang="ru-RU" altLang="ru-RU" sz="2400"/>
              <a:t> </a:t>
            </a:r>
          </a:p>
        </p:txBody>
      </p:sp>
      <p:graphicFrame>
        <p:nvGraphicFramePr>
          <p:cNvPr id="72707" name="Object 3">
            <a:extLst>
              <a:ext uri="{FF2B5EF4-FFF2-40B4-BE49-F238E27FC236}">
                <a16:creationId xmlns:a16="http://schemas.microsoft.com/office/drawing/2014/main" id="{C4014CDF-03AC-5741-A1D6-45E55B6E86A8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774826" y="1844675"/>
          <a:ext cx="424497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Диаграмма" r:id="rId3" imgW="2870200" imgH="1765300" progId="Excel.Chart.8">
                  <p:embed/>
                </p:oleObj>
              </mc:Choice>
              <mc:Fallback>
                <p:oleObj name="Диаграмма" r:id="rId3" imgW="2870200" imgH="1765300" progId="Excel.Chart.8">
                  <p:embed/>
                  <p:pic>
                    <p:nvPicPr>
                      <p:cNvPr id="72707" name="Object 3">
                        <a:extLst>
                          <a:ext uri="{FF2B5EF4-FFF2-40B4-BE49-F238E27FC236}">
                            <a16:creationId xmlns:a16="http://schemas.microsoft.com/office/drawing/2014/main" id="{C4014CDF-03AC-5741-A1D6-45E55B6E86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4826" y="1844675"/>
                        <a:ext cx="4244975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>
            <a:extLst>
              <a:ext uri="{FF2B5EF4-FFF2-40B4-BE49-F238E27FC236}">
                <a16:creationId xmlns:a16="http://schemas.microsoft.com/office/drawing/2014/main" id="{4CA52B78-2899-6042-8DC2-51B39A533F21}"/>
              </a:ext>
            </a:extLst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6172201" y="1844675"/>
          <a:ext cx="4244975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Диаграмма" r:id="rId5" imgW="2870200" imgH="1765300" progId="Excel.Chart.8">
                  <p:embed/>
                </p:oleObj>
              </mc:Choice>
              <mc:Fallback>
                <p:oleObj name="Диаграмма" r:id="rId5" imgW="2870200" imgH="1765300" progId="Excel.Chart.8">
                  <p:embed/>
                  <p:pic>
                    <p:nvPicPr>
                      <p:cNvPr id="72708" name="Object 4">
                        <a:extLst>
                          <a:ext uri="{FF2B5EF4-FFF2-40B4-BE49-F238E27FC236}">
                            <a16:creationId xmlns:a16="http://schemas.microsoft.com/office/drawing/2014/main" id="{4CA52B78-2899-6042-8DC2-51B39A533F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1" y="1844675"/>
                        <a:ext cx="4244975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87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>
            <a:extLst>
              <a:ext uri="{FF2B5EF4-FFF2-40B4-BE49-F238E27FC236}">
                <a16:creationId xmlns:a16="http://schemas.microsoft.com/office/drawing/2014/main" id="{C32008A7-019D-9743-99C8-55AA744837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274639"/>
            <a:ext cx="8229600" cy="1354137"/>
          </a:xfrm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sz="4000" i="1"/>
              <a:t>Графическое представление</a:t>
            </a:r>
            <a:r>
              <a:rPr lang="ru-RU" altLang="ru-RU" sz="4000"/>
              <a:t> данных</a:t>
            </a:r>
          </a:p>
        </p:txBody>
      </p:sp>
      <p:sp>
        <p:nvSpPr>
          <p:cNvPr id="73731" name="Содержимое 4">
            <a:extLst>
              <a:ext uri="{FF2B5EF4-FFF2-40B4-BE49-F238E27FC236}">
                <a16:creationId xmlns:a16="http://schemas.microsoft.com/office/drawing/2014/main" id="{623962FD-5845-5B45-9626-41B8C4234082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2135189" y="1600200"/>
            <a:ext cx="8353425" cy="4997450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Гистограмма: данные разбиваются на интервалы  последующим отображением на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 графике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3000">
              <a:latin typeface="Times New Roman" panose="02020603050405020304" pitchFamily="18" charset="0"/>
            </a:endParaRPr>
          </a:p>
        </p:txBody>
      </p:sp>
      <p:pic>
        <p:nvPicPr>
          <p:cNvPr id="73732" name="Picture 2">
            <a:extLst>
              <a:ext uri="{FF2B5EF4-FFF2-40B4-BE49-F238E27FC236}">
                <a16:creationId xmlns:a16="http://schemas.microsoft.com/office/drawing/2014/main" id="{8CCFBE0C-94A2-A045-9E56-05A4E4109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781300"/>
            <a:ext cx="5688012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Номер слайда 5">
            <a:extLst>
              <a:ext uri="{FF2B5EF4-FFF2-40B4-BE49-F238E27FC236}">
                <a16:creationId xmlns:a16="http://schemas.microsoft.com/office/drawing/2014/main" id="{FBA2BB32-2E34-F842-A352-89D2ADE3EC89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747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>
            <a:extLst>
              <a:ext uri="{FF2B5EF4-FFF2-40B4-BE49-F238E27FC236}">
                <a16:creationId xmlns:a16="http://schemas.microsoft.com/office/drawing/2014/main" id="{21C91098-D566-D143-A8D5-FBF015C64D9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457201"/>
            <a:ext cx="8229600" cy="739775"/>
          </a:xfrm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Асимметрия</a:t>
            </a:r>
          </a:p>
        </p:txBody>
      </p:sp>
      <p:sp>
        <p:nvSpPr>
          <p:cNvPr id="75779" name="Содержимое 2">
            <a:extLst>
              <a:ext uri="{FF2B5EF4-FFF2-40B4-BE49-F238E27FC236}">
                <a16:creationId xmlns:a16="http://schemas.microsoft.com/office/drawing/2014/main" id="{96DCD621-AF09-1748-A54C-8A988B6C69F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1600201"/>
            <a:ext cx="8362950" cy="4525963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/>
              <a:t>Показывает, насколько симметрично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/>
              <a:t>расположены данные относительно среднего</a:t>
            </a:r>
          </a:p>
        </p:txBody>
      </p:sp>
      <p:sp>
        <p:nvSpPr>
          <p:cNvPr id="75780" name="Номер слайда 5">
            <a:extLst>
              <a:ext uri="{FF2B5EF4-FFF2-40B4-BE49-F238E27FC236}">
                <a16:creationId xmlns:a16="http://schemas.microsoft.com/office/drawing/2014/main" id="{DD6F621B-4505-2744-A7C7-466537DD26AA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820AD308-53EA-E44F-9C6A-2AC24EF50F19}"/>
              </a:ext>
            </a:extLst>
          </p:cNvPr>
          <p:cNvGraphicFramePr>
            <a:graphicFrameLocks noGrp="1"/>
          </p:cNvGraphicFramePr>
          <p:nvPr/>
        </p:nvGraphicFramePr>
        <p:xfrm>
          <a:off x="1952625" y="3357563"/>
          <a:ext cx="7715250" cy="1638300"/>
        </p:xfrm>
        <a:graphic>
          <a:graphicData uri="http://schemas.openxmlformats.org/drawingml/2006/table">
            <a:tbl>
              <a:tblPr/>
              <a:tblGrid>
                <a:gridCol w="247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1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177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737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Асимметрия &gt; 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Асимметрия = 0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Асимметрия &lt;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0</a:t>
                      </a: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563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5786" name="Рисунок 11">
            <a:extLst>
              <a:ext uri="{FF2B5EF4-FFF2-40B4-BE49-F238E27FC236}">
                <a16:creationId xmlns:a16="http://schemas.microsoft.com/office/drawing/2014/main" id="{B4381AA4-CE49-8E41-A551-B3147609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851" y="4005264"/>
            <a:ext cx="76930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4621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Заголовок 1">
            <a:extLst>
              <a:ext uri="{FF2B5EF4-FFF2-40B4-BE49-F238E27FC236}">
                <a16:creationId xmlns:a16="http://schemas.microsoft.com/office/drawing/2014/main" id="{40A212ED-E57E-5F46-8E9E-0F9A83AABA7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457201"/>
            <a:ext cx="8229600" cy="955675"/>
          </a:xfrm>
        </p:spPr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Эксцесс</a:t>
            </a:r>
          </a:p>
        </p:txBody>
      </p:sp>
      <p:sp>
        <p:nvSpPr>
          <p:cNvPr id="77827" name="Содержимое 2">
            <a:extLst>
              <a:ext uri="{FF2B5EF4-FFF2-40B4-BE49-F238E27FC236}">
                <a16:creationId xmlns:a16="http://schemas.microsoft.com/office/drawing/2014/main" id="{DDC2518C-F067-4243-80C7-625B741DF44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095500" y="2066925"/>
            <a:ext cx="8072438" cy="3729038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Показатель «остроты» распределения.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Меньше эксцесс – «острее» распределение</a:t>
            </a:r>
          </a:p>
          <a:p>
            <a:pPr eaLnBrk="1" hangingPunct="1">
              <a:buFont typeface="Wingdings" pitchFamily="2" charset="2"/>
              <a:buNone/>
            </a:pPr>
            <a:endParaRPr lang="ru-RU" altLang="ru-RU" sz="3000">
              <a:latin typeface="Times New Roman" panose="02020603050405020304" pitchFamily="18" charset="0"/>
            </a:endParaRPr>
          </a:p>
        </p:txBody>
      </p:sp>
      <p:sp>
        <p:nvSpPr>
          <p:cNvPr id="77828" name="Номер слайда 3">
            <a:extLst>
              <a:ext uri="{FF2B5EF4-FFF2-40B4-BE49-F238E27FC236}">
                <a16:creationId xmlns:a16="http://schemas.microsoft.com/office/drawing/2014/main" id="{B89982CA-B240-504E-A97B-AD611D60A449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  <p:pic>
        <p:nvPicPr>
          <p:cNvPr id="77829" name="Содержимое 3" descr="Normal_Student.emf">
            <a:extLst>
              <a:ext uri="{FF2B5EF4-FFF2-40B4-BE49-F238E27FC236}">
                <a16:creationId xmlns:a16="http://schemas.microsoft.com/office/drawing/2014/main" id="{E1842BB6-61B0-C344-BE00-DA711D151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6" y="3108325"/>
            <a:ext cx="5357813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0" name="TextBox 5">
            <a:extLst>
              <a:ext uri="{FF2B5EF4-FFF2-40B4-BE49-F238E27FC236}">
                <a16:creationId xmlns:a16="http://schemas.microsoft.com/office/drawing/2014/main" id="{9FB9C8E4-D4CE-B541-91D1-7A1AEB331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3322638"/>
            <a:ext cx="1728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Эксцесс = 0</a:t>
            </a:r>
          </a:p>
        </p:txBody>
      </p:sp>
      <p:sp>
        <p:nvSpPr>
          <p:cNvPr id="77831" name="TextBox 6">
            <a:extLst>
              <a:ext uri="{FF2B5EF4-FFF2-40B4-BE49-F238E27FC236}">
                <a16:creationId xmlns:a16="http://schemas.microsoft.com/office/drawing/2014/main" id="{E7775F07-767C-1940-9583-DC2FD25B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0" y="4251326"/>
            <a:ext cx="1728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>
                <a:latin typeface="Times New Roman" panose="02020603050405020304" pitchFamily="18" charset="0"/>
              </a:rPr>
              <a:t>Эксцесс = 1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E5F0DD66-B8EE-8547-BAD2-FD1ABCD2011A}"/>
              </a:ext>
            </a:extLst>
          </p:cNvPr>
          <p:cNvCxnSpPr>
            <a:stCxn id="77830" idx="1"/>
          </p:cNvCxnSpPr>
          <p:nvPr/>
        </p:nvCxnSpPr>
        <p:spPr>
          <a:xfrm rot="10800000">
            <a:off x="5595938" y="3179763"/>
            <a:ext cx="2786062" cy="373062"/>
          </a:xfrm>
          <a:prstGeom prst="line">
            <a:avLst/>
          </a:prstGeom>
          <a:ln w="3810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5B324D13-663D-1443-9AF1-9D212A144379}"/>
              </a:ext>
            </a:extLst>
          </p:cNvPr>
          <p:cNvCxnSpPr/>
          <p:nvPr/>
        </p:nvCxnSpPr>
        <p:spPr>
          <a:xfrm rot="10800000" flipV="1">
            <a:off x="6881814" y="4481514"/>
            <a:ext cx="1500187" cy="769937"/>
          </a:xfrm>
          <a:prstGeom prst="line">
            <a:avLst/>
          </a:prstGeom>
          <a:ln w="381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5240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Заголовок 1">
            <a:extLst>
              <a:ext uri="{FF2B5EF4-FFF2-40B4-BE49-F238E27FC236}">
                <a16:creationId xmlns:a16="http://schemas.microsoft.com/office/drawing/2014/main" id="{9D026079-4987-E549-B775-3513081CF3A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i="1"/>
              <a:t>Эксцесс</a:t>
            </a:r>
          </a:p>
        </p:txBody>
      </p:sp>
      <p:sp>
        <p:nvSpPr>
          <p:cNvPr id="79875" name="Содержимое 2">
            <a:extLst>
              <a:ext uri="{FF2B5EF4-FFF2-40B4-BE49-F238E27FC236}">
                <a16:creationId xmlns:a16="http://schemas.microsoft.com/office/drawing/2014/main" id="{C5E4EA01-3D75-0E44-8615-F65BC91A56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81189" y="1928814"/>
            <a:ext cx="3278187" cy="4452937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Эталонным является нормальное распределение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Отрицательные значения эксцесса наблюдаются у бимодальных распределений</a:t>
            </a:r>
          </a:p>
        </p:txBody>
      </p:sp>
      <p:sp>
        <p:nvSpPr>
          <p:cNvPr id="79876" name="Номер слайда 3">
            <a:extLst>
              <a:ext uri="{FF2B5EF4-FFF2-40B4-BE49-F238E27FC236}">
                <a16:creationId xmlns:a16="http://schemas.microsoft.com/office/drawing/2014/main" id="{C50BB5C6-5D0B-794D-82C9-BAF78EBB131A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  <p:pic>
        <p:nvPicPr>
          <p:cNvPr id="79877" name="Picture 3">
            <a:extLst>
              <a:ext uri="{FF2B5EF4-FFF2-40B4-BE49-F238E27FC236}">
                <a16:creationId xmlns:a16="http://schemas.microsoft.com/office/drawing/2014/main" id="{E5F6B245-E9F5-044B-8345-991997BEA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9" y="2928938"/>
            <a:ext cx="5113337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906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Заголовок 1">
            <a:extLst>
              <a:ext uri="{FF2B5EF4-FFF2-40B4-BE49-F238E27FC236}">
                <a16:creationId xmlns:a16="http://schemas.microsoft.com/office/drawing/2014/main" id="{962E6B5C-6636-2245-9213-BB145F94F4FF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i="1"/>
              <a:t>Нормальное распределение</a:t>
            </a:r>
          </a:p>
        </p:txBody>
      </p:sp>
      <p:graphicFrame>
        <p:nvGraphicFramePr>
          <p:cNvPr id="81923" name="Содержимое 3">
            <a:extLst>
              <a:ext uri="{FF2B5EF4-FFF2-40B4-BE49-F238E27FC236}">
                <a16:creationId xmlns:a16="http://schemas.microsoft.com/office/drawing/2014/main" id="{C7B4FEA4-698D-864C-B45B-20E9078B6679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6383338" y="3490913"/>
          <a:ext cx="2449512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19" name="Формула" r:id="rId4" imgW="31013400" imgH="11404600" progId="Equation.3">
                  <p:embed/>
                </p:oleObj>
              </mc:Choice>
              <mc:Fallback>
                <p:oleObj name="Формула" r:id="rId4" imgW="31013400" imgH="11404600" progId="Equation.3">
                  <p:embed/>
                  <p:pic>
                    <p:nvPicPr>
                      <p:cNvPr id="81923" name="Содержимое 3">
                        <a:extLst>
                          <a:ext uri="{FF2B5EF4-FFF2-40B4-BE49-F238E27FC236}">
                            <a16:creationId xmlns:a16="http://schemas.microsoft.com/office/drawing/2014/main" id="{C7B4FEA4-698D-864C-B45B-20E9078B66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338" y="3490913"/>
                        <a:ext cx="2449512" cy="109061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4" name="Object 3">
            <a:extLst>
              <a:ext uri="{FF2B5EF4-FFF2-40B4-BE49-F238E27FC236}">
                <a16:creationId xmlns:a16="http://schemas.microsoft.com/office/drawing/2014/main" id="{054C2C54-9864-4F4B-8256-E1EE4A78227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1900" y="2205038"/>
          <a:ext cx="2160588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" name="Формула" r:id="rId6" imgW="24574500" imgH="10820400" progId="Equation.3">
                  <p:embed/>
                </p:oleObj>
              </mc:Choice>
              <mc:Fallback>
                <p:oleObj name="Формула" r:id="rId6" imgW="24574500" imgH="10820400" progId="Equation.3">
                  <p:embed/>
                  <p:pic>
                    <p:nvPicPr>
                      <p:cNvPr id="81924" name="Object 3">
                        <a:extLst>
                          <a:ext uri="{FF2B5EF4-FFF2-40B4-BE49-F238E27FC236}">
                            <a16:creationId xmlns:a16="http://schemas.microsoft.com/office/drawing/2014/main" id="{054C2C54-9864-4F4B-8256-E1EE4A78227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1900" y="2205038"/>
                        <a:ext cx="2160588" cy="100806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5" name="TextBox 5">
            <a:extLst>
              <a:ext uri="{FF2B5EF4-FFF2-40B4-BE49-F238E27FC236}">
                <a16:creationId xmlns:a16="http://schemas.microsoft.com/office/drawing/2014/main" id="{8F101C51-3352-E14A-97B1-BF5DBBB61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1188" y="2357439"/>
            <a:ext cx="3567112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Стандартизованное: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3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Общий вид:</a:t>
            </a:r>
          </a:p>
        </p:txBody>
      </p:sp>
      <p:sp>
        <p:nvSpPr>
          <p:cNvPr id="81926" name="TextBox 6">
            <a:extLst>
              <a:ext uri="{FF2B5EF4-FFF2-40B4-BE49-F238E27FC236}">
                <a16:creationId xmlns:a16="http://schemas.microsoft.com/office/drawing/2014/main" id="{BB007414-51E1-1A46-8D26-B1F19FC0C2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8375" y="4500564"/>
            <a:ext cx="673735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Среднее значение  = µ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Среднеквадратичное отклонение = </a:t>
            </a:r>
            <a:r>
              <a:rPr lang="el-GR" altLang="ru-RU" sz="3000">
                <a:latin typeface="Times New Roman" panose="02020603050405020304" pitchFamily="18" charset="0"/>
              </a:rPr>
              <a:t>σ</a:t>
            </a:r>
            <a:endParaRPr lang="ru-RU" altLang="ru-RU" sz="3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Асимметрия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Эксцесс = 0</a:t>
            </a:r>
          </a:p>
        </p:txBody>
      </p:sp>
      <p:sp>
        <p:nvSpPr>
          <p:cNvPr id="81927" name="Номер слайда 6">
            <a:extLst>
              <a:ext uri="{FF2B5EF4-FFF2-40B4-BE49-F238E27FC236}">
                <a16:creationId xmlns:a16="http://schemas.microsoft.com/office/drawing/2014/main" id="{D2E611EF-69D7-3343-B4C2-1DA20ABC1AE4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2109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normal_0.emf">
            <a:extLst>
              <a:ext uri="{FF2B5EF4-FFF2-40B4-BE49-F238E27FC236}">
                <a16:creationId xmlns:a16="http://schemas.microsoft.com/office/drawing/2014/main" id="{B651833E-DFEC-694A-BE2E-7B5E28B31D8F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9189" y="2601914"/>
            <a:ext cx="7570787" cy="3036887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FAD0F8-50E4-3A40-88F6-ABE226275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714626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µ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σ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= 1</a:t>
            </a:r>
          </a:p>
        </p:txBody>
      </p:sp>
      <p:sp>
        <p:nvSpPr>
          <p:cNvPr id="83972" name="Заголовок 1">
            <a:extLst>
              <a:ext uri="{FF2B5EF4-FFF2-40B4-BE49-F238E27FC236}">
                <a16:creationId xmlns:a16="http://schemas.microsoft.com/office/drawing/2014/main" id="{ACC9396B-4FAF-784E-918A-A2976F0292B7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i="1"/>
              <a:t>Нормальное распределение</a:t>
            </a:r>
          </a:p>
        </p:txBody>
      </p:sp>
      <p:pic>
        <p:nvPicPr>
          <p:cNvPr id="5" name="Рисунок 4" descr="normal_1.emf">
            <a:extLst>
              <a:ext uri="{FF2B5EF4-FFF2-40B4-BE49-F238E27FC236}">
                <a16:creationId xmlns:a16="http://schemas.microsoft.com/office/drawing/2014/main" id="{D6C164AE-B974-B349-8099-3BBBF471CA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714625"/>
            <a:ext cx="71501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4AC7CEB-6709-2643-A0FE-3BABC0905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714626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µ = 0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σ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= 2</a:t>
            </a:r>
          </a:p>
        </p:txBody>
      </p:sp>
      <p:pic>
        <p:nvPicPr>
          <p:cNvPr id="6" name="Рисунок 5" descr="normal_2.emf">
            <a:extLst>
              <a:ext uri="{FF2B5EF4-FFF2-40B4-BE49-F238E27FC236}">
                <a16:creationId xmlns:a16="http://schemas.microsoft.com/office/drawing/2014/main" id="{A32E6E7B-429F-7B4D-96BA-6D59587DF1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2714625"/>
            <a:ext cx="7150100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A08B8C7-A9FD-484C-A113-5591F2F1D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714626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µ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σ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= 1</a:t>
            </a:r>
          </a:p>
        </p:txBody>
      </p:sp>
      <p:pic>
        <p:nvPicPr>
          <p:cNvPr id="7" name="Рисунок 6" descr="normal_3.emf">
            <a:extLst>
              <a:ext uri="{FF2B5EF4-FFF2-40B4-BE49-F238E27FC236}">
                <a16:creationId xmlns:a16="http://schemas.microsoft.com/office/drawing/2014/main" id="{6BB48B3F-B1CF-204E-A45D-8F87BAC22A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8" y="2349501"/>
            <a:ext cx="7632700" cy="357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D98988-794D-054C-8E6F-6187D562A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0875" y="2714626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µ = 1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l-GR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σ</a:t>
            </a:r>
            <a:r>
              <a:rPr lang="ru-RU" altLang="ru-RU" sz="1800">
                <a:solidFill>
                  <a:schemeClr val="bg1"/>
                </a:solidFill>
                <a:latin typeface="Times New Roman" panose="02020603050405020304" pitchFamily="18" charset="0"/>
              </a:rPr>
              <a:t> = 2</a:t>
            </a:r>
          </a:p>
        </p:txBody>
      </p:sp>
      <p:sp>
        <p:nvSpPr>
          <p:cNvPr id="83979" name="Номер слайда 13">
            <a:extLst>
              <a:ext uri="{FF2B5EF4-FFF2-40B4-BE49-F238E27FC236}">
                <a16:creationId xmlns:a16="http://schemas.microsoft.com/office/drawing/2014/main" id="{7C877AA7-60D2-D84B-A866-57F6F025DC83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9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13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id="{BA02F8C3-2DFA-2A49-9DD5-22CEE9A3DD9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81200" y="457200"/>
            <a:ext cx="8229600" cy="1100138"/>
          </a:xfrm>
        </p:spPr>
        <p:txBody>
          <a:bodyPr vert="horz" lIns="92075" tIns="46038" rIns="92075" bIns="46038" rtlCol="0" anchor="b">
            <a:normAutofit fontScale="90000"/>
          </a:bodyPr>
          <a:lstStyle/>
          <a:p>
            <a:pPr eaLnBrk="1" hangingPunct="1"/>
            <a:r>
              <a:rPr lang="ru-RU" altLang="ru-RU" sz="4000" i="1">
                <a:latin typeface="Times New Roman" panose="02020603050405020304" pitchFamily="18" charset="0"/>
              </a:rPr>
              <a:t>Показатели описательной статистики</a:t>
            </a:r>
          </a:p>
        </p:txBody>
      </p:sp>
      <p:sp>
        <p:nvSpPr>
          <p:cNvPr id="51203" name="Содержимое 2">
            <a:extLst>
              <a:ext uri="{FF2B5EF4-FFF2-40B4-BE49-F238E27FC236}">
                <a16:creationId xmlns:a16="http://schemas.microsoft.com/office/drawing/2014/main" id="{F34CFD13-3690-AF41-9B3F-42A5AD660A4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1785939"/>
            <a:ext cx="8229600" cy="4357687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Показатели положения: среднее значение, медиана, мода, минимальной и максимальное значения, квартили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Показатели разброса: дисперсия, стандартное отклонение, размах, межквартильный размах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Показатели симметрии: асимметрии, положение медианы относительно среднего</a:t>
            </a:r>
            <a:endParaRPr lang="en-US" altLang="ru-RU"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Показатели формы: эксцесс</a:t>
            </a:r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id="{3D692C75-B831-7749-B61D-CC4AA297DC22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328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Заголовок 1">
            <a:extLst>
              <a:ext uri="{FF2B5EF4-FFF2-40B4-BE49-F238E27FC236}">
                <a16:creationId xmlns:a16="http://schemas.microsoft.com/office/drawing/2014/main" id="{DE30ED5B-D54A-6E49-80C9-634B60168E39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 vert="horz" lIns="92075" tIns="46038" rIns="92075" bIns="46038" rtlCol="0" anchor="b">
            <a:normAutofit/>
          </a:bodyPr>
          <a:lstStyle/>
          <a:p>
            <a:pPr eaLnBrk="1" hangingPunct="1"/>
            <a:r>
              <a:rPr lang="ru-RU" altLang="ru-RU" i="1"/>
              <a:t>Некоторые свойства</a:t>
            </a:r>
          </a:p>
        </p:txBody>
      </p:sp>
      <p:sp>
        <p:nvSpPr>
          <p:cNvPr id="86019" name="Содержимое 2">
            <a:extLst>
              <a:ext uri="{FF2B5EF4-FFF2-40B4-BE49-F238E27FC236}">
                <a16:creationId xmlns:a16="http://schemas.microsoft.com/office/drawing/2014/main" id="{3080C4CA-BDF4-9443-B9EF-F303C855108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3388" y="2057400"/>
            <a:ext cx="4106862" cy="4300538"/>
          </a:xfrm>
        </p:spPr>
        <p:txBody>
          <a:bodyPr vert="horz" lIns="92075" tIns="46038" rIns="92075" bIns="46038" rtlCol="0"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68% значений отклоняются от среднего не более, чем на величину одного стандартного отклонения, 95% -- двух, 99,7% -- трех.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3000">
                <a:latin typeface="Times New Roman" panose="02020603050405020304" pitchFamily="18" charset="0"/>
              </a:rPr>
              <a:t>Распределение симметричное, эксцесс равен 0.</a:t>
            </a:r>
          </a:p>
        </p:txBody>
      </p:sp>
      <p:pic>
        <p:nvPicPr>
          <p:cNvPr id="86020" name="Рисунок 3" descr="norm.png">
            <a:extLst>
              <a:ext uri="{FF2B5EF4-FFF2-40B4-BE49-F238E27FC236}">
                <a16:creationId xmlns:a16="http://schemas.microsoft.com/office/drawing/2014/main" id="{A9230E43-A2EC-C049-85D4-BC2DBDF9E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25" y="2071688"/>
            <a:ext cx="451485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Номер слайда 4">
            <a:extLst>
              <a:ext uri="{FF2B5EF4-FFF2-40B4-BE49-F238E27FC236}">
                <a16:creationId xmlns:a16="http://schemas.microsoft.com/office/drawing/2014/main" id="{9F306A53-D3B7-BC41-A13E-2C96F1C5033D}"/>
              </a:ext>
            </a:extLst>
          </p:cNvPr>
          <p:cNvSpPr txBox="1">
            <a:spLocks noGrp="1"/>
          </p:cNvSpPr>
          <p:nvPr/>
        </p:nvSpPr>
        <p:spPr bwMode="auto">
          <a:xfrm>
            <a:off x="8077200" y="63246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 anchor="ctr"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endParaRPr lang="ru-RU" altLang="ru-RU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294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2F2BA300-8375-034F-B9E2-CE6BF8BA0D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1"/>
            <a:ext cx="8147050" cy="73977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RU" sz="4000" b="1" i="1">
                <a:latin typeface="Times New Roman" panose="02020603050405020304" pitchFamily="18" charset="0"/>
              </a:rPr>
            </a:br>
            <a:r>
              <a:rPr lang="ru-RU" altLang="ru-RU" sz="3200" b="1" i="1">
                <a:latin typeface="Times New Roman" panose="02020603050405020304" pitchFamily="18" charset="0"/>
              </a:rPr>
              <a:t>Виды средних значений</a:t>
            </a:r>
            <a:r>
              <a:rPr lang="ru-RU" altLang="ru-RU" sz="4000">
                <a:latin typeface="Times New Roman" panose="02020603050405020304" pitchFamily="18" charset="0"/>
              </a:rPr>
              <a:t>:</a:t>
            </a:r>
            <a:br>
              <a:rPr lang="ru-RU" altLang="ru-RU" sz="4000">
                <a:latin typeface="Times New Roman" panose="02020603050405020304" pitchFamily="18" charset="0"/>
              </a:rPr>
            </a:br>
            <a:endParaRPr lang="ru-RU" altLang="ru-RU" sz="2800" b="1" i="1">
              <a:latin typeface="Times New Roman" panose="02020603050405020304" pitchFamily="18" charset="0"/>
            </a:endParaRP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261F10F4-E91C-5949-A82E-5B4E9C826549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919288" y="1412875"/>
            <a:ext cx="8229600" cy="49672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ru-RU" i="1">
              <a:latin typeface="Times New Roman" panose="02020603050405020304" pitchFamily="18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i="1">
                <a:latin typeface="Times New Roman" panose="02020603050405020304" pitchFamily="18" charset="0"/>
              </a:rPr>
              <a:t>среднее арифметическое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i="1">
                <a:latin typeface="Times New Roman" panose="02020603050405020304" pitchFamily="18" charset="0"/>
              </a:rPr>
              <a:t>среднее гармоническое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i="1">
                <a:latin typeface="Times New Roman" panose="02020603050405020304" pitchFamily="18" charset="0"/>
              </a:rPr>
              <a:t>среднее геометрическое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ru-RU" b="1" i="1">
                <a:latin typeface="Times New Roman" panose="02020603050405020304" pitchFamily="18" charset="0"/>
              </a:rPr>
              <a:t>среднее степенное</a:t>
            </a:r>
          </a:p>
        </p:txBody>
      </p:sp>
      <p:sp>
        <p:nvSpPr>
          <p:cNvPr id="53252" name="Rectangle 5">
            <a:extLst>
              <a:ext uri="{FF2B5EF4-FFF2-40B4-BE49-F238E27FC236}">
                <a16:creationId xmlns:a16="http://schemas.microsoft.com/office/drawing/2014/main" id="{1FFE5591-6D9D-B44D-A6B8-E9681C68C2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3253" name="Object 4">
            <a:extLst>
              <a:ext uri="{FF2B5EF4-FFF2-40B4-BE49-F238E27FC236}">
                <a16:creationId xmlns:a16="http://schemas.microsoft.com/office/drawing/2014/main" id="{144E98F8-4110-D345-96BD-30542E7608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1104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Формула" r:id="rId3" imgW="25450800" imgH="14046200" progId="Equation.3">
                  <p:embed/>
                </p:oleObj>
              </mc:Choice>
              <mc:Fallback>
                <p:oleObj name="Формула" r:id="rId3" imgW="25450800" imgH="14046200" progId="Equation.3">
                  <p:embed/>
                  <p:pic>
                    <p:nvPicPr>
                      <p:cNvPr id="53253" name="Object 4">
                        <a:extLst>
                          <a:ext uri="{FF2B5EF4-FFF2-40B4-BE49-F238E27FC236}">
                            <a16:creationId xmlns:a16="http://schemas.microsoft.com/office/drawing/2014/main" id="{144E98F8-4110-D345-96BD-30542E7608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104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7">
            <a:extLst>
              <a:ext uri="{FF2B5EF4-FFF2-40B4-BE49-F238E27FC236}">
                <a16:creationId xmlns:a16="http://schemas.microsoft.com/office/drawing/2014/main" id="{DBF2C153-7227-634D-ABF7-6E641A9F8D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3255" name="Object 6">
            <a:extLst>
              <a:ext uri="{FF2B5EF4-FFF2-40B4-BE49-F238E27FC236}">
                <a16:creationId xmlns:a16="http://schemas.microsoft.com/office/drawing/2014/main" id="{8A309665-9F88-4C49-A0F6-83B1DDABBCB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0"/>
          <a:ext cx="11049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" name="Формула" r:id="rId5" imgW="25450800" imgH="14046200" progId="Equation.3">
                  <p:embed/>
                </p:oleObj>
              </mc:Choice>
              <mc:Fallback>
                <p:oleObj name="Формула" r:id="rId5" imgW="25450800" imgH="14046200" progId="Equation.3">
                  <p:embed/>
                  <p:pic>
                    <p:nvPicPr>
                      <p:cNvPr id="53255" name="Object 6">
                        <a:extLst>
                          <a:ext uri="{FF2B5EF4-FFF2-40B4-BE49-F238E27FC236}">
                            <a16:creationId xmlns:a16="http://schemas.microsoft.com/office/drawing/2014/main" id="{8A309665-9F88-4C49-A0F6-83B1DDABBC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11049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6996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3">
            <a:extLst>
              <a:ext uri="{FF2B5EF4-FFF2-40B4-BE49-F238E27FC236}">
                <a16:creationId xmlns:a16="http://schemas.microsoft.com/office/drawing/2014/main" id="{416C0523-73AF-344D-AC9D-42F5E22823A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1"/>
            <a:ext cx="8229600" cy="1027113"/>
          </a:xfrm>
        </p:spPr>
        <p:txBody>
          <a:bodyPr/>
          <a:lstStyle/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Среднее арифметическое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62647E56-84FA-7346-AD75-A4E45217540F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981200"/>
            <a:ext cx="3538538" cy="33924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среднее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среднее для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сгруппированных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данных, </a:t>
            </a:r>
          </a:p>
        </p:txBody>
      </p:sp>
      <p:sp>
        <p:nvSpPr>
          <p:cNvPr id="54276" name="Rectangle 5">
            <a:extLst>
              <a:ext uri="{FF2B5EF4-FFF2-40B4-BE49-F238E27FC236}">
                <a16:creationId xmlns:a16="http://schemas.microsoft.com/office/drawing/2014/main" id="{5214A7E2-0B57-474D-A010-8F1C48FEF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4277" name="Rectangle 7">
            <a:extLst>
              <a:ext uri="{FF2B5EF4-FFF2-40B4-BE49-F238E27FC236}">
                <a16:creationId xmlns:a16="http://schemas.microsoft.com/office/drawing/2014/main" id="{21743F40-67AD-3942-9A63-AA0ED9089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4278" name="Rectangle 9">
            <a:extLst>
              <a:ext uri="{FF2B5EF4-FFF2-40B4-BE49-F238E27FC236}">
                <a16:creationId xmlns:a16="http://schemas.microsoft.com/office/drawing/2014/main" id="{9F76475F-9E96-A34E-8E89-4E373B4B0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4279" name="Rectangle 11">
            <a:extLst>
              <a:ext uri="{FF2B5EF4-FFF2-40B4-BE49-F238E27FC236}">
                <a16:creationId xmlns:a16="http://schemas.microsoft.com/office/drawing/2014/main" id="{7C1FF10C-8EA6-4D43-B6A2-9C734E941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4280" name="Rectangle 19">
            <a:extLst>
              <a:ext uri="{FF2B5EF4-FFF2-40B4-BE49-F238E27FC236}">
                <a16:creationId xmlns:a16="http://schemas.microsoft.com/office/drawing/2014/main" id="{D107A655-AE8E-4F4E-9758-2F2B340BD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4281" name="Rectangle 21">
            <a:extLst>
              <a:ext uri="{FF2B5EF4-FFF2-40B4-BE49-F238E27FC236}">
                <a16:creationId xmlns:a16="http://schemas.microsoft.com/office/drawing/2014/main" id="{C557DAA4-94A7-DF4C-8C45-016A7523E6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4282" name="Rectangle 25">
            <a:extLst>
              <a:ext uri="{FF2B5EF4-FFF2-40B4-BE49-F238E27FC236}">
                <a16:creationId xmlns:a16="http://schemas.microsoft.com/office/drawing/2014/main" id="{884D0F29-862B-7E41-804E-AAADC5156C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25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4283" name="Object 24">
            <a:extLst>
              <a:ext uri="{FF2B5EF4-FFF2-40B4-BE49-F238E27FC236}">
                <a16:creationId xmlns:a16="http://schemas.microsoft.com/office/drawing/2014/main" id="{46EBAE48-14B2-4F43-8085-8BF656A8E7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8" y="3644900"/>
          <a:ext cx="3816350" cy="237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Формула" r:id="rId3" imgW="19900900" imgH="19304000" progId="Equation.3">
                  <p:embed/>
                </p:oleObj>
              </mc:Choice>
              <mc:Fallback>
                <p:oleObj name="Формула" r:id="rId3" imgW="19900900" imgH="19304000" progId="Equation.3">
                  <p:embed/>
                  <p:pic>
                    <p:nvPicPr>
                      <p:cNvPr id="54283" name="Object 24">
                        <a:extLst>
                          <a:ext uri="{FF2B5EF4-FFF2-40B4-BE49-F238E27FC236}">
                            <a16:creationId xmlns:a16="http://schemas.microsoft.com/office/drawing/2014/main" id="{46EBAE48-14B2-4F43-8085-8BF656A8E7E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8" y="3644900"/>
                        <a:ext cx="3816350" cy="2376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4" name="Rectangle 27">
            <a:extLst>
              <a:ext uri="{FF2B5EF4-FFF2-40B4-BE49-F238E27FC236}">
                <a16:creationId xmlns:a16="http://schemas.microsoft.com/office/drawing/2014/main" id="{B35356C3-F737-DC48-82B1-E36E5BC712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4285" name="Object 26">
            <a:extLst>
              <a:ext uri="{FF2B5EF4-FFF2-40B4-BE49-F238E27FC236}">
                <a16:creationId xmlns:a16="http://schemas.microsoft.com/office/drawing/2014/main" id="{45F3CDD8-50A1-0942-9173-F57F60CA9C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0463" y="1628775"/>
          <a:ext cx="36004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Формула" r:id="rId5" imgW="18719800" imgH="9944100" progId="Equation.3">
                  <p:embed/>
                </p:oleObj>
              </mc:Choice>
              <mc:Fallback>
                <p:oleObj name="Формула" r:id="rId5" imgW="18719800" imgH="9944100" progId="Equation.3">
                  <p:embed/>
                  <p:pic>
                    <p:nvPicPr>
                      <p:cNvPr id="54285" name="Object 26">
                        <a:extLst>
                          <a:ext uri="{FF2B5EF4-FFF2-40B4-BE49-F238E27FC236}">
                            <a16:creationId xmlns:a16="http://schemas.microsoft.com/office/drawing/2014/main" id="{45F3CDD8-50A1-0942-9173-F57F60CA9C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3" y="1628775"/>
                        <a:ext cx="360045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6" name="Rectangle 30">
            <a:extLst>
              <a:ext uri="{FF2B5EF4-FFF2-40B4-BE49-F238E27FC236}">
                <a16:creationId xmlns:a16="http://schemas.microsoft.com/office/drawing/2014/main" id="{264BB777-7618-0646-BD82-5B0119A56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4287" name="Object 29">
            <a:extLst>
              <a:ext uri="{FF2B5EF4-FFF2-40B4-BE49-F238E27FC236}">
                <a16:creationId xmlns:a16="http://schemas.microsoft.com/office/drawing/2014/main" id="{1EDD3F3B-3087-1447-9811-D93FF1AF2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7350" y="5445126"/>
          <a:ext cx="3240088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Формула" r:id="rId7" imgW="14046200" imgH="9944100" progId="Equation.3">
                  <p:embed/>
                </p:oleObj>
              </mc:Choice>
              <mc:Fallback>
                <p:oleObj name="Формула" r:id="rId7" imgW="14046200" imgH="9944100" progId="Equation.3">
                  <p:embed/>
                  <p:pic>
                    <p:nvPicPr>
                      <p:cNvPr id="54287" name="Object 29">
                        <a:extLst>
                          <a:ext uri="{FF2B5EF4-FFF2-40B4-BE49-F238E27FC236}">
                            <a16:creationId xmlns:a16="http://schemas.microsoft.com/office/drawing/2014/main" id="{1EDD3F3B-3087-1447-9811-D93FF1AF2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5445126"/>
                        <a:ext cx="3240088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9623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27">
            <a:extLst>
              <a:ext uri="{FF2B5EF4-FFF2-40B4-BE49-F238E27FC236}">
                <a16:creationId xmlns:a16="http://schemas.microsoft.com/office/drawing/2014/main" id="{AD9A2466-482C-EF4E-BF03-08D3CF3F95E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457201"/>
            <a:ext cx="8229600" cy="5953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Определить среднее количество мячей, </a:t>
            </a:r>
            <a:br>
              <a:rPr lang="ru-RU" altLang="ru-RU" sz="2800" b="1" i="1">
                <a:latin typeface="Times New Roman" panose="02020603050405020304" pitchFamily="18" charset="0"/>
              </a:rPr>
            </a:br>
            <a:r>
              <a:rPr lang="ru-RU" altLang="ru-RU" sz="2800" b="1" i="1">
                <a:latin typeface="Times New Roman" panose="02020603050405020304" pitchFamily="18" charset="0"/>
              </a:rPr>
              <a:t>забитых за один матч</a:t>
            </a:r>
          </a:p>
        </p:txBody>
      </p:sp>
      <p:graphicFrame>
        <p:nvGraphicFramePr>
          <p:cNvPr id="43243" name="Group 235">
            <a:extLst>
              <a:ext uri="{FF2B5EF4-FFF2-40B4-BE49-F238E27FC236}">
                <a16:creationId xmlns:a16="http://schemas.microsoft.com/office/drawing/2014/main" id="{4C425AC4-6302-1842-883A-235F0FD9A1A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2927351" y="1557338"/>
          <a:ext cx="6481763" cy="4735512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1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048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забитых мячей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матчей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41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45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8129"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T="45715" marB="45715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06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9">
            <a:extLst>
              <a:ext uri="{FF2B5EF4-FFF2-40B4-BE49-F238E27FC236}">
                <a16:creationId xmlns:a16="http://schemas.microsoft.com/office/drawing/2014/main" id="{046D75D5-F514-5A46-8822-1D343F0A72A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Определить средний возраст сотрудников</a:t>
            </a:r>
          </a:p>
        </p:txBody>
      </p:sp>
      <p:graphicFrame>
        <p:nvGraphicFramePr>
          <p:cNvPr id="193562" name="Group 26">
            <a:extLst>
              <a:ext uri="{FF2B5EF4-FFF2-40B4-BE49-F238E27FC236}">
                <a16:creationId xmlns:a16="http://schemas.microsoft.com/office/drawing/2014/main" id="{65A60985-59F4-DF4F-90EB-EDED7C66B932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981200" y="1981200"/>
          <a:ext cx="8229600" cy="3600450"/>
        </p:xfrm>
        <a:graphic>
          <a:graphicData uri="http://schemas.openxmlformats.org/drawingml/2006/table">
            <a:tbl>
              <a:tblPr/>
              <a:tblGrid>
                <a:gridCol w="45037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58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720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Возраст сотрудников, лет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Число сотрудников</a:t>
                      </a:r>
                    </a:p>
                  </a:txBody>
                  <a:tcPr marT="45728" marB="45728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 20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48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2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20  - 30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21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2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30 – 40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75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25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40 – 50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62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241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свыше 50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54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8752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7E0F013E-9783-7346-BCA4-0BFE516DA542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3200" b="1" i="1">
                <a:latin typeface="Times New Roman" panose="02020603050405020304" pitchFamily="18" charset="0"/>
              </a:rPr>
              <a:t>Среднее гармоническое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4EE4907-8471-2646-8033-6C761E77B603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981200" y="1981200"/>
            <a:ext cx="3538538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среднее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altLang="ru-RU">
              <a:latin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среднее для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сгруппированных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>
                <a:latin typeface="Times New Roman" panose="02020603050405020304" pitchFamily="18" charset="0"/>
              </a:rPr>
              <a:t>данных, </a:t>
            </a:r>
          </a:p>
        </p:txBody>
      </p:sp>
      <p:sp>
        <p:nvSpPr>
          <p:cNvPr id="57348" name="Rectangle 4">
            <a:extLst>
              <a:ext uri="{FF2B5EF4-FFF2-40B4-BE49-F238E27FC236}">
                <a16:creationId xmlns:a16="http://schemas.microsoft.com/office/drawing/2014/main" id="{FA8B62E4-05D6-4247-9EC1-E2AA643B7C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7349" name="Rectangle 6">
            <a:extLst>
              <a:ext uri="{FF2B5EF4-FFF2-40B4-BE49-F238E27FC236}">
                <a16:creationId xmlns:a16="http://schemas.microsoft.com/office/drawing/2014/main" id="{D81CEA22-DAFA-6142-94C5-4BE44283AD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7350" name="Rectangle 8">
            <a:extLst>
              <a:ext uri="{FF2B5EF4-FFF2-40B4-BE49-F238E27FC236}">
                <a16:creationId xmlns:a16="http://schemas.microsoft.com/office/drawing/2014/main" id="{CE6D0CD5-DF19-5C47-84EF-59C79165F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7351" name="Rectangle 10">
            <a:extLst>
              <a:ext uri="{FF2B5EF4-FFF2-40B4-BE49-F238E27FC236}">
                <a16:creationId xmlns:a16="http://schemas.microsoft.com/office/drawing/2014/main" id="{9AEC6713-A8D4-3C4C-A3A0-BFBD77C5C7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7352" name="Rectangle 12">
            <a:extLst>
              <a:ext uri="{FF2B5EF4-FFF2-40B4-BE49-F238E27FC236}">
                <a16:creationId xmlns:a16="http://schemas.microsoft.com/office/drawing/2014/main" id="{BBD0D085-D3DF-A948-8733-2091704AC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7353" name="Rectangle 14">
            <a:extLst>
              <a:ext uri="{FF2B5EF4-FFF2-40B4-BE49-F238E27FC236}">
                <a16:creationId xmlns:a16="http://schemas.microsoft.com/office/drawing/2014/main" id="{D18A6E1A-61E4-FC42-9D86-F2492568C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7354" name="Rectangle 16">
            <a:extLst>
              <a:ext uri="{FF2B5EF4-FFF2-40B4-BE49-F238E27FC236}">
                <a16:creationId xmlns:a16="http://schemas.microsoft.com/office/drawing/2014/main" id="{766D9360-9688-A84A-8947-1C3EBDC21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25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7355" name="Rectangle 18">
            <a:extLst>
              <a:ext uri="{FF2B5EF4-FFF2-40B4-BE49-F238E27FC236}">
                <a16:creationId xmlns:a16="http://schemas.microsoft.com/office/drawing/2014/main" id="{928EBFF3-6564-8E40-8F41-8C9AEE0BB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300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57356" name="Rectangle 21">
            <a:extLst>
              <a:ext uri="{FF2B5EF4-FFF2-40B4-BE49-F238E27FC236}">
                <a16:creationId xmlns:a16="http://schemas.microsoft.com/office/drawing/2014/main" id="{D3BD9162-762E-A54C-A33C-CBD1EB7BD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25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7357" name="Object 20">
            <a:extLst>
              <a:ext uri="{FF2B5EF4-FFF2-40B4-BE49-F238E27FC236}">
                <a16:creationId xmlns:a16="http://schemas.microsoft.com/office/drawing/2014/main" id="{1D33FD34-DAA7-B942-8F59-E8C65E0E41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3800" y="1674813"/>
          <a:ext cx="2813050" cy="163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Формула" r:id="rId3" imgW="14630400" imgH="14630400" progId="Equation.3">
                  <p:embed/>
                </p:oleObj>
              </mc:Choice>
              <mc:Fallback>
                <p:oleObj name="Формула" r:id="rId3" imgW="14630400" imgH="14630400" progId="Equation.3">
                  <p:embed/>
                  <p:pic>
                    <p:nvPicPr>
                      <p:cNvPr id="57357" name="Object 20">
                        <a:extLst>
                          <a:ext uri="{FF2B5EF4-FFF2-40B4-BE49-F238E27FC236}">
                            <a16:creationId xmlns:a16="http://schemas.microsoft.com/office/drawing/2014/main" id="{1D33FD34-DAA7-B942-8F59-E8C65E0E41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1674813"/>
                        <a:ext cx="2813050" cy="163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8" name="Rectangle 23">
            <a:extLst>
              <a:ext uri="{FF2B5EF4-FFF2-40B4-BE49-F238E27FC236}">
                <a16:creationId xmlns:a16="http://schemas.microsoft.com/office/drawing/2014/main" id="{C2665243-D2A5-1949-A213-EA6DCFC3A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252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graphicFrame>
        <p:nvGraphicFramePr>
          <p:cNvPr id="57359" name="Object 22">
            <a:extLst>
              <a:ext uri="{FF2B5EF4-FFF2-40B4-BE49-F238E27FC236}">
                <a16:creationId xmlns:a16="http://schemas.microsoft.com/office/drawing/2014/main" id="{958025CE-3697-4049-AD26-2369F4500F1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7439" y="3573463"/>
          <a:ext cx="3889375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Формула" r:id="rId5" imgW="14630400" imgH="19596100" progId="Equation.3">
                  <p:embed/>
                </p:oleObj>
              </mc:Choice>
              <mc:Fallback>
                <p:oleObj name="Формула" r:id="rId5" imgW="14630400" imgH="19596100" progId="Equation.3">
                  <p:embed/>
                  <p:pic>
                    <p:nvPicPr>
                      <p:cNvPr id="57359" name="Object 22">
                        <a:extLst>
                          <a:ext uri="{FF2B5EF4-FFF2-40B4-BE49-F238E27FC236}">
                            <a16:creationId xmlns:a16="http://schemas.microsoft.com/office/drawing/2014/main" id="{958025CE-3697-4049-AD26-2369F4500F1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7439" y="3573463"/>
                        <a:ext cx="3889375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8319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00">
            <a:extLst>
              <a:ext uri="{FF2B5EF4-FFF2-40B4-BE49-F238E27FC236}">
                <a16:creationId xmlns:a16="http://schemas.microsoft.com/office/drawing/2014/main" id="{4735B150-101C-1345-9E62-6858CBF84D7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altLang="ru-RU" sz="2800" b="1" i="1">
                <a:latin typeface="Times New Roman" panose="02020603050405020304" pitchFamily="18" charset="0"/>
              </a:rPr>
              <a:t>Определить среднюю урожайность культур</a:t>
            </a:r>
          </a:p>
        </p:txBody>
      </p:sp>
      <p:graphicFrame>
        <p:nvGraphicFramePr>
          <p:cNvPr id="49260" name="Group 108">
            <a:extLst>
              <a:ext uri="{FF2B5EF4-FFF2-40B4-BE49-F238E27FC236}">
                <a16:creationId xmlns:a16="http://schemas.microsoft.com/office/drawing/2014/main" id="{087479E6-28C1-264F-B1AD-2E3F446CE3C7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981200" y="1981200"/>
          <a:ext cx="7715250" cy="4184651"/>
        </p:xfrm>
        <a:graphic>
          <a:graphicData uri="http://schemas.openxmlformats.org/drawingml/2006/table">
            <a:tbl>
              <a:tblPr/>
              <a:tblGrid>
                <a:gridCol w="245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193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4620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 ц.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Урожайность 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ц/га 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29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Пшеница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32500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691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Рожь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Ячмень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13640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Овес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1650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1406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543</Words>
  <Application>Microsoft Macintosh PowerPoint</Application>
  <PresentationFormat>Широкоэкранный</PresentationFormat>
  <Paragraphs>209</Paragraphs>
  <Slides>30</Slides>
  <Notes>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Тема Office</vt:lpstr>
      <vt:lpstr>Формула</vt:lpstr>
      <vt:lpstr>Диаграмма</vt:lpstr>
      <vt:lpstr>Лекция 4. Об измерении в психологии </vt:lpstr>
      <vt:lpstr>Описательная статистика</vt:lpstr>
      <vt:lpstr>Показатели описательной статистики</vt:lpstr>
      <vt:lpstr> Виды средних значений: </vt:lpstr>
      <vt:lpstr>Среднее арифметическое</vt:lpstr>
      <vt:lpstr>Определить среднее количество мячей,  забитых за один матч</vt:lpstr>
      <vt:lpstr>Определить средний возраст сотрудников</vt:lpstr>
      <vt:lpstr>Среднее гармоническое</vt:lpstr>
      <vt:lpstr>Определить среднюю урожайность культур</vt:lpstr>
      <vt:lpstr>Определить среднюю урожайность культур</vt:lpstr>
      <vt:lpstr>Среднее геометрическое</vt:lpstr>
      <vt:lpstr>Среднее степенное порядка р </vt:lpstr>
      <vt:lpstr>Определение моды в интервальном ряду</vt:lpstr>
      <vt:lpstr>Определение медианы в интервальном ряду</vt:lpstr>
      <vt:lpstr>Показатели вариации</vt:lpstr>
      <vt:lpstr>Показатели вариации</vt:lpstr>
      <vt:lpstr>Показатели вариации</vt:lpstr>
      <vt:lpstr>Табличное и графическое представление данных</vt:lpstr>
      <vt:lpstr>Табличное и графическое представление данных</vt:lpstr>
      <vt:lpstr>Гистограмма стартовой зарплаты выпускников с дипломом МВА</vt:lpstr>
      <vt:lpstr>Гистограмма возраста служащих компании</vt:lpstr>
      <vt:lpstr>Активы некоторых коммерческих банков </vt:lpstr>
      <vt:lpstr>Гистограммы бимодальных распределений </vt:lpstr>
      <vt:lpstr>Графическое представление данных</vt:lpstr>
      <vt:lpstr>Асимметрия</vt:lpstr>
      <vt:lpstr>Эксцесс</vt:lpstr>
      <vt:lpstr>Эксцесс</vt:lpstr>
      <vt:lpstr>Нормальное распределение</vt:lpstr>
      <vt:lpstr>Нормальное распределение</vt:lpstr>
      <vt:lpstr>Некоторые свойства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3</cp:revision>
  <dcterms:created xsi:type="dcterms:W3CDTF">2023-11-01T16:34:06Z</dcterms:created>
  <dcterms:modified xsi:type="dcterms:W3CDTF">2023-11-05T05:47:30Z</dcterms:modified>
</cp:coreProperties>
</file>