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Шоғырландырылған ж</a:t>
            </a:r>
            <a:r>
              <a:rPr lang="en-US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жеке қаржылық есептілік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24606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>
              <a:spcBef>
                <a:spcPts val="0"/>
              </a:spcBef>
            </a:pP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 есептілікті құрастыру мақсатындағы бақылау</a:t>
            </a:r>
          </a:p>
          <a:p>
            <a:pPr marL="0">
              <a:spcBef>
                <a:spcPts val="0"/>
              </a:spcBef>
            </a:pP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Шоғырландырылған қаржылық есептілікті ұсыну</a:t>
            </a:r>
          </a:p>
          <a:p>
            <a:pPr marL="0">
              <a:spcBef>
                <a:spcPts val="0"/>
              </a:spcBef>
            </a:pP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Шоғырландыру р</a:t>
            </a:r>
            <a:r>
              <a:rPr 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сімдері</a:t>
            </a:r>
          </a:p>
          <a:p>
            <a:pPr marL="0">
              <a:spcBef>
                <a:spcPts val="0"/>
              </a:spcBef>
            </a:pP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Жеке қаржылық есептілікте еншілес, бірлесіп бақыланатын ж</a:t>
            </a:r>
            <a:r>
              <a:rPr 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қауымдасқан ұйымдарға инвестицияларды есепке алу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95" y="2566178"/>
            <a:ext cx="6277470" cy="4216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 субъектінің бірлестіктеріндегі есептеу әдісіне және субъектілердің бірігуі барысындағы туындайтын гудвилл есебін қоса алғанда, олардың шоғырландыруға болатын ықпалына қатысты емес </a:t>
            </a:r>
            <a:r>
              <a:rPr lang="kk-KZ" dirty="0">
                <a:latin typeface="Aptos Black" panose="020F0502020204030204" pitchFamily="34" charset="0"/>
              </a:rPr>
              <a:t>(субъектілер бірлестігіндегі есептеу бойынша нұсқауды кәсіпорындардың бірігуіне арналған, қаржылық есептіліктің тиісті халықаралық немесе ұлттық стандартынан табуға болады).</a:t>
            </a:r>
            <a:endParaRPr lang="ru-RU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ҚС ХҚЕС К жариялаған «Қоғамдық сектор үшін қаржылық есептіліктің халықаралық стандарттарына алғы сөзде» мемлекеттік коммерциялық кәсіпорындар (МКК) ҚЕХСК әзірлеген ҚЕХС ұстанатындығы түсіндірілген. МКК анықтама «Қаржылық есептілікті ұсыну» 1 ҚС ХҚЕС берілген.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551289"/>
            <a:ext cx="5103392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000" b="1" dirty="0"/>
              <a:t>Осы Стандартта келесі терминдер төмендегідей мағынада қолданылады:</a:t>
            </a:r>
          </a:p>
          <a:p>
            <a:pPr algn="ctr"/>
            <a:r>
              <a:rPr lang="kk-KZ" sz="2000" b="1" dirty="0"/>
              <a:t>Шоғырландырылған қаржылық есептілік - бір субъекті дайындағандай етіп ұсынылған экономикалық бірліктің қаржылық есептілігі.</a:t>
            </a:r>
          </a:p>
          <a:p>
            <a:pPr algn="ctr"/>
            <a:r>
              <a:rPr lang="kk-KZ" sz="2000" b="1" dirty="0"/>
              <a:t>Бақылаудағы субъект – басқа субъектінің бақылауындағы (бақылаушы субъект ретінде танымал) серіктестік секілді бейкорпоративтік субъектіден тұратын субъект.</a:t>
            </a:r>
          </a:p>
          <a:p>
            <a:pPr algn="ctr"/>
            <a:r>
              <a:rPr lang="kk-KZ" sz="2000" b="1" dirty="0"/>
              <a:t>Бақылаушы субъект – бір немесе бірнеше бақылаудағы субъектілері бар субъект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6004"/>
            <a:ext cx="3960440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dirty="0">
                <a:solidFill>
                  <a:srgbClr val="002060"/>
                </a:solidFill>
              </a:rPr>
              <a:t>Инвестиция өзіндік құны бойынша мойындалатын инвестицияны есептеу әдісі. </a:t>
            </a:r>
            <a:endParaRPr lang="ru-RU" sz="32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488" y="3072348"/>
            <a:ext cx="4737926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err="1"/>
              <a:t>Азшылықтың</a:t>
            </a:r>
            <a:r>
              <a:rPr lang="ru-RU" sz="2400" b="1" dirty="0"/>
              <a:t> </a:t>
            </a:r>
            <a:r>
              <a:rPr lang="ru-RU" sz="2400" b="1" dirty="0" err="1"/>
              <a:t>үлесі</a:t>
            </a:r>
            <a:r>
              <a:rPr lang="ru-RU" sz="2400" b="1" dirty="0"/>
              <a:t> - </a:t>
            </a:r>
            <a:r>
              <a:rPr lang="ru-RU" sz="2400" b="1" dirty="0" err="1"/>
              <a:t>бақылаудағы</a:t>
            </a:r>
            <a:r>
              <a:rPr lang="ru-RU" sz="2400" b="1" dirty="0"/>
              <a:t> </a:t>
            </a:r>
            <a:r>
              <a:rPr lang="ru-RU" sz="2400" b="1" dirty="0" err="1"/>
              <a:t>субъектінің</a:t>
            </a:r>
            <a:r>
              <a:rPr lang="ru-RU" sz="2400" b="1" dirty="0"/>
              <a:t> </a:t>
            </a:r>
            <a:r>
              <a:rPr lang="ru-RU" sz="2400" b="1" dirty="0" err="1"/>
              <a:t>пайдасының</a:t>
            </a:r>
            <a:r>
              <a:rPr lang="ru-RU" sz="2400" b="1" dirty="0"/>
              <a:t>/</a:t>
            </a:r>
            <a:r>
              <a:rPr lang="ru-RU" sz="2400" b="1" dirty="0" err="1"/>
              <a:t>тапшылықының</a:t>
            </a:r>
            <a:r>
              <a:rPr lang="ru-RU" sz="2400" b="1" dirty="0"/>
              <a:t> және таза </a:t>
            </a:r>
            <a:r>
              <a:rPr lang="ru-RU" sz="2400" b="1" dirty="0" err="1"/>
              <a:t>активтерінің</a:t>
            </a:r>
            <a:r>
              <a:rPr lang="ru-RU" sz="2400" b="1" dirty="0"/>
              <a:t>/</a:t>
            </a:r>
            <a:r>
              <a:rPr lang="ru-RU" sz="2400" b="1" dirty="0" err="1"/>
              <a:t>капиталының</a:t>
            </a:r>
            <a:r>
              <a:rPr lang="ru-RU" sz="2400" b="1" dirty="0"/>
              <a:t> бақылаушы субъект тікелей </a:t>
            </a:r>
            <a:r>
              <a:rPr lang="ru-RU" sz="2400" b="1" dirty="0" err="1"/>
              <a:t>иеленбейтін</a:t>
            </a:r>
            <a:r>
              <a:rPr lang="ru-RU" sz="2400" b="1" dirty="0"/>
              <a:t> немесе </a:t>
            </a:r>
            <a:r>
              <a:rPr lang="ru-RU" sz="2400" b="1" dirty="0" err="1"/>
              <a:t>бақылаудағы</a:t>
            </a:r>
            <a:r>
              <a:rPr lang="ru-RU" sz="2400" b="1" dirty="0"/>
              <a:t> </a:t>
            </a:r>
            <a:r>
              <a:rPr lang="ru-RU" sz="2400" b="1" dirty="0" err="1"/>
              <a:t>субъектілер</a:t>
            </a:r>
            <a:r>
              <a:rPr lang="ru-RU" sz="2400" b="1" dirty="0"/>
              <a:t> арқылы жанама </a:t>
            </a:r>
            <a:r>
              <a:rPr lang="ru-RU" sz="2400" b="1" dirty="0" err="1"/>
              <a:t>иеленетін</a:t>
            </a:r>
            <a:r>
              <a:rPr lang="ru-RU" sz="2400" b="1" dirty="0"/>
              <a:t> бөлігі болып табылады.</a:t>
            </a:r>
            <a:endParaRPr lang="kk-KZ" sz="24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қаржылық есептілік -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инвестициялар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инвестиция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нысанасының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ұсынылған нәтижелері мен таза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активтерінің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негізінде емес, таза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активтердегі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капиталдағы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тікелей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үлес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негізінде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ескерілген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қауымдасқан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инвестор немесе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бірлескен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бақылауға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қатысушы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бақылаушы субъект ұсынған қаржылық есептілік.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Шоғырландырылған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қаржылық есептілік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Жеке қаржылық есептілік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Шоғырландырылған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қаржылық есептілікті қолдану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аясы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Қаржылық есептілік мақсатымен басқа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субъектіні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бақылауға алу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Шоғырландырылған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қаржылық есептілікті ұсыну тәртібі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1278</TotalTime>
  <Words>289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2024-10-29T13:06:38Z</dcterms:modified>
</cp:coreProperties>
</file>