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34" r:id="rId3"/>
    <p:sldId id="304" r:id="rId4"/>
    <p:sldId id="305" r:id="rId5"/>
    <p:sldId id="335" r:id="rId6"/>
    <p:sldId id="336" r:id="rId7"/>
    <p:sldId id="337" r:id="rId8"/>
    <p:sldId id="338" r:id="rId9"/>
    <p:sldId id="306" r:id="rId10"/>
    <p:sldId id="339" r:id="rId11"/>
    <p:sldId id="340" r:id="rId12"/>
    <p:sldId id="30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75"/>
  </p:normalViewPr>
  <p:slideViewPr>
    <p:cSldViewPr snapToGrid="0" snapToObjects="1">
      <p:cViewPr varScale="1">
        <p:scale>
          <a:sx n="121" d="100"/>
          <a:sy n="121" d="100"/>
        </p:scale>
        <p:origin x="200"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34D2FD-830B-0148-8910-1A2D48F4DF4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AF2532D1-5527-4042-A28F-57E3DE46F7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3747AA11-E09B-3145-AE03-083EF7B90F4C}"/>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8731C2E4-BFC5-FA48-BA1E-28091FB0F54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3FC1ABA-D973-3E43-A8EB-B9BB61A00736}"/>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3062645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5E8CBA-C19D-D044-9489-2FDDDEAED631}"/>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03820246-107D-144F-BA7E-00CE9C22F95A}"/>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FF2635D-0D7C-664F-8DEC-9184BC109AE2}"/>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E8005E81-CF42-B647-B8B8-BC87DA20F12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0F6EC1D9-BF05-8647-88AE-CBE764386D94}"/>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3975082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D8FC2AA5-898D-B84C-A853-4BD0FAAA65FA}"/>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499A1436-103B-AD4C-87FE-8224A82EDDE5}"/>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2AC565C-C77F-D44D-8E5A-909B2E8A485D}"/>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504D4561-82FA-2742-9960-B05B5E8B4925}"/>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2162ADF7-414E-D34D-A5D4-105C2C214AAD}"/>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31463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5849BF-7049-6644-8016-2D8FD43003E5}"/>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DD7059E1-F97F-3349-838C-CA4A38F96AA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AB1C646F-06AD-4544-B0BE-CE939F322321}"/>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2EC95CA2-FF60-9A42-8C2A-5B700E34CDBE}"/>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55C48BEF-6FEB-3549-BCC2-57D7F6639382}"/>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270479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CB89D4-A367-3548-B40C-B2D3E55CE68B}"/>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1F8D7698-E794-5742-8F37-CC6D093F36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A1326F0E-3A8E-FB44-A5C0-E85B172E9419}"/>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94E88FA5-EAE8-404D-AE33-98088A99259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F579973-5826-E941-848A-2E54CAC35A9E}"/>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942484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545BC7-A05B-9047-A27A-090611413FEB}"/>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3F51205-CE3D-4640-8BAA-045C584B15D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0C40E1D-69FA-184B-9E6A-F98FB5635F15}"/>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8E91D2AA-F975-6845-B9D2-C1E49034F8AE}"/>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0C3C53CF-76C0-8E46-8CBA-1E9BD6E1E87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F6379249-FE86-AA47-819A-A313787B9566}"/>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350390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9984C2-881E-A247-88BC-F1C196DD39B1}"/>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F51DFA03-F7D0-F545-AE81-DAB8AF7857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9B3EC9E8-EB50-C440-A866-DE8353804F36}"/>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9AC9057-9FC4-9440-8B03-CA703CB22B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D5872697-4CE4-F142-8608-ABEBE52BA43A}"/>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40DFCBC4-0EA7-5547-8EA4-A18518118DE4}"/>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8" name="Нижний колонтитул 7">
            <a:extLst>
              <a:ext uri="{FF2B5EF4-FFF2-40B4-BE49-F238E27FC236}">
                <a16:creationId xmlns:a16="http://schemas.microsoft.com/office/drawing/2014/main" id="{BB19FC93-F733-0243-A408-4A5AC3DFD3C5}"/>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8C0F3E18-05B5-C34A-8BD2-9C9595E9C998}"/>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740965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62078B-7A9A-114D-8846-70FBC3C7BFC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0BF07BD8-F71E-D447-BC57-3C7199862E9F}"/>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4" name="Нижний колонтитул 3">
            <a:extLst>
              <a:ext uri="{FF2B5EF4-FFF2-40B4-BE49-F238E27FC236}">
                <a16:creationId xmlns:a16="http://schemas.microsoft.com/office/drawing/2014/main" id="{89CE1B61-5063-B240-9300-226C8A605B99}"/>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8BD659F8-06BE-0240-B791-69594D0C06BE}"/>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3827497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65BD72A-AD8B-8B4E-B21B-944699A0F4E8}"/>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3" name="Нижний колонтитул 2">
            <a:extLst>
              <a:ext uri="{FF2B5EF4-FFF2-40B4-BE49-F238E27FC236}">
                <a16:creationId xmlns:a16="http://schemas.microsoft.com/office/drawing/2014/main" id="{5F7AA2FB-5EFB-DE4E-B369-2865813CD95D}"/>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0B584956-A753-5242-A0FE-C83FCAF0FE1E}"/>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545842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70ED1B-3DB8-6547-AC52-EC6DB06027A8}"/>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A188A40D-C0E4-B347-8EFA-C23240E514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7A775CA2-66B5-8842-B32E-38E454967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C4397BD-4630-4F40-A89D-4C1A6C34B6CE}"/>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FED7F2F8-16B6-A945-B2F6-FD7081DD099B}"/>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74A3AF76-3CF5-1B4A-95A8-80D105F5D0DA}"/>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2592025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1A48BD-8D0E-A84F-8FF4-2A131EB4D6DE}"/>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2F1C3B3-93E5-5742-90A0-36FD510A09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230E71E2-7887-A34D-BD68-839F057F53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D30F003-ECAB-6644-A26B-0D2A4C9674FB}"/>
              </a:ext>
            </a:extLst>
          </p:cNvPr>
          <p:cNvSpPr>
            <a:spLocks noGrp="1"/>
          </p:cNvSpPr>
          <p:nvPr>
            <p:ph type="dt" sz="half" idx="10"/>
          </p:nvPr>
        </p:nvSpPr>
        <p:spPr/>
        <p:txBody>
          <a:bodyPr/>
          <a:lstStyle/>
          <a:p>
            <a:fld id="{A65AE44D-79DE-DE4E-8E3D-ED2DDC1DF408}" type="datetimeFigureOut">
              <a:rPr lang="ru-RU" smtClean="0"/>
              <a:t>01.11.2023</a:t>
            </a:fld>
            <a:endParaRPr lang="ru-RU"/>
          </a:p>
        </p:txBody>
      </p:sp>
      <p:sp>
        <p:nvSpPr>
          <p:cNvPr id="6" name="Нижний колонтитул 5">
            <a:extLst>
              <a:ext uri="{FF2B5EF4-FFF2-40B4-BE49-F238E27FC236}">
                <a16:creationId xmlns:a16="http://schemas.microsoft.com/office/drawing/2014/main" id="{C069603D-D091-6D46-89BE-BF6382752C86}"/>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9A80329-9199-494D-AE3D-497C9D19B1FA}"/>
              </a:ext>
            </a:extLst>
          </p:cNvPr>
          <p:cNvSpPr>
            <a:spLocks noGrp="1"/>
          </p:cNvSpPr>
          <p:nvPr>
            <p:ph type="sldNum" sz="quarter" idx="12"/>
          </p:nvPr>
        </p:nvSpPr>
        <p:spPr/>
        <p:txBody>
          <a:bodyPr/>
          <a:lstStyle/>
          <a:p>
            <a:fld id="{31221026-7D37-4B4D-9D8B-F697D64B204B}" type="slidenum">
              <a:rPr lang="ru-RU" smtClean="0"/>
              <a:t>‹#›</a:t>
            </a:fld>
            <a:endParaRPr lang="ru-RU"/>
          </a:p>
        </p:txBody>
      </p:sp>
    </p:spTree>
    <p:extLst>
      <p:ext uri="{BB962C8B-B14F-4D97-AF65-F5344CB8AC3E}">
        <p14:creationId xmlns:p14="http://schemas.microsoft.com/office/powerpoint/2010/main" val="3734139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84933D-FF31-2C4F-9131-21A6F25737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588872CB-CD0A-C545-A742-4DC49BB92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5FB60DF4-FF31-F94F-BD58-856440A4DD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5AE44D-79DE-DE4E-8E3D-ED2DDC1DF408}" type="datetimeFigureOut">
              <a:rPr lang="ru-RU" smtClean="0"/>
              <a:t>01.11.2023</a:t>
            </a:fld>
            <a:endParaRPr lang="ru-RU"/>
          </a:p>
        </p:txBody>
      </p:sp>
      <p:sp>
        <p:nvSpPr>
          <p:cNvPr id="5" name="Нижний колонтитул 4">
            <a:extLst>
              <a:ext uri="{FF2B5EF4-FFF2-40B4-BE49-F238E27FC236}">
                <a16:creationId xmlns:a16="http://schemas.microsoft.com/office/drawing/2014/main" id="{CAA60302-0090-EB40-A17D-CF0CEF3D3E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BF2AEB75-D8A9-1844-82DB-A19F06361E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221026-7D37-4B4D-9D8B-F697D64B204B}" type="slidenum">
              <a:rPr lang="ru-RU" smtClean="0"/>
              <a:t>‹#›</a:t>
            </a:fld>
            <a:endParaRPr lang="ru-RU"/>
          </a:p>
        </p:txBody>
      </p:sp>
    </p:spTree>
    <p:extLst>
      <p:ext uri="{BB962C8B-B14F-4D97-AF65-F5344CB8AC3E}">
        <p14:creationId xmlns:p14="http://schemas.microsoft.com/office/powerpoint/2010/main" val="961948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D16F49-9446-E74F-B00A-11A1B8A82224}"/>
              </a:ext>
            </a:extLst>
          </p:cNvPr>
          <p:cNvSpPr>
            <a:spLocks noGrp="1"/>
          </p:cNvSpPr>
          <p:nvPr>
            <p:ph type="ctrTitle"/>
          </p:nvPr>
        </p:nvSpPr>
        <p:spPr/>
        <p:txBody>
          <a:bodyPr/>
          <a:lstStyle/>
          <a:p>
            <a:endParaRPr lang="ru-RU"/>
          </a:p>
        </p:txBody>
      </p:sp>
      <p:sp>
        <p:nvSpPr>
          <p:cNvPr id="3" name="Подзаголовок 2">
            <a:extLst>
              <a:ext uri="{FF2B5EF4-FFF2-40B4-BE49-F238E27FC236}">
                <a16:creationId xmlns:a16="http://schemas.microsoft.com/office/drawing/2014/main" id="{1B8AB227-476A-EB4A-918A-84205F1D2636}"/>
              </a:ext>
            </a:extLst>
          </p:cNvPr>
          <p:cNvSpPr>
            <a:spLocks noGrp="1"/>
          </p:cNvSpPr>
          <p:nvPr>
            <p:ph type="subTitle" idx="1"/>
          </p:nvPr>
        </p:nvSpPr>
        <p:spPr/>
        <p:txBody>
          <a:bodyPr/>
          <a:lstStyle/>
          <a:p>
            <a:endParaRPr lang="ru-RU"/>
          </a:p>
        </p:txBody>
      </p:sp>
    </p:spTree>
    <p:extLst>
      <p:ext uri="{BB962C8B-B14F-4D97-AF65-F5344CB8AC3E}">
        <p14:creationId xmlns:p14="http://schemas.microsoft.com/office/powerpoint/2010/main" val="3534591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80FD1E-175C-C648-BB70-1EFD2CD8F4E5}"/>
              </a:ext>
            </a:extLst>
          </p:cNvPr>
          <p:cNvSpPr>
            <a:spLocks noGrp="1"/>
          </p:cNvSpPr>
          <p:nvPr>
            <p:ph type="title"/>
          </p:nvPr>
        </p:nvSpPr>
        <p:spPr>
          <a:xfrm>
            <a:off x="838200" y="365126"/>
            <a:ext cx="10515600" cy="760290"/>
          </a:xfrm>
        </p:spPr>
        <p:txBody>
          <a:bodyPr>
            <a:noAutofit/>
          </a:bodyPr>
          <a:lstStyle/>
          <a:p>
            <a:pPr algn="ctr"/>
            <a:r>
              <a:rPr lang="ru-RU" sz="2800" b="1" dirty="0"/>
              <a:t>Ранжирование уровней образования</a:t>
            </a:r>
            <a:br>
              <a:rPr lang="ru-RU" sz="2800" b="1" i="1" dirty="0"/>
            </a:br>
            <a:endParaRPr lang="ru-RU" sz="2800" b="1" dirty="0"/>
          </a:p>
        </p:txBody>
      </p:sp>
      <p:graphicFrame>
        <p:nvGraphicFramePr>
          <p:cNvPr id="4" name="Объект 3">
            <a:extLst>
              <a:ext uri="{FF2B5EF4-FFF2-40B4-BE49-F238E27FC236}">
                <a16:creationId xmlns:a16="http://schemas.microsoft.com/office/drawing/2014/main" id="{4256AA92-6BA2-0E4D-B88A-E98786CEE589}"/>
              </a:ext>
            </a:extLst>
          </p:cNvPr>
          <p:cNvGraphicFramePr>
            <a:graphicFrameLocks noGrp="1"/>
          </p:cNvGraphicFramePr>
          <p:nvPr>
            <p:ph idx="1"/>
            <p:extLst>
              <p:ext uri="{D42A27DB-BD31-4B8C-83A1-F6EECF244321}">
                <p14:modId xmlns:p14="http://schemas.microsoft.com/office/powerpoint/2010/main" val="3171692647"/>
              </p:ext>
            </p:extLst>
          </p:nvPr>
        </p:nvGraphicFramePr>
        <p:xfrm>
          <a:off x="294290" y="1125416"/>
          <a:ext cx="11059509" cy="5275384"/>
        </p:xfrm>
        <a:graphic>
          <a:graphicData uri="http://schemas.openxmlformats.org/drawingml/2006/table">
            <a:tbl>
              <a:tblPr firstRow="1" firstCol="1" bandRow="1" bandCol="1">
                <a:tableStyleId>{5C22544A-7EE6-4342-B048-85BDC9FD1C3A}</a:tableStyleId>
              </a:tblPr>
              <a:tblGrid>
                <a:gridCol w="1292037">
                  <a:extLst>
                    <a:ext uri="{9D8B030D-6E8A-4147-A177-3AD203B41FA5}">
                      <a16:colId xmlns:a16="http://schemas.microsoft.com/office/drawing/2014/main" val="416443601"/>
                    </a:ext>
                  </a:extLst>
                </a:gridCol>
                <a:gridCol w="9767472">
                  <a:extLst>
                    <a:ext uri="{9D8B030D-6E8A-4147-A177-3AD203B41FA5}">
                      <a16:colId xmlns:a16="http://schemas.microsoft.com/office/drawing/2014/main" val="3333088742"/>
                    </a:ext>
                  </a:extLst>
                </a:gridCol>
              </a:tblGrid>
              <a:tr h="879230">
                <a:tc>
                  <a:txBody>
                    <a:bodyPr/>
                    <a:lstStyle/>
                    <a:p>
                      <a:pPr indent="288290" algn="just"/>
                      <a:r>
                        <a:rPr lang="ru-RU" sz="1800" kern="1400" dirty="0">
                          <a:effectLst/>
                        </a:rPr>
                        <a:t>Ранг</a:t>
                      </a:r>
                      <a:endParaRPr lang="ru-RU" sz="1800" b="1" i="1" kern="1400" dirty="0">
                        <a:effectLst/>
                        <a:latin typeface="Times New Roman" panose="02020603050405020304" pitchFamily="18" charset="0"/>
                      </a:endParaRPr>
                    </a:p>
                  </a:txBody>
                  <a:tcPr marL="44450" marR="44450" marT="0" marB="0"/>
                </a:tc>
                <a:tc>
                  <a:txBody>
                    <a:bodyPr/>
                    <a:lstStyle/>
                    <a:p>
                      <a:pPr indent="288290" algn="just"/>
                      <a:r>
                        <a:rPr lang="ru-RU" sz="1800" kern="1400">
                          <a:effectLst/>
                        </a:rPr>
                        <a:t>Уровень образования</a:t>
                      </a:r>
                      <a:endParaRPr lang="ru-RU" sz="1800" b="1" i="1" kern="14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874608945"/>
                  </a:ext>
                </a:extLst>
              </a:tr>
              <a:tr h="439616">
                <a:tc>
                  <a:txBody>
                    <a:bodyPr/>
                    <a:lstStyle/>
                    <a:p>
                      <a:pPr indent="288290" algn="just"/>
                      <a:r>
                        <a:rPr lang="ru-RU" sz="1800" kern="1400" dirty="0">
                          <a:effectLst/>
                        </a:rPr>
                        <a:t>1</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a:effectLst/>
                        </a:rPr>
                        <a:t>Менее 5 классов школы</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321240952"/>
                  </a:ext>
                </a:extLst>
              </a:tr>
              <a:tr h="879230">
                <a:tc>
                  <a:txBody>
                    <a:bodyPr/>
                    <a:lstStyle/>
                    <a:p>
                      <a:pPr indent="288290" algn="just"/>
                      <a:r>
                        <a:rPr lang="ru-RU" sz="1800" kern="1400">
                          <a:effectLst/>
                        </a:rPr>
                        <a:t>2</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5-8 классов или училище с дипломом о неполном среднем образовании</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827453696"/>
                  </a:ext>
                </a:extLst>
              </a:tr>
              <a:tr h="879230">
                <a:tc>
                  <a:txBody>
                    <a:bodyPr/>
                    <a:lstStyle/>
                    <a:p>
                      <a:pPr indent="288290" algn="just"/>
                      <a:r>
                        <a:rPr lang="ru-RU" sz="1800" kern="1400">
                          <a:effectLst/>
                        </a:rPr>
                        <a:t>3</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9-11 классов или училище с дипломом о полном среднем образовании</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38430222"/>
                  </a:ext>
                </a:extLst>
              </a:tr>
              <a:tr h="439616">
                <a:tc>
                  <a:txBody>
                    <a:bodyPr/>
                    <a:lstStyle/>
                    <a:p>
                      <a:pPr indent="288290" algn="just"/>
                      <a:r>
                        <a:rPr lang="ru-RU" sz="1800" kern="1400">
                          <a:effectLst/>
                        </a:rPr>
                        <a:t>4</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Техникум или колледж, или 1-2 курса вуза</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220106438"/>
                  </a:ext>
                </a:extLst>
              </a:tr>
              <a:tr h="439616">
                <a:tc>
                  <a:txBody>
                    <a:bodyPr/>
                    <a:lstStyle/>
                    <a:p>
                      <a:pPr indent="288290" algn="just"/>
                      <a:r>
                        <a:rPr lang="ru-RU" sz="1800" kern="1400">
                          <a:effectLst/>
                        </a:rPr>
                        <a:t>5</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3-6 курсов вуза без диплома о высшем образовании</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4229066155"/>
                  </a:ext>
                </a:extLst>
              </a:tr>
              <a:tr h="439616">
                <a:tc>
                  <a:txBody>
                    <a:bodyPr/>
                    <a:lstStyle/>
                    <a:p>
                      <a:pPr indent="288290" algn="just"/>
                      <a:r>
                        <a:rPr lang="ru-RU" sz="1800" kern="1400">
                          <a:effectLst/>
                        </a:rPr>
                        <a:t>6</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Вуз с дипломом</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713461412"/>
                  </a:ext>
                </a:extLst>
              </a:tr>
              <a:tr h="879230">
                <a:tc>
                  <a:txBody>
                    <a:bodyPr/>
                    <a:lstStyle/>
                    <a:p>
                      <a:pPr indent="288290" algn="just"/>
                      <a:r>
                        <a:rPr lang="ru-RU" sz="1800" kern="1400">
                          <a:effectLst/>
                        </a:rPr>
                        <a:t>7</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Аспирантура,  ординатура, или другие формы постдипломного образования со сроком обучения 2 года и более</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456373438"/>
                  </a:ext>
                </a:extLst>
              </a:tr>
            </a:tbl>
          </a:graphicData>
        </a:graphic>
      </p:graphicFrame>
    </p:spTree>
    <p:extLst>
      <p:ext uri="{BB962C8B-B14F-4D97-AF65-F5344CB8AC3E}">
        <p14:creationId xmlns:p14="http://schemas.microsoft.com/office/powerpoint/2010/main" val="680848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538F83-B2B1-5944-A8A0-7F2EF0619109}"/>
              </a:ext>
            </a:extLst>
          </p:cNvPr>
          <p:cNvSpPr>
            <a:spLocks noGrp="1"/>
          </p:cNvSpPr>
          <p:nvPr>
            <p:ph type="title"/>
          </p:nvPr>
        </p:nvSpPr>
        <p:spPr/>
        <p:txBody>
          <a:bodyPr>
            <a:normAutofit/>
          </a:bodyPr>
          <a:lstStyle/>
          <a:p>
            <a:pPr algn="ctr"/>
            <a:r>
              <a:rPr lang="ru-RU" sz="2800" dirty="0"/>
              <a:t>Ранжирование должностного статуса</a:t>
            </a:r>
            <a:br>
              <a:rPr lang="ru-RU" sz="2800" i="1" dirty="0"/>
            </a:br>
            <a:endParaRPr lang="ru-RU" sz="2800" dirty="0"/>
          </a:p>
        </p:txBody>
      </p:sp>
      <p:graphicFrame>
        <p:nvGraphicFramePr>
          <p:cNvPr id="4" name="Объект 3">
            <a:extLst>
              <a:ext uri="{FF2B5EF4-FFF2-40B4-BE49-F238E27FC236}">
                <a16:creationId xmlns:a16="http://schemas.microsoft.com/office/drawing/2014/main" id="{4E890AEE-45FB-3442-AE17-0B68896E6984}"/>
              </a:ext>
            </a:extLst>
          </p:cNvPr>
          <p:cNvGraphicFramePr>
            <a:graphicFrameLocks noGrp="1"/>
          </p:cNvGraphicFramePr>
          <p:nvPr>
            <p:ph idx="1"/>
            <p:extLst>
              <p:ext uri="{D42A27DB-BD31-4B8C-83A1-F6EECF244321}">
                <p14:modId xmlns:p14="http://schemas.microsoft.com/office/powerpoint/2010/main" val="1387294627"/>
              </p:ext>
            </p:extLst>
          </p:nvPr>
        </p:nvGraphicFramePr>
        <p:xfrm>
          <a:off x="199698" y="945931"/>
          <a:ext cx="11992302" cy="5801710"/>
        </p:xfrm>
        <a:graphic>
          <a:graphicData uri="http://schemas.openxmlformats.org/drawingml/2006/table">
            <a:tbl>
              <a:tblPr firstRow="1" firstCol="1" bandRow="1" bandCol="1">
                <a:tableStyleId>{5C22544A-7EE6-4342-B048-85BDC9FD1C3A}</a:tableStyleId>
              </a:tblPr>
              <a:tblGrid>
                <a:gridCol w="1346169">
                  <a:extLst>
                    <a:ext uri="{9D8B030D-6E8A-4147-A177-3AD203B41FA5}">
                      <a16:colId xmlns:a16="http://schemas.microsoft.com/office/drawing/2014/main" val="2043093182"/>
                    </a:ext>
                  </a:extLst>
                </a:gridCol>
                <a:gridCol w="10646133">
                  <a:extLst>
                    <a:ext uri="{9D8B030D-6E8A-4147-A177-3AD203B41FA5}">
                      <a16:colId xmlns:a16="http://schemas.microsoft.com/office/drawing/2014/main" val="2996201475"/>
                    </a:ext>
                  </a:extLst>
                </a:gridCol>
              </a:tblGrid>
              <a:tr h="610706">
                <a:tc>
                  <a:txBody>
                    <a:bodyPr/>
                    <a:lstStyle/>
                    <a:p>
                      <a:pPr indent="288290" algn="just"/>
                      <a:r>
                        <a:rPr lang="ru-RU" sz="1800" kern="1400" dirty="0">
                          <a:effectLst/>
                        </a:rPr>
                        <a:t>Ранг</a:t>
                      </a:r>
                      <a:endParaRPr lang="ru-RU" sz="1800" b="1" i="1" kern="1400" dirty="0">
                        <a:effectLst/>
                        <a:latin typeface="Times New Roman" panose="02020603050405020304" pitchFamily="18" charset="0"/>
                      </a:endParaRPr>
                    </a:p>
                  </a:txBody>
                  <a:tcPr marL="44450" marR="44450" marT="0" marB="0"/>
                </a:tc>
                <a:tc>
                  <a:txBody>
                    <a:bodyPr/>
                    <a:lstStyle/>
                    <a:p>
                      <a:pPr indent="288290" algn="just"/>
                      <a:r>
                        <a:rPr lang="ru-RU" sz="1800" kern="1400" dirty="0">
                          <a:effectLst/>
                        </a:rPr>
                        <a:t>Должностной статус, категория</a:t>
                      </a:r>
                      <a:endParaRPr lang="ru-RU" sz="1800" b="1"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239901797"/>
                  </a:ext>
                </a:extLst>
              </a:tr>
              <a:tr h="305354">
                <a:tc>
                  <a:txBody>
                    <a:bodyPr/>
                    <a:lstStyle/>
                    <a:p>
                      <a:pPr indent="288290" algn="just"/>
                      <a:r>
                        <a:rPr lang="ru-RU" sz="1800" kern="1400">
                          <a:effectLst/>
                        </a:rPr>
                        <a:t>1</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Подсобные рабочие, технические исполнители</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4045259903"/>
                  </a:ext>
                </a:extLst>
              </a:tr>
              <a:tr h="610706">
                <a:tc>
                  <a:txBody>
                    <a:bodyPr/>
                    <a:lstStyle/>
                    <a:p>
                      <a:pPr indent="288290" algn="just"/>
                      <a:r>
                        <a:rPr lang="ru-RU" sz="1800" kern="1400">
                          <a:effectLst/>
                        </a:rPr>
                        <a:t>2</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Квалифицированные рабочие, вспомогательный персонал среднего уровня квалификации</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561593804"/>
                  </a:ext>
                </a:extLst>
              </a:tr>
              <a:tr h="610706">
                <a:tc>
                  <a:txBody>
                    <a:bodyPr/>
                    <a:lstStyle/>
                    <a:p>
                      <a:pPr indent="288290" algn="just"/>
                      <a:r>
                        <a:rPr lang="ru-RU" sz="1800" kern="1400">
                          <a:effectLst/>
                        </a:rPr>
                        <a:t>3</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Инженерно-технические работники, специалисты со средним специальным и высшим образованием</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4221790821"/>
                  </a:ext>
                </a:extLst>
              </a:tr>
              <a:tr h="1221412">
                <a:tc>
                  <a:txBody>
                    <a:bodyPr/>
                    <a:lstStyle/>
                    <a:p>
                      <a:pPr indent="288290" algn="just"/>
                      <a:r>
                        <a:rPr lang="ru-RU" sz="1800" kern="1400">
                          <a:effectLst/>
                        </a:rPr>
                        <a:t>4</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Работники нижнего руководящего звена (бригадиры, начальники участков и т.п.), руководители подразделений, имеющие в подчинении исполнителей, специалисты высокой квалификации, преподаватели, имеющие ученую степень</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12374717"/>
                  </a:ext>
                </a:extLst>
              </a:tr>
              <a:tr h="1526766">
                <a:tc>
                  <a:txBody>
                    <a:bodyPr/>
                    <a:lstStyle/>
                    <a:p>
                      <a:pPr indent="288290" algn="just"/>
                      <a:r>
                        <a:rPr lang="ru-RU" sz="1800" kern="1400">
                          <a:effectLst/>
                        </a:rPr>
                        <a:t>5</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Работники среднего руководящего звена (начальники цехов, отделов и т.д.), руководители основных структурных подразделений, имеющих в своем составе подразделения нижнего уровня,  заместители руководителей предприятий, ведущие специалисты</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720764557"/>
                  </a:ext>
                </a:extLst>
              </a:tr>
              <a:tr h="916060">
                <a:tc>
                  <a:txBody>
                    <a:bodyPr/>
                    <a:lstStyle/>
                    <a:p>
                      <a:pPr indent="288290" algn="just"/>
                      <a:r>
                        <a:rPr lang="ru-RU" sz="1800" kern="1400">
                          <a:effectLst/>
                        </a:rPr>
                        <a:t>6</a:t>
                      </a:r>
                      <a:endParaRPr lang="ru-RU" sz="1800" i="1" kern="1400">
                        <a:effectLst/>
                        <a:latin typeface="Times New Roman" panose="02020603050405020304" pitchFamily="18" charset="0"/>
                        <a:ea typeface="Times New Roman" panose="02020603050405020304" pitchFamily="18" charset="0"/>
                      </a:endParaRPr>
                    </a:p>
                  </a:txBody>
                  <a:tcPr marL="44450" marR="44450" marT="0" marB="0"/>
                </a:tc>
                <a:tc>
                  <a:txBody>
                    <a:bodyPr/>
                    <a:lstStyle/>
                    <a:p>
                      <a:pPr indent="288290" algn="just"/>
                      <a:r>
                        <a:rPr lang="ru-RU" sz="1800" kern="1400" dirty="0">
                          <a:effectLst/>
                        </a:rPr>
                        <a:t>Работники верхнего руководящего звена (руководители предприятий, учреждений и организаций, их первые заместители, главные специалисты)</a:t>
                      </a:r>
                      <a:endParaRPr lang="ru-RU" sz="1800" i="1" kern="1400" dirty="0">
                        <a:effectLst/>
                        <a:latin typeface="Times New Roman" panose="02020603050405020304" pitchFamily="18" charset="0"/>
                        <a:ea typeface="Times New Roman" panose="02020603050405020304" pitchFamily="18" charset="0"/>
                      </a:endParaRPr>
                    </a:p>
                  </a:txBody>
                  <a:tcPr marL="44450" marR="44450" marT="0" marB="0"/>
                </a:tc>
                <a:extLst>
                  <a:ext uri="{0D108BD9-81ED-4DB2-BD59-A6C34878D82A}">
                    <a16:rowId xmlns:a16="http://schemas.microsoft.com/office/drawing/2014/main" val="665136539"/>
                  </a:ext>
                </a:extLst>
              </a:tr>
            </a:tbl>
          </a:graphicData>
        </a:graphic>
      </p:graphicFrame>
    </p:spTree>
    <p:extLst>
      <p:ext uri="{BB962C8B-B14F-4D97-AF65-F5344CB8AC3E}">
        <p14:creationId xmlns:p14="http://schemas.microsoft.com/office/powerpoint/2010/main" val="1250182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6211A3-5D40-5E4A-934B-ED876F0AFFBD}"/>
              </a:ext>
            </a:extLst>
          </p:cNvPr>
          <p:cNvSpPr>
            <a:spLocks noGrp="1"/>
          </p:cNvSpPr>
          <p:nvPr>
            <p:ph type="title"/>
          </p:nvPr>
        </p:nvSpPr>
        <p:spPr/>
        <p:txBody>
          <a:bodyPr>
            <a:normAutofit/>
          </a:bodyPr>
          <a:lstStyle/>
          <a:p>
            <a:r>
              <a:rPr lang="ru-RU" sz="2800" b="1" dirty="0"/>
              <a:t>4.1.3. Проверка данных </a:t>
            </a:r>
            <a:br>
              <a:rPr lang="ru-RU" sz="2800" b="1" i="1" dirty="0"/>
            </a:br>
            <a:endParaRPr lang="ru-RU" sz="2800" dirty="0"/>
          </a:p>
        </p:txBody>
      </p:sp>
      <p:sp>
        <p:nvSpPr>
          <p:cNvPr id="3" name="Объект 2">
            <a:extLst>
              <a:ext uri="{FF2B5EF4-FFF2-40B4-BE49-F238E27FC236}">
                <a16:creationId xmlns:a16="http://schemas.microsoft.com/office/drawing/2014/main" id="{1C003C28-AD6E-6548-AE3C-F72654D48030}"/>
              </a:ext>
            </a:extLst>
          </p:cNvPr>
          <p:cNvSpPr>
            <a:spLocks noGrp="1"/>
          </p:cNvSpPr>
          <p:nvPr>
            <p:ph idx="1"/>
          </p:nvPr>
        </p:nvSpPr>
        <p:spPr>
          <a:xfrm>
            <a:off x="138545" y="1288472"/>
            <a:ext cx="11831782" cy="5417127"/>
          </a:xfrm>
        </p:spPr>
        <p:txBody>
          <a:bodyPr>
            <a:normAutofit/>
          </a:bodyPr>
          <a:lstStyle/>
          <a:p>
            <a:r>
              <a:rPr lang="ru-RU" dirty="0"/>
              <a:t>После создания таблицы на бумаге или компьютере необходимо проверить качество полученных данных. Для этого часто достаточно внимательно осмотреть массив данных. Начать проверку следует с выявления ошибок (описок), которые заключаются в том, что неправильно неправильно написан порядок числа. Например, 100 написано вместо 10,  9.4 — вместо 94 и т.п. При внимательном просмотре по столбцам это легко обнаружить, поскольку сравнительно редко встречаются параметры, которые сильно варьируют. Чаще всего значения одного параметра имеют один порядок или ближайшие порядки. При наборе данных на компьютере важно соблюдать требования к формату данных в используемой статистической программе. Прежде всего, это относится к знаку, который должен отделять в десятичном числе целую часть от дробной (точка или запятая). </a:t>
            </a:r>
          </a:p>
        </p:txBody>
      </p:sp>
    </p:spTree>
    <p:extLst>
      <p:ext uri="{BB962C8B-B14F-4D97-AF65-F5344CB8AC3E}">
        <p14:creationId xmlns:p14="http://schemas.microsoft.com/office/powerpoint/2010/main" val="2696609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D17B7B7-65BF-DE42-9B9F-52B80F9A5925}"/>
              </a:ext>
            </a:extLst>
          </p:cNvPr>
          <p:cNvSpPr>
            <a:spLocks noGrp="1"/>
          </p:cNvSpPr>
          <p:nvPr>
            <p:ph type="title"/>
          </p:nvPr>
        </p:nvSpPr>
        <p:spPr/>
        <p:txBody>
          <a:bodyPr>
            <a:normAutofit/>
          </a:bodyPr>
          <a:lstStyle/>
          <a:p>
            <a:r>
              <a:rPr lang="ru-RU" sz="2800" dirty="0"/>
              <a:t>Лекция 7. Обработка эмпирических данных</a:t>
            </a:r>
          </a:p>
        </p:txBody>
      </p:sp>
      <p:sp>
        <p:nvSpPr>
          <p:cNvPr id="3" name="Объект 2">
            <a:extLst>
              <a:ext uri="{FF2B5EF4-FFF2-40B4-BE49-F238E27FC236}">
                <a16:creationId xmlns:a16="http://schemas.microsoft.com/office/drawing/2014/main" id="{4CABC879-10C3-A242-9D4F-D93725A9B125}"/>
              </a:ext>
            </a:extLst>
          </p:cNvPr>
          <p:cNvSpPr>
            <a:spLocks noGrp="1"/>
          </p:cNvSpPr>
          <p:nvPr>
            <p:ph idx="1"/>
          </p:nvPr>
        </p:nvSpPr>
        <p:spPr/>
        <p:txBody>
          <a:bodyPr/>
          <a:lstStyle/>
          <a:p>
            <a:r>
              <a:rPr lang="ru-RU" dirty="0"/>
              <a:t>Вопросы лекции:</a:t>
            </a:r>
          </a:p>
          <a:p>
            <a:pPr marL="0" indent="0">
              <a:buNone/>
            </a:pPr>
            <a:r>
              <a:rPr lang="ru-RU" dirty="0"/>
              <a:t>1.Первичная обработка данных.</a:t>
            </a:r>
          </a:p>
          <a:p>
            <a:pPr marL="0" indent="0">
              <a:buNone/>
            </a:pPr>
            <a:r>
              <a:rPr lang="ru-RU" dirty="0"/>
              <a:t>2. Составление таблиц.</a:t>
            </a:r>
          </a:p>
          <a:p>
            <a:pPr marL="0" indent="0">
              <a:buNone/>
            </a:pPr>
            <a:r>
              <a:rPr lang="ru-RU" dirty="0"/>
              <a:t>3.Преобразование форм информации.</a:t>
            </a:r>
          </a:p>
          <a:p>
            <a:pPr marL="0" indent="0">
              <a:buNone/>
            </a:pPr>
            <a:r>
              <a:rPr lang="ru-RU" dirty="0"/>
              <a:t>4. Проверка данных.</a:t>
            </a:r>
          </a:p>
        </p:txBody>
      </p:sp>
    </p:spTree>
    <p:extLst>
      <p:ext uri="{BB962C8B-B14F-4D97-AF65-F5344CB8AC3E}">
        <p14:creationId xmlns:p14="http://schemas.microsoft.com/office/powerpoint/2010/main" val="988551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A75307-818D-8A4A-A566-E6E5D803B8AF}"/>
              </a:ext>
            </a:extLst>
          </p:cNvPr>
          <p:cNvSpPr>
            <a:spLocks noGrp="1"/>
          </p:cNvSpPr>
          <p:nvPr>
            <p:ph type="title"/>
          </p:nvPr>
        </p:nvSpPr>
        <p:spPr/>
        <p:txBody>
          <a:bodyPr>
            <a:normAutofit/>
          </a:bodyPr>
          <a:lstStyle/>
          <a:p>
            <a:r>
              <a:rPr lang="ru-RU" sz="2800" b="1" dirty="0"/>
              <a:t>4. ОБРАБОТКА ЭМПИРИЧЕСКИХ ДАННЫХ </a:t>
            </a:r>
            <a:br>
              <a:rPr lang="ru-RU" sz="2800" b="1" i="1" dirty="0"/>
            </a:br>
            <a:endParaRPr lang="ru-RU" sz="2800" dirty="0"/>
          </a:p>
        </p:txBody>
      </p:sp>
      <p:sp>
        <p:nvSpPr>
          <p:cNvPr id="3" name="Объект 2">
            <a:extLst>
              <a:ext uri="{FF2B5EF4-FFF2-40B4-BE49-F238E27FC236}">
                <a16:creationId xmlns:a16="http://schemas.microsoft.com/office/drawing/2014/main" id="{9FC0590B-21AE-FE4D-B18A-14961D5DE8D2}"/>
              </a:ext>
            </a:extLst>
          </p:cNvPr>
          <p:cNvSpPr>
            <a:spLocks noGrp="1"/>
          </p:cNvSpPr>
          <p:nvPr>
            <p:ph idx="1"/>
          </p:nvPr>
        </p:nvSpPr>
        <p:spPr>
          <a:xfrm>
            <a:off x="374073" y="1205345"/>
            <a:ext cx="10979727" cy="4971618"/>
          </a:xfrm>
        </p:spPr>
        <p:txBody>
          <a:bodyPr>
            <a:normAutofit/>
          </a:bodyPr>
          <a:lstStyle/>
          <a:p>
            <a:r>
              <a:rPr lang="ru-RU" b="1" dirty="0"/>
              <a:t>4.1. Первичная обработка данных</a:t>
            </a:r>
            <a:endParaRPr lang="ru-RU" b="1" i="1" dirty="0"/>
          </a:p>
          <a:p>
            <a:r>
              <a:rPr lang="ru-RU" dirty="0"/>
              <a:t>В ходе математико-статистической обработки данных (на специальном жаргоне) термины «признак», «показатель», «параметр» и «переменная» нередко употребляются как синонимы. Важно отличать от них понятие «значение». Каждое значение — это эмпирически выявленная, вполне определенная числовая величина того или иного показателя у конкретного испытуемого. Например, время реакции на раздражитель в третьей (первой, второй, десятой…) пробе, время решения пятой задачи в третьей серии, выбранный испытуемым вариант ответа из семи предложенных и т.п.   </a:t>
            </a:r>
            <a:endParaRPr lang="ru-RU" i="1" dirty="0"/>
          </a:p>
          <a:p>
            <a:endParaRPr lang="ru-RU" dirty="0"/>
          </a:p>
        </p:txBody>
      </p:sp>
    </p:spTree>
    <p:extLst>
      <p:ext uri="{BB962C8B-B14F-4D97-AF65-F5344CB8AC3E}">
        <p14:creationId xmlns:p14="http://schemas.microsoft.com/office/powerpoint/2010/main" val="4267271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506589-D1E6-D44E-8711-2A9BFB41E945}"/>
              </a:ext>
            </a:extLst>
          </p:cNvPr>
          <p:cNvSpPr>
            <a:spLocks noGrp="1"/>
          </p:cNvSpPr>
          <p:nvPr>
            <p:ph type="title"/>
          </p:nvPr>
        </p:nvSpPr>
        <p:spPr/>
        <p:txBody>
          <a:bodyPr/>
          <a:lstStyle/>
          <a:p>
            <a:r>
              <a:rPr lang="ru-RU" b="1" dirty="0"/>
              <a:t>4.1.1. Составление таблиц </a:t>
            </a:r>
            <a:br>
              <a:rPr lang="ru-RU" b="1" i="1" dirty="0"/>
            </a:br>
            <a:endParaRPr lang="ru-RU" dirty="0"/>
          </a:p>
        </p:txBody>
      </p:sp>
      <p:sp>
        <p:nvSpPr>
          <p:cNvPr id="3" name="Объект 2">
            <a:extLst>
              <a:ext uri="{FF2B5EF4-FFF2-40B4-BE49-F238E27FC236}">
                <a16:creationId xmlns:a16="http://schemas.microsoft.com/office/drawing/2014/main" id="{70531A45-E7AD-594C-819C-792DB554CAE4}"/>
              </a:ext>
            </a:extLst>
          </p:cNvPr>
          <p:cNvSpPr>
            <a:spLocks noGrp="1"/>
          </p:cNvSpPr>
          <p:nvPr>
            <p:ph idx="1"/>
          </p:nvPr>
        </p:nvSpPr>
        <p:spPr>
          <a:xfrm>
            <a:off x="193964" y="1163782"/>
            <a:ext cx="11159836" cy="5013181"/>
          </a:xfrm>
        </p:spPr>
        <p:txBody>
          <a:bodyPr/>
          <a:lstStyle/>
          <a:p>
            <a:r>
              <a:rPr lang="ru-RU" dirty="0"/>
              <a:t>В большинстве случаев обработку целесообразно начать с составления таблиц (сводных таблиц) полученных данных. В таблицу можно свести не только числовые данные. К данным качественного характера также могут быть применены простейшие способы количественной обработки. Для всей выборки и отдельных </a:t>
            </a:r>
            <a:r>
              <a:rPr lang="ru-RU" dirty="0" err="1"/>
              <a:t>подвыборок</a:t>
            </a:r>
            <a:r>
              <a:rPr lang="ru-RU" dirty="0"/>
              <a:t> могут быть подсчитаны частоты встречаемости (количество случаев появления события), а затем и </a:t>
            </a:r>
            <a:r>
              <a:rPr lang="ru-RU" dirty="0" err="1"/>
              <a:t>частости</a:t>
            </a:r>
            <a:r>
              <a:rPr lang="ru-RU" dirty="0"/>
              <a:t> (относительные частоты, т.е. частоты, деленные на количество испытаний) интересующих вас индикаторов, проявлений некоторого вида. </a:t>
            </a:r>
            <a:endParaRPr lang="ru-RU" i="1" dirty="0"/>
          </a:p>
          <a:p>
            <a:endParaRPr lang="ru-RU" dirty="0"/>
          </a:p>
        </p:txBody>
      </p:sp>
    </p:spTree>
    <p:extLst>
      <p:ext uri="{BB962C8B-B14F-4D97-AF65-F5344CB8AC3E}">
        <p14:creationId xmlns:p14="http://schemas.microsoft.com/office/powerpoint/2010/main" val="886792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D09A56-8BA9-3C4D-9047-862D659E82F2}"/>
              </a:ext>
            </a:extLst>
          </p:cNvPr>
          <p:cNvSpPr>
            <a:spLocks noGrp="1"/>
          </p:cNvSpPr>
          <p:nvPr>
            <p:ph type="title"/>
          </p:nvPr>
        </p:nvSpPr>
        <p:spPr/>
        <p:txBody>
          <a:bodyPr>
            <a:normAutofit/>
          </a:bodyPr>
          <a:lstStyle/>
          <a:p>
            <a:pPr algn="ctr"/>
            <a:r>
              <a:rPr lang="ru-RU" sz="2800" dirty="0"/>
              <a:t>ВАЖНО!!!!</a:t>
            </a:r>
          </a:p>
        </p:txBody>
      </p:sp>
      <p:sp>
        <p:nvSpPr>
          <p:cNvPr id="3" name="Объект 2">
            <a:extLst>
              <a:ext uri="{FF2B5EF4-FFF2-40B4-BE49-F238E27FC236}">
                <a16:creationId xmlns:a16="http://schemas.microsoft.com/office/drawing/2014/main" id="{2CFE160E-BD3B-3C45-A586-7AE7272EA92F}"/>
              </a:ext>
            </a:extLst>
          </p:cNvPr>
          <p:cNvSpPr>
            <a:spLocks noGrp="1"/>
          </p:cNvSpPr>
          <p:nvPr>
            <p:ph idx="1"/>
          </p:nvPr>
        </p:nvSpPr>
        <p:spPr>
          <a:xfrm>
            <a:off x="0" y="1303020"/>
            <a:ext cx="12192000" cy="5554980"/>
          </a:xfrm>
        </p:spPr>
        <p:txBody>
          <a:bodyPr>
            <a:normAutofit fontScale="92500" lnSpcReduction="20000"/>
          </a:bodyPr>
          <a:lstStyle/>
          <a:p>
            <a:r>
              <a:rPr lang="ru-RU" dirty="0"/>
              <a:t>Основной для сводной таблицы исходных данных является следующая форма. Каждая строка содержит значения всех показателей одного испытуемого. В каждом столбце (поле) записаны значения одного показателя по всем испытуемых. Таким образом, в каждой ячейке (клетке) таблицы записано только одно значение одного показателя одного испытуемого.</a:t>
            </a:r>
          </a:p>
          <a:p>
            <a:r>
              <a:rPr lang="ru-RU" dirty="0"/>
              <a:t>В самой верхней строке дана нумерация всех столбцов. Во второй строке названы измеренные вами показатели, шкальные оценки и т.п. Вторая строка облегчает вам ориентировку в таблице. Оператору, который будет вводить ваши данные через клавиатуру компьютера, эта строка не нужна. В каждой последующей строке записана фамилия испытуемого и значения всех, измеренных у него параметров; разумеется, для всех испытуемых в одном и том же порядке показателей. Все строки и все столбцы должны быть пронумерованы. Последовательность признаков может быть упорядочена по разным основаниям. В первых столбцах лучше разместить демографические или социально-демографические показатели: пол, возраст, уровень образования (если важен) и т.д. Затем, по убывающей значимости (предполагаемой информативности), приведены измеренные в эксперименте параметры. Параметры, полученные с помощью одной методики, удобнее располагать компактно — в одной группе (рядом друг с другом) Например, все шкалы одной методики, шкалы следующей и т.д. </a:t>
            </a:r>
            <a:endParaRPr lang="ru-RU" i="1" dirty="0"/>
          </a:p>
          <a:p>
            <a:endParaRPr lang="ru-RU" dirty="0"/>
          </a:p>
        </p:txBody>
      </p:sp>
    </p:spTree>
    <p:extLst>
      <p:ext uri="{BB962C8B-B14F-4D97-AF65-F5344CB8AC3E}">
        <p14:creationId xmlns:p14="http://schemas.microsoft.com/office/powerpoint/2010/main" val="1817965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7A6B585-2F28-A447-AE1F-03F91CA0D751}"/>
              </a:ext>
            </a:extLst>
          </p:cNvPr>
          <p:cNvSpPr>
            <a:spLocks noGrp="1"/>
          </p:cNvSpPr>
          <p:nvPr>
            <p:ph type="title"/>
          </p:nvPr>
        </p:nvSpPr>
        <p:spPr>
          <a:xfrm>
            <a:off x="838200" y="365126"/>
            <a:ext cx="10515600" cy="315912"/>
          </a:xfrm>
        </p:spPr>
        <p:txBody>
          <a:bodyPr>
            <a:normAutofit fontScale="90000"/>
          </a:bodyPr>
          <a:lstStyle/>
          <a:p>
            <a:pPr algn="ctr"/>
            <a:r>
              <a:rPr lang="ru-RU" sz="2800" dirty="0"/>
              <a:t>Форма сводной таблицы данных</a:t>
            </a:r>
            <a:br>
              <a:rPr lang="ru-RU" sz="2800" i="1" dirty="0"/>
            </a:br>
            <a:endParaRPr lang="ru-RU" sz="2800" dirty="0"/>
          </a:p>
        </p:txBody>
      </p:sp>
      <p:graphicFrame>
        <p:nvGraphicFramePr>
          <p:cNvPr id="4" name="Объект 3">
            <a:extLst>
              <a:ext uri="{FF2B5EF4-FFF2-40B4-BE49-F238E27FC236}">
                <a16:creationId xmlns:a16="http://schemas.microsoft.com/office/drawing/2014/main" id="{F728FEA5-328C-F04B-B2CD-1314733BD932}"/>
              </a:ext>
            </a:extLst>
          </p:cNvPr>
          <p:cNvGraphicFramePr>
            <a:graphicFrameLocks noGrp="1"/>
          </p:cNvGraphicFramePr>
          <p:nvPr>
            <p:ph idx="1"/>
            <p:extLst>
              <p:ext uri="{D42A27DB-BD31-4B8C-83A1-F6EECF244321}">
                <p14:modId xmlns:p14="http://schemas.microsoft.com/office/powerpoint/2010/main" val="150778495"/>
              </p:ext>
            </p:extLst>
          </p:nvPr>
        </p:nvGraphicFramePr>
        <p:xfrm>
          <a:off x="491490" y="1668780"/>
          <a:ext cx="10675617" cy="4824091"/>
        </p:xfrm>
        <a:graphic>
          <a:graphicData uri="http://schemas.openxmlformats.org/drawingml/2006/table">
            <a:tbl>
              <a:tblPr firstRow="1" firstCol="1" bandRow="1" bandCol="1">
                <a:tableStyleId>{5C22544A-7EE6-4342-B048-85BDC9FD1C3A}</a:tableStyleId>
              </a:tblPr>
              <a:tblGrid>
                <a:gridCol w="846988">
                  <a:extLst>
                    <a:ext uri="{9D8B030D-6E8A-4147-A177-3AD203B41FA5}">
                      <a16:colId xmlns:a16="http://schemas.microsoft.com/office/drawing/2014/main" val="685050281"/>
                    </a:ext>
                  </a:extLst>
                </a:gridCol>
                <a:gridCol w="2897253">
                  <a:extLst>
                    <a:ext uri="{9D8B030D-6E8A-4147-A177-3AD203B41FA5}">
                      <a16:colId xmlns:a16="http://schemas.microsoft.com/office/drawing/2014/main" val="1317469423"/>
                    </a:ext>
                  </a:extLst>
                </a:gridCol>
                <a:gridCol w="965211">
                  <a:extLst>
                    <a:ext uri="{9D8B030D-6E8A-4147-A177-3AD203B41FA5}">
                      <a16:colId xmlns:a16="http://schemas.microsoft.com/office/drawing/2014/main" val="1803578828"/>
                    </a:ext>
                  </a:extLst>
                </a:gridCol>
                <a:gridCol w="772492">
                  <a:extLst>
                    <a:ext uri="{9D8B030D-6E8A-4147-A177-3AD203B41FA5}">
                      <a16:colId xmlns:a16="http://schemas.microsoft.com/office/drawing/2014/main" val="1073455394"/>
                    </a:ext>
                  </a:extLst>
                </a:gridCol>
                <a:gridCol w="772492">
                  <a:extLst>
                    <a:ext uri="{9D8B030D-6E8A-4147-A177-3AD203B41FA5}">
                      <a16:colId xmlns:a16="http://schemas.microsoft.com/office/drawing/2014/main" val="3293298369"/>
                    </a:ext>
                  </a:extLst>
                </a:gridCol>
                <a:gridCol w="772492">
                  <a:extLst>
                    <a:ext uri="{9D8B030D-6E8A-4147-A177-3AD203B41FA5}">
                      <a16:colId xmlns:a16="http://schemas.microsoft.com/office/drawing/2014/main" val="3962946551"/>
                    </a:ext>
                  </a:extLst>
                </a:gridCol>
                <a:gridCol w="772492">
                  <a:extLst>
                    <a:ext uri="{9D8B030D-6E8A-4147-A177-3AD203B41FA5}">
                      <a16:colId xmlns:a16="http://schemas.microsoft.com/office/drawing/2014/main" val="2903796601"/>
                    </a:ext>
                  </a:extLst>
                </a:gridCol>
                <a:gridCol w="772492">
                  <a:extLst>
                    <a:ext uri="{9D8B030D-6E8A-4147-A177-3AD203B41FA5}">
                      <a16:colId xmlns:a16="http://schemas.microsoft.com/office/drawing/2014/main" val="2831013814"/>
                    </a:ext>
                  </a:extLst>
                </a:gridCol>
                <a:gridCol w="772492">
                  <a:extLst>
                    <a:ext uri="{9D8B030D-6E8A-4147-A177-3AD203B41FA5}">
                      <a16:colId xmlns:a16="http://schemas.microsoft.com/office/drawing/2014/main" val="3283306695"/>
                    </a:ext>
                  </a:extLst>
                </a:gridCol>
                <a:gridCol w="772492">
                  <a:extLst>
                    <a:ext uri="{9D8B030D-6E8A-4147-A177-3AD203B41FA5}">
                      <a16:colId xmlns:a16="http://schemas.microsoft.com/office/drawing/2014/main" val="101854298"/>
                    </a:ext>
                  </a:extLst>
                </a:gridCol>
                <a:gridCol w="558721">
                  <a:extLst>
                    <a:ext uri="{9D8B030D-6E8A-4147-A177-3AD203B41FA5}">
                      <a16:colId xmlns:a16="http://schemas.microsoft.com/office/drawing/2014/main" val="1383368735"/>
                    </a:ext>
                  </a:extLst>
                </a:gridCol>
              </a:tblGrid>
              <a:tr h="268005">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4</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5</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6</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8</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1222684702"/>
                  </a:ext>
                </a:extLst>
              </a:tr>
              <a:tr h="804016">
                <a:tc>
                  <a:txBody>
                    <a:bodyPr/>
                    <a:lstStyle/>
                    <a:p>
                      <a:pPr indent="288290" algn="just"/>
                      <a:r>
                        <a:rPr lang="ru-RU" sz="1000" kern="1400">
                          <a:effectLst/>
                        </a:rPr>
                        <a:t>№</a:t>
                      </a:r>
                    </a:p>
                    <a:p>
                      <a:pPr indent="288290" algn="just"/>
                      <a:r>
                        <a:rPr lang="ru-RU" sz="1000" kern="1400">
                          <a:effectLst/>
                        </a:rPr>
                        <a:t>п/п</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Фамилия, имя, отчество</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Пол</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Ио</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Ид</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Ин</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А</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В</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С</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Е</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3412490218"/>
                  </a:ext>
                </a:extLst>
              </a:tr>
              <a:tr h="536010">
                <a:tc>
                  <a:txBody>
                    <a:bodyPr/>
                    <a:lstStyle/>
                    <a:p>
                      <a:pPr indent="288290" algn="just"/>
                      <a:r>
                        <a:rPr lang="ru-RU" sz="1000" kern="1400">
                          <a:effectLst/>
                        </a:rPr>
                        <a:t>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Глухарь П.И.</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38</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16</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693611207"/>
                  </a:ext>
                </a:extLst>
              </a:tr>
              <a:tr h="536010">
                <a:tc>
                  <a:txBody>
                    <a:bodyPr/>
                    <a:lstStyle/>
                    <a:p>
                      <a:pPr indent="288290" algn="just"/>
                      <a:r>
                        <a:rPr lang="ru-RU" sz="1000" kern="1400">
                          <a:effectLst/>
                        </a:rPr>
                        <a:t>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Орел С.С.</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18</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4019107737"/>
                  </a:ext>
                </a:extLst>
              </a:tr>
              <a:tr h="536010">
                <a:tc>
                  <a:txBody>
                    <a:bodyPr/>
                    <a:lstStyle/>
                    <a:p>
                      <a:pPr indent="288290" algn="just"/>
                      <a:r>
                        <a:rPr lang="ru-RU" sz="1000" kern="1400">
                          <a:effectLst/>
                        </a:rPr>
                        <a:t>3</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Петух И.И.</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35</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14</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8</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1181394786"/>
                  </a:ext>
                </a:extLst>
              </a:tr>
              <a:tr h="268005">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3720956701"/>
                  </a:ext>
                </a:extLst>
              </a:tr>
              <a:tr h="268005">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3560863734"/>
                  </a:ext>
                </a:extLst>
              </a:tr>
              <a:tr h="536010">
                <a:tc>
                  <a:txBody>
                    <a:bodyPr/>
                    <a:lstStyle/>
                    <a:p>
                      <a:pPr indent="288290" algn="just"/>
                      <a:r>
                        <a:rPr lang="ru-RU" sz="1000" kern="1400">
                          <a:effectLst/>
                        </a:rPr>
                        <a:t>33</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Кура Н.Н.</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8</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15</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15</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976258558"/>
                  </a:ext>
                </a:extLst>
              </a:tr>
              <a:tr h="536010">
                <a:tc>
                  <a:txBody>
                    <a:bodyPr/>
                    <a:lstStyle/>
                    <a:p>
                      <a:pPr indent="288290" algn="just"/>
                      <a:r>
                        <a:rPr lang="ru-RU" sz="1000" kern="1400">
                          <a:effectLst/>
                        </a:rPr>
                        <a:t>34</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Сова Т.О.</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10</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11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2426543705"/>
                  </a:ext>
                </a:extLst>
              </a:tr>
              <a:tr h="536010">
                <a:tc>
                  <a:txBody>
                    <a:bodyPr/>
                    <a:lstStyle/>
                    <a:p>
                      <a:pPr indent="288290" algn="just"/>
                      <a:r>
                        <a:rPr lang="ru-RU" sz="1000" kern="1400">
                          <a:effectLst/>
                        </a:rPr>
                        <a:t>35</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Утка Л.А.</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2</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31</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8</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9</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5</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a:effectLst/>
                        </a:rPr>
                        <a:t>7</a:t>
                      </a:r>
                      <a:endParaRPr lang="ru-RU" sz="1000" i="1" kern="1400">
                        <a:effectLst/>
                        <a:latin typeface="Times New Roman" panose="02020603050405020304" pitchFamily="18" charset="0"/>
                        <a:ea typeface="Times New Roman" panose="02020603050405020304" pitchFamily="18" charset="0"/>
                      </a:endParaRPr>
                    </a:p>
                  </a:txBody>
                  <a:tcPr marL="45085" marR="45085" marT="0" marB="0"/>
                </a:tc>
                <a:tc>
                  <a:txBody>
                    <a:bodyPr/>
                    <a:lstStyle/>
                    <a:p>
                      <a:pPr indent="288290" algn="just"/>
                      <a:r>
                        <a:rPr lang="ru-RU" sz="1000" kern="1400" dirty="0">
                          <a:effectLst/>
                        </a:rPr>
                        <a:t>—</a:t>
                      </a:r>
                      <a:endParaRPr lang="ru-RU" sz="1000" i="1" kern="1400" dirty="0">
                        <a:effectLst/>
                        <a:latin typeface="Times New Roman" panose="02020603050405020304" pitchFamily="18" charset="0"/>
                        <a:ea typeface="Times New Roman" panose="02020603050405020304" pitchFamily="18" charset="0"/>
                      </a:endParaRPr>
                    </a:p>
                  </a:txBody>
                  <a:tcPr marL="45085" marR="45085" marT="0" marB="0"/>
                </a:tc>
                <a:extLst>
                  <a:ext uri="{0D108BD9-81ED-4DB2-BD59-A6C34878D82A}">
                    <a16:rowId xmlns:a16="http://schemas.microsoft.com/office/drawing/2014/main" val="2527061040"/>
                  </a:ext>
                </a:extLst>
              </a:tr>
            </a:tbl>
          </a:graphicData>
        </a:graphic>
      </p:graphicFrame>
    </p:spTree>
    <p:extLst>
      <p:ext uri="{BB962C8B-B14F-4D97-AF65-F5344CB8AC3E}">
        <p14:creationId xmlns:p14="http://schemas.microsoft.com/office/powerpoint/2010/main" val="2762607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86789E6-09F4-BA47-9C37-38151A95A00F}"/>
              </a:ext>
            </a:extLst>
          </p:cNvPr>
          <p:cNvSpPr>
            <a:spLocks noGrp="1"/>
          </p:cNvSpPr>
          <p:nvPr>
            <p:ph idx="1"/>
          </p:nvPr>
        </p:nvSpPr>
        <p:spPr>
          <a:xfrm>
            <a:off x="0" y="80010"/>
            <a:ext cx="12192000" cy="6777990"/>
          </a:xfrm>
        </p:spPr>
        <p:txBody>
          <a:bodyPr>
            <a:normAutofit/>
          </a:bodyPr>
          <a:lstStyle/>
          <a:p>
            <a:r>
              <a:rPr lang="ru-RU" dirty="0"/>
              <a:t>И для ручной, и для компьютерной обработки в исходную сводную таблицу чаще всего заносят начальные данные. Сейчас преимущественной формой математико-статистической обработки стала — компьютерная. Если форма распределения эмпирических данных незначительно отличается от нормального распределения, то предварительное центрирование, нормирование или перевод в шкальные (стандартизированные) оценки по имеющимся в данной методике таблицам не требуется. В начальный период обработки данных можно предположить, что собранный вами материал подходит для обработки средствами параметрической статистики. Получив на первом шаге компьютерных вычислений первичные статистики признаков, можно сделать дальнейшие, более точные,  предположения о форме распределения каждого признака. </a:t>
            </a:r>
          </a:p>
          <a:p>
            <a:r>
              <a:rPr lang="ru-RU" dirty="0"/>
              <a:t>В ходе обработки данных весьма вероятно, что потребуются несколько пользовательских программ. Современные программы предоставляют довольно широкие возможности перевода данных из одной — в другую. Однако не будет лишним соблюсти некоторые правила, чтобы облегчить преобразование формата данных.</a:t>
            </a:r>
            <a:endParaRPr lang="ru-RU" i="1" dirty="0"/>
          </a:p>
          <a:p>
            <a:endParaRPr lang="ru-RU" i="1" dirty="0"/>
          </a:p>
          <a:p>
            <a:endParaRPr lang="ru-RU" dirty="0"/>
          </a:p>
        </p:txBody>
      </p:sp>
    </p:spTree>
    <p:extLst>
      <p:ext uri="{BB962C8B-B14F-4D97-AF65-F5344CB8AC3E}">
        <p14:creationId xmlns:p14="http://schemas.microsoft.com/office/powerpoint/2010/main" val="31778873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1501416-7210-6248-B0F8-301E383A5D37}"/>
              </a:ext>
            </a:extLst>
          </p:cNvPr>
          <p:cNvSpPr>
            <a:spLocks noGrp="1"/>
          </p:cNvSpPr>
          <p:nvPr>
            <p:ph idx="1"/>
          </p:nvPr>
        </p:nvSpPr>
        <p:spPr>
          <a:xfrm>
            <a:off x="0" y="114300"/>
            <a:ext cx="12192000" cy="6743700"/>
          </a:xfrm>
        </p:spPr>
        <p:txBody>
          <a:bodyPr>
            <a:normAutofit/>
          </a:bodyPr>
          <a:lstStyle/>
          <a:p>
            <a:r>
              <a:rPr lang="ru-RU" dirty="0"/>
              <a:t>Старайтесь, без особой необходимости, не заносить в таблицу различные текстовые символы (точки, запятые, тире…). Всю информацию, которую можно закодировать числами, лучше перевести в числовую форму. Это даст больше возможностей для разных видов обработки данных. Исключением является строка, в которой записаны названия (чаще, краткие названия — аббревиатуры) измеренных показателей.</a:t>
            </a:r>
            <a:endParaRPr lang="ru-RU" i="1" dirty="0"/>
          </a:p>
          <a:p>
            <a:r>
              <a:rPr lang="ru-RU" dirty="0"/>
              <a:t>До начала набора данных в электронную таблицу узнайте в каком виде должны записываться десятичные дроби — какой знак (точка или запятая) должен разделять целую дробную части. </a:t>
            </a:r>
            <a:endParaRPr lang="ru-RU" i="1" dirty="0"/>
          </a:p>
          <a:p>
            <a:r>
              <a:rPr lang="ru-RU" dirty="0"/>
              <a:t>Не объединяйте, без необходимости, ячейки рабочей таблицы. Эстетическому чувству полезно дать проявиться при оформлении таблицы в тексте рукописи, — когда все подсчитано, но не ранее. Особо внимательно отнеситесь к первым ячейкам — в левом верхнем углу таблицы. Лучше заполнить их произвольными числами, чем оставлять пустыми. Без этого при экспорте в другой формат может быть не считана вся первая строка или может измениться структура всей таблицы. </a:t>
            </a:r>
            <a:endParaRPr lang="ru-RU" i="1" dirty="0"/>
          </a:p>
          <a:p>
            <a:endParaRPr lang="ru-RU" dirty="0"/>
          </a:p>
        </p:txBody>
      </p:sp>
    </p:spTree>
    <p:extLst>
      <p:ext uri="{BB962C8B-B14F-4D97-AF65-F5344CB8AC3E}">
        <p14:creationId xmlns:p14="http://schemas.microsoft.com/office/powerpoint/2010/main" val="508763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408FF-2748-0D47-881B-3FB16C0B5729}"/>
              </a:ext>
            </a:extLst>
          </p:cNvPr>
          <p:cNvSpPr>
            <a:spLocks noGrp="1"/>
          </p:cNvSpPr>
          <p:nvPr>
            <p:ph type="title"/>
          </p:nvPr>
        </p:nvSpPr>
        <p:spPr/>
        <p:txBody>
          <a:bodyPr/>
          <a:lstStyle/>
          <a:p>
            <a:r>
              <a:rPr lang="ru-RU" b="1" dirty="0"/>
              <a:t>4.1.2. Преобразование формы информации </a:t>
            </a:r>
            <a:br>
              <a:rPr lang="ru-RU" b="1" i="1" dirty="0"/>
            </a:br>
            <a:endParaRPr lang="ru-RU" dirty="0"/>
          </a:p>
        </p:txBody>
      </p:sp>
      <p:sp>
        <p:nvSpPr>
          <p:cNvPr id="3" name="Объект 2">
            <a:extLst>
              <a:ext uri="{FF2B5EF4-FFF2-40B4-BE49-F238E27FC236}">
                <a16:creationId xmlns:a16="http://schemas.microsoft.com/office/drawing/2014/main" id="{17A4E540-22FF-DF42-B32F-91B8124B3D86}"/>
              </a:ext>
            </a:extLst>
          </p:cNvPr>
          <p:cNvSpPr>
            <a:spLocks noGrp="1"/>
          </p:cNvSpPr>
          <p:nvPr>
            <p:ph idx="1"/>
          </p:nvPr>
        </p:nvSpPr>
        <p:spPr>
          <a:xfrm>
            <a:off x="193964" y="1302327"/>
            <a:ext cx="11159836" cy="4874636"/>
          </a:xfrm>
        </p:spPr>
        <p:txBody>
          <a:bodyPr>
            <a:normAutofit fontScale="92500" lnSpcReduction="10000"/>
          </a:bodyPr>
          <a:lstStyle/>
          <a:p>
            <a:r>
              <a:rPr lang="ru-RU" dirty="0"/>
              <a:t>В таблицу целесообразно внести все интересующие вас признаки в форме десятичного числа, т.е. предварительно пересчитать минуты в десятичные доли часа, секунды — в десятичные доли минуты, количество месяцев — в десятичную долю года и т.д. Это необходимо, поскольку формат данных для большинства используемых сейчас компьютерных программ накладывает свои ограничения. </a:t>
            </a:r>
            <a:endParaRPr lang="ru-RU" i="1" dirty="0"/>
          </a:p>
          <a:p>
            <a:r>
              <a:rPr lang="ru-RU" dirty="0"/>
              <a:t>В виде чисел в таблицу можно вписать информацию и о тех параметрах выборки, которые предположительно могут оказаться значимыми факторами, но имеются у вас в качественных показателях. Наиболее простыми операциями могут быть: числовое кодирование (мужчины — 1, женщины — 2; прошедшие обучение — 1, не прошедшие — 2 и т.п.) и перевод качественных показателей в ранги. Число 0 для кодирования лучше не использовать, поскольку некоторые статистические компьютерные программы не смогут обработать такие данные.</a:t>
            </a:r>
          </a:p>
        </p:txBody>
      </p:sp>
    </p:spTree>
    <p:extLst>
      <p:ext uri="{BB962C8B-B14F-4D97-AF65-F5344CB8AC3E}">
        <p14:creationId xmlns:p14="http://schemas.microsoft.com/office/powerpoint/2010/main" val="215897784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1383</Words>
  <Application>Microsoft Macintosh PowerPoint</Application>
  <PresentationFormat>Широкоэкранный</PresentationFormat>
  <Paragraphs>168</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Calibri Light</vt:lpstr>
      <vt:lpstr>Times New Roman</vt:lpstr>
      <vt:lpstr>Тема Office</vt:lpstr>
      <vt:lpstr>Презентация PowerPoint</vt:lpstr>
      <vt:lpstr>Лекция 7. Обработка эмпирических данных</vt:lpstr>
      <vt:lpstr>4. ОБРАБОТКА ЭМПИРИЧЕСКИХ ДАННЫХ  </vt:lpstr>
      <vt:lpstr>4.1.1. Составление таблиц  </vt:lpstr>
      <vt:lpstr>ВАЖНО!!!!</vt:lpstr>
      <vt:lpstr>Форма сводной таблицы данных </vt:lpstr>
      <vt:lpstr>Презентация PowerPoint</vt:lpstr>
      <vt:lpstr>Презентация PowerPoint</vt:lpstr>
      <vt:lpstr>4.1.2. Преобразование формы информации  </vt:lpstr>
      <vt:lpstr>Ранжирование уровней образования </vt:lpstr>
      <vt:lpstr>Ранжирование должностного статуса </vt:lpstr>
      <vt:lpstr>4.1.3. Проверка данных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Microsoft Office User</dc:creator>
  <cp:lastModifiedBy>Microsoft Office User</cp:lastModifiedBy>
  <cp:revision>4</cp:revision>
  <dcterms:created xsi:type="dcterms:W3CDTF">2023-11-01T07:26:47Z</dcterms:created>
  <dcterms:modified xsi:type="dcterms:W3CDTF">2023-11-01T07:35:26Z</dcterms:modified>
</cp:coreProperties>
</file>