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261" r:id="rId2"/>
    <p:sldId id="262" r:id="rId3"/>
    <p:sldId id="270" r:id="rId4"/>
    <p:sldId id="271" r:id="rId5"/>
    <p:sldId id="272" r:id="rId6"/>
    <p:sldId id="273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26C42-0AD7-42B2-B5D8-3A5A67EF03D6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FEED4-ED75-4912-BF12-9CFC39627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870913-47ED-4062-AEFD-F0BC949E2937}" type="slidenum">
              <a:rPr lang="ru-RU"/>
              <a:pPr/>
              <a:t>10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* Если Ваш сотрудник отравится просроченными сосисками, даже принесенными из дома, на рабочем месте, он имеет право ожидать выплаты страховки.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234D5D-4E0B-4592-AC6F-322B2A4DE93C}" type="slidenum">
              <a:rPr lang="ru-RU"/>
              <a:pPr/>
              <a:t>11</a:t>
            </a:fld>
            <a:endParaRPr 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Кондименты- салфетки, соль, перец, приборы. Входят в рецептуру. Подаются к блюду.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x-non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x-none"/>
              <a:t>Глава 4. Приготовление пищи.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52D16-BF17-4207-907F-F51F9E1B67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x-non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x-none"/>
              <a:t>Глава 4. Приготовление пищи.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149CF-5C69-432E-A341-D013D6A374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1&amp;text=%D0%BF%D1%80%D0%B0%D0%B2%D0%B8%D0%BB%D1%8C%D0%BD%D0%BE%D0%B5%20%20%D0%BE%D1%84%D0%BE%D1%80%D0%BC%D0%BB%D0%B5%D0%BD%D0%B8%D1%8F%20%D0%BC%D0%B5%D0%BD%D1%8E&amp;fp=1&amp;pos=52&amp;uinfo=ww-1522-wh-788-fw-1297-fh-582-pd-1.25&amp;rpt=simage&amp;img_url=http://www.remenu.ru/portfolio/biznespartner/m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92961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Евразийский национальный университет им. Л.Н. Гумилева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Республика Казахстан, г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Астана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МУТАЛИЕВА ЛЯЙЛЯ МАРАТОВНА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кандидат экономических наук, профессор</a:t>
            </a:r>
          </a:p>
          <a:p>
            <a:pPr>
              <a:lnSpc>
                <a:spcPct val="150000"/>
              </a:lnSpc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mutalieva_leila@mail.ru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+7 701 723 6972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Какие блюда должны быть качественными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Все, которые находятся в нашем ресторане ( у гостей, на кухне, в складских помещениях, у сотрудников).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Не допускайте наличие некачественных ( в том числе без срока годности, без упаковки) продуктов в любой зоне ресторана*.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Важно! Никогда не давайте и не продавайте гостям блюда, которых нет в меню.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Оценка качества блюд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2192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Стандарт качества блюда: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Имеет аккуратный внешний вид.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Правильная температура подачи.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Вкус соответствует ожиданиям.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Состав блюда соответствует рецептуре.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Блюдо правильно упаковано и подано на нужной посуде, выданы только необходимые приборы и </a:t>
            </a:r>
            <a:r>
              <a:rPr lang="ru-RU" sz="2000" dirty="0" err="1" smtClean="0"/>
              <a:t>кондименты</a:t>
            </a:r>
            <a:r>
              <a:rPr lang="ru-RU" sz="2000" dirty="0" smtClean="0"/>
              <a:t>*.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Оцениваем блюдо с помощью всех органов чувств: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Зрение (смотрим на блюдо).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Вкус ( проводим пробы качества, дегустации).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Обоняние ( должно вкусно пахнуть).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Осязание ( трогаем, блюдо не должно быть пересушено или размякшее).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Слух ( слушаем отзывы о блюде).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8181975" cy="1462087"/>
          </a:xfrm>
        </p:spPr>
        <p:txBody>
          <a:bodyPr/>
          <a:lstStyle/>
          <a:p>
            <a:pPr eaLnBrk="1" hangingPunct="1"/>
            <a:r>
              <a:rPr lang="ru-RU" smtClean="0"/>
              <a:t>Важность обеспечения безопасности пищи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Эффективная система безопасности пищи защищает наших посетителей, сотрудников и репутацию.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Постоянные клиенты и удовлетворенные сотрудники – это ключ к высокой доходности ресторана и дальнейшему повышению качества обслуживания.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Программа  безопасности пищи позволяет  удовлетворять потребности посетителей и заботится о их здоровье.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Безопасность пищи жизненно необходима для успеха бренда компании.</a:t>
            </a:r>
            <a:r>
              <a:rPr lang="en-US" sz="2000" smtClean="0"/>
              <a:t>  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Программа безопасности пищи позволяет снижать затраты на страховку и снижает вероятность возникновения судебных исков со стороны посетителей и,соответственно, выплат компенсаций.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eaLnBrk="1" hangingPunct="1"/>
            <a:r>
              <a:rPr lang="ru-RU" smtClean="0"/>
              <a:t>Безопасность пищи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6723063" cy="4043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Пищевые заболевания</a:t>
            </a:r>
            <a:r>
              <a:rPr lang="en-US" sz="1600" smtClean="0"/>
              <a:t>	</a:t>
            </a:r>
            <a:br>
              <a:rPr lang="en-US" sz="1600" smtClean="0"/>
            </a:br>
            <a:r>
              <a:rPr lang="ru-RU" sz="1600" smtClean="0"/>
              <a:t>- болезни, вызываемые пищей или передающиеся через желудочно-кишечный тракт.</a:t>
            </a: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Вспышка пищевого заболевания</a:t>
            </a:r>
            <a:r>
              <a:rPr lang="en-US" sz="1600" smtClean="0"/>
              <a:t> </a:t>
            </a:r>
            <a:br>
              <a:rPr lang="en-US" sz="1600" smtClean="0"/>
            </a:br>
            <a:r>
              <a:rPr lang="ru-RU" sz="1600" smtClean="0"/>
              <a:t>- ситуация, когда два или более человека заболевают одной и той же болезнью после употребления одной и той же пищи.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Пищевые инфекции</a:t>
            </a:r>
            <a:r>
              <a:rPr lang="en-US" sz="1600" b="1" smtClean="0"/>
              <a:t/>
            </a:r>
            <a:br>
              <a:rPr lang="en-US" sz="1600" b="1" smtClean="0"/>
            </a:br>
            <a:r>
              <a:rPr lang="ru-RU" sz="1600" smtClean="0"/>
              <a:t>Возникают в результате употребления с пищей патогенов, которые затем размножаются в кишечнике и служат причиной заболевания.</a:t>
            </a:r>
            <a:endParaRPr lang="en-US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Пищевые отравления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Возникают в результате употребления с пищей токсинов, вызывающих заболевание.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Факторы, вызывающие пищевые заболевания: </a:t>
            </a:r>
            <a:r>
              <a:rPr lang="ru-RU" sz="1600" smtClean="0"/>
              <a:t>Нарушения временного и 	температурного режима. Перекрестное заражение. Несоблюдение правил личной 	гигиены.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smtClean="0"/>
          </a:p>
        </p:txBody>
      </p:sp>
      <p:pic>
        <p:nvPicPr>
          <p:cNvPr id="45064" name="Picture 11" descr="ch1-slide9 ccnew.bmp                                           00063D58Robert Smith                   ABA7815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454CA0"/>
              </a:clrFrom>
              <a:clrTo>
                <a:srgbClr val="454CA0">
                  <a:alpha val="0"/>
                </a:srgbClr>
              </a:clrTo>
            </a:clrChange>
            <a:lum contrast="4000"/>
          </a:blip>
          <a:stretch>
            <a:fillRect/>
          </a:stretch>
        </p:blipFill>
        <p:spPr>
          <a:xfrm>
            <a:off x="5145088" y="2134169"/>
            <a:ext cx="3810000" cy="3881887"/>
          </a:xfrm>
          <a:noFill/>
        </p:spPr>
      </p:pic>
      <p:sp>
        <p:nvSpPr>
          <p:cNvPr id="4505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23A653-DB65-4B70-8F74-3402C23A96B4}" type="slidenum">
              <a:rPr lang="ru-RU"/>
              <a:pPr/>
              <a:t>13</a:t>
            </a:fld>
            <a:endParaRPr lang="ru-RU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7832725" y="208915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ru-RU"/>
          </a:p>
        </p:txBody>
      </p:sp>
      <p:pic>
        <p:nvPicPr>
          <p:cNvPr id="45063" name="Picture 13" descr="ch1-slide9 tt new.bmp                                          00063D58Robert Smith                   ABA78158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54CA0"/>
              </a:clrFrom>
              <a:clrTo>
                <a:srgbClr val="454CA0">
                  <a:alpha val="0"/>
                </a:srgbClr>
              </a:clrTo>
            </a:clrChange>
            <a:lum contrast="4000"/>
          </a:blip>
          <a:srcRect/>
          <a:stretch>
            <a:fillRect/>
          </a:stretch>
        </p:blipFill>
        <p:spPr bwMode="auto">
          <a:xfrm>
            <a:off x="7620000" y="1981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2" descr="ch1-slide9 ph new.bmp                                          00063D58Robert Smith                   ABA78158: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54CA0"/>
              </a:clrFrom>
              <a:clrTo>
                <a:srgbClr val="454CA0">
                  <a:alpha val="0"/>
                </a:srgbClr>
              </a:clrTo>
            </a:clrChange>
            <a:lum contrast="4000"/>
          </a:blip>
          <a:srcRect/>
          <a:stretch>
            <a:fillRect/>
          </a:stretch>
        </p:blipFill>
        <p:spPr bwMode="auto">
          <a:xfrm>
            <a:off x="7620000" y="5389563"/>
            <a:ext cx="15240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93037" cy="1462087"/>
          </a:xfrm>
        </p:spPr>
        <p:txBody>
          <a:bodyPr/>
          <a:lstStyle/>
          <a:p>
            <a:r>
              <a:rPr lang="ru-RU" b="1" dirty="0"/>
              <a:t>Вопросы </a:t>
            </a:r>
            <a:r>
              <a:rPr lang="ru-RU" b="1" dirty="0" smtClean="0"/>
              <a:t>для  обсуждения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2143116"/>
            <a:ext cx="7000924" cy="3071834"/>
          </a:xfrm>
        </p:spPr>
        <p:txBody>
          <a:bodyPr>
            <a:normAutofit fontScale="92500" lnSpcReduction="20000"/>
          </a:bodyPr>
          <a:lstStyle/>
          <a:p>
            <a:r>
              <a:rPr lang="kk-KZ" dirty="0" smtClean="0"/>
              <a:t>Нуждается ли ресторанный бизнес в инновации если да, то приведите примеры.....</a:t>
            </a:r>
          </a:p>
          <a:p>
            <a:r>
              <a:rPr lang="ru-RU" dirty="0" smtClean="0"/>
              <a:t>Какие </a:t>
            </a:r>
            <a:r>
              <a:rPr lang="ru-RU" dirty="0"/>
              <a:t>инновации ждёт ресторанный бизнес?</a:t>
            </a:r>
          </a:p>
          <a:p>
            <a:r>
              <a:rPr lang="kk-KZ" dirty="0" smtClean="0"/>
              <a:t>Какие виды инновационных систем Вы знаете в ресторанном бизнесе?</a:t>
            </a:r>
          </a:p>
          <a:p>
            <a:endParaRPr lang="ru-RU" dirty="0"/>
          </a:p>
        </p:txBody>
      </p:sp>
      <p:pic>
        <p:nvPicPr>
          <p:cNvPr id="5" name="Picture 5" descr="G:\прейзи\1674872509_top-fon-com-p-fon-dlya-prezentatsii-dialog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643446"/>
            <a:ext cx="2476485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1214422"/>
            <a:ext cx="6072230" cy="3286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лекция </a:t>
            </a:r>
          </a:p>
          <a:p>
            <a:pPr algn="ctr"/>
            <a:r>
              <a:rPr lang="kk-K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меню планирования и инновация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sz="half" idx="4294967295"/>
          </p:nvPr>
        </p:nvSpPr>
        <p:spPr>
          <a:xfrm>
            <a:off x="5072066" y="357166"/>
            <a:ext cx="3538534" cy="583089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«Скажи мне, что ты ешь, и я скажу тебе, кто ты» </a:t>
            </a:r>
          </a:p>
          <a:p>
            <a:pPr eaLnBrk="1" hangingPunct="1"/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«Повар, открывающий новое блюдо, приносит человечеству больше пользы, чем ученый, открывающий новую планету»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                </a:t>
            </a:r>
            <a:r>
              <a:rPr lang="ru-RU" sz="2400" dirty="0" err="1" smtClean="0">
                <a:latin typeface="Times New Roman" pitchFamily="18" charset="0"/>
              </a:rPr>
              <a:t>Брийя-Саварен</a:t>
            </a: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       «Физиология вкуса»</a:t>
            </a:r>
          </a:p>
          <a:p>
            <a:pPr eaLnBrk="1" hangingPunct="1"/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5" name="Picture 8" descr="%D0%A1%D0%BB%D0%B0%D0%B2%D1%8F%D0%BD%D1%81%D0%BA%D0%B8%D0%B9%20%D1%80%D0%B5%D1%81%D1%82%D0%BE%D1%80%D0%B0%D0%BD%20%D0%9A%D0%BE%D1%81%D1%82%D1%80%D0%BE%D0%BC%D0%B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426085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395288" y="404813"/>
            <a:ext cx="8229600" cy="25193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Основные принципы составления меню были сформулированы королевскими поварами Британской империи еще в восемнадцатом веке.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С тех пор классическое ресторанное меню содержит 15 позиций, в числе которых обязательно должны упоминаться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холодные закуски, суп, горячие закуски, основное блюдо, сыр и десерт </a:t>
            </a:r>
          </a:p>
        </p:txBody>
      </p:sp>
      <p:pic>
        <p:nvPicPr>
          <p:cNvPr id="5" name="Рисунок 10" descr="http://www.remenu.ru/portfolio/biznespartner/menu002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9613" y="2565400"/>
            <a:ext cx="5183187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295400"/>
          </a:xfrm>
        </p:spPr>
        <p:txBody>
          <a:bodyPr/>
          <a:lstStyle/>
          <a:p>
            <a:pPr algn="l" eaLnBrk="1" hangingPunct="1"/>
            <a:r>
              <a:rPr lang="ru-RU" sz="1900" b="1" dirty="0" smtClean="0">
                <a:latin typeface="Times New Roman" pitchFamily="18" charset="0"/>
              </a:rPr>
              <a:t>Успех любого ресторана в большой степени зависит от  </a:t>
            </a:r>
            <a:br>
              <a:rPr lang="ru-RU" sz="1900" b="1" dirty="0" smtClean="0">
                <a:latin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</a:rPr>
              <a:t>-удачно разработанного меню</a:t>
            </a:r>
            <a:br>
              <a:rPr lang="ru-RU" sz="1900" b="1" dirty="0" smtClean="0">
                <a:latin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</a:rPr>
              <a:t>-оформления </a:t>
            </a:r>
            <a:br>
              <a:rPr lang="ru-RU" sz="1900" b="1" dirty="0" smtClean="0">
                <a:latin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</a:rPr>
              <a:t>-насколько легко читается гостем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1285852" y="1714488"/>
            <a:ext cx="754382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меню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называют визитной карточкой предприятия общественного питания</a:t>
            </a:r>
          </a:p>
        </p:txBody>
      </p:sp>
      <p:pic>
        <p:nvPicPr>
          <p:cNvPr id="7" name="Picture 9" descr="5393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3357562"/>
            <a:ext cx="2208202" cy="3101481"/>
          </a:xfrm>
          <a:noFill/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357554" y="3143248"/>
            <a:ext cx="5357850" cy="298767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- документ, предназначенный для информирования потребителей об ассортименте кулинарной и кондитерской продукции, напитков и других товаров, их количественных характеристиках (выходы блюд и цены).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itchFamily="18" charset="0"/>
              </a:rPr>
              <a:t>Принципы составления меню:</a:t>
            </a: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395288" y="1628775"/>
            <a:ext cx="8147050" cy="218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совместимость,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взаимозаменяемость,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экономичность,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безопасность,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последовательность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расположения блюд в меню.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C:\Users\%D0%96%D0%B0%D1%81%D1%83%D0%BB%D0%B0%D0%BD-%D0%B0%D1%80%D1%85%D0%B5%D0%BE%D0%BB%D0%BE%D0%B3%D0%B8%D1%8F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%D0%96%D0%B0%D1%81%D1%83%D0%BB%D0%B0%D0%BD-%D0%B0%D1%80%D1%85%D0%B5%D0%BE%D0%BB%D0%BE%D0%B3%D0%B8%D1%8F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G:\%D0%9B.%D0%9C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G:\%D0%9B.%D0%9C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1" descr="menuchild002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496" y="3000372"/>
            <a:ext cx="4691062" cy="35179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200136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Приготовление пищи- </a:t>
            </a:r>
            <a:r>
              <a:rPr lang="ru-RU" sz="2000" dirty="0" smtClean="0"/>
              <a:t>одна из самых важных частей в работе любого ресторана.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8392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Как же постоянно поддерживать высокое качество?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Прежде всего, это - ВНИМАНИЕ К ДЕТАЛЯМ. Даже если в рецептах указаны все ингредиенты и способ приготовления блюд, некоторые технологические процессы выполнить правильно нелегко. Поэтому если вам нужна помощь, чтобы правильно понять рецепт или правильно приготовить сложное блюдо, всегда задавайте вопросы.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Готовьте высококачественные блюда: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Обращайте внимание на каждую деталь в рецепте. Например: Если забыть посолить блюдо, оно получится пресным. Если не стряхнуть лишнюю муку с курицы или перед жаркой во фритюре, то панировки будет слишком много и она будет липкой и курица может не прожариться.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Соблюдение рецептуры на 100%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может показаться сложной задачей. Меню в ресторанах меняется, и вместе с ним меняются рецепты блюд. Чтобы облегчить выполнение этой непростой задачи, руководству нужно стараться составлять рецепты таким образом, чтобы максимально облегчить их запоминание и выполнение.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Вопрос для размышления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Почему важно отдавать гостям не только качественное, но и красиво оформленное блюдо?</a:t>
            </a:r>
          </a:p>
        </p:txBody>
      </p:sp>
      <p:pic>
        <p:nvPicPr>
          <p:cNvPr id="3789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3581400"/>
            <a:ext cx="2949575" cy="2057400"/>
          </a:xfrm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814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Ответ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Это возможность удивить и порадовать Гостя.</a:t>
            </a:r>
          </a:p>
          <a:p>
            <a:pPr eaLnBrk="1" hangingPunct="1"/>
            <a:r>
              <a:rPr lang="ru-RU" sz="2800" smtClean="0"/>
              <a:t>Гость чувствует особое отношение к себе. </a:t>
            </a:r>
          </a:p>
          <a:p>
            <a:pPr eaLnBrk="1" hangingPunct="1"/>
            <a:r>
              <a:rPr lang="ru-RU" sz="2800" smtClean="0"/>
              <a:t>Гости понимают, что повар, готовящий для них блюда, заботится о них.</a:t>
            </a:r>
          </a:p>
          <a:p>
            <a:pPr eaLnBrk="1" hangingPunct="1"/>
            <a:r>
              <a:rPr lang="ru-RU" sz="2800" smtClean="0"/>
              <a:t>Гости будут рекламировать блюда и ресторан ( расскажут, а может быть и покажут фотографии своим близким)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723</Words>
  <PresentationFormat>Экран (4:3)</PresentationFormat>
  <Paragraphs>79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Успех любого ресторана в большой степени зависит от   -удачно разработанного меню -оформления  -насколько легко читается гостем</vt:lpstr>
      <vt:lpstr>Принципы составления меню:</vt:lpstr>
      <vt:lpstr>Приготовление пищи- одна из самых важных частей в работе любого ресторана.</vt:lpstr>
      <vt:lpstr>Вопрос для размышления</vt:lpstr>
      <vt:lpstr>Ответ</vt:lpstr>
      <vt:lpstr>Какие блюда должны быть качественными</vt:lpstr>
      <vt:lpstr>Оценка качества блюд</vt:lpstr>
      <vt:lpstr>Важность обеспечения безопасности пищи</vt:lpstr>
      <vt:lpstr>Безопасность пищи</vt:lpstr>
      <vt:lpstr>Вопросы для  обсуждения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Жасулан-археология</dc:creator>
  <cp:lastModifiedBy>Жасулан-археология</cp:lastModifiedBy>
  <cp:revision>11</cp:revision>
  <dcterms:created xsi:type="dcterms:W3CDTF">2023-11-07T09:20:04Z</dcterms:created>
  <dcterms:modified xsi:type="dcterms:W3CDTF">2023-11-28T09:55:20Z</dcterms:modified>
</cp:coreProperties>
</file>