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sldIdLst>
    <p:sldId id="256" r:id="rId2"/>
    <p:sldId id="299" r:id="rId3"/>
    <p:sldId id="279" r:id="rId4"/>
    <p:sldId id="305" r:id="rId5"/>
    <p:sldId id="284" r:id="rId6"/>
    <p:sldId id="288" r:id="rId7"/>
    <p:sldId id="289" r:id="rId8"/>
    <p:sldId id="290" r:id="rId9"/>
    <p:sldId id="291" r:id="rId10"/>
    <p:sldId id="292" r:id="rId11"/>
    <p:sldId id="293" r:id="rId12"/>
    <p:sldId id="309" r:id="rId13"/>
    <p:sldId id="307" r:id="rId14"/>
    <p:sldId id="308" r:id="rId15"/>
    <p:sldId id="294" r:id="rId16"/>
    <p:sldId id="295" r:id="rId17"/>
    <p:sldId id="296" r:id="rId18"/>
    <p:sldId id="297" r:id="rId19"/>
    <p:sldId id="298" r:id="rId20"/>
    <p:sldId id="287" r:id="rId21"/>
    <p:sldId id="30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4" autoAdjust="0"/>
  </p:normalViewPr>
  <p:slideViewPr>
    <p:cSldViewPr>
      <p:cViewPr>
        <p:scale>
          <a:sx n="81" d="100"/>
          <a:sy n="81" d="100"/>
        </p:scale>
        <p:origin x="-1080" y="-54"/>
      </p:cViewPr>
      <p:guideLst>
        <p:guide orient="horz" pos="2160"/>
        <p:guide pos="2880"/>
      </p:guideLst>
    </p:cSldViewPr>
  </p:slideViewPr>
  <p:outlineViewPr>
    <p:cViewPr>
      <p:scale>
        <a:sx n="33" d="100"/>
        <a:sy n="33" d="100"/>
      </p:scale>
      <p:origin x="0" y="177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EB9B836-70EB-4D42-BD55-CED747D6A07B}" type="datetimeFigureOut">
              <a:rPr lang="ru-RU" smtClean="0"/>
              <a:pPr/>
              <a:t>06.06.2023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79E65A-4236-425F-A341-1468D7EEDAC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EB9B836-70EB-4D42-BD55-CED747D6A07B}" type="datetimeFigureOut">
              <a:rPr lang="ru-RU" smtClean="0"/>
              <a:pPr/>
              <a:t>06.06.2023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79E65A-4236-425F-A341-1468D7EEDAC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B9B836-70EB-4D42-BD55-CED747D6A07B}" type="datetimeFigureOut">
              <a:rPr lang="ru-RU" smtClean="0"/>
              <a:pPr/>
              <a:t>06.06.2023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79E65A-4236-425F-A341-1468D7EEDACA}"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0013" y="301625"/>
            <a:ext cx="7313612"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1370013" y="1827213"/>
            <a:ext cx="3579812"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102225" y="1827213"/>
            <a:ext cx="35814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
          <p:cNvSpPr>
            <a:spLocks noGrp="1" noChangeArrowheads="1"/>
          </p:cNvSpPr>
          <p:nvPr>
            <p:ph type="dt" sz="half" idx="10"/>
          </p:nvPr>
        </p:nvSpPr>
        <p:spPr>
          <a:ln/>
        </p:spPr>
        <p:txBody>
          <a:bodyPr/>
          <a:lstStyle>
            <a:lvl1pPr>
              <a:defRPr/>
            </a:lvl1pPr>
          </a:lstStyle>
          <a:p>
            <a:pPr>
              <a:defRPr/>
            </a:pPr>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5465BCAE-9720-49F5-B262-EC9CFD1D8E48}" type="slidenum">
              <a:rPr lang="ru-RU" altLang="ru-RU"/>
              <a:pPr>
                <a:defRPr/>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cSld name="Заголовок, клип мультимеди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263" y="228600"/>
            <a:ext cx="8015287" cy="914400"/>
          </a:xfrm>
        </p:spPr>
        <p:txBody>
          <a:bodyPr/>
          <a:lstStyle/>
          <a:p>
            <a:r>
              <a:rPr lang="ru-RU" smtClean="0"/>
              <a:t>Образец заголовка</a:t>
            </a:r>
            <a:endParaRPr lang="ru-RU"/>
          </a:p>
        </p:txBody>
      </p:sp>
      <p:sp>
        <p:nvSpPr>
          <p:cNvPr id="3" name="Мультимедиа 2"/>
          <p:cNvSpPr>
            <a:spLocks noGrp="1"/>
          </p:cNvSpPr>
          <p:nvPr>
            <p:ph type="media" sz="half" idx="1"/>
          </p:nvPr>
        </p:nvSpPr>
        <p:spPr>
          <a:xfrm>
            <a:off x="609600" y="1600200"/>
            <a:ext cx="3886200" cy="4419600"/>
          </a:xfrm>
        </p:spPr>
        <p:txBody>
          <a:bodyPr/>
          <a:lstStyle/>
          <a:p>
            <a:pPr lvl="0"/>
            <a:endParaRPr lang="ru-RU" noProof="0" smtClean="0"/>
          </a:p>
        </p:txBody>
      </p:sp>
      <p:sp>
        <p:nvSpPr>
          <p:cNvPr id="4" name="Текст 3"/>
          <p:cNvSpPr>
            <a:spLocks noGrp="1"/>
          </p:cNvSpPr>
          <p:nvPr>
            <p:ph type="body" sz="half" idx="2"/>
          </p:nvPr>
        </p:nvSpPr>
        <p:spPr>
          <a:xfrm>
            <a:off x="4648200" y="1600200"/>
            <a:ext cx="38862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
          <p:cNvSpPr>
            <a:spLocks noGrp="1" noChangeArrowheads="1"/>
          </p:cNvSpPr>
          <p:nvPr>
            <p:ph type="dt" sz="half" idx="10"/>
          </p:nvPr>
        </p:nvSpPr>
        <p:spPr>
          <a:ln/>
        </p:spPr>
        <p:txBody>
          <a:bodyPr/>
          <a:lstStyle>
            <a:lvl1pPr>
              <a:defRPr/>
            </a:lvl1pPr>
          </a:lstStyle>
          <a:p>
            <a:pPr>
              <a:defRPr/>
            </a:pPr>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A4DE1E4F-74A3-4829-ACFD-FEED3B4FBCC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EB9B836-70EB-4D42-BD55-CED747D6A07B}" type="datetimeFigureOut">
              <a:rPr lang="ru-RU" smtClean="0"/>
              <a:pPr/>
              <a:t>06.06.2023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79E65A-4236-425F-A341-1468D7EEDACA}"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EB9B836-70EB-4D42-BD55-CED747D6A07B}" type="datetimeFigureOut">
              <a:rPr lang="ru-RU" smtClean="0"/>
              <a:pPr/>
              <a:t>06.06.2023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79E65A-4236-425F-A341-1468D7EEDAC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EB9B836-70EB-4D42-BD55-CED747D6A07B}" type="datetimeFigureOut">
              <a:rPr lang="ru-RU" smtClean="0"/>
              <a:pPr/>
              <a:t>06.06.2023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79E65A-4236-425F-A341-1468D7EEDACA}"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EB9B836-70EB-4D42-BD55-CED747D6A07B}" type="datetimeFigureOut">
              <a:rPr lang="ru-RU" smtClean="0"/>
              <a:pPr/>
              <a:t>06.06.2023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579E65A-4236-425F-A341-1468D7EEDAC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EB9B836-70EB-4D42-BD55-CED747D6A07B}" type="datetimeFigureOut">
              <a:rPr lang="ru-RU" smtClean="0"/>
              <a:pPr/>
              <a:t>06.06.2023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579E65A-4236-425F-A341-1468D7EEDAC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EB9B836-70EB-4D42-BD55-CED747D6A07B}" type="datetimeFigureOut">
              <a:rPr lang="ru-RU" smtClean="0"/>
              <a:pPr/>
              <a:t>06.06.2023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579E65A-4236-425F-A341-1468D7EEDAC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EB9B836-70EB-4D42-BD55-CED747D6A07B}" type="datetimeFigureOut">
              <a:rPr lang="ru-RU" smtClean="0"/>
              <a:pPr/>
              <a:t>06.06.2023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79E65A-4236-425F-A341-1468D7EEDACA}"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EB9B836-70EB-4D42-BD55-CED747D6A07B}" type="datetimeFigureOut">
              <a:rPr lang="ru-RU" smtClean="0"/>
              <a:pPr/>
              <a:t>06.06.2023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79E65A-4236-425F-A341-1468D7EEDACA}"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EB9B836-70EB-4D42-BD55-CED747D6A07B}" type="datetimeFigureOut">
              <a:rPr lang="ru-RU" smtClean="0"/>
              <a:pPr/>
              <a:t>06.06.2023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579E65A-4236-425F-A341-1468D7EEDACA}"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548680"/>
            <a:ext cx="7851648" cy="5184576"/>
          </a:xfrm>
        </p:spPr>
        <p:txBody>
          <a:bodyPr>
            <a:noAutofit/>
          </a:bodyPr>
          <a:lstStyle/>
          <a:p>
            <a:pPr algn="ctr"/>
            <a:r>
              <a:rPr lang="kk-KZ" sz="6000" b="1" dirty="0"/>
              <a:t>Зейін </a:t>
            </a:r>
            <a:r>
              <a:rPr lang="kk-KZ" sz="6000" b="1" dirty="0" smtClean="0"/>
              <a:t>және іс-әрекет </a:t>
            </a:r>
            <a:br>
              <a:rPr lang="kk-KZ" sz="6000" b="1" dirty="0" smtClean="0"/>
            </a:br>
            <a:r>
              <a:rPr lang="kk-KZ" sz="6000" b="1" dirty="0" smtClean="0"/>
              <a:t/>
            </a:r>
            <a:br>
              <a:rPr lang="kk-KZ" sz="6000" b="1" dirty="0" smtClean="0"/>
            </a:br>
            <a:r>
              <a:rPr lang="kk-KZ" sz="3600" b="1" dirty="0" smtClean="0">
                <a:solidFill>
                  <a:schemeClr val="tx1"/>
                </a:solidFill>
                <a:latin typeface="Times New Roman" pitchFamily="18" charset="0"/>
                <a:cs typeface="Times New Roman" pitchFamily="18" charset="0"/>
              </a:rPr>
              <a:t>6 лекция </a:t>
            </a:r>
            <a:endParaRPr lang="ru-RU" sz="6000" b="1" dirty="0">
              <a:solidFill>
                <a:schemeClr val="tx1"/>
              </a:solidFill>
              <a:latin typeface="Times New Roman" pitchFamily="18" charset="0"/>
              <a:cs typeface="Times New Roman" pitchFamily="18" charset="0"/>
            </a:endParaRPr>
          </a:p>
        </p:txBody>
      </p:sp>
    </p:spTree>
    <p:custDataLst>
      <p:tags r:id="rId1"/>
    </p:custDataLst>
  </p:cSld>
  <p:clrMapOvr>
    <a:masterClrMapping/>
  </p:clrMapOvr>
  <p:transition advTm="140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332656"/>
            <a:ext cx="7704856" cy="5293757"/>
          </a:xfrm>
          <a:prstGeom prst="rect">
            <a:avLst/>
          </a:prstGeom>
        </p:spPr>
        <p:txBody>
          <a:bodyPr wrap="square">
            <a:spAutoFit/>
          </a:bodyPr>
          <a:lstStyle/>
          <a:p>
            <a:pPr algn="ctr"/>
            <a:r>
              <a:rPr lang="ru-RU" sz="4000" b="1" dirty="0" smtClean="0">
                <a:latin typeface="Times New Roman" pitchFamily="18" charset="0"/>
                <a:cs typeface="Times New Roman" pitchFamily="18" charset="0"/>
              </a:rPr>
              <a:t>И.П. Павлов </a:t>
            </a:r>
            <a:r>
              <a:rPr lang="ru-RU" sz="4000" b="1" dirty="0" err="1" smtClean="0">
                <a:latin typeface="Times New Roman" pitchFamily="18" charset="0"/>
                <a:cs typeface="Times New Roman" pitchFamily="18" charset="0"/>
              </a:rPr>
              <a:t>теориясы</a:t>
            </a:r>
            <a:r>
              <a:rPr lang="ru-RU" sz="4000" b="1" dirty="0" smtClean="0">
                <a:latin typeface="Times New Roman" pitchFamily="18" charset="0"/>
                <a:cs typeface="Times New Roman" pitchFamily="18" charset="0"/>
              </a:rPr>
              <a:t> </a:t>
            </a:r>
          </a:p>
          <a:p>
            <a:pPr algn="just"/>
            <a:endParaRPr lang="ru-RU" dirty="0">
              <a:latin typeface="Times New Roman" pitchFamily="18" charset="0"/>
              <a:cs typeface="Times New Roman" pitchFamily="18" charset="0"/>
            </a:endParaRPr>
          </a:p>
          <a:p>
            <a:pPr algn="just"/>
            <a:r>
              <a:rPr lang="ru-RU" sz="2000" dirty="0" err="1" smtClean="0">
                <a:latin typeface="Times New Roman" pitchFamily="18" charset="0"/>
                <a:cs typeface="Times New Roman" pitchFamily="18" charset="0"/>
              </a:rPr>
              <a:t>Зейін</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мәселесіне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қатысты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физиологиялық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зерттеудің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маңызды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көрінісі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бас </a:t>
            </a:r>
            <a:r>
              <a:rPr lang="ru-RU" sz="2000" dirty="0" err="1">
                <a:latin typeface="Times New Roman" pitchFamily="18" charset="0"/>
                <a:cs typeface="Times New Roman" pitchFamily="18" charset="0"/>
              </a:rPr>
              <a:t>миы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бөлігінде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тітіркендіргіштердің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ретсіз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орналасуы</a:t>
            </a:r>
            <a:r>
              <a:rPr lang="ru-RU" sz="2000" dirty="0">
                <a:latin typeface="Times New Roman" pitchFamily="18" charset="0"/>
                <a:cs typeface="Times New Roman" pitchFamily="18" charset="0"/>
              </a:rPr>
              <a:t>. Оны </a:t>
            </a:r>
            <a:r>
              <a:rPr lang="ru-RU" sz="2000" dirty="0" err="1">
                <a:latin typeface="Times New Roman" pitchFamily="18" charset="0"/>
                <a:cs typeface="Times New Roman" pitchFamily="18" charset="0"/>
              </a:rPr>
              <a:t>өңдеумен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айналысқан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советтің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атақты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физиологы</a:t>
            </a:r>
            <a:r>
              <a:rPr lang="ru-RU" sz="2000" dirty="0">
                <a:latin typeface="Times New Roman" pitchFamily="18" charset="0"/>
                <a:cs typeface="Times New Roman" pitchFamily="18" charset="0"/>
              </a:rPr>
              <a:t> И.П. Павлов </a:t>
            </a:r>
            <a:r>
              <a:rPr lang="ru-RU" sz="2000" dirty="0" err="1">
                <a:latin typeface="Times New Roman" pitchFamily="18" charset="0"/>
                <a:cs typeface="Times New Roman" pitchFamily="18" charset="0"/>
              </a:rPr>
              <a:t>болды</a:t>
            </a:r>
            <a:r>
              <a:rPr lang="ru-RU" sz="2000" dirty="0">
                <a:latin typeface="Times New Roman" pitchFamily="18" charset="0"/>
                <a:cs typeface="Times New Roman" pitchFamily="18" charset="0"/>
              </a:rPr>
              <a:t>. И.П. Павлов </a:t>
            </a:r>
            <a:r>
              <a:rPr lang="ru-RU" sz="2000" dirty="0" err="1">
                <a:latin typeface="Times New Roman" pitchFamily="18" charset="0"/>
                <a:cs typeface="Times New Roman" pitchFamily="18" charset="0"/>
              </a:rPr>
              <a:t>зейіннің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физиологиялық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негіздерін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мида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болатын</a:t>
            </a:r>
            <a:r>
              <a:rPr lang="ru-RU" sz="2000" dirty="0">
                <a:latin typeface="Times New Roman" pitchFamily="18" charset="0"/>
                <a:cs typeface="Times New Roman" pitchFamily="18" charset="0"/>
              </a:rPr>
              <a:t> индукция </a:t>
            </a:r>
            <a:r>
              <a:rPr lang="ru-RU" sz="2000" dirty="0" err="1">
                <a:latin typeface="Times New Roman" pitchFamily="18" charset="0"/>
                <a:cs typeface="Times New Roman" pitchFamily="18" charset="0"/>
              </a:rPr>
              <a:t>заңдарымен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байланыстырады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бойынша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мидың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саласында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мидың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салаларының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әрекетіне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бөгет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жасауы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тежеулер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мидың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салаларын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қоздыруы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мүмкін</a:t>
            </a:r>
            <a:r>
              <a:rPr lang="ru-RU" sz="2000" dirty="0">
                <a:latin typeface="Times New Roman" pitchFamily="18" charset="0"/>
                <a:cs typeface="Times New Roman" pitchFamily="18" charset="0"/>
              </a:rPr>
              <a:t>. И.П. </a:t>
            </a:r>
            <a:r>
              <a:rPr lang="ru-RU" sz="2000" dirty="0" err="1">
                <a:latin typeface="Times New Roman" pitchFamily="18" charset="0"/>
                <a:cs typeface="Times New Roman" pitchFamily="18" charset="0"/>
              </a:rPr>
              <a:t>Павловтың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пікірінше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мида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өктем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болуы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мүмкін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Сөйтіп</a:t>
            </a:r>
            <a:r>
              <a:rPr lang="ru-RU" sz="2000" dirty="0">
                <a:latin typeface="Times New Roman" pitchFamily="18" charset="0"/>
                <a:cs typeface="Times New Roman" pitchFamily="18" charset="0"/>
              </a:rPr>
              <a:t>, И.П. Павлов </a:t>
            </a:r>
            <a:r>
              <a:rPr lang="ru-RU" sz="2000" dirty="0" err="1">
                <a:latin typeface="Times New Roman" pitchFamily="18" charset="0"/>
                <a:cs typeface="Times New Roman" pitchFamily="18" charset="0"/>
              </a:rPr>
              <a:t>зейіннің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физиологиялъгқ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негіздерін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шартты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рефлекстер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болуымен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жүйке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саласының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қызметімен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байланыстырады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Зейіннің физиологиялық негізін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қозудың оптималдық ошағы 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аталатын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физиологиялық </a:t>
            </a:r>
            <a:r>
              <a:rPr lang="ru-RU" sz="2000" dirty="0" err="1" smtClean="0">
                <a:latin typeface="Times New Roman" pitchFamily="18" charset="0"/>
                <a:cs typeface="Times New Roman" pitchFamily="18" charset="0"/>
              </a:rPr>
              <a:t>құбылыспен </a:t>
            </a:r>
            <a:r>
              <a:rPr lang="ru-RU" sz="2000" dirty="0">
                <a:latin typeface="Times New Roman" pitchFamily="18" charset="0"/>
                <a:cs typeface="Times New Roman" pitchFamily="18" charset="0"/>
              </a:rPr>
              <a:t>де </a:t>
            </a:r>
            <a:r>
              <a:rPr lang="ru-RU" sz="2000" dirty="0" err="1">
                <a:latin typeface="Times New Roman" pitchFamily="18" charset="0"/>
                <a:cs typeface="Times New Roman" pitchFamily="18" charset="0"/>
              </a:rPr>
              <a:t>түсіндіруге болады</a:t>
            </a:r>
            <a:r>
              <a:rPr lang="ru-RU" sz="2000" dirty="0">
                <a:latin typeface="Times New Roman" pitchFamily="18" charset="0"/>
                <a:cs typeface="Times New Roman" pitchFamily="18" charset="0"/>
              </a:rPr>
              <a:t>. </a:t>
            </a:r>
          </a:p>
        </p:txBody>
      </p:sp>
    </p:spTree>
    <p:extLst>
      <p:ext uri="{BB962C8B-B14F-4D97-AF65-F5344CB8AC3E}">
        <p14:creationId xmlns="" xmlns:p14="http://schemas.microsoft.com/office/powerpoint/2010/main" val="2110410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08720"/>
            <a:ext cx="8352928" cy="4062651"/>
          </a:xfrm>
          <a:prstGeom prst="rect">
            <a:avLst/>
          </a:prstGeom>
        </p:spPr>
        <p:txBody>
          <a:bodyPr wrap="square">
            <a:spAutoFit/>
          </a:bodyPr>
          <a:lstStyle/>
          <a:p>
            <a:pPr algn="ctr"/>
            <a:r>
              <a:rPr lang="ru-RU" sz="3200" b="1" dirty="0" err="1">
                <a:latin typeface="Times New Roman" pitchFamily="18" charset="0"/>
                <a:cs typeface="Times New Roman" pitchFamily="18" charset="0"/>
              </a:rPr>
              <a:t>Зейіннің  физиологиялық негізін</a:t>
            </a:r>
            <a:r>
              <a:rPr lang="ru-RU" sz="3200" b="1" dirty="0">
                <a:latin typeface="Times New Roman" pitchFamily="18" charset="0"/>
                <a:cs typeface="Times New Roman" pitchFamily="18" charset="0"/>
              </a:rPr>
              <a:t> </a:t>
            </a:r>
            <a:r>
              <a:rPr lang="ru-RU" sz="3200" b="1" dirty="0" smtClean="0">
                <a:latin typeface="Times New Roman" pitchFamily="18" charset="0"/>
                <a:cs typeface="Times New Roman" pitchFamily="18" charset="0"/>
              </a:rPr>
              <a:t>академик А.А</a:t>
            </a:r>
            <a:r>
              <a:rPr lang="ru-RU" sz="3200" b="1" dirty="0">
                <a:latin typeface="Times New Roman" pitchFamily="18" charset="0"/>
                <a:cs typeface="Times New Roman" pitchFamily="18" charset="0"/>
              </a:rPr>
              <a:t>. Ухтомский доминант </a:t>
            </a:r>
            <a:r>
              <a:rPr lang="ru-RU" sz="3200" b="1" dirty="0" err="1" smtClean="0">
                <a:latin typeface="Times New Roman" pitchFamily="18" charset="0"/>
                <a:cs typeface="Times New Roman" pitchFamily="18" charset="0"/>
              </a:rPr>
              <a:t>теориясы</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бойынша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тұжырымдайды</a:t>
            </a:r>
            <a:endParaRPr lang="ru-RU" sz="3200" b="1"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a:p>
            <a:pPr algn="just"/>
            <a:r>
              <a:rPr lang="ru-RU" sz="2400" dirty="0" err="1" smtClean="0">
                <a:latin typeface="Times New Roman" pitchFamily="18" charset="0"/>
                <a:cs typeface="Times New Roman" pitchFamily="18" charset="0"/>
              </a:rPr>
              <a:t>Зейіннің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физиологиялық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негізін</a:t>
            </a:r>
            <a:r>
              <a:rPr lang="ru-RU" sz="2400" dirty="0">
                <a:latin typeface="Times New Roman" pitchFamily="18" charset="0"/>
                <a:cs typeface="Times New Roman" pitchFamily="18" charset="0"/>
              </a:rPr>
              <a:t> академик А.А. Ухтомский доминант </a:t>
            </a:r>
            <a:r>
              <a:rPr lang="ru-RU" sz="2400" dirty="0" err="1">
                <a:latin typeface="Times New Roman" pitchFamily="18" charset="0"/>
                <a:cs typeface="Times New Roman" pitchFamily="18" charset="0"/>
              </a:rPr>
              <a:t>теориясымен</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түсіндіреді</a:t>
            </a:r>
            <a:r>
              <a:rPr lang="ru-RU" sz="2400" dirty="0" smtClean="0">
                <a:latin typeface="Times New Roman" pitchFamily="18" charset="0"/>
                <a:cs typeface="Times New Roman" pitchFamily="18" charset="0"/>
              </a:rPr>
              <a:t>. Доминант - </a:t>
            </a:r>
            <a:r>
              <a:rPr lang="ru-RU" sz="2400" dirty="0" err="1" smtClean="0">
                <a:latin typeface="Times New Roman" pitchFamily="18" charset="0"/>
                <a:cs typeface="Times New Roman" pitchFamily="18" charset="0"/>
              </a:rPr>
              <a:t>мида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пайда</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болатын</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өте </a:t>
            </a:r>
            <a:r>
              <a:rPr lang="ru-RU" sz="2400" dirty="0" err="1">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күшті</a:t>
            </a:r>
            <a:r>
              <a:rPr lang="ru-RU" sz="2400" dirty="0" err="1">
                <a:latin typeface="Times New Roman" pitchFamily="18" charset="0"/>
                <a:cs typeface="Times New Roman" pitchFamily="18" charset="0"/>
              </a:rPr>
              <a:t> </a:t>
            </a:r>
            <a:r>
              <a:rPr lang="ru-RU" sz="2400" dirty="0" err="1" smtClean="0">
                <a:latin typeface="Times New Roman" pitchFamily="18" charset="0"/>
                <a:cs typeface="Times New Roman" pitchFamily="18" charset="0"/>
              </a:rPr>
              <a:t>үстем</a:t>
            </a:r>
            <a:r>
              <a:rPr lang="ru-RU" sz="2400" dirty="0" err="1">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етуші</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қоздырғыштардың</a:t>
            </a:r>
            <a:r>
              <a:rPr lang="ru-RU" sz="2400" dirty="0" err="1">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ошағы</a:t>
            </a:r>
            <a:r>
              <a:rPr lang="ru-RU" sz="2400" dirty="0">
                <a:latin typeface="Times New Roman" pitchFamily="18" charset="0"/>
                <a:cs typeface="Times New Roman" pitchFamily="18" charset="0"/>
              </a:rPr>
              <a:t>. Доминанта </a:t>
            </a:r>
            <a:r>
              <a:rPr lang="ru-RU" sz="2400" dirty="0" err="1" smtClean="0">
                <a:latin typeface="Times New Roman" pitchFamily="18" charset="0"/>
                <a:cs typeface="Times New Roman" pitchFamily="18" charset="0"/>
              </a:rPr>
              <a:t>принципі</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зейіннің 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затқа ғана ерекше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бағытталып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басқа тітіркеңдіргіштерді елемей</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қалатын </a:t>
            </a:r>
            <a:r>
              <a:rPr lang="ru-RU" sz="2400" dirty="0" err="1">
                <a:latin typeface="Times New Roman" pitchFamily="18" charset="0"/>
                <a:cs typeface="Times New Roman" pitchFamily="18" charset="0"/>
              </a:rPr>
              <a:t>жағдайын түсінуге мүмкіндік береді</a:t>
            </a:r>
            <a:r>
              <a:rPr lang="ru-RU" sz="2400" dirty="0">
                <a:latin typeface="Times New Roman" pitchFamily="18" charset="0"/>
                <a:cs typeface="Times New Roman" pitchFamily="18" charset="0"/>
              </a:rPr>
              <a:t>. </a:t>
            </a:r>
          </a:p>
        </p:txBody>
      </p:sp>
    </p:spTree>
    <p:extLst>
      <p:ext uri="{BB962C8B-B14F-4D97-AF65-F5344CB8AC3E}">
        <p14:creationId xmlns="" xmlns:p14="http://schemas.microsoft.com/office/powerpoint/2010/main" val="622309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kk-KZ" smtClean="0"/>
              <a:t>Зейіннің физиологиялық негізі</a:t>
            </a:r>
            <a:endParaRPr lang="ru-RU" smtClean="0"/>
          </a:p>
        </p:txBody>
      </p:sp>
      <p:graphicFrame>
        <p:nvGraphicFramePr>
          <p:cNvPr id="13315" name="Object 39"/>
          <p:cNvGraphicFramePr>
            <a:graphicFrameLocks noChangeAspect="1"/>
          </p:cNvGraphicFramePr>
          <p:nvPr>
            <p:ph type="media" sz="half" idx="1"/>
          </p:nvPr>
        </p:nvGraphicFramePr>
        <p:xfrm>
          <a:off x="1624013" y="3352800"/>
          <a:ext cx="1857375" cy="914400"/>
        </p:xfrm>
        <a:graphic>
          <a:graphicData uri="http://schemas.openxmlformats.org/presentationml/2006/ole">
            <p:oleObj spid="_x0000_s3074" name="Диаграмма" r:id="rId3" imgW="1942973" imgH="914590" progId="MSGraph.Chart.8">
              <p:embed followColorScheme="full"/>
            </p:oleObj>
          </a:graphicData>
        </a:graphic>
      </p:graphicFrame>
      <p:sp>
        <p:nvSpPr>
          <p:cNvPr id="13316" name="Rectangle 3"/>
          <p:cNvSpPr>
            <a:spLocks noGrp="1" noChangeArrowheads="1"/>
          </p:cNvSpPr>
          <p:nvPr>
            <p:ph type="body" sz="half" idx="2"/>
          </p:nvPr>
        </p:nvSpPr>
        <p:spPr/>
        <p:txBody>
          <a:bodyPr/>
          <a:lstStyle/>
          <a:p>
            <a:pPr algn="r" eaLnBrk="1" hangingPunct="1">
              <a:buFont typeface="Wingdings" pitchFamily="2" charset="2"/>
              <a:buNone/>
            </a:pPr>
            <a:r>
              <a:rPr lang="kk-KZ" sz="2800" smtClean="0"/>
              <a:t>                                         </a:t>
            </a:r>
            <a:endParaRPr lang="ru-RU" sz="2800" smtClean="0"/>
          </a:p>
        </p:txBody>
      </p:sp>
      <p:sp>
        <p:nvSpPr>
          <p:cNvPr id="13317" name="Oval 4"/>
          <p:cNvSpPr>
            <a:spLocks noChangeArrowheads="1"/>
          </p:cNvSpPr>
          <p:nvPr/>
        </p:nvSpPr>
        <p:spPr bwMode="auto">
          <a:xfrm>
            <a:off x="2555875" y="3429000"/>
            <a:ext cx="431800" cy="431800"/>
          </a:xfrm>
          <a:prstGeom prst="ellipse">
            <a:avLst/>
          </a:prstGeom>
          <a:solidFill>
            <a:schemeClr val="accent1"/>
          </a:solidFill>
          <a:ln w="9525">
            <a:solidFill>
              <a:schemeClr val="tx1"/>
            </a:solidFill>
            <a:round/>
            <a:headEnd/>
            <a:tailEnd/>
          </a:ln>
          <a:effectLst/>
        </p:spPr>
        <p:txBody>
          <a:bodyPr wrap="none" anchor="ctr"/>
          <a:lstStyle/>
          <a:p>
            <a:pPr algn="ctr"/>
            <a:r>
              <a:rPr lang="kk-KZ" sz="2400" b="1" i="1">
                <a:latin typeface="Comic Sans MS" pitchFamily="66" charset="0"/>
              </a:rPr>
              <a:t>Д</a:t>
            </a:r>
            <a:endParaRPr lang="ru-RU" sz="2400" b="1" i="1">
              <a:latin typeface="Comic Sans MS" pitchFamily="66" charset="0"/>
            </a:endParaRPr>
          </a:p>
        </p:txBody>
      </p:sp>
      <p:sp>
        <p:nvSpPr>
          <p:cNvPr id="13318" name="Oval 5"/>
          <p:cNvSpPr>
            <a:spLocks noChangeArrowheads="1"/>
          </p:cNvSpPr>
          <p:nvPr/>
        </p:nvSpPr>
        <p:spPr bwMode="auto">
          <a:xfrm>
            <a:off x="3492500" y="2565400"/>
            <a:ext cx="431800" cy="431800"/>
          </a:xfrm>
          <a:prstGeom prst="ellipse">
            <a:avLst/>
          </a:prstGeom>
          <a:solidFill>
            <a:schemeClr val="accent1"/>
          </a:solidFill>
          <a:ln w="9525">
            <a:solidFill>
              <a:schemeClr val="tx1"/>
            </a:solidFill>
            <a:round/>
            <a:headEnd/>
            <a:tailEnd/>
          </a:ln>
          <a:effectLst/>
        </p:spPr>
        <p:txBody>
          <a:bodyPr wrap="none" anchor="ctr"/>
          <a:lstStyle/>
          <a:p>
            <a:pPr algn="ctr"/>
            <a:r>
              <a:rPr lang="kk-KZ" b="1" i="1">
                <a:latin typeface="Comic Sans MS" pitchFamily="66" charset="0"/>
              </a:rPr>
              <a:t>С</a:t>
            </a:r>
            <a:endParaRPr lang="ru-RU" b="1" i="1">
              <a:latin typeface="Comic Sans MS" pitchFamily="66" charset="0"/>
            </a:endParaRPr>
          </a:p>
        </p:txBody>
      </p:sp>
      <p:sp>
        <p:nvSpPr>
          <p:cNvPr id="13319" name="Oval 6"/>
          <p:cNvSpPr>
            <a:spLocks noChangeArrowheads="1"/>
          </p:cNvSpPr>
          <p:nvPr/>
        </p:nvSpPr>
        <p:spPr bwMode="auto">
          <a:xfrm>
            <a:off x="4500563" y="4149725"/>
            <a:ext cx="503237" cy="431800"/>
          </a:xfrm>
          <a:prstGeom prst="ellipse">
            <a:avLst/>
          </a:prstGeom>
          <a:solidFill>
            <a:schemeClr val="accent1"/>
          </a:solidFill>
          <a:ln w="9525">
            <a:solidFill>
              <a:schemeClr val="tx1"/>
            </a:solidFill>
            <a:round/>
            <a:headEnd/>
            <a:tailEnd/>
          </a:ln>
          <a:effectLst/>
        </p:spPr>
        <p:txBody>
          <a:bodyPr wrap="none" anchor="ctr"/>
          <a:lstStyle/>
          <a:p>
            <a:pPr algn="ctr"/>
            <a:r>
              <a:rPr lang="kk-KZ" b="1" i="1">
                <a:latin typeface="Comic Sans MS" pitchFamily="66" charset="0"/>
              </a:rPr>
              <a:t>С</a:t>
            </a:r>
            <a:endParaRPr lang="ru-RU" b="1" i="1">
              <a:latin typeface="Comic Sans MS" pitchFamily="66" charset="0"/>
            </a:endParaRPr>
          </a:p>
        </p:txBody>
      </p:sp>
      <p:sp>
        <p:nvSpPr>
          <p:cNvPr id="13320" name="Oval 7"/>
          <p:cNvSpPr>
            <a:spLocks noChangeArrowheads="1"/>
          </p:cNvSpPr>
          <p:nvPr/>
        </p:nvSpPr>
        <p:spPr bwMode="auto">
          <a:xfrm>
            <a:off x="2843213" y="4437063"/>
            <a:ext cx="433387" cy="431800"/>
          </a:xfrm>
          <a:prstGeom prst="ellipse">
            <a:avLst/>
          </a:prstGeom>
          <a:solidFill>
            <a:schemeClr val="accent1"/>
          </a:solidFill>
          <a:ln w="9525">
            <a:solidFill>
              <a:schemeClr val="tx1"/>
            </a:solidFill>
            <a:round/>
            <a:headEnd/>
            <a:tailEnd/>
          </a:ln>
          <a:effectLst/>
        </p:spPr>
        <p:txBody>
          <a:bodyPr wrap="none" anchor="ctr"/>
          <a:lstStyle/>
          <a:p>
            <a:pPr algn="ctr"/>
            <a:r>
              <a:rPr lang="kk-KZ" b="1" i="1">
                <a:latin typeface="Comic Sans MS" pitchFamily="66" charset="0"/>
              </a:rPr>
              <a:t>С</a:t>
            </a:r>
            <a:endParaRPr lang="ru-RU" b="1" i="1">
              <a:latin typeface="Comic Sans MS" pitchFamily="66" charset="0"/>
            </a:endParaRPr>
          </a:p>
        </p:txBody>
      </p:sp>
      <p:sp>
        <p:nvSpPr>
          <p:cNvPr id="13321" name="Oval 8"/>
          <p:cNvSpPr>
            <a:spLocks noChangeArrowheads="1"/>
          </p:cNvSpPr>
          <p:nvPr/>
        </p:nvSpPr>
        <p:spPr bwMode="auto">
          <a:xfrm>
            <a:off x="2051050" y="3933825"/>
            <a:ext cx="504825" cy="503238"/>
          </a:xfrm>
          <a:prstGeom prst="ellipse">
            <a:avLst/>
          </a:prstGeom>
          <a:solidFill>
            <a:schemeClr val="accent1"/>
          </a:solidFill>
          <a:ln w="9525">
            <a:solidFill>
              <a:schemeClr val="tx1"/>
            </a:solidFill>
            <a:round/>
            <a:headEnd/>
            <a:tailEnd/>
          </a:ln>
          <a:effectLst/>
        </p:spPr>
        <p:txBody>
          <a:bodyPr wrap="none" anchor="ctr"/>
          <a:lstStyle/>
          <a:p>
            <a:pPr algn="ctr"/>
            <a:r>
              <a:rPr lang="kk-KZ" b="1" i="1">
                <a:latin typeface="Comic Sans MS" pitchFamily="66" charset="0"/>
              </a:rPr>
              <a:t>С</a:t>
            </a:r>
            <a:endParaRPr lang="ru-RU" b="1" i="1">
              <a:latin typeface="Comic Sans MS" pitchFamily="66" charset="0"/>
            </a:endParaRPr>
          </a:p>
        </p:txBody>
      </p:sp>
      <p:sp>
        <p:nvSpPr>
          <p:cNvPr id="13322" name="Oval 9"/>
          <p:cNvSpPr>
            <a:spLocks noChangeArrowheads="1"/>
          </p:cNvSpPr>
          <p:nvPr/>
        </p:nvSpPr>
        <p:spPr bwMode="auto">
          <a:xfrm>
            <a:off x="1187450" y="3500438"/>
            <a:ext cx="431800" cy="433387"/>
          </a:xfrm>
          <a:prstGeom prst="ellipse">
            <a:avLst/>
          </a:prstGeom>
          <a:solidFill>
            <a:schemeClr val="accent1"/>
          </a:solidFill>
          <a:ln w="9525">
            <a:solidFill>
              <a:schemeClr val="tx1"/>
            </a:solidFill>
            <a:round/>
            <a:headEnd/>
            <a:tailEnd/>
          </a:ln>
          <a:effectLst/>
        </p:spPr>
        <p:txBody>
          <a:bodyPr wrap="none" anchor="ctr"/>
          <a:lstStyle/>
          <a:p>
            <a:pPr algn="ctr"/>
            <a:r>
              <a:rPr lang="kk-KZ" b="1" i="1">
                <a:latin typeface="Comic Sans MS" pitchFamily="66" charset="0"/>
              </a:rPr>
              <a:t>С</a:t>
            </a:r>
            <a:endParaRPr lang="ru-RU" b="1" i="1">
              <a:latin typeface="Comic Sans MS" pitchFamily="66" charset="0"/>
            </a:endParaRPr>
          </a:p>
        </p:txBody>
      </p:sp>
      <p:sp>
        <p:nvSpPr>
          <p:cNvPr id="13323" name="Oval 10"/>
          <p:cNvSpPr>
            <a:spLocks noChangeArrowheads="1"/>
          </p:cNvSpPr>
          <p:nvPr/>
        </p:nvSpPr>
        <p:spPr bwMode="auto">
          <a:xfrm>
            <a:off x="2051050" y="2565400"/>
            <a:ext cx="433388" cy="431800"/>
          </a:xfrm>
          <a:prstGeom prst="ellipse">
            <a:avLst/>
          </a:prstGeom>
          <a:solidFill>
            <a:schemeClr val="accent1"/>
          </a:solidFill>
          <a:ln w="9525">
            <a:solidFill>
              <a:schemeClr val="tx1"/>
            </a:solidFill>
            <a:round/>
            <a:headEnd/>
            <a:tailEnd/>
          </a:ln>
          <a:effectLst/>
        </p:spPr>
        <p:txBody>
          <a:bodyPr wrap="none" anchor="ctr"/>
          <a:lstStyle/>
          <a:p>
            <a:pPr algn="ctr"/>
            <a:r>
              <a:rPr lang="kk-KZ" b="1" i="1">
                <a:latin typeface="Comic Sans MS" pitchFamily="66" charset="0"/>
              </a:rPr>
              <a:t>С</a:t>
            </a:r>
            <a:endParaRPr lang="ru-RU" b="1" i="1">
              <a:latin typeface="Comic Sans MS" pitchFamily="66" charset="0"/>
            </a:endParaRPr>
          </a:p>
        </p:txBody>
      </p:sp>
      <p:sp>
        <p:nvSpPr>
          <p:cNvPr id="13324" name="Line 14"/>
          <p:cNvSpPr>
            <a:spLocks noChangeShapeType="1"/>
          </p:cNvSpPr>
          <p:nvPr/>
        </p:nvSpPr>
        <p:spPr bwMode="auto">
          <a:xfrm flipV="1">
            <a:off x="2987675" y="3500438"/>
            <a:ext cx="2305050" cy="144462"/>
          </a:xfrm>
          <a:prstGeom prst="line">
            <a:avLst/>
          </a:prstGeom>
          <a:noFill/>
          <a:ln w="9525">
            <a:solidFill>
              <a:schemeClr val="tx1"/>
            </a:solidFill>
            <a:round/>
            <a:headEnd/>
            <a:tailEnd type="triangle" w="med" len="med"/>
          </a:ln>
          <a:effectLst/>
        </p:spPr>
        <p:txBody>
          <a:bodyPr/>
          <a:lstStyle/>
          <a:p>
            <a:endParaRPr lang="ru-RU"/>
          </a:p>
        </p:txBody>
      </p:sp>
      <p:sp>
        <p:nvSpPr>
          <p:cNvPr id="13325" name="Line 15"/>
          <p:cNvSpPr>
            <a:spLocks noChangeShapeType="1"/>
          </p:cNvSpPr>
          <p:nvPr/>
        </p:nvSpPr>
        <p:spPr bwMode="auto">
          <a:xfrm flipV="1">
            <a:off x="2843213" y="2349500"/>
            <a:ext cx="504825" cy="1079500"/>
          </a:xfrm>
          <a:prstGeom prst="line">
            <a:avLst/>
          </a:prstGeom>
          <a:noFill/>
          <a:ln w="9525">
            <a:solidFill>
              <a:schemeClr val="tx1"/>
            </a:solidFill>
            <a:round/>
            <a:headEnd/>
            <a:tailEnd type="triangle" w="med" len="med"/>
          </a:ln>
          <a:effectLst/>
        </p:spPr>
        <p:txBody>
          <a:bodyPr/>
          <a:lstStyle/>
          <a:p>
            <a:endParaRPr lang="ru-RU"/>
          </a:p>
        </p:txBody>
      </p:sp>
      <p:sp>
        <p:nvSpPr>
          <p:cNvPr id="13326" name="Line 16"/>
          <p:cNvSpPr>
            <a:spLocks noChangeShapeType="1"/>
          </p:cNvSpPr>
          <p:nvPr/>
        </p:nvSpPr>
        <p:spPr bwMode="auto">
          <a:xfrm flipH="1" flipV="1">
            <a:off x="827088" y="2924175"/>
            <a:ext cx="1728787" cy="649288"/>
          </a:xfrm>
          <a:prstGeom prst="line">
            <a:avLst/>
          </a:prstGeom>
          <a:noFill/>
          <a:ln w="9525">
            <a:solidFill>
              <a:schemeClr val="tx1"/>
            </a:solidFill>
            <a:round/>
            <a:headEnd/>
            <a:tailEnd type="triangle" w="med" len="med"/>
          </a:ln>
          <a:effectLst/>
        </p:spPr>
        <p:txBody>
          <a:bodyPr/>
          <a:lstStyle/>
          <a:p>
            <a:endParaRPr lang="ru-RU"/>
          </a:p>
        </p:txBody>
      </p:sp>
      <p:sp>
        <p:nvSpPr>
          <p:cNvPr id="13327" name="Line 17"/>
          <p:cNvSpPr>
            <a:spLocks noChangeShapeType="1"/>
          </p:cNvSpPr>
          <p:nvPr/>
        </p:nvSpPr>
        <p:spPr bwMode="auto">
          <a:xfrm flipH="1">
            <a:off x="1403350" y="3716338"/>
            <a:ext cx="1152525" cy="576262"/>
          </a:xfrm>
          <a:prstGeom prst="line">
            <a:avLst/>
          </a:prstGeom>
          <a:noFill/>
          <a:ln w="9525">
            <a:solidFill>
              <a:schemeClr val="tx1"/>
            </a:solidFill>
            <a:round/>
            <a:headEnd/>
            <a:tailEnd type="triangle" w="med" len="med"/>
          </a:ln>
          <a:effectLst/>
        </p:spPr>
        <p:txBody>
          <a:bodyPr/>
          <a:lstStyle/>
          <a:p>
            <a:endParaRPr lang="ru-RU"/>
          </a:p>
        </p:txBody>
      </p:sp>
      <p:sp>
        <p:nvSpPr>
          <p:cNvPr id="13328" name="Line 18"/>
          <p:cNvSpPr>
            <a:spLocks noChangeShapeType="1"/>
          </p:cNvSpPr>
          <p:nvPr/>
        </p:nvSpPr>
        <p:spPr bwMode="auto">
          <a:xfrm flipH="1">
            <a:off x="2627313" y="3860800"/>
            <a:ext cx="144462" cy="1512888"/>
          </a:xfrm>
          <a:prstGeom prst="line">
            <a:avLst/>
          </a:prstGeom>
          <a:noFill/>
          <a:ln w="9525">
            <a:solidFill>
              <a:schemeClr val="tx1"/>
            </a:solidFill>
            <a:round/>
            <a:headEnd/>
            <a:tailEnd type="triangle" w="med" len="med"/>
          </a:ln>
          <a:effectLst/>
        </p:spPr>
        <p:txBody>
          <a:bodyPr/>
          <a:lstStyle/>
          <a:p>
            <a:endParaRPr lang="ru-RU"/>
          </a:p>
        </p:txBody>
      </p:sp>
      <p:sp>
        <p:nvSpPr>
          <p:cNvPr id="13329" name="Line 19"/>
          <p:cNvSpPr>
            <a:spLocks noChangeShapeType="1"/>
          </p:cNvSpPr>
          <p:nvPr/>
        </p:nvSpPr>
        <p:spPr bwMode="auto">
          <a:xfrm>
            <a:off x="2987675" y="3789363"/>
            <a:ext cx="1584325" cy="1079500"/>
          </a:xfrm>
          <a:prstGeom prst="line">
            <a:avLst/>
          </a:prstGeom>
          <a:noFill/>
          <a:ln w="9525">
            <a:solidFill>
              <a:schemeClr val="tx1"/>
            </a:solidFill>
            <a:round/>
            <a:headEnd/>
            <a:tailEnd type="triangle" w="med" len="med"/>
          </a:ln>
          <a:effectLst/>
        </p:spPr>
        <p:txBody>
          <a:bodyPr/>
          <a:lstStyle/>
          <a:p>
            <a:endParaRPr lang="ru-RU"/>
          </a:p>
        </p:txBody>
      </p:sp>
      <p:sp>
        <p:nvSpPr>
          <p:cNvPr id="13330" name="Line 20"/>
          <p:cNvSpPr>
            <a:spLocks noChangeShapeType="1"/>
          </p:cNvSpPr>
          <p:nvPr/>
        </p:nvSpPr>
        <p:spPr bwMode="auto">
          <a:xfrm flipH="1">
            <a:off x="2916238" y="2781300"/>
            <a:ext cx="576262" cy="647700"/>
          </a:xfrm>
          <a:prstGeom prst="line">
            <a:avLst/>
          </a:prstGeom>
          <a:noFill/>
          <a:ln w="9525">
            <a:solidFill>
              <a:schemeClr val="tx1"/>
            </a:solidFill>
            <a:round/>
            <a:headEnd/>
            <a:tailEnd type="triangle" w="med" len="med"/>
          </a:ln>
          <a:effectLst/>
        </p:spPr>
        <p:txBody>
          <a:bodyPr/>
          <a:lstStyle/>
          <a:p>
            <a:endParaRPr lang="ru-RU"/>
          </a:p>
        </p:txBody>
      </p:sp>
      <p:sp>
        <p:nvSpPr>
          <p:cNvPr id="13331" name="Line 21"/>
          <p:cNvSpPr>
            <a:spLocks noChangeShapeType="1"/>
          </p:cNvSpPr>
          <p:nvPr/>
        </p:nvSpPr>
        <p:spPr bwMode="auto">
          <a:xfrm flipH="1">
            <a:off x="3059113" y="2997200"/>
            <a:ext cx="720725" cy="503238"/>
          </a:xfrm>
          <a:prstGeom prst="line">
            <a:avLst/>
          </a:prstGeom>
          <a:noFill/>
          <a:ln w="9525">
            <a:solidFill>
              <a:schemeClr val="tx1"/>
            </a:solidFill>
            <a:round/>
            <a:headEnd/>
            <a:tailEnd type="triangle" w="med" len="med"/>
          </a:ln>
          <a:effectLst/>
        </p:spPr>
        <p:txBody>
          <a:bodyPr/>
          <a:lstStyle/>
          <a:p>
            <a:endParaRPr lang="ru-RU"/>
          </a:p>
        </p:txBody>
      </p:sp>
      <p:sp>
        <p:nvSpPr>
          <p:cNvPr id="13332" name="Line 22"/>
          <p:cNvSpPr>
            <a:spLocks noChangeShapeType="1"/>
          </p:cNvSpPr>
          <p:nvPr/>
        </p:nvSpPr>
        <p:spPr bwMode="auto">
          <a:xfrm flipH="1">
            <a:off x="3132138" y="2924175"/>
            <a:ext cx="431800" cy="360363"/>
          </a:xfrm>
          <a:prstGeom prst="line">
            <a:avLst/>
          </a:prstGeom>
          <a:noFill/>
          <a:ln w="9525">
            <a:solidFill>
              <a:schemeClr val="tx1"/>
            </a:solidFill>
            <a:round/>
            <a:headEnd/>
            <a:tailEnd type="triangle" w="med" len="med"/>
          </a:ln>
          <a:effectLst/>
        </p:spPr>
        <p:txBody>
          <a:bodyPr/>
          <a:lstStyle/>
          <a:p>
            <a:endParaRPr lang="ru-RU"/>
          </a:p>
        </p:txBody>
      </p:sp>
      <p:sp>
        <p:nvSpPr>
          <p:cNvPr id="13333" name="Line 23"/>
          <p:cNvSpPr>
            <a:spLocks noChangeShapeType="1"/>
          </p:cNvSpPr>
          <p:nvPr/>
        </p:nvSpPr>
        <p:spPr bwMode="auto">
          <a:xfrm>
            <a:off x="2339975" y="2924175"/>
            <a:ext cx="287338" cy="504825"/>
          </a:xfrm>
          <a:prstGeom prst="line">
            <a:avLst/>
          </a:prstGeom>
          <a:noFill/>
          <a:ln w="9525">
            <a:solidFill>
              <a:schemeClr val="tx1"/>
            </a:solidFill>
            <a:round/>
            <a:headEnd/>
            <a:tailEnd type="triangle" w="med" len="med"/>
          </a:ln>
          <a:effectLst/>
        </p:spPr>
        <p:txBody>
          <a:bodyPr/>
          <a:lstStyle/>
          <a:p>
            <a:endParaRPr lang="ru-RU"/>
          </a:p>
        </p:txBody>
      </p:sp>
      <p:sp>
        <p:nvSpPr>
          <p:cNvPr id="13334" name="Line 24"/>
          <p:cNvSpPr>
            <a:spLocks noChangeShapeType="1"/>
          </p:cNvSpPr>
          <p:nvPr/>
        </p:nvSpPr>
        <p:spPr bwMode="auto">
          <a:xfrm>
            <a:off x="2484438" y="2708275"/>
            <a:ext cx="287337" cy="649288"/>
          </a:xfrm>
          <a:prstGeom prst="line">
            <a:avLst/>
          </a:prstGeom>
          <a:noFill/>
          <a:ln w="9525">
            <a:solidFill>
              <a:schemeClr val="tx1"/>
            </a:solidFill>
            <a:round/>
            <a:headEnd/>
            <a:tailEnd type="triangle" w="med" len="med"/>
          </a:ln>
          <a:effectLst/>
        </p:spPr>
        <p:txBody>
          <a:bodyPr/>
          <a:lstStyle/>
          <a:p>
            <a:endParaRPr lang="ru-RU"/>
          </a:p>
        </p:txBody>
      </p:sp>
      <p:sp>
        <p:nvSpPr>
          <p:cNvPr id="13335" name="Line 25"/>
          <p:cNvSpPr>
            <a:spLocks noChangeShapeType="1"/>
          </p:cNvSpPr>
          <p:nvPr/>
        </p:nvSpPr>
        <p:spPr bwMode="auto">
          <a:xfrm>
            <a:off x="2195513" y="2997200"/>
            <a:ext cx="360362" cy="503238"/>
          </a:xfrm>
          <a:prstGeom prst="line">
            <a:avLst/>
          </a:prstGeom>
          <a:noFill/>
          <a:ln w="9525">
            <a:solidFill>
              <a:schemeClr val="tx1"/>
            </a:solidFill>
            <a:round/>
            <a:headEnd/>
            <a:tailEnd type="triangle" w="med" len="med"/>
          </a:ln>
          <a:effectLst/>
        </p:spPr>
        <p:txBody>
          <a:bodyPr/>
          <a:lstStyle/>
          <a:p>
            <a:endParaRPr lang="ru-RU"/>
          </a:p>
        </p:txBody>
      </p:sp>
      <p:sp>
        <p:nvSpPr>
          <p:cNvPr id="13336" name="Line 26"/>
          <p:cNvSpPr>
            <a:spLocks noChangeShapeType="1"/>
          </p:cNvSpPr>
          <p:nvPr/>
        </p:nvSpPr>
        <p:spPr bwMode="auto">
          <a:xfrm>
            <a:off x="1476375" y="3500438"/>
            <a:ext cx="1008063" cy="144462"/>
          </a:xfrm>
          <a:prstGeom prst="line">
            <a:avLst/>
          </a:prstGeom>
          <a:noFill/>
          <a:ln w="9525">
            <a:solidFill>
              <a:schemeClr val="tx1"/>
            </a:solidFill>
            <a:round/>
            <a:headEnd/>
            <a:tailEnd type="triangle" w="med" len="med"/>
          </a:ln>
          <a:effectLst/>
        </p:spPr>
        <p:txBody>
          <a:bodyPr/>
          <a:lstStyle/>
          <a:p>
            <a:endParaRPr lang="ru-RU"/>
          </a:p>
        </p:txBody>
      </p:sp>
      <p:sp>
        <p:nvSpPr>
          <p:cNvPr id="13337" name="Line 27"/>
          <p:cNvSpPr>
            <a:spLocks noChangeShapeType="1"/>
          </p:cNvSpPr>
          <p:nvPr/>
        </p:nvSpPr>
        <p:spPr bwMode="auto">
          <a:xfrm flipV="1">
            <a:off x="1476375" y="3716338"/>
            <a:ext cx="935038" cy="217487"/>
          </a:xfrm>
          <a:prstGeom prst="line">
            <a:avLst/>
          </a:prstGeom>
          <a:noFill/>
          <a:ln w="9525">
            <a:solidFill>
              <a:schemeClr val="tx1"/>
            </a:solidFill>
            <a:round/>
            <a:headEnd/>
            <a:tailEnd type="triangle" w="med" len="med"/>
          </a:ln>
          <a:effectLst/>
        </p:spPr>
        <p:txBody>
          <a:bodyPr/>
          <a:lstStyle/>
          <a:p>
            <a:endParaRPr lang="ru-RU"/>
          </a:p>
        </p:txBody>
      </p:sp>
      <p:sp>
        <p:nvSpPr>
          <p:cNvPr id="13338" name="Line 28"/>
          <p:cNvSpPr>
            <a:spLocks noChangeShapeType="1"/>
          </p:cNvSpPr>
          <p:nvPr/>
        </p:nvSpPr>
        <p:spPr bwMode="auto">
          <a:xfrm>
            <a:off x="1619250" y="3716338"/>
            <a:ext cx="576263" cy="0"/>
          </a:xfrm>
          <a:prstGeom prst="line">
            <a:avLst/>
          </a:prstGeom>
          <a:noFill/>
          <a:ln w="9525">
            <a:solidFill>
              <a:schemeClr val="tx1"/>
            </a:solidFill>
            <a:round/>
            <a:headEnd/>
            <a:tailEnd type="triangle" w="med" len="med"/>
          </a:ln>
          <a:effectLst/>
        </p:spPr>
        <p:txBody>
          <a:bodyPr/>
          <a:lstStyle/>
          <a:p>
            <a:endParaRPr lang="ru-RU"/>
          </a:p>
        </p:txBody>
      </p:sp>
      <p:sp>
        <p:nvSpPr>
          <p:cNvPr id="13339" name="Line 29"/>
          <p:cNvSpPr>
            <a:spLocks noChangeShapeType="1"/>
          </p:cNvSpPr>
          <p:nvPr/>
        </p:nvSpPr>
        <p:spPr bwMode="auto">
          <a:xfrm flipV="1">
            <a:off x="2555875" y="3933825"/>
            <a:ext cx="73025" cy="287338"/>
          </a:xfrm>
          <a:prstGeom prst="line">
            <a:avLst/>
          </a:prstGeom>
          <a:noFill/>
          <a:ln w="9525">
            <a:solidFill>
              <a:schemeClr val="tx1"/>
            </a:solidFill>
            <a:round/>
            <a:headEnd/>
            <a:tailEnd type="triangle" w="med" len="med"/>
          </a:ln>
          <a:effectLst/>
        </p:spPr>
        <p:txBody>
          <a:bodyPr/>
          <a:lstStyle/>
          <a:p>
            <a:endParaRPr lang="ru-RU"/>
          </a:p>
        </p:txBody>
      </p:sp>
      <p:sp>
        <p:nvSpPr>
          <p:cNvPr id="13340" name="Line 30"/>
          <p:cNvSpPr>
            <a:spLocks noChangeShapeType="1"/>
          </p:cNvSpPr>
          <p:nvPr/>
        </p:nvSpPr>
        <p:spPr bwMode="auto">
          <a:xfrm flipV="1">
            <a:off x="2339975" y="3860800"/>
            <a:ext cx="215900" cy="73025"/>
          </a:xfrm>
          <a:prstGeom prst="line">
            <a:avLst/>
          </a:prstGeom>
          <a:noFill/>
          <a:ln w="9525">
            <a:solidFill>
              <a:schemeClr val="tx1"/>
            </a:solidFill>
            <a:round/>
            <a:headEnd/>
            <a:tailEnd type="triangle" w="med" len="med"/>
          </a:ln>
          <a:effectLst/>
        </p:spPr>
        <p:txBody>
          <a:bodyPr/>
          <a:lstStyle/>
          <a:p>
            <a:endParaRPr lang="ru-RU"/>
          </a:p>
        </p:txBody>
      </p:sp>
      <p:sp>
        <p:nvSpPr>
          <p:cNvPr id="13341" name="Line 31"/>
          <p:cNvSpPr>
            <a:spLocks noChangeShapeType="1"/>
          </p:cNvSpPr>
          <p:nvPr/>
        </p:nvSpPr>
        <p:spPr bwMode="auto">
          <a:xfrm flipV="1">
            <a:off x="2411413" y="3860800"/>
            <a:ext cx="215900" cy="144463"/>
          </a:xfrm>
          <a:prstGeom prst="line">
            <a:avLst/>
          </a:prstGeom>
          <a:noFill/>
          <a:ln w="9525">
            <a:solidFill>
              <a:schemeClr val="tx1"/>
            </a:solidFill>
            <a:round/>
            <a:headEnd/>
            <a:tailEnd type="triangle" w="med" len="med"/>
          </a:ln>
          <a:effectLst/>
        </p:spPr>
        <p:txBody>
          <a:bodyPr/>
          <a:lstStyle/>
          <a:p>
            <a:endParaRPr lang="ru-RU"/>
          </a:p>
        </p:txBody>
      </p:sp>
      <p:sp>
        <p:nvSpPr>
          <p:cNvPr id="13342" name="Line 32"/>
          <p:cNvSpPr>
            <a:spLocks noChangeShapeType="1"/>
          </p:cNvSpPr>
          <p:nvPr/>
        </p:nvSpPr>
        <p:spPr bwMode="auto">
          <a:xfrm flipV="1">
            <a:off x="2843213" y="3860800"/>
            <a:ext cx="0" cy="647700"/>
          </a:xfrm>
          <a:prstGeom prst="line">
            <a:avLst/>
          </a:prstGeom>
          <a:noFill/>
          <a:ln w="9525">
            <a:solidFill>
              <a:schemeClr val="tx1"/>
            </a:solidFill>
            <a:round/>
            <a:headEnd/>
            <a:tailEnd type="triangle" w="med" len="med"/>
          </a:ln>
          <a:effectLst/>
        </p:spPr>
        <p:txBody>
          <a:bodyPr/>
          <a:lstStyle/>
          <a:p>
            <a:endParaRPr lang="ru-RU"/>
          </a:p>
        </p:txBody>
      </p:sp>
      <p:sp>
        <p:nvSpPr>
          <p:cNvPr id="13343" name="Line 33"/>
          <p:cNvSpPr>
            <a:spLocks noChangeShapeType="1"/>
          </p:cNvSpPr>
          <p:nvPr/>
        </p:nvSpPr>
        <p:spPr bwMode="auto">
          <a:xfrm flipH="1" flipV="1">
            <a:off x="2916238" y="3860800"/>
            <a:ext cx="287337" cy="647700"/>
          </a:xfrm>
          <a:prstGeom prst="line">
            <a:avLst/>
          </a:prstGeom>
          <a:noFill/>
          <a:ln w="9525">
            <a:solidFill>
              <a:schemeClr val="tx1"/>
            </a:solidFill>
            <a:round/>
            <a:headEnd/>
            <a:tailEnd type="triangle" w="med" len="med"/>
          </a:ln>
          <a:effectLst/>
        </p:spPr>
        <p:txBody>
          <a:bodyPr/>
          <a:lstStyle/>
          <a:p>
            <a:endParaRPr lang="ru-RU"/>
          </a:p>
        </p:txBody>
      </p:sp>
      <p:sp>
        <p:nvSpPr>
          <p:cNvPr id="13344" name="Line 34"/>
          <p:cNvSpPr>
            <a:spLocks noChangeShapeType="1"/>
          </p:cNvSpPr>
          <p:nvPr/>
        </p:nvSpPr>
        <p:spPr bwMode="auto">
          <a:xfrm flipH="1" flipV="1">
            <a:off x="2916238" y="4149725"/>
            <a:ext cx="71437" cy="287338"/>
          </a:xfrm>
          <a:prstGeom prst="line">
            <a:avLst/>
          </a:prstGeom>
          <a:noFill/>
          <a:ln w="9525">
            <a:solidFill>
              <a:schemeClr val="tx1"/>
            </a:solidFill>
            <a:round/>
            <a:headEnd/>
            <a:tailEnd type="triangle" w="med" len="med"/>
          </a:ln>
          <a:effectLst/>
        </p:spPr>
        <p:txBody>
          <a:bodyPr/>
          <a:lstStyle/>
          <a:p>
            <a:endParaRPr lang="ru-RU"/>
          </a:p>
        </p:txBody>
      </p:sp>
      <p:sp>
        <p:nvSpPr>
          <p:cNvPr id="13345" name="Line 35"/>
          <p:cNvSpPr>
            <a:spLocks noChangeShapeType="1"/>
          </p:cNvSpPr>
          <p:nvPr/>
        </p:nvSpPr>
        <p:spPr bwMode="auto">
          <a:xfrm flipH="1" flipV="1">
            <a:off x="3059113" y="3644900"/>
            <a:ext cx="1728787" cy="504825"/>
          </a:xfrm>
          <a:prstGeom prst="line">
            <a:avLst/>
          </a:prstGeom>
          <a:noFill/>
          <a:ln w="9525">
            <a:solidFill>
              <a:schemeClr val="tx1"/>
            </a:solidFill>
            <a:round/>
            <a:headEnd/>
            <a:tailEnd type="triangle" w="med" len="med"/>
          </a:ln>
          <a:effectLst/>
        </p:spPr>
        <p:txBody>
          <a:bodyPr/>
          <a:lstStyle/>
          <a:p>
            <a:endParaRPr lang="ru-RU"/>
          </a:p>
        </p:txBody>
      </p:sp>
      <p:sp>
        <p:nvSpPr>
          <p:cNvPr id="13346" name="Line 36"/>
          <p:cNvSpPr>
            <a:spLocks noChangeShapeType="1"/>
          </p:cNvSpPr>
          <p:nvPr/>
        </p:nvSpPr>
        <p:spPr bwMode="auto">
          <a:xfrm flipH="1" flipV="1">
            <a:off x="3059113" y="3789363"/>
            <a:ext cx="1584325" cy="792162"/>
          </a:xfrm>
          <a:prstGeom prst="line">
            <a:avLst/>
          </a:prstGeom>
          <a:noFill/>
          <a:ln w="9525">
            <a:solidFill>
              <a:schemeClr val="tx1"/>
            </a:solidFill>
            <a:round/>
            <a:headEnd/>
            <a:tailEnd type="triangle" w="med" len="med"/>
          </a:ln>
          <a:effectLst/>
        </p:spPr>
        <p:txBody>
          <a:bodyPr/>
          <a:lstStyle/>
          <a:p>
            <a:endParaRPr lang="ru-RU"/>
          </a:p>
        </p:txBody>
      </p:sp>
      <p:sp>
        <p:nvSpPr>
          <p:cNvPr id="13347" name="Line 37"/>
          <p:cNvSpPr>
            <a:spLocks noChangeShapeType="1"/>
          </p:cNvSpPr>
          <p:nvPr/>
        </p:nvSpPr>
        <p:spPr bwMode="auto">
          <a:xfrm flipH="1" flipV="1">
            <a:off x="3203575" y="3789363"/>
            <a:ext cx="1296988" cy="431800"/>
          </a:xfrm>
          <a:prstGeom prst="line">
            <a:avLst/>
          </a:prstGeom>
          <a:noFill/>
          <a:ln w="9525">
            <a:solidFill>
              <a:schemeClr val="tx1"/>
            </a:solidFill>
            <a:round/>
            <a:headEnd/>
            <a:tailEnd type="triangle" w="med" len="med"/>
          </a:ln>
          <a:effectLst/>
        </p:spPr>
        <p:txBody>
          <a:bodyPr/>
          <a:lstStyle/>
          <a:p>
            <a:endParaRPr lang="ru-RU"/>
          </a:p>
        </p:txBody>
      </p:sp>
      <p:sp>
        <p:nvSpPr>
          <p:cNvPr id="13348" name="Text Box 41"/>
          <p:cNvSpPr txBox="1">
            <a:spLocks noChangeArrowheads="1"/>
          </p:cNvSpPr>
          <p:nvPr/>
        </p:nvSpPr>
        <p:spPr bwMode="auto">
          <a:xfrm>
            <a:off x="5775325" y="2297113"/>
            <a:ext cx="184150" cy="366712"/>
          </a:xfrm>
          <a:prstGeom prst="rect">
            <a:avLst/>
          </a:prstGeom>
          <a:noFill/>
          <a:ln w="9525">
            <a:noFill/>
            <a:miter lim="800000"/>
            <a:headEnd/>
            <a:tailEnd/>
          </a:ln>
          <a:effectLst/>
        </p:spPr>
        <p:txBody>
          <a:bodyPr wrap="none">
            <a:spAutoFit/>
          </a:bodyPr>
          <a:lstStyle/>
          <a:p>
            <a:endParaRPr lang="ru-RU"/>
          </a:p>
        </p:txBody>
      </p:sp>
      <p:sp>
        <p:nvSpPr>
          <p:cNvPr id="13349" name="Text Box 42"/>
          <p:cNvSpPr txBox="1">
            <a:spLocks noChangeArrowheads="1"/>
          </p:cNvSpPr>
          <p:nvPr/>
        </p:nvSpPr>
        <p:spPr bwMode="auto">
          <a:xfrm>
            <a:off x="5219700" y="1484313"/>
            <a:ext cx="3384550" cy="3908762"/>
          </a:xfrm>
          <a:prstGeom prst="rect">
            <a:avLst/>
          </a:prstGeom>
          <a:noFill/>
          <a:ln w="9525">
            <a:noFill/>
            <a:miter lim="800000"/>
            <a:headEnd/>
            <a:tailEnd/>
          </a:ln>
          <a:effectLst/>
        </p:spPr>
        <p:txBody>
          <a:bodyPr>
            <a:spAutoFit/>
          </a:bodyPr>
          <a:lstStyle/>
          <a:p>
            <a:r>
              <a:rPr lang="kk-KZ" sz="3600" b="1" dirty="0">
                <a:latin typeface="Times New Roman" pitchFamily="18" charset="0"/>
                <a:cs typeface="Times New Roman" pitchFamily="18" charset="0"/>
              </a:rPr>
              <a:t>Зейіннің </a:t>
            </a:r>
            <a:r>
              <a:rPr lang="kk-KZ" sz="3600" b="1" dirty="0" smtClean="0">
                <a:latin typeface="Times New Roman" pitchFamily="18" charset="0"/>
                <a:cs typeface="Times New Roman" pitchFamily="18" charset="0"/>
              </a:rPr>
              <a:t>доминант </a:t>
            </a:r>
            <a:r>
              <a:rPr lang="kk-KZ" sz="3600" b="1" dirty="0">
                <a:latin typeface="Times New Roman" pitchFamily="18" charset="0"/>
                <a:cs typeface="Times New Roman" pitchFamily="18" charset="0"/>
              </a:rPr>
              <a:t>теориясы</a:t>
            </a:r>
          </a:p>
          <a:p>
            <a:r>
              <a:rPr lang="kk-KZ" dirty="0">
                <a:latin typeface="Times New Roman" pitchFamily="18" charset="0"/>
                <a:cs typeface="Times New Roman" pitchFamily="18" charset="0"/>
              </a:rPr>
              <a:t> </a:t>
            </a:r>
            <a:r>
              <a:rPr lang="kk-KZ" sz="2000" b="1" dirty="0" smtClean="0">
                <a:latin typeface="Times New Roman" pitchFamily="18" charset="0"/>
                <a:cs typeface="Times New Roman" pitchFamily="18" charset="0"/>
              </a:rPr>
              <a:t>Д</a:t>
            </a:r>
            <a:r>
              <a:rPr lang="kk-KZ" sz="2000" dirty="0" smtClean="0">
                <a:latin typeface="Times New Roman" pitchFamily="18" charset="0"/>
                <a:cs typeface="Times New Roman" pitchFamily="18" charset="0"/>
              </a:rPr>
              <a:t>-доминант </a:t>
            </a:r>
            <a:r>
              <a:rPr lang="kk-KZ" sz="2000" dirty="0">
                <a:latin typeface="Times New Roman" pitchFamily="18" charset="0"/>
                <a:cs typeface="Times New Roman" pitchFamily="18" charset="0"/>
              </a:rPr>
              <a:t>орталығы;</a:t>
            </a:r>
          </a:p>
          <a:p>
            <a:endParaRPr lang="kk-KZ" sz="2000" dirty="0">
              <a:latin typeface="Times New Roman" pitchFamily="18" charset="0"/>
              <a:cs typeface="Times New Roman" pitchFamily="18" charset="0"/>
            </a:endParaRPr>
          </a:p>
          <a:p>
            <a:r>
              <a:rPr lang="kk-KZ" sz="2000" b="1" dirty="0">
                <a:latin typeface="Times New Roman" pitchFamily="18" charset="0"/>
                <a:cs typeface="Times New Roman" pitchFamily="18" charset="0"/>
              </a:rPr>
              <a:t>С</a:t>
            </a:r>
            <a:r>
              <a:rPr lang="kk-KZ" sz="2000" dirty="0">
                <a:latin typeface="Times New Roman" pitchFamily="18" charset="0"/>
                <a:cs typeface="Times New Roman" pitchFamily="18" charset="0"/>
              </a:rPr>
              <a:t>-субдоминанттар </a:t>
            </a:r>
          </a:p>
          <a:p>
            <a:r>
              <a:rPr lang="kk-KZ" sz="2000" dirty="0">
                <a:latin typeface="Times New Roman" pitchFamily="18" charset="0"/>
                <a:cs typeface="Times New Roman" pitchFamily="18" charset="0"/>
              </a:rPr>
              <a:t>(бағыныңқы доминанталар), </a:t>
            </a:r>
          </a:p>
          <a:p>
            <a:r>
              <a:rPr lang="kk-KZ" sz="2000" dirty="0">
                <a:latin typeface="Times New Roman" pitchFamily="18" charset="0"/>
                <a:cs typeface="Times New Roman" pitchFamily="18" charset="0"/>
              </a:rPr>
              <a:t>билеуші доминанттың өзге</a:t>
            </a:r>
          </a:p>
          <a:p>
            <a:r>
              <a:rPr lang="kk-KZ" sz="2000" dirty="0">
                <a:latin typeface="Times New Roman" pitchFamily="18" charset="0"/>
                <a:cs typeface="Times New Roman" pitchFamily="18" charset="0"/>
              </a:rPr>
              <a:t> орталықтарды тежеуге</a:t>
            </a:r>
          </a:p>
          <a:p>
            <a:r>
              <a:rPr lang="kk-KZ" sz="2000" dirty="0">
                <a:latin typeface="Times New Roman" pitchFamily="18" charset="0"/>
                <a:cs typeface="Times New Roman" pitchFamily="18" charset="0"/>
              </a:rPr>
              <a:t> ықпалы</a:t>
            </a:r>
            <a:endParaRPr lang="ru-RU" sz="2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kk-KZ" sz="3800" smtClean="0"/>
              <a:t>Өрлеуші ретикулярлық формация</a:t>
            </a:r>
            <a:endParaRPr lang="ru-RU" sz="3800" smtClean="0"/>
          </a:p>
        </p:txBody>
      </p:sp>
      <p:graphicFrame>
        <p:nvGraphicFramePr>
          <p:cNvPr id="11267" name="Object 6"/>
          <p:cNvGraphicFramePr>
            <a:graphicFrameLocks noChangeAspect="1"/>
          </p:cNvGraphicFramePr>
          <p:nvPr>
            <p:ph idx="1"/>
          </p:nvPr>
        </p:nvGraphicFramePr>
        <p:xfrm>
          <a:off x="755650" y="1700213"/>
          <a:ext cx="7632700" cy="4419600"/>
        </p:xfrm>
        <a:graphic>
          <a:graphicData uri="http://schemas.openxmlformats.org/presentationml/2006/ole">
            <p:oleObj spid="_x0000_s1026" name="Фотография Photo Editor" r:id="rId3" imgW="5249008" imgH="3533333" progId="MSPhotoEd.3">
              <p:embed/>
            </p:oleObj>
          </a:graphicData>
        </a:graphic>
      </p:graphicFrame>
      <p:sp>
        <p:nvSpPr>
          <p:cNvPr id="11268" name="AutoShape 12"/>
          <p:cNvSpPr>
            <a:spLocks noChangeArrowheads="1"/>
          </p:cNvSpPr>
          <p:nvPr/>
        </p:nvSpPr>
        <p:spPr bwMode="auto">
          <a:xfrm>
            <a:off x="5219700" y="2708275"/>
            <a:ext cx="647700" cy="2592388"/>
          </a:xfrm>
          <a:custGeom>
            <a:avLst/>
            <a:gdLst>
              <a:gd name="T0" fmla="*/ 453570 w 21600"/>
              <a:gd name="T1" fmla="*/ 0 h 21600"/>
              <a:gd name="T2" fmla="*/ 453570 w 21600"/>
              <a:gd name="T3" fmla="*/ 1459178 h 21600"/>
              <a:gd name="T4" fmla="*/ 97065 w 21600"/>
              <a:gd name="T5" fmla="*/ 2592388 h 21600"/>
              <a:gd name="T6" fmla="*/ 647700 w 21600"/>
              <a:gd name="T7" fmla="*/ 72958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p:spPr>
        <p:txBody>
          <a:bodyPr wrap="none" anchor="ctr"/>
          <a:lstStyle/>
          <a:p>
            <a:endParaRPr lang="ru-RU"/>
          </a:p>
        </p:txBody>
      </p:sp>
      <p:sp>
        <p:nvSpPr>
          <p:cNvPr id="11269" name="AutoShape 15"/>
          <p:cNvSpPr>
            <a:spLocks noChangeArrowheads="1"/>
          </p:cNvSpPr>
          <p:nvPr/>
        </p:nvSpPr>
        <p:spPr bwMode="auto">
          <a:xfrm rot="-1823353">
            <a:off x="5364163" y="3860800"/>
            <a:ext cx="1584325" cy="1584325"/>
          </a:xfrm>
          <a:custGeom>
            <a:avLst/>
            <a:gdLst>
              <a:gd name="T0" fmla="*/ 792089 w 21600"/>
              <a:gd name="T1" fmla="*/ 0 h 21600"/>
              <a:gd name="T2" fmla="*/ 198041 w 21600"/>
              <a:gd name="T3" fmla="*/ 792163 h 21600"/>
              <a:gd name="T4" fmla="*/ 792089 w 21600"/>
              <a:gd name="T5" fmla="*/ 396081 h 21600"/>
              <a:gd name="T6" fmla="*/ 1782366 w 21600"/>
              <a:gd name="T7" fmla="*/ 792163 h 21600"/>
              <a:gd name="T8" fmla="*/ 1386284 w 21600"/>
              <a:gd name="T9" fmla="*/ 1188244 h 21600"/>
              <a:gd name="T10" fmla="*/ 990203 w 21600"/>
              <a:gd name="T11" fmla="*/ 79216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endParaRPr lang="ru-RU"/>
          </a:p>
        </p:txBody>
      </p:sp>
      <p:sp>
        <p:nvSpPr>
          <p:cNvPr id="11270" name="AutoShape 16"/>
          <p:cNvSpPr>
            <a:spLocks noChangeArrowheads="1"/>
          </p:cNvSpPr>
          <p:nvPr/>
        </p:nvSpPr>
        <p:spPr bwMode="auto">
          <a:xfrm rot="10241894">
            <a:off x="4152900" y="2505075"/>
            <a:ext cx="1439863" cy="2592388"/>
          </a:xfrm>
          <a:prstGeom prst="curvedLeftArrow">
            <a:avLst>
              <a:gd name="adj1" fmla="val 36009"/>
              <a:gd name="adj2" fmla="val 72018"/>
              <a:gd name="adj3" fmla="val 33333"/>
            </a:avLst>
          </a:prstGeom>
          <a:solidFill>
            <a:schemeClr val="accent1"/>
          </a:solidFill>
          <a:ln w="9525">
            <a:solidFill>
              <a:schemeClr val="tx1"/>
            </a:solidFill>
            <a:miter lim="800000"/>
            <a:headEnd/>
            <a:tailEnd/>
          </a:ln>
          <a:effectLst/>
        </p:spPr>
        <p:txBody>
          <a:bodyPr wrap="none" anchor="ctr"/>
          <a:lstStyle/>
          <a:p>
            <a:endParaRPr lang="ru-RU"/>
          </a:p>
        </p:txBody>
      </p:sp>
      <p:sp>
        <p:nvSpPr>
          <p:cNvPr id="11271" name="AutoShape 17"/>
          <p:cNvSpPr>
            <a:spLocks noChangeArrowheads="1"/>
          </p:cNvSpPr>
          <p:nvPr/>
        </p:nvSpPr>
        <p:spPr bwMode="auto">
          <a:xfrm rot="-3806097">
            <a:off x="3505994" y="3671094"/>
            <a:ext cx="720725" cy="1871663"/>
          </a:xfrm>
          <a:prstGeom prst="upArrow">
            <a:avLst>
              <a:gd name="adj1" fmla="val 50000"/>
              <a:gd name="adj2" fmla="val 64923"/>
            </a:avLst>
          </a:prstGeom>
          <a:solidFill>
            <a:schemeClr val="accent1"/>
          </a:solidFill>
          <a:ln w="9525">
            <a:solidFill>
              <a:schemeClr val="tx1"/>
            </a:solidFill>
            <a:miter lim="800000"/>
            <a:headEnd/>
            <a:tailEnd/>
          </a:ln>
          <a:effectLst/>
        </p:spPr>
        <p:txBody>
          <a:bodyPr wrap="none" anchor="ctr"/>
          <a:lstStyle/>
          <a:p>
            <a:endParaRPr lang="ru-RU"/>
          </a:p>
        </p:txBody>
      </p:sp>
      <p:sp>
        <p:nvSpPr>
          <p:cNvPr id="11272" name="AutoShape 18"/>
          <p:cNvSpPr>
            <a:spLocks noChangeArrowheads="1"/>
          </p:cNvSpPr>
          <p:nvPr/>
        </p:nvSpPr>
        <p:spPr bwMode="auto">
          <a:xfrm rot="-7280834">
            <a:off x="2797175" y="3409951"/>
            <a:ext cx="2808287" cy="684212"/>
          </a:xfrm>
          <a:custGeom>
            <a:avLst/>
            <a:gdLst>
              <a:gd name="T0" fmla="*/ 2106215 w 21600"/>
              <a:gd name="T1" fmla="*/ 0 h 21600"/>
              <a:gd name="T2" fmla="*/ 0 w 21600"/>
              <a:gd name="T3" fmla="*/ 342106 h 21600"/>
              <a:gd name="T4" fmla="*/ 2106215 w 21600"/>
              <a:gd name="T5" fmla="*/ 684212 h 21600"/>
              <a:gd name="T6" fmla="*/ 2808287 w 21600"/>
              <a:gd name="T7" fmla="*/ 34210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ru-RU"/>
          </a:p>
        </p:txBody>
      </p:sp>
      <p:sp>
        <p:nvSpPr>
          <p:cNvPr id="11273" name="AutoShape 19"/>
          <p:cNvSpPr>
            <a:spLocks noChangeArrowheads="1"/>
          </p:cNvSpPr>
          <p:nvPr/>
        </p:nvSpPr>
        <p:spPr bwMode="auto">
          <a:xfrm>
            <a:off x="4787900" y="4868863"/>
            <a:ext cx="1152525" cy="936625"/>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kk-KZ" sz="3800" smtClean="0"/>
              <a:t>Төмендеуші ретикулярлық формация</a:t>
            </a:r>
            <a:endParaRPr lang="ru-RU" sz="3800" smtClean="0"/>
          </a:p>
        </p:txBody>
      </p:sp>
      <p:graphicFrame>
        <p:nvGraphicFramePr>
          <p:cNvPr id="12291" name="Object 3"/>
          <p:cNvGraphicFramePr>
            <a:graphicFrameLocks noChangeAspect="1"/>
          </p:cNvGraphicFramePr>
          <p:nvPr>
            <p:ph idx="1"/>
          </p:nvPr>
        </p:nvGraphicFramePr>
        <p:xfrm>
          <a:off x="827088" y="1773238"/>
          <a:ext cx="7200900" cy="4103687"/>
        </p:xfrm>
        <a:graphic>
          <a:graphicData uri="http://schemas.openxmlformats.org/presentationml/2006/ole">
            <p:oleObj spid="_x0000_s2050" name="Фотография Photo Editor" r:id="rId3" imgW="5249008" imgH="3247619" progId="MSPhotoEd.3">
              <p:embed/>
            </p:oleObj>
          </a:graphicData>
        </a:graphic>
      </p:graphicFrame>
      <p:sp>
        <p:nvSpPr>
          <p:cNvPr id="12292" name="AutoShape 6"/>
          <p:cNvSpPr>
            <a:spLocks noChangeArrowheads="1"/>
          </p:cNvSpPr>
          <p:nvPr/>
        </p:nvSpPr>
        <p:spPr bwMode="auto">
          <a:xfrm rot="1119135">
            <a:off x="2627313" y="3644900"/>
            <a:ext cx="2952750" cy="792163"/>
          </a:xfrm>
          <a:prstGeom prst="curvedDownArrow">
            <a:avLst>
              <a:gd name="adj1" fmla="val 74549"/>
              <a:gd name="adj2" fmla="val 149098"/>
              <a:gd name="adj3" fmla="val 33333"/>
            </a:avLst>
          </a:prstGeom>
          <a:solidFill>
            <a:schemeClr val="accent1"/>
          </a:solidFill>
          <a:ln w="9525">
            <a:solidFill>
              <a:schemeClr val="tx1"/>
            </a:solidFill>
            <a:miter lim="800000"/>
            <a:headEnd/>
            <a:tailEnd/>
          </a:ln>
          <a:effectLst/>
        </p:spPr>
        <p:txBody>
          <a:bodyPr wrap="none" anchor="ctr"/>
          <a:lstStyle/>
          <a:p>
            <a:endParaRPr lang="ru-RU"/>
          </a:p>
        </p:txBody>
      </p:sp>
      <p:sp>
        <p:nvSpPr>
          <p:cNvPr id="12293" name="AutoShape 8"/>
          <p:cNvSpPr>
            <a:spLocks noChangeArrowheads="1"/>
          </p:cNvSpPr>
          <p:nvPr/>
        </p:nvSpPr>
        <p:spPr bwMode="auto">
          <a:xfrm rot="2247153" flipH="1">
            <a:off x="5292725" y="2781300"/>
            <a:ext cx="935038" cy="1871663"/>
          </a:xfrm>
          <a:prstGeom prst="curvedLeftArrow">
            <a:avLst>
              <a:gd name="adj1" fmla="val 40034"/>
              <a:gd name="adj2" fmla="val 80068"/>
              <a:gd name="adj3" fmla="val 33333"/>
            </a:avLst>
          </a:prstGeom>
          <a:solidFill>
            <a:schemeClr val="accent1"/>
          </a:solidFill>
          <a:ln w="9525">
            <a:solidFill>
              <a:schemeClr val="tx1"/>
            </a:solidFill>
            <a:miter lim="800000"/>
            <a:headEnd/>
            <a:tailEnd/>
          </a:ln>
          <a:effectLst/>
        </p:spPr>
        <p:txBody>
          <a:bodyPr wrap="none" anchor="ctr"/>
          <a:lstStyle/>
          <a:p>
            <a:endParaRPr lang="ru-RU"/>
          </a:p>
        </p:txBody>
      </p:sp>
      <p:sp>
        <p:nvSpPr>
          <p:cNvPr id="12294" name="AutoShape 10"/>
          <p:cNvSpPr>
            <a:spLocks noChangeArrowheads="1"/>
          </p:cNvSpPr>
          <p:nvPr/>
        </p:nvSpPr>
        <p:spPr bwMode="auto">
          <a:xfrm rot="802381">
            <a:off x="3276600" y="2565400"/>
            <a:ext cx="1800225" cy="863600"/>
          </a:xfrm>
          <a:prstGeom prst="curvedDownArrow">
            <a:avLst>
              <a:gd name="adj1" fmla="val 41691"/>
              <a:gd name="adj2" fmla="val 83382"/>
              <a:gd name="adj3" fmla="val 33333"/>
            </a:avLst>
          </a:prstGeom>
          <a:solidFill>
            <a:schemeClr val="accent1"/>
          </a:solidFill>
          <a:ln w="9525">
            <a:solidFill>
              <a:schemeClr val="tx1"/>
            </a:solidFill>
            <a:miter lim="800000"/>
            <a:headEnd/>
            <a:tailEnd/>
          </a:ln>
          <a:effectLst/>
        </p:spPr>
        <p:txBody>
          <a:bodyPr wrap="none" anchor="ctr"/>
          <a:lstStyle/>
          <a:p>
            <a:endParaRPr lang="ru-RU"/>
          </a:p>
        </p:txBody>
      </p:sp>
      <p:sp>
        <p:nvSpPr>
          <p:cNvPr id="12295" name="AutoShape 11"/>
          <p:cNvSpPr>
            <a:spLocks noChangeArrowheads="1"/>
          </p:cNvSpPr>
          <p:nvPr/>
        </p:nvSpPr>
        <p:spPr bwMode="auto">
          <a:xfrm rot="337878">
            <a:off x="4859338" y="2420938"/>
            <a:ext cx="649287" cy="1584325"/>
          </a:xfrm>
          <a:prstGeom prst="downArrow">
            <a:avLst>
              <a:gd name="adj1" fmla="val 50000"/>
              <a:gd name="adj2" fmla="val 61002"/>
            </a:avLst>
          </a:prstGeom>
          <a:solidFill>
            <a:schemeClr val="accent1"/>
          </a:solidFill>
          <a:ln w="9525">
            <a:solidFill>
              <a:schemeClr val="tx1"/>
            </a:solidFill>
            <a:miter lim="800000"/>
            <a:headEnd/>
            <a:tailEnd/>
          </a:ln>
          <a:effectLst/>
        </p:spPr>
        <p:txBody>
          <a:bodyPr wrap="none" anchor="ctr"/>
          <a:lstStyle/>
          <a:p>
            <a:endParaRPr lang="ru-RU"/>
          </a:p>
        </p:txBody>
      </p:sp>
      <p:sp>
        <p:nvSpPr>
          <p:cNvPr id="12296" name="AutoShape 12"/>
          <p:cNvSpPr>
            <a:spLocks noChangeArrowheads="1"/>
          </p:cNvSpPr>
          <p:nvPr/>
        </p:nvSpPr>
        <p:spPr bwMode="auto">
          <a:xfrm>
            <a:off x="5364163" y="4508500"/>
            <a:ext cx="720725" cy="720725"/>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ru-RU"/>
          </a:p>
        </p:txBody>
      </p:sp>
      <p:sp>
        <p:nvSpPr>
          <p:cNvPr id="12297" name="AutoShape 13"/>
          <p:cNvSpPr>
            <a:spLocks noChangeArrowheads="1"/>
          </p:cNvSpPr>
          <p:nvPr/>
        </p:nvSpPr>
        <p:spPr bwMode="auto">
          <a:xfrm rot="-2970466">
            <a:off x="3347244" y="4293394"/>
            <a:ext cx="1584325" cy="1081087"/>
          </a:xfrm>
          <a:custGeom>
            <a:avLst/>
            <a:gdLst>
              <a:gd name="T0" fmla="*/ 792089 w 21600"/>
              <a:gd name="T1" fmla="*/ 0 h 21600"/>
              <a:gd name="T2" fmla="*/ 198041 w 21600"/>
              <a:gd name="T3" fmla="*/ 540544 h 21600"/>
              <a:gd name="T4" fmla="*/ 792089 w 21600"/>
              <a:gd name="T5" fmla="*/ 270272 h 21600"/>
              <a:gd name="T6" fmla="*/ 1782366 w 21600"/>
              <a:gd name="T7" fmla="*/ 540544 h 21600"/>
              <a:gd name="T8" fmla="*/ 1386284 w 21600"/>
              <a:gd name="T9" fmla="*/ 810815 h 21600"/>
              <a:gd name="T10" fmla="*/ 990203 w 21600"/>
              <a:gd name="T11" fmla="*/ 540544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751344"/>
            <a:ext cx="8820472" cy="4647426"/>
          </a:xfrm>
          <a:prstGeom prst="rect">
            <a:avLst/>
          </a:prstGeom>
        </p:spPr>
        <p:txBody>
          <a:bodyPr wrap="square">
            <a:spAutoFit/>
          </a:bodyPr>
          <a:lstStyle/>
          <a:p>
            <a:pPr algn="ctr"/>
            <a:r>
              <a:rPr lang="ru-RU" sz="3600" b="1" dirty="0">
                <a:latin typeface="Times New Roman" pitchFamily="18" charset="0"/>
                <a:cs typeface="Times New Roman" pitchFamily="18" charset="0"/>
              </a:rPr>
              <a:t>1926 </a:t>
            </a:r>
            <a:r>
              <a:rPr lang="ru-RU" sz="3600" b="1" dirty="0" err="1" smtClean="0">
                <a:latin typeface="Times New Roman" pitchFamily="18" charset="0"/>
                <a:cs typeface="Times New Roman" pitchFamily="18" charset="0"/>
              </a:rPr>
              <a:t>жыл</a:t>
            </a:r>
            <a:r>
              <a:rPr lang="ru-RU" sz="3600" b="1" dirty="0" smtClean="0">
                <a:latin typeface="Times New Roman" pitchFamily="18" charset="0"/>
                <a:cs typeface="Times New Roman" pitchFamily="18" charset="0"/>
              </a:rPr>
              <a:t>.  </a:t>
            </a:r>
            <a:r>
              <a:rPr lang="ru-RU" sz="3600" b="1" dirty="0">
                <a:latin typeface="Times New Roman" pitchFamily="18" charset="0"/>
                <a:cs typeface="Times New Roman" pitchFamily="18" charset="0"/>
              </a:rPr>
              <a:t>Л.С. Выготский </a:t>
            </a:r>
            <a:r>
              <a:rPr lang="ru-RU" sz="3600" b="1" dirty="0" err="1" smtClean="0">
                <a:latin typeface="Times New Roman" pitchFamily="18" charset="0"/>
                <a:cs typeface="Times New Roman" pitchFamily="18" charset="0"/>
              </a:rPr>
              <a:t>теориясы</a:t>
            </a:r>
            <a:endParaRPr lang="ru-RU" sz="3600" b="1"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algn="just"/>
            <a:r>
              <a:rPr lang="ru-RU" sz="2000" dirty="0" err="1" smtClean="0">
                <a:latin typeface="Times New Roman" pitchFamily="18" charset="0"/>
                <a:cs typeface="Times New Roman" pitchFamily="18" charset="0"/>
              </a:rPr>
              <a:t>Психологтар</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үшін </a:t>
            </a:r>
            <a:r>
              <a:rPr lang="ru-RU" sz="2000" dirty="0">
                <a:latin typeface="Times New Roman" pitchFamily="18" charset="0"/>
                <a:cs typeface="Times New Roman" pitchFamily="18" charset="0"/>
              </a:rPr>
              <a:t>доминанта </a:t>
            </a:r>
            <a:r>
              <a:rPr lang="ru-RU" sz="2000" dirty="0" err="1">
                <a:latin typeface="Times New Roman" pitchFamily="18" charset="0"/>
                <a:cs typeface="Times New Roman" pitchFamily="18" charset="0"/>
              </a:rPr>
              <a:t>принципінің</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бағалығын</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психологияның </a:t>
            </a:r>
            <a:r>
              <a:rPr lang="ru-RU" sz="2000" dirty="0" err="1">
                <a:latin typeface="Times New Roman" pitchFamily="18" charset="0"/>
                <a:cs typeface="Times New Roman" pitchFamily="18" charset="0"/>
              </a:rPr>
              <a:t>негізгі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сұрағына жауап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беретінін</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қылықтың</a:t>
            </a:r>
            <a:r>
              <a:rPr lang="ru-RU" sz="2000" dirty="0" err="1">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бірлігін</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және тұтастығын білдіреді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реакциялар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жиынтығын </a:t>
            </a:r>
            <a:r>
              <a:rPr lang="ru-RU" sz="2000" dirty="0" err="1" smtClean="0">
                <a:latin typeface="Times New Roman" pitchFamily="18" charset="0"/>
                <a:cs typeface="Times New Roman" pitchFamily="18" charset="0"/>
              </a:rPr>
              <a:t>қылыққа</a:t>
            </a:r>
            <a:r>
              <a:rPr lang="ru-RU" sz="2000" dirty="0" err="1">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айналдырады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жаңа химиялық дене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сияқты бірқатар жаңа қасиеттер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оның</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құрамдас </a:t>
            </a:r>
            <a:r>
              <a:rPr lang="ru-RU" sz="2000" dirty="0" err="1">
                <a:latin typeface="Times New Roman" pitchFamily="18" charset="0"/>
                <a:cs typeface="Times New Roman" pitchFamily="18" charset="0"/>
              </a:rPr>
              <a:t>бөліктерінде берілмеген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 оның құрамдас бөліктерінде</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болған </a:t>
            </a:r>
            <a:r>
              <a:rPr lang="ru-RU" sz="2000" dirty="0" err="1">
                <a:latin typeface="Times New Roman" pitchFamily="18" charset="0"/>
                <a:cs typeface="Times New Roman" pitchFamily="18" charset="0"/>
              </a:rPr>
              <a:t>бірқатар қасиеттерін жоғалтады</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деп</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тусіндіреді</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err="1">
                <a:latin typeface="Times New Roman" pitchFamily="18" charset="0"/>
                <a:cs typeface="Times New Roman" pitchFamily="18" charset="0"/>
              </a:rPr>
              <a:t>Қазіргі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кезде</a:t>
            </a:r>
            <a:r>
              <a:rPr lang="ru-RU" sz="2000" dirty="0">
                <a:latin typeface="Times New Roman" pitchFamily="18" charset="0"/>
                <a:cs typeface="Times New Roman" pitchFamily="18" charset="0"/>
              </a:rPr>
              <a:t> А.А. </a:t>
            </a:r>
            <a:r>
              <a:rPr lang="ru-RU" sz="2000" dirty="0" err="1">
                <a:latin typeface="Times New Roman" pitchFamily="18" charset="0"/>
                <a:cs typeface="Times New Roman" pitchFamily="18" charset="0"/>
              </a:rPr>
              <a:t>Ухтомскийдің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доминантасын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психикалық</a:t>
            </a:r>
            <a:r>
              <a:rPr lang="ru-RU" sz="2000" dirty="0">
                <a:latin typeface="Times New Roman" pitchFamily="18" charset="0"/>
                <a:cs typeface="Times New Roman" pitchFamily="18" charset="0"/>
              </a:rPr>
              <a:t> </a:t>
            </a:r>
            <a:br>
              <a:rPr lang="ru-RU" sz="2000" dirty="0">
                <a:latin typeface="Times New Roman" pitchFamily="18" charset="0"/>
                <a:cs typeface="Times New Roman" pitchFamily="18" charset="0"/>
              </a:rPr>
            </a:br>
            <a:r>
              <a:rPr lang="ru-RU" sz="2000" dirty="0" err="1">
                <a:latin typeface="Times New Roman" pitchFamily="18" charset="0"/>
                <a:cs typeface="Times New Roman" pitchFamily="18" charset="0"/>
              </a:rPr>
              <a:t>күйлермен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ұштастырмай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бірқатар</a:t>
            </a:r>
            <a:r>
              <a:rPr lang="ru-RU" sz="2000" dirty="0">
                <a:latin typeface="Times New Roman" pitchFamily="18" charset="0"/>
                <a:cs typeface="Times New Roman" pitchFamily="18" charset="0"/>
              </a:rPr>
              <a:t> психология </a:t>
            </a:r>
            <a:r>
              <a:rPr lang="ru-RU" sz="2000" dirty="0" err="1">
                <a:latin typeface="Times New Roman" pitchFamily="18" charset="0"/>
                <a:cs typeface="Times New Roman" pitchFamily="18" charset="0"/>
              </a:rPr>
              <a:t>тұжырымдамаларымен</a:t>
            </a:r>
            <a:r>
              <a:rPr lang="ru-RU" sz="2000" dirty="0">
                <a:latin typeface="Times New Roman" pitchFamily="18" charset="0"/>
                <a:cs typeface="Times New Roman" pitchFamily="18" charset="0"/>
              </a:rPr>
              <a:t>, </a:t>
            </a:r>
            <a:br>
              <a:rPr lang="ru-RU" sz="2000" dirty="0">
                <a:latin typeface="Times New Roman" pitchFamily="18" charset="0"/>
                <a:cs typeface="Times New Roman" pitchFamily="18" charset="0"/>
              </a:rPr>
            </a:br>
            <a:r>
              <a:rPr lang="ru-RU" sz="2000" dirty="0" err="1">
                <a:latin typeface="Times New Roman" pitchFamily="18" charset="0"/>
                <a:cs typeface="Times New Roman" pitchFamily="18" charset="0"/>
              </a:rPr>
              <a:t>әсіресе</a:t>
            </a:r>
            <a:r>
              <a:rPr lang="ru-RU" sz="2000" dirty="0">
                <a:latin typeface="Times New Roman" pitchFamily="18" charset="0"/>
                <a:cs typeface="Times New Roman" pitchFamily="18" charset="0"/>
              </a:rPr>
              <a:t> Д. </a:t>
            </a:r>
            <a:r>
              <a:rPr lang="ru-RU" sz="2000" dirty="0" err="1">
                <a:latin typeface="Times New Roman" pitchFamily="18" charset="0"/>
                <a:cs typeface="Times New Roman" pitchFamily="18" charset="0"/>
              </a:rPr>
              <a:t>Узнадзенің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бағдар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теориясымен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В.Н. </a:t>
            </a:r>
            <a:r>
              <a:rPr lang="ru-RU" sz="2000" dirty="0" err="1">
                <a:latin typeface="Times New Roman" pitchFamily="18" charset="0"/>
                <a:cs typeface="Times New Roman" pitchFamily="18" charset="0"/>
              </a:rPr>
              <a:t>Мясищевтің</a:t>
            </a:r>
            <a:endParaRPr lang="ru-RU" sz="2000" dirty="0">
              <a:latin typeface="Times New Roman" pitchFamily="18" charset="0"/>
              <a:cs typeface="Times New Roman" pitchFamily="18" charset="0"/>
            </a:endParaRPr>
          </a:p>
          <a:p>
            <a:pPr algn="just"/>
            <a:r>
              <a:rPr lang="ru-RU" sz="2000" dirty="0" err="1">
                <a:latin typeface="Times New Roman" pitchFamily="18" charset="0"/>
                <a:cs typeface="Times New Roman" pitchFamily="18" charset="0"/>
              </a:rPr>
              <a:t>қатынас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теориясын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байланыстырған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дұрыс</a:t>
            </a:r>
            <a:r>
              <a:rPr lang="ru-RU" sz="2000" dirty="0">
                <a:latin typeface="Times New Roman" pitchFamily="18" charset="0"/>
                <a:cs typeface="Times New Roman" pitchFamily="18" charset="0"/>
              </a:rPr>
              <a:t>.</a:t>
            </a:r>
          </a:p>
        </p:txBody>
      </p:sp>
    </p:spTree>
    <p:extLst>
      <p:ext uri="{BB962C8B-B14F-4D97-AF65-F5344CB8AC3E}">
        <p14:creationId xmlns="" xmlns:p14="http://schemas.microsoft.com/office/powerpoint/2010/main" val="2753322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889844"/>
            <a:ext cx="8136904" cy="4093428"/>
          </a:xfrm>
          <a:prstGeom prst="rect">
            <a:avLst/>
          </a:prstGeom>
        </p:spPr>
        <p:txBody>
          <a:bodyPr wrap="square">
            <a:spAutoFit/>
          </a:bodyPr>
          <a:lstStyle/>
          <a:p>
            <a:pPr algn="ctr"/>
            <a:r>
              <a:rPr lang="ru-RU" sz="4000" b="1" dirty="0">
                <a:latin typeface="Times New Roman" pitchFamily="18" charset="0"/>
                <a:cs typeface="Times New Roman" pitchFamily="18" charset="0"/>
              </a:rPr>
              <a:t>Э.Б</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Титченер</a:t>
            </a:r>
            <a:r>
              <a:rPr lang="ru-RU" sz="4000" b="1" dirty="0" smtClean="0">
                <a:latin typeface="Times New Roman" pitchFamily="18" charset="0"/>
                <a:cs typeface="Times New Roman" pitchFamily="18" charset="0"/>
              </a:rPr>
              <a:t> </a:t>
            </a:r>
            <a:r>
              <a:rPr lang="ru-RU" sz="4000" b="1" dirty="0" err="1">
                <a:latin typeface="Times New Roman" pitchFamily="18" charset="0"/>
                <a:cs typeface="Times New Roman" pitchFamily="18" charset="0"/>
              </a:rPr>
              <a:t>бойынша</a:t>
            </a:r>
            <a:r>
              <a:rPr lang="ru-RU" sz="4000" b="1" dirty="0">
                <a:latin typeface="Times New Roman" pitchFamily="18" charset="0"/>
                <a:cs typeface="Times New Roman" pitchFamily="18" charset="0"/>
              </a:rPr>
              <a:t> </a:t>
            </a:r>
            <a:endParaRPr lang="ru-RU" sz="4000" b="1"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r>
              <a:rPr lang="ru-RU" sz="2000" dirty="0" smtClean="0">
                <a:latin typeface="Times New Roman" pitchFamily="18" charset="0"/>
                <a:cs typeface="Times New Roman" pitchFamily="18" charset="0"/>
              </a:rPr>
              <a:t>Э.Б. </a:t>
            </a:r>
            <a:r>
              <a:rPr lang="ru-RU" sz="2000" dirty="0" err="1" smtClean="0">
                <a:latin typeface="Times New Roman" pitchFamily="18" charset="0"/>
                <a:cs typeface="Times New Roman" pitchFamily="18" charset="0"/>
              </a:rPr>
              <a:t>Титченер</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бойынша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адам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рухының өз дамуында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үш кезеңнен тұрады:  </a:t>
            </a:r>
            <a:r>
              <a:rPr lang="ru-RU" sz="2000" dirty="0" err="1" smtClean="0">
                <a:latin typeface="Times New Roman" pitchFamily="18" charset="0"/>
                <a:cs typeface="Times New Roman" pitchFamily="18" charset="0"/>
              </a:rPr>
              <a:t>бірінші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зейін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жүйке </a:t>
            </a:r>
            <a:r>
              <a:rPr lang="ru-RU" sz="2000" dirty="0" err="1" smtClean="0">
                <a:latin typeface="Times New Roman" pitchFamily="18" charset="0"/>
                <a:cs typeface="Times New Roman" pitchFamily="18" charset="0"/>
              </a:rPr>
              <a:t>жүйесіне</a:t>
            </a:r>
            <a:r>
              <a:rPr lang="ru-RU" sz="2000" dirty="0" err="1">
                <a:latin typeface="Times New Roman" pitchFamily="18" charset="0"/>
                <a:cs typeface="Times New Roman" pitchFamily="18" charset="0"/>
              </a:rPr>
              <a:t> </a:t>
            </a:r>
            <a:r>
              <a:rPr lang="ru-RU" sz="2000" dirty="0" err="1" smtClean="0">
                <a:latin typeface="Times New Roman" pitchFamily="18" charset="0"/>
                <a:cs typeface="Times New Roman" pitchFamily="18" charset="0"/>
              </a:rPr>
              <a:t> </a:t>
            </a:r>
            <a:r>
              <a:rPr lang="ru-RU" sz="2000" dirty="0" err="1">
                <a:latin typeface="Times New Roman" pitchFamily="18" charset="0"/>
                <a:cs typeface="Times New Roman" pitchFamily="18" charset="0"/>
              </a:rPr>
              <a:t>күшті  </a:t>
            </a:r>
            <a:r>
              <a:rPr lang="ru-RU" sz="2000" dirty="0" err="1" smtClean="0">
                <a:latin typeface="Times New Roman" pitchFamily="18" charset="0"/>
                <a:cs typeface="Times New Roman" pitchFamily="18" charset="0"/>
              </a:rPr>
              <a:t>әсер</a:t>
            </a:r>
            <a:r>
              <a:rPr lang="ru-RU" sz="2000" dirty="0" err="1">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ететін</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әр түрлі әсерлермен анықталуы</a:t>
            </a:r>
            <a:r>
              <a:rPr lang="ru-RU" sz="2000" dirty="0" err="1">
                <a:latin typeface="Times New Roman" pitchFamily="18" charset="0"/>
                <a:cs typeface="Times New Roman" pitchFamily="18" charset="0"/>
              </a:rPr>
              <a:t>  </a:t>
            </a:r>
            <a:r>
              <a:rPr lang="ru-RU" sz="2000" dirty="0">
                <a:latin typeface="Times New Roman" pitchFamily="18" charset="0"/>
                <a:cs typeface="Times New Roman" pitchFamily="18" charset="0"/>
              </a:rPr>
              <a:t>сана </a:t>
            </a:r>
            <a:r>
              <a:rPr lang="ru-RU" sz="2000" dirty="0" err="1">
                <a:latin typeface="Times New Roman" pitchFamily="18" charset="0"/>
                <a:cs typeface="Times New Roman" pitchFamily="18" charset="0"/>
              </a:rPr>
              <a:t>орталықтарымен шектеледі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екінші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a:t>
            </a:r>
            <a:r>
              <a:rPr lang="ru-RU" sz="2000" dirty="0">
                <a:latin typeface="Times New Roman" pitchFamily="18" charset="0"/>
                <a:cs typeface="Times New Roman" pitchFamily="18" charset="0"/>
              </a:rPr>
              <a:t> сана </a:t>
            </a:r>
            <a:r>
              <a:rPr lang="ru-RU" sz="2000" dirty="0" err="1">
                <a:latin typeface="Times New Roman" pitchFamily="18" charset="0"/>
                <a:cs typeface="Times New Roman" pitchFamily="18" charset="0"/>
              </a:rPr>
              <a:t>орталықтарының жалғасы белгілі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қабылдау немесе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елес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басқалардың уайымының қарама-қайшылығына қарамастан шектеледі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рухани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қарапайым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одан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кейін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күрделенеді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шоғырлану</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ойластыру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жағдайында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өте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жоғары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дәрежедегі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күрделілікті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иемденеді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Титченер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өмірді толықтай қарастыра </a:t>
            </a:r>
            <a:r>
              <a:rPr lang="ru-RU" sz="2000" dirty="0" err="1" smtClean="0">
                <a:latin typeface="Times New Roman" pitchFamily="18" charset="0"/>
                <a:cs typeface="Times New Roman" pitchFamily="18" charset="0"/>
              </a:rPr>
              <a:t>отырып</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былай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дейді</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оқыту </a:t>
            </a:r>
            <a:r>
              <a:rPr lang="ru-RU" sz="2000" dirty="0">
                <a:latin typeface="Times New Roman" pitchFamily="18" charset="0"/>
                <a:cs typeface="Times New Roman" pitchFamily="18" charset="0"/>
              </a:rPr>
              <a:t>мен </a:t>
            </a:r>
            <a:r>
              <a:rPr lang="ru-RU" sz="2000" dirty="0" err="1">
                <a:latin typeface="Times New Roman" pitchFamily="18" charset="0"/>
                <a:cs typeface="Times New Roman" pitchFamily="18" charset="0"/>
              </a:rPr>
              <a:t>тәрбиелеу кезеңі зейіннің екінші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кезеңі</a:t>
            </a:r>
            <a:r>
              <a:rPr lang="ru-RU" sz="2000" dirty="0">
                <a:latin typeface="Times New Roman" pitchFamily="18" charset="0"/>
                <a:cs typeface="Times New Roman" pitchFamily="18" charset="0"/>
              </a:rPr>
              <a:t>, ал </a:t>
            </a:r>
            <a:r>
              <a:rPr lang="ru-RU" sz="2000" dirty="0" err="1">
                <a:latin typeface="Times New Roman" pitchFamily="18" charset="0"/>
                <a:cs typeface="Times New Roman" pitchFamily="18" charset="0"/>
              </a:rPr>
              <a:t>ересектік</a:t>
            </a:r>
            <a:r>
              <a:rPr lang="ru-RU" sz="2000" dirty="0">
                <a:latin typeface="Times New Roman" pitchFamily="18" charset="0"/>
                <a:cs typeface="Times New Roman" pitchFamily="18" charset="0"/>
              </a:rPr>
              <a:t> пен </a:t>
            </a:r>
            <a:r>
              <a:rPr lang="ru-RU" sz="2000" dirty="0" err="1">
                <a:latin typeface="Times New Roman" pitchFamily="18" charset="0"/>
                <a:cs typeface="Times New Roman" pitchFamily="18" charset="0"/>
              </a:rPr>
              <a:t>өзіндік іс-әрекеті бірінші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зейіндік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кезең 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табылады</a:t>
            </a:r>
            <a:r>
              <a:rPr lang="ru-RU" sz="2000" dirty="0">
                <a:latin typeface="Times New Roman" pitchFamily="18" charset="0"/>
                <a:cs typeface="Times New Roman" pitchFamily="18" charset="0"/>
              </a:rPr>
              <a:t>.</a:t>
            </a:r>
          </a:p>
        </p:txBody>
      </p:sp>
    </p:spTree>
    <p:extLst>
      <p:ext uri="{BB962C8B-B14F-4D97-AF65-F5344CB8AC3E}">
        <p14:creationId xmlns="" xmlns:p14="http://schemas.microsoft.com/office/powerpoint/2010/main" val="98926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20688"/>
            <a:ext cx="8208912" cy="5632311"/>
          </a:xfrm>
          <a:prstGeom prst="rect">
            <a:avLst/>
          </a:prstGeom>
        </p:spPr>
        <p:txBody>
          <a:bodyPr wrap="square">
            <a:spAutoFit/>
          </a:bodyPr>
          <a:lstStyle/>
          <a:p>
            <a:r>
              <a:rPr lang="ru-RU" sz="2000" b="1" dirty="0">
                <a:latin typeface="Times New Roman" pitchFamily="18" charset="0"/>
                <a:cs typeface="Times New Roman" pitchFamily="18" charset="0"/>
              </a:rPr>
              <a:t>Мюллер </a:t>
            </a:r>
            <a:r>
              <a:rPr lang="ru-RU" sz="2000" b="1" dirty="0" err="1">
                <a:latin typeface="Times New Roman" pitchFamily="18" charset="0"/>
                <a:cs typeface="Times New Roman" pitchFamily="18" charset="0"/>
              </a:rPr>
              <a:t>з</a:t>
            </a:r>
            <a:r>
              <a:rPr lang="ru-RU" sz="2000" dirty="0" err="1">
                <a:latin typeface="Times New Roman" pitchFamily="18" charset="0"/>
                <a:cs typeface="Times New Roman" pitchFamily="18" charset="0"/>
              </a:rPr>
              <a:t>ейінді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кездегі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байланысты</a:t>
            </a:r>
            <a:r>
              <a:rPr lang="ru-RU" sz="2000" dirty="0">
                <a:latin typeface="Times New Roman" pitchFamily="18" charset="0"/>
                <a:cs typeface="Times New Roman" pitchFamily="18" charset="0"/>
              </a:rPr>
              <a:t> бас ми </a:t>
            </a:r>
            <a:r>
              <a:rPr lang="ru-RU" sz="2000" dirty="0" err="1">
                <a:latin typeface="Times New Roman" pitchFamily="18" charset="0"/>
                <a:cs typeface="Times New Roman" pitchFamily="18" charset="0"/>
              </a:rPr>
              <a:t>бөлігіндегі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сезімталдықтың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уақытша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жоғарылауынан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көреді</a:t>
            </a:r>
            <a:r>
              <a:rPr lang="ru-RU" sz="2000" dirty="0">
                <a:latin typeface="Times New Roman" pitchFamily="18" charset="0"/>
                <a:cs typeface="Times New Roman" pitchFamily="18" charset="0"/>
              </a:rPr>
              <a:t>.</a:t>
            </a:r>
          </a:p>
          <a:p>
            <a:r>
              <a:rPr lang="ru-RU" sz="2000" b="1" dirty="0" err="1">
                <a:latin typeface="Times New Roman" pitchFamily="18" charset="0"/>
                <a:cs typeface="Times New Roman" pitchFamily="18" charset="0"/>
              </a:rPr>
              <a:t>Эббингауз</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физиологиялық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теориясы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жайлы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айтады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мида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жүйке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жүйесі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тоқтарының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белгілі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нақты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жолдары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жаттығулардың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ықпалымен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жүргізілетін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біліммен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байланыстырады</a:t>
            </a:r>
            <a:r>
              <a:rPr lang="ru-RU" sz="2000" dirty="0">
                <a:latin typeface="Times New Roman" pitchFamily="18" charset="0"/>
                <a:cs typeface="Times New Roman" pitchFamily="18" charset="0"/>
              </a:rPr>
              <a:t>.</a:t>
            </a:r>
          </a:p>
          <a:p>
            <a:endParaRPr lang="ru-RU" sz="2000" dirty="0" smtClean="0">
              <a:latin typeface="Times New Roman" pitchFamily="18" charset="0"/>
              <a:cs typeface="Times New Roman" pitchFamily="18" charset="0"/>
            </a:endParaRPr>
          </a:p>
          <a:p>
            <a:r>
              <a:rPr lang="ru-RU" sz="2000" dirty="0" err="1" smtClean="0">
                <a:latin typeface="Times New Roman" pitchFamily="18" charset="0"/>
                <a:cs typeface="Times New Roman" pitchFamily="18" charset="0"/>
              </a:rPr>
              <a:t>Зейінді</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бірден-бір</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зерттеген</a:t>
            </a:r>
            <a:r>
              <a:rPr lang="ru-RU" sz="2000" dirty="0">
                <a:latin typeface="Times New Roman" pitchFamily="18" charset="0"/>
                <a:cs typeface="Times New Roman" pitchFamily="18" charset="0"/>
              </a:rPr>
              <a:t> француз </a:t>
            </a:r>
            <a:r>
              <a:rPr lang="ru-RU" sz="2000" dirty="0" err="1">
                <a:latin typeface="Times New Roman" pitchFamily="18" charset="0"/>
                <a:cs typeface="Times New Roman" pitchFamily="18" charset="0"/>
              </a:rPr>
              <a:t>психологы</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Т.А. </a:t>
            </a:r>
            <a:r>
              <a:rPr lang="ru-RU" sz="2000" b="1" dirty="0" err="1">
                <a:latin typeface="Times New Roman" pitchFamily="18" charset="0"/>
                <a:cs typeface="Times New Roman" pitchFamily="18" charset="0"/>
              </a:rPr>
              <a:t>Рибоны</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айтуға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әсіресе өзінің еріксіз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теориясын</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зерттеумен</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танымал</a:t>
            </a:r>
            <a:r>
              <a:rPr lang="ru-RU" sz="2000" dirty="0">
                <a:latin typeface="Times New Roman" pitchFamily="18" charset="0"/>
                <a:cs typeface="Times New Roman" pitchFamily="18" charset="0"/>
              </a:rPr>
              <a:t>. Т. </a:t>
            </a:r>
            <a:r>
              <a:rPr lang="ru-RU" sz="2000" dirty="0" err="1">
                <a:latin typeface="Times New Roman" pitchFamily="18" charset="0"/>
                <a:cs typeface="Times New Roman" pitchFamily="18" charset="0"/>
              </a:rPr>
              <a:t>Рибоның айтуынша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маңызды әртүрлі формадан</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тұрады</a:t>
            </a:r>
            <a:r>
              <a:rPr lang="ru-RU" sz="2000" dirty="0" err="1">
                <a:latin typeface="Times New Roman" pitchFamily="18" charset="0"/>
                <a:cs typeface="Times New Roman" pitchFamily="18" charset="0"/>
              </a:rPr>
              <a:t>: оның біреуі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еріксіз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шынайы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ерікті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жасанды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Зейіннің </a:t>
            </a:r>
            <a:r>
              <a:rPr lang="ru-RU" sz="2000" dirty="0" err="1">
                <a:latin typeface="Times New Roman" pitchFamily="18" charset="0"/>
                <a:cs typeface="Times New Roman" pitchFamily="18" charset="0"/>
              </a:rPr>
              <a:t>екі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формасында</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таза </a:t>
            </a:r>
            <a:r>
              <a:rPr lang="ru-RU" sz="2000" dirty="0" err="1" smtClean="0">
                <a:latin typeface="Times New Roman" pitchFamily="18" charset="0"/>
                <a:cs typeface="Times New Roman" pitchFamily="18" charset="0"/>
              </a:rPr>
              <a:t>рухани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актіге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жатқызбайды</a:t>
            </a:r>
            <a:r>
              <a:rPr lang="ru-RU" sz="2000" dirty="0">
                <a:latin typeface="Times New Roman" pitchFamily="18" charset="0"/>
                <a:cs typeface="Times New Roman" pitchFamily="18" charset="0"/>
              </a:rPr>
              <a:t>.</a:t>
            </a:r>
          </a:p>
          <a:p>
            <a:endParaRPr lang="ru-RU" sz="20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П.Я</a:t>
            </a:r>
            <a:r>
              <a:rPr lang="ru-RU" sz="2000" b="1" dirty="0">
                <a:latin typeface="Times New Roman" pitchFamily="18" charset="0"/>
                <a:cs typeface="Times New Roman" pitchFamily="18" charset="0"/>
              </a:rPr>
              <a:t>. Гальперин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концепцияларын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ұсынды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іс-әрекеттің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ішкі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бақылауы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сияқты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қарастырды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ойынша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зейінді</a:t>
            </a:r>
            <a:r>
              <a:rPr lang="ru-RU" sz="2000" dirty="0">
                <a:latin typeface="Times New Roman" pitchFamily="18" charset="0"/>
                <a:cs typeface="Times New Roman" pitchFamily="18" charset="0"/>
              </a:rPr>
              <a:t> осы </a:t>
            </a:r>
            <a:r>
              <a:rPr lang="ru-RU" sz="2000" dirty="0" err="1">
                <a:latin typeface="Times New Roman" pitchFamily="18" charset="0"/>
                <a:cs typeface="Times New Roman" pitchFamily="18" charset="0"/>
              </a:rPr>
              <a:t>түрде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қарастыру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өзіндік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көрініс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ретінде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елестетуге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феномендерінің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бетінше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өмір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сүру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формасын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табуға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мүмкіндік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береді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жайлы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мұндай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елес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ақыл</a:t>
            </a:r>
            <a:r>
              <a:rPr lang="ru-RU" sz="2000" dirty="0">
                <a:latin typeface="Times New Roman" pitchFamily="18" charset="0"/>
                <a:cs typeface="Times New Roman" pitchFamily="18" charset="0"/>
              </a:rPr>
              <a:t>-ой    </a:t>
            </a:r>
            <a:r>
              <a:rPr lang="ru-RU" sz="2000" dirty="0" err="1">
                <a:latin typeface="Times New Roman" pitchFamily="18" charset="0"/>
                <a:cs typeface="Times New Roman" pitchFamily="18" charset="0"/>
              </a:rPr>
              <a:t>әрекетінің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кезеңдік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қалыптасуының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жалпы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теориялық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контекстінде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дамыды</a:t>
            </a:r>
            <a:r>
              <a:rPr lang="ru-RU" sz="2000" dirty="0">
                <a:latin typeface="Times New Roman" pitchFamily="18" charset="0"/>
                <a:cs typeface="Times New Roman" pitchFamily="18" charset="0"/>
              </a:rPr>
              <a:t>.</a:t>
            </a:r>
          </a:p>
        </p:txBody>
      </p:sp>
    </p:spTree>
    <p:extLst>
      <p:ext uri="{BB962C8B-B14F-4D97-AF65-F5344CB8AC3E}">
        <p14:creationId xmlns="" xmlns:p14="http://schemas.microsoft.com/office/powerpoint/2010/main" val="653900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7848872" cy="5570756"/>
          </a:xfrm>
          <a:prstGeom prst="rect">
            <a:avLst/>
          </a:prstGeom>
        </p:spPr>
        <p:txBody>
          <a:bodyPr wrap="square">
            <a:spAutoFit/>
          </a:bodyPr>
          <a:lstStyle/>
          <a:p>
            <a:r>
              <a:rPr lang="ru-RU" sz="4400" dirty="0">
                <a:latin typeface="Times New Roman" pitchFamily="18" charset="0"/>
                <a:cs typeface="Times New Roman" pitchFamily="18" charset="0"/>
              </a:rPr>
              <a:t>Д.Н. </a:t>
            </a:r>
            <a:r>
              <a:rPr lang="ru-RU" sz="4400" dirty="0" err="1">
                <a:latin typeface="Times New Roman" pitchFamily="18" charset="0"/>
                <a:cs typeface="Times New Roman" pitchFamily="18" charset="0"/>
              </a:rPr>
              <a:t>Узнадзенін</a:t>
            </a:r>
            <a:r>
              <a:rPr lang="ru-RU" sz="4400" dirty="0">
                <a:latin typeface="Times New Roman" pitchFamily="18" charset="0"/>
                <a:cs typeface="Times New Roman" pitchFamily="18" charset="0"/>
              </a:rPr>
              <a:t> </a:t>
            </a:r>
            <a:r>
              <a:rPr lang="ru-RU" sz="4400" dirty="0" err="1">
                <a:latin typeface="Times New Roman" pitchFamily="18" charset="0"/>
                <a:cs typeface="Times New Roman" pitchFamily="18" charset="0"/>
              </a:rPr>
              <a:t>зейін</a:t>
            </a:r>
            <a:r>
              <a:rPr lang="ru-RU" sz="4400" dirty="0">
                <a:latin typeface="Times New Roman" pitchFamily="18" charset="0"/>
                <a:cs typeface="Times New Roman" pitchFamily="18" charset="0"/>
              </a:rPr>
              <a:t> </a:t>
            </a:r>
            <a:r>
              <a:rPr lang="ru-RU" sz="4400" dirty="0" err="1" smtClean="0">
                <a:latin typeface="Times New Roman" pitchFamily="18" charset="0"/>
                <a:cs typeface="Times New Roman" pitchFamily="18" charset="0"/>
              </a:rPr>
              <a:t>теориясы</a:t>
            </a:r>
            <a:endParaRPr lang="ru-RU" sz="4400" dirty="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Зейіннің </a:t>
            </a:r>
            <a:r>
              <a:rPr lang="ru-RU" sz="2400" dirty="0" err="1">
                <a:latin typeface="Times New Roman" pitchFamily="18" charset="0"/>
                <a:cs typeface="Times New Roman" pitchFamily="18" charset="0"/>
              </a:rPr>
              <a:t>тағы бір</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теориясын</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Д.Н. Узнадзе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шәкірттері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дамытты</a:t>
            </a:r>
            <a:r>
              <a:rPr lang="ru-RU" sz="2400" dirty="0">
                <a:latin typeface="Times New Roman" pitchFamily="18" charset="0"/>
                <a:cs typeface="Times New Roman" pitchFamily="18" charset="0"/>
              </a:rPr>
              <a:t>. Осы </a:t>
            </a:r>
            <a:r>
              <a:rPr lang="ru-RU" sz="2400" dirty="0" err="1">
                <a:latin typeface="Times New Roman" pitchFamily="18" charset="0"/>
                <a:cs typeface="Times New Roman" pitchFamily="18" charset="0"/>
              </a:rPr>
              <a:t>теорияға сәйкес зейін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объективтілік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актісімен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байланысты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адамдардағы ерекшелікті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байқай </a:t>
            </a:r>
            <a:r>
              <a:rPr lang="ru-RU" sz="2400" dirty="0" err="1" smtClean="0">
                <a:latin typeface="Times New Roman" pitchFamily="18" charset="0"/>
                <a:cs typeface="Times New Roman" pitchFamily="18" charset="0"/>
              </a:rPr>
              <a:t>отырып</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мінез-құлықты екі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түрге бөледі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импульсивтік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атады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 мінез-құлық қанағаттануға ешқандай мүмкіндік болмағанда </a:t>
            </a:r>
            <a:r>
              <a:rPr lang="ru-RU" sz="2400" dirty="0">
                <a:latin typeface="Times New Roman" pitchFamily="18" charset="0"/>
                <a:cs typeface="Times New Roman" pitchFamily="18" charset="0"/>
              </a:rPr>
              <a:t>субъект </a:t>
            </a:r>
            <a:r>
              <a:rPr lang="ru-RU" sz="2400" dirty="0" err="1">
                <a:latin typeface="Times New Roman" pitchFamily="18" charset="0"/>
                <a:cs typeface="Times New Roman" pitchFamily="18" charset="0"/>
              </a:rPr>
              <a:t>шартындағы қанағаттанушылық қажеттілігімен </a:t>
            </a:r>
            <a:r>
              <a:rPr lang="ru-RU" sz="2400" dirty="0" err="1" smtClean="0">
                <a:latin typeface="Times New Roman" pitchFamily="18" charset="0"/>
                <a:cs typeface="Times New Roman" pitchFamily="18" charset="0"/>
              </a:rPr>
              <a:t>байланысы</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Д.Н. Узнадзе </a:t>
            </a:r>
            <a:r>
              <a:rPr lang="ru-RU" sz="2400" dirty="0" err="1">
                <a:latin typeface="Times New Roman" pitchFamily="18" charset="0"/>
                <a:cs typeface="Times New Roman" pitchFamily="18" charset="0"/>
              </a:rPr>
              <a:t>одан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адамға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ыңғайлысы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еріктік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мінез-кұлықты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бөледі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Міне</a:t>
            </a:r>
            <a:r>
              <a:rPr lang="ru-RU" sz="2400" dirty="0">
                <a:latin typeface="Times New Roman" pitchFamily="18" charset="0"/>
                <a:cs typeface="Times New Roman" pitchFamily="18" charset="0"/>
              </a:rPr>
              <a:t> осы </a:t>
            </a:r>
            <a:r>
              <a:rPr lang="ru-RU" sz="2400" dirty="0" err="1">
                <a:latin typeface="Times New Roman" pitchFamily="18" charset="0"/>
                <a:cs typeface="Times New Roman" pitchFamily="18" charset="0"/>
              </a:rPr>
              <a:t>еріктік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мінез-құлықты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талдауда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объективациялық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актілердің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болуы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жайлы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көрініс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енеді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Сонымен</a:t>
            </a:r>
            <a:r>
              <a:rPr lang="ru-RU" sz="2400" dirty="0">
                <a:latin typeface="Times New Roman" pitchFamily="18" charset="0"/>
                <a:cs typeface="Times New Roman" pitchFamily="18" charset="0"/>
              </a:rPr>
              <a:t> Узнадзе </a:t>
            </a:r>
            <a:r>
              <a:rPr lang="ru-RU" sz="2400" dirty="0" err="1">
                <a:latin typeface="Times New Roman" pitchFamily="18" charset="0"/>
                <a:cs typeface="Times New Roman" pitchFamily="18" charset="0"/>
              </a:rPr>
              <a:t>бойынша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субъективация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актісі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дәстүрлі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түрде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аталады</a:t>
            </a:r>
            <a:r>
              <a:rPr lang="ru-RU" sz="2400" dirty="0">
                <a:latin typeface="Times New Roman" pitchFamily="18" charset="0"/>
                <a:cs typeface="Times New Roman" pitchFamily="18" charset="0"/>
              </a:rPr>
              <a:t>.</a:t>
            </a:r>
          </a:p>
        </p:txBody>
      </p:sp>
    </p:spTree>
    <p:extLst>
      <p:ext uri="{BB962C8B-B14F-4D97-AF65-F5344CB8AC3E}">
        <p14:creationId xmlns="" xmlns:p14="http://schemas.microsoft.com/office/powerpoint/2010/main" val="804676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196752"/>
            <a:ext cx="7704856" cy="5016758"/>
          </a:xfrm>
          <a:prstGeom prst="rect">
            <a:avLst/>
          </a:prstGeom>
        </p:spPr>
        <p:txBody>
          <a:bodyPr wrap="square">
            <a:spAutoFit/>
          </a:bodyPr>
          <a:lstStyle/>
          <a:p>
            <a:r>
              <a:rPr lang="ru-RU" sz="3200" b="1" dirty="0">
                <a:latin typeface="Times New Roman" pitchFamily="18" charset="0"/>
                <a:cs typeface="Times New Roman" pitchFamily="18" charset="0"/>
              </a:rPr>
              <a:t>Философ, </a:t>
            </a:r>
            <a:r>
              <a:rPr lang="ru-RU" sz="3200" b="1" dirty="0" smtClean="0">
                <a:latin typeface="Times New Roman" pitchFamily="18" charset="0"/>
                <a:cs typeface="Times New Roman" pitchFamily="18" charset="0"/>
              </a:rPr>
              <a:t>психолог Юм Дэвид:</a:t>
            </a:r>
          </a:p>
          <a:p>
            <a:endParaRPr lang="ru-RU" sz="3200" dirty="0">
              <a:latin typeface="Times New Roman" pitchFamily="18" charset="0"/>
              <a:cs typeface="Times New Roman" pitchFamily="18" charset="0"/>
            </a:endParaRPr>
          </a:p>
          <a:p>
            <a:r>
              <a:rPr lang="ru-RU" sz="3200" dirty="0" err="1" smtClean="0">
                <a:latin typeface="Times New Roman" pitchFamily="18" charset="0"/>
                <a:cs typeface="Times New Roman" pitchFamily="18" charset="0"/>
              </a:rPr>
              <a:t>болмысты</a:t>
            </a:r>
            <a:r>
              <a:rPr lang="ru-RU" sz="3200" dirty="0" smtClean="0">
                <a:latin typeface="Times New Roman" pitchFamily="18" charset="0"/>
                <a:cs typeface="Times New Roman" pitchFamily="18" charset="0"/>
              </a:rPr>
              <a:t> </a:t>
            </a:r>
            <a:r>
              <a:rPr lang="ru-RU" sz="3200" dirty="0" err="1">
                <a:latin typeface="Times New Roman" pitchFamily="18" charset="0"/>
                <a:cs typeface="Times New Roman" pitchFamily="18" charset="0"/>
              </a:rPr>
              <a:t>білу</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міндетін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емес</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тұрмыстың</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өмірге</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басшылық</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ететін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дәрежесін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қолдады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Сенім</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туғызатын білімнің негізгісі</a:t>
            </a:r>
            <a:r>
              <a:rPr lang="ru-RU" sz="3200" dirty="0">
                <a:latin typeface="Times New Roman" pitchFamily="18" charset="0"/>
                <a:cs typeface="Times New Roman" pitchFamily="18" charset="0"/>
              </a:rPr>
              <a:t> - математика </a:t>
            </a:r>
            <a:r>
              <a:rPr lang="ru-RU" sz="3200" dirty="0" err="1">
                <a:latin typeface="Times New Roman" pitchFamily="18" charset="0"/>
                <a:cs typeface="Times New Roman" pitchFamily="18" charset="0"/>
              </a:rPr>
              <a:t>объектілері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қалғандары </a:t>
            </a:r>
            <a:r>
              <a:rPr lang="ru-RU" sz="3200" dirty="0">
                <a:latin typeface="Times New Roman" pitchFamily="18" charset="0"/>
                <a:cs typeface="Times New Roman" pitchFamily="18" charset="0"/>
              </a:rPr>
              <a:t>тек </a:t>
            </a:r>
            <a:r>
              <a:rPr lang="ru-RU" sz="3200" dirty="0" err="1">
                <a:latin typeface="Times New Roman" pitchFamily="18" charset="0"/>
                <a:cs typeface="Times New Roman" pitchFamily="18" charset="0"/>
              </a:rPr>
              <a:t>қана тәжірибеден туады</a:t>
            </a:r>
            <a:r>
              <a:rPr lang="ru-RU" sz="3200" dirty="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деп</a:t>
            </a:r>
            <a:r>
              <a:rPr lang="ru-RU" sz="3200" dirty="0" smtClean="0">
                <a:latin typeface="Times New Roman" pitchFamily="18" charset="0"/>
                <a:cs typeface="Times New Roman" pitchFamily="18" charset="0"/>
              </a:rPr>
              <a:t> </a:t>
            </a:r>
            <a:r>
              <a:rPr lang="ru-RU" sz="3200" dirty="0" err="1">
                <a:latin typeface="Times New Roman" pitchFamily="18" charset="0"/>
                <a:cs typeface="Times New Roman" pitchFamily="18" charset="0"/>
              </a:rPr>
              <a:t>түсінген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Тәжірибенің</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дәлелдейтіні</a:t>
            </a:r>
            <a:r>
              <a:rPr lang="ru-RU" sz="3200" dirty="0">
                <a:latin typeface="Times New Roman" pitchFamily="18" charset="0"/>
                <a:cs typeface="Times New Roman" pitchFamily="18" charset="0"/>
              </a:rPr>
              <a:t> - </a:t>
            </a:r>
            <a:r>
              <a:rPr lang="ru-RU" sz="3200" dirty="0" err="1">
                <a:latin typeface="Times New Roman" pitchFamily="18" charset="0"/>
                <a:cs typeface="Times New Roman" pitchFamily="18" charset="0"/>
              </a:rPr>
              <a:t>себеп</a:t>
            </a:r>
            <a:r>
              <a:rPr lang="ru-RU" sz="3200" dirty="0">
                <a:latin typeface="Times New Roman" pitchFamily="18" charset="0"/>
                <a:cs typeface="Times New Roman" pitchFamily="18" charset="0"/>
              </a:rPr>
              <a:t> пен </a:t>
            </a:r>
            <a:r>
              <a:rPr lang="ru-RU" sz="3200" dirty="0" err="1">
                <a:latin typeface="Times New Roman" pitchFamily="18" charset="0"/>
                <a:cs typeface="Times New Roman" pitchFamily="18" charset="0"/>
              </a:rPr>
              <a:t>әрекеттің</a:t>
            </a:r>
            <a:r>
              <a:rPr lang="ru-RU" sz="3200" dirty="0">
                <a:latin typeface="Times New Roman" pitchFamily="18" charset="0"/>
                <a:cs typeface="Times New Roman" pitchFamily="18" charset="0"/>
              </a:rPr>
              <a:t> ара-</a:t>
            </a:r>
            <a:r>
              <a:rPr lang="ru-RU" sz="3200" dirty="0" err="1">
                <a:latin typeface="Times New Roman" pitchFamily="18" charset="0"/>
                <a:cs typeface="Times New Roman" pitchFamily="18" charset="0"/>
              </a:rPr>
              <a:t>қатынасы</a:t>
            </a:r>
            <a:r>
              <a:rPr lang="ru-RU" sz="3200" dirty="0">
                <a:latin typeface="Times New Roman" pitchFamily="18" charset="0"/>
                <a:cs typeface="Times New Roman" pitchFamily="18" charset="0"/>
              </a:rPr>
              <a:t>.</a:t>
            </a:r>
          </a:p>
        </p:txBody>
      </p:sp>
    </p:spTree>
    <p:extLst>
      <p:ext uri="{BB962C8B-B14F-4D97-AF65-F5344CB8AC3E}">
        <p14:creationId xmlns="" xmlns:p14="http://schemas.microsoft.com/office/powerpoint/2010/main" val="4087789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kk-KZ" sz="3200" dirty="0" smtClean="0">
                <a:latin typeface="Times New Roman" pitchFamily="18" charset="0"/>
                <a:cs typeface="Times New Roman" pitchFamily="18" charset="0"/>
              </a:rPr>
              <a:t>Зейіннің классикалық  теориялары </a:t>
            </a:r>
          </a:p>
          <a:p>
            <a:r>
              <a:rPr lang="kk-KZ" sz="3200" dirty="0" smtClean="0">
                <a:latin typeface="Times New Roman" pitchFamily="18" charset="0"/>
                <a:cs typeface="Times New Roman" pitchFamily="18" charset="0"/>
              </a:rPr>
              <a:t>Зейіннің қазіргі теориялары.</a:t>
            </a:r>
            <a:endParaRPr lang="ru-RU" sz="3200" dirty="0" smtClean="0">
              <a:latin typeface="Times New Roman" pitchFamily="18" charset="0"/>
              <a:cs typeface="Times New Roman" pitchFamily="18" charset="0"/>
            </a:endParaRPr>
          </a:p>
          <a:p>
            <a:endParaRPr lang="ru-RU" dirty="0"/>
          </a:p>
        </p:txBody>
      </p:sp>
      <p:sp>
        <p:nvSpPr>
          <p:cNvPr id="2" name="Заголовок 1"/>
          <p:cNvSpPr>
            <a:spLocks noGrp="1"/>
          </p:cNvSpPr>
          <p:nvPr>
            <p:ph type="title"/>
          </p:nvPr>
        </p:nvSpPr>
        <p:spPr/>
        <p:txBody>
          <a:bodyPr/>
          <a:lstStyle/>
          <a:p>
            <a:r>
              <a:rPr lang="kk-KZ" b="1" dirty="0" smtClean="0">
                <a:latin typeface="Times New Roman" pitchFamily="18" charset="0"/>
                <a:cs typeface="Times New Roman" pitchFamily="18" charset="0"/>
              </a:rPr>
              <a:t>Жоспар: </a:t>
            </a:r>
            <a:endParaRPr lang="ru-RU"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637829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95288" y="2060848"/>
            <a:ext cx="8229600" cy="4320480"/>
          </a:xfrm>
        </p:spPr>
        <p:txBody>
          <a:bodyPr>
            <a:normAutofit/>
          </a:bodyPr>
          <a:lstStyle/>
          <a:p>
            <a:pPr algn="just" eaLnBrk="1" hangingPunct="1">
              <a:lnSpc>
                <a:spcPct val="90000"/>
              </a:lnSpc>
            </a:pPr>
            <a:r>
              <a:rPr lang="kk-KZ" sz="2200" dirty="0" smtClean="0">
                <a:solidFill>
                  <a:schemeClr val="tx1"/>
                </a:solidFill>
                <a:latin typeface="Times New Roman" panose="02020603050405020304" pitchFamily="18" charset="0"/>
              </a:rPr>
              <a:t>Біздің барлық психикалық өмірімізде зейін үнемі орын алады. Сондықтан зейін сапасының жақсы болуы - адамның барлық ісінің табысты болып орындалуының міндетті шарты. </a:t>
            </a:r>
          </a:p>
          <a:p>
            <a:pPr algn="just" eaLnBrk="1" hangingPunct="1">
              <a:lnSpc>
                <a:spcPct val="90000"/>
              </a:lnSpc>
            </a:pPr>
            <a:r>
              <a:rPr lang="kk-KZ" sz="2200" dirty="0" smtClean="0">
                <a:solidFill>
                  <a:schemeClr val="tx1"/>
                </a:solidFill>
                <a:latin typeface="Times New Roman" panose="02020603050405020304" pitchFamily="18" charset="0"/>
              </a:rPr>
              <a:t>Сонымен, қандай да бір затқа зейін қоюымыздан, ол зат біздің санамыздың төрінен орын теуіп, қалған дүние деректерінің бәрі сана аймағының шектеріне ығыстырылады. Осыған орай зейін аударылған заттың санамыздағы бейнесі нақты айқындалып, ол жөніндегі елестер мен ойлар іс-әрекет мақсатына жеткенше, санамызда бекіген халде сақталады. </a:t>
            </a:r>
          </a:p>
          <a:p>
            <a:pPr algn="just" eaLnBrk="1" hangingPunct="1">
              <a:lnSpc>
                <a:spcPct val="90000"/>
              </a:lnSpc>
            </a:pPr>
            <a:r>
              <a:rPr lang="kk-KZ" sz="2200" dirty="0" smtClean="0">
                <a:solidFill>
                  <a:schemeClr val="tx1"/>
                </a:solidFill>
                <a:latin typeface="Times New Roman" panose="02020603050405020304" pitchFamily="18" charset="0"/>
              </a:rPr>
              <a:t>Т. Тәжібаевтың айтуы бойынша:</a:t>
            </a:r>
            <a:r>
              <a:rPr lang="ru-RU" sz="2200" dirty="0" smtClean="0">
                <a:solidFill>
                  <a:schemeClr val="tx1"/>
                </a:solidFill>
                <a:latin typeface="Times New Roman" panose="02020603050405020304" pitchFamily="18" charset="0"/>
              </a:rPr>
              <a:t> «…</a:t>
            </a:r>
            <a:r>
              <a:rPr lang="ru-RU" sz="2200" dirty="0" err="1" smtClean="0">
                <a:solidFill>
                  <a:schemeClr val="tx1"/>
                </a:solidFill>
                <a:latin typeface="Times New Roman" panose="02020603050405020304" pitchFamily="18" charset="0"/>
              </a:rPr>
              <a:t>Егер</a:t>
            </a:r>
            <a:r>
              <a:rPr lang="ru-RU" sz="2200" dirty="0" smtClean="0">
                <a:solidFill>
                  <a:schemeClr val="tx1"/>
                </a:solidFill>
                <a:latin typeface="Times New Roman" panose="02020603050405020304" pitchFamily="18" charset="0"/>
              </a:rPr>
              <a:t> </a:t>
            </a:r>
            <a:r>
              <a:rPr lang="ru-RU" sz="2200" dirty="0" err="1" smtClean="0">
                <a:solidFill>
                  <a:schemeClr val="tx1"/>
                </a:solidFill>
                <a:latin typeface="Times New Roman" panose="02020603050405020304" pitchFamily="18" charset="0"/>
              </a:rPr>
              <a:t>зейін</a:t>
            </a:r>
            <a:r>
              <a:rPr lang="ru-RU" sz="2200" dirty="0" smtClean="0">
                <a:solidFill>
                  <a:schemeClr val="tx1"/>
                </a:solidFill>
                <a:latin typeface="Times New Roman" panose="02020603050405020304" pitchFamily="18" charset="0"/>
              </a:rPr>
              <a:t> </a:t>
            </a:r>
            <a:r>
              <a:rPr lang="ru-RU" sz="2200" dirty="0" err="1" smtClean="0">
                <a:solidFill>
                  <a:schemeClr val="tx1"/>
                </a:solidFill>
                <a:latin typeface="Times New Roman" panose="02020603050405020304" pitchFamily="18" charset="0"/>
              </a:rPr>
              <a:t>болмаса</a:t>
            </a:r>
            <a:r>
              <a:rPr lang="ru-RU" sz="2200" dirty="0" smtClean="0">
                <a:solidFill>
                  <a:schemeClr val="tx1"/>
                </a:solidFill>
                <a:latin typeface="Times New Roman" panose="02020603050405020304" pitchFamily="18" charset="0"/>
              </a:rPr>
              <a:t>, </a:t>
            </a:r>
            <a:r>
              <a:rPr lang="ru-RU" sz="2200" dirty="0" err="1" smtClean="0">
                <a:solidFill>
                  <a:schemeClr val="tx1"/>
                </a:solidFill>
                <a:latin typeface="Times New Roman" panose="02020603050405020304" pitchFamily="18" charset="0"/>
              </a:rPr>
              <a:t>заттарды</a:t>
            </a:r>
            <a:r>
              <a:rPr lang="ru-RU" sz="2200" dirty="0" smtClean="0">
                <a:solidFill>
                  <a:schemeClr val="tx1"/>
                </a:solidFill>
                <a:latin typeface="Times New Roman" panose="02020603050405020304" pitchFamily="18" charset="0"/>
              </a:rPr>
              <a:t>, </a:t>
            </a:r>
            <a:r>
              <a:rPr lang="ru-RU" sz="2200" dirty="0" err="1" smtClean="0">
                <a:solidFill>
                  <a:schemeClr val="tx1"/>
                </a:solidFill>
                <a:latin typeface="Times New Roman" panose="02020603050405020304" pitchFamily="18" charset="0"/>
              </a:rPr>
              <a:t>құбылыстарды жақсылап, толығырақ, ашығырақ қабылдауға, оларды</a:t>
            </a:r>
            <a:r>
              <a:rPr lang="ru-RU" sz="2200" dirty="0" smtClean="0">
                <a:solidFill>
                  <a:schemeClr val="tx1"/>
                </a:solidFill>
                <a:latin typeface="Times New Roman" panose="02020603050405020304" pitchFamily="18" charset="0"/>
              </a:rPr>
              <a:t> </a:t>
            </a:r>
            <a:r>
              <a:rPr lang="ru-RU" sz="2200" dirty="0" err="1" smtClean="0">
                <a:solidFill>
                  <a:schemeClr val="tx1"/>
                </a:solidFill>
                <a:latin typeface="Times New Roman" panose="02020603050405020304" pitchFamily="18" charset="0"/>
              </a:rPr>
              <a:t>санамызға сәулелендіруге болмас</a:t>
            </a:r>
            <a:r>
              <a:rPr lang="ru-RU" sz="2200" dirty="0" smtClean="0">
                <a:solidFill>
                  <a:schemeClr val="tx1"/>
                </a:solidFill>
                <a:latin typeface="Times New Roman" panose="02020603050405020304" pitchFamily="18" charset="0"/>
              </a:rPr>
              <a:t> </a:t>
            </a:r>
            <a:r>
              <a:rPr lang="ru-RU" sz="2200" dirty="0" err="1" smtClean="0">
                <a:solidFill>
                  <a:schemeClr val="tx1"/>
                </a:solidFill>
                <a:latin typeface="Times New Roman" panose="02020603050405020304" pitchFamily="18" charset="0"/>
              </a:rPr>
              <a:t>еді</a:t>
            </a:r>
            <a:r>
              <a:rPr lang="ru-RU" sz="2200" dirty="0" smtClean="0">
                <a:solidFill>
                  <a:schemeClr val="tx1"/>
                </a:solidFill>
                <a:latin typeface="Times New Roman" panose="02020603050405020304" pitchFamily="18" charset="0"/>
              </a:rPr>
              <a:t>».</a:t>
            </a:r>
          </a:p>
        </p:txBody>
      </p:sp>
      <p:sp>
        <p:nvSpPr>
          <p:cNvPr id="14338" name="Rectangle 2"/>
          <p:cNvSpPr>
            <a:spLocks noGrp="1" noChangeArrowheads="1"/>
          </p:cNvSpPr>
          <p:nvPr>
            <p:ph type="title"/>
          </p:nvPr>
        </p:nvSpPr>
        <p:spPr>
          <a:xfrm>
            <a:off x="401008" y="620688"/>
            <a:ext cx="8347456" cy="1008112"/>
          </a:xfrm>
        </p:spPr>
        <p:txBody>
          <a:bodyPr>
            <a:normAutofit/>
          </a:bodyPr>
          <a:lstStyle/>
          <a:p>
            <a:pPr eaLnBrk="1" hangingPunct="1"/>
            <a:r>
              <a:rPr lang="kk-KZ" b="1" dirty="0" smtClean="0">
                <a:latin typeface="Times New Roman" panose="02020603050405020304" pitchFamily="18" charset="0"/>
              </a:rPr>
              <a:t>Қорытынды</a:t>
            </a:r>
            <a:endParaRPr lang="ru-RU" b="1" dirty="0" smtClean="0">
              <a:latin typeface="Times New Roman" panose="02020603050405020304" pitchFamily="18" charset="0"/>
            </a:endParaRPr>
          </a:p>
        </p:txBody>
      </p:sp>
    </p:spTree>
    <p:extLst>
      <p:ext uri="{BB962C8B-B14F-4D97-AF65-F5344CB8AC3E}">
        <p14:creationId xmlns="" xmlns:p14="http://schemas.microsoft.com/office/powerpoint/2010/main" val="24183643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lang="kk-KZ" dirty="0" smtClean="0">
                <a:latin typeface="Times New Roman" pitchFamily="18" charset="0"/>
                <a:cs typeface="Times New Roman" pitchFamily="18" charset="0"/>
              </a:rPr>
              <a:t>Ұсынылатын әдебиеттер:</a:t>
            </a:r>
            <a:endParaRPr lang="ru-RU" dirty="0" smtClean="0">
              <a:latin typeface="Times New Roman" pitchFamily="18" charset="0"/>
              <a:cs typeface="Times New Roman" pitchFamily="18" charset="0"/>
            </a:endParaRPr>
          </a:p>
        </p:txBody>
      </p:sp>
      <p:sp>
        <p:nvSpPr>
          <p:cNvPr id="17411" name="Содержимое 2"/>
          <p:cNvSpPr>
            <a:spLocks noGrp="1"/>
          </p:cNvSpPr>
          <p:nvPr>
            <p:ph sz="half" idx="1"/>
          </p:nvPr>
        </p:nvSpPr>
        <p:spPr>
          <a:xfrm>
            <a:off x="914400" y="1827213"/>
            <a:ext cx="7620000" cy="4114800"/>
          </a:xfrm>
        </p:spPr>
        <p:txBody>
          <a:bodyPr/>
          <a:lstStyle/>
          <a:p>
            <a:r>
              <a:rPr lang="ru-RU" sz="2400" dirty="0" err="1" smtClean="0">
                <a:latin typeface="Times New Roman" pitchFamily="18" charset="0"/>
                <a:cs typeface="Times New Roman" pitchFamily="18" charset="0"/>
              </a:rPr>
              <a:t>Выготский</a:t>
            </a:r>
            <a:r>
              <a:rPr lang="ru-RU" sz="2400" dirty="0" smtClean="0">
                <a:latin typeface="Times New Roman" pitchFamily="18" charset="0"/>
                <a:cs typeface="Times New Roman" pitchFamily="18" charset="0"/>
              </a:rPr>
              <a:t> Л.С. Лекции по психологии. – М.: Изд-во Перспектива, 2018.-148 с. </a:t>
            </a:r>
            <a:r>
              <a:rPr lang="en-US" sz="2400" dirty="0" smtClean="0">
                <a:latin typeface="Times New Roman" pitchFamily="18" charset="0"/>
                <a:cs typeface="Times New Roman" pitchFamily="18" charset="0"/>
              </a:rPr>
              <a:t>ISBN: 978-5-9906376-6-5</a:t>
            </a:r>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Гиппенрейтер</a:t>
            </a:r>
            <a:r>
              <a:rPr lang="ru-RU" sz="2400" dirty="0" smtClean="0">
                <a:latin typeface="Times New Roman" pitchFamily="18" charset="0"/>
                <a:cs typeface="Times New Roman" pitchFamily="18" charset="0"/>
              </a:rPr>
              <a:t> Ю.Б. Введение в общую </a:t>
            </a:r>
            <a:r>
              <a:rPr lang="ru-RU" sz="2400" dirty="0" err="1" smtClean="0">
                <a:latin typeface="Times New Roman" pitchFamily="18" charset="0"/>
                <a:cs typeface="Times New Roman" pitchFamily="18" charset="0"/>
              </a:rPr>
              <a:t>психологию.-М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Из-во</a:t>
            </a:r>
            <a:r>
              <a:rPr lang="ru-RU" sz="2400" dirty="0" smtClean="0">
                <a:latin typeface="Times New Roman" pitchFamily="18" charset="0"/>
                <a:cs typeface="Times New Roman" pitchFamily="18" charset="0"/>
              </a:rPr>
              <a:t> АСТ, 2019.-352 с. </a:t>
            </a:r>
            <a:r>
              <a:rPr lang="en-US" sz="2400" dirty="0" smtClean="0">
                <a:latin typeface="Times New Roman" pitchFamily="18" charset="0"/>
                <a:cs typeface="Times New Roman" pitchFamily="18" charset="0"/>
              </a:rPr>
              <a:t>ISBN: 978-5-17-108952-8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Джеймс У. </a:t>
            </a:r>
            <a:r>
              <a:rPr lang="ru-RU" sz="2400" dirty="0" err="1" smtClean="0">
                <a:latin typeface="Times New Roman" pitchFamily="18" charset="0"/>
                <a:cs typeface="Times New Roman" pitchFamily="18" charset="0"/>
              </a:rPr>
              <a:t>Психология.-М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Изд-Во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Амрита-Рксь</a:t>
            </a:r>
            <a:r>
              <a:rPr lang="ru-RU" sz="2400" dirty="0" smtClean="0">
                <a:latin typeface="Times New Roman" pitchFamily="18" charset="0"/>
                <a:cs typeface="Times New Roman" pitchFamily="18" charset="0"/>
              </a:rPr>
              <a:t>, 2020, 448 с. </a:t>
            </a:r>
            <a:r>
              <a:rPr lang="en-US" sz="2400" dirty="0" smtClean="0">
                <a:latin typeface="Times New Roman" pitchFamily="18" charset="0"/>
                <a:cs typeface="Times New Roman" pitchFamily="18" charset="0"/>
              </a:rPr>
              <a:t>ISBN: 978-5-413-01948-1 </a:t>
            </a:r>
            <a:endParaRPr lang="kk-KZ"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Донцов Д.А., Орлова Е.А., Сенкевич Л.В. Психология </a:t>
            </a:r>
            <a:r>
              <a:rPr lang="ru-RU" sz="2400" dirty="0" err="1" smtClean="0">
                <a:latin typeface="Times New Roman" pitchFamily="18" charset="0"/>
                <a:cs typeface="Times New Roman" pitchFamily="18" charset="0"/>
              </a:rPr>
              <a:t>познавательных-процессов</a:t>
            </a:r>
            <a:r>
              <a:rPr lang="ru-RU" sz="2400" dirty="0" smtClean="0">
                <a:latin typeface="Times New Roman" pitchFamily="18" charset="0"/>
                <a:cs typeface="Times New Roman" pitchFamily="18" charset="0"/>
              </a:rPr>
              <a:t>.- Учебное пособие, Москва –</a:t>
            </a:r>
            <a:r>
              <a:rPr lang="ru-RU" sz="2400" dirty="0" err="1" smtClean="0">
                <a:latin typeface="Times New Roman" pitchFamily="18" charset="0"/>
                <a:cs typeface="Times New Roman" pitchFamily="18" charset="0"/>
              </a:rPr>
              <a:t>Юрайт</a:t>
            </a:r>
            <a:r>
              <a:rPr lang="ru-RU" sz="2400" dirty="0" smtClean="0">
                <a:latin typeface="Times New Roman" pitchFamily="18" charset="0"/>
                <a:cs typeface="Times New Roman" pitchFamily="18" charset="0"/>
              </a:rPr>
              <a:t>.- 2018.-189 с.</a:t>
            </a:r>
          </a:p>
          <a:p>
            <a:endParaRPr lang="ru-RU" dirty="0" smtClean="0"/>
          </a:p>
          <a:p>
            <a:endParaRPr lang="ru-RU"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67544" y="1916832"/>
            <a:ext cx="8352927" cy="4392488"/>
          </a:xfrm>
        </p:spPr>
        <p:txBody>
          <a:bodyPr>
            <a:normAutofit fontScale="92500" lnSpcReduction="10000"/>
          </a:bodyPr>
          <a:lstStyle/>
          <a:p>
            <a:pPr algn="just" eaLnBrk="1" hangingPunct="1">
              <a:lnSpc>
                <a:spcPct val="80000"/>
              </a:lnSpc>
            </a:pPr>
            <a:r>
              <a:rPr lang="ru-RU" sz="2200" i="1" dirty="0" err="1" smtClean="0">
                <a:latin typeface="Times New Roman" panose="02020603050405020304" pitchFamily="18" charset="0"/>
              </a:rPr>
              <a:t>Адамның</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күнделікті</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тұрмысында</a:t>
            </a:r>
            <a:r>
              <a:rPr lang="ru-RU" sz="2200" i="1" dirty="0" smtClean="0">
                <a:latin typeface="Times New Roman" panose="02020603050405020304" pitchFamily="18" charset="0"/>
              </a:rPr>
              <a:t> да, </a:t>
            </a:r>
            <a:r>
              <a:rPr lang="ru-RU" sz="2200" i="1" dirty="0" err="1" smtClean="0">
                <a:latin typeface="Times New Roman" panose="02020603050405020304" pitchFamily="18" charset="0"/>
              </a:rPr>
              <a:t>оқу</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процесінде</a:t>
            </a:r>
            <a:r>
              <a:rPr lang="ru-RU" sz="2200" i="1" dirty="0" smtClean="0">
                <a:latin typeface="Times New Roman" panose="02020603050405020304" pitchFamily="18" charset="0"/>
              </a:rPr>
              <a:t> де, </a:t>
            </a:r>
            <a:r>
              <a:rPr lang="ru-RU" sz="2200" i="1" dirty="0" err="1" smtClean="0">
                <a:latin typeface="Times New Roman" panose="02020603050405020304" pitchFamily="18" charset="0"/>
              </a:rPr>
              <a:t>еңбек</a:t>
            </a:r>
            <a:r>
              <a:rPr lang="ru-RU" sz="2200" i="1" dirty="0" smtClean="0">
                <a:latin typeface="Times New Roman" panose="02020603050405020304" pitchFamily="18" charset="0"/>
              </a:rPr>
              <a:t> те де </a:t>
            </a:r>
            <a:r>
              <a:rPr lang="ru-RU" sz="2200" i="1" dirty="0" err="1" smtClean="0">
                <a:latin typeface="Times New Roman" panose="02020603050405020304" pitchFamily="18" charset="0"/>
              </a:rPr>
              <a:t>зейін</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үлкен</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орын</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алады</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Егер</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адамда</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зейін</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болмаса</a:t>
            </a:r>
            <a:r>
              <a:rPr lang="ru-RU" sz="2200" i="1" dirty="0" smtClean="0">
                <a:latin typeface="Times New Roman" panose="02020603050405020304" pitchFamily="18" charset="0"/>
              </a:rPr>
              <a:t>, ой </a:t>
            </a:r>
            <a:r>
              <a:rPr lang="ru-RU" sz="2200" i="1" dirty="0" err="1" smtClean="0">
                <a:latin typeface="Times New Roman" panose="02020603050405020304" pitchFamily="18" charset="0"/>
              </a:rPr>
              <a:t>еңбегінің</a:t>
            </a:r>
            <a:r>
              <a:rPr lang="ru-RU" sz="2200" i="1" dirty="0" smtClean="0">
                <a:latin typeface="Times New Roman" panose="02020603050405020304" pitchFamily="18" charset="0"/>
              </a:rPr>
              <a:t> де, </a:t>
            </a:r>
            <a:r>
              <a:rPr lang="ru-RU" sz="2200" i="1" dirty="0" err="1" smtClean="0">
                <a:latin typeface="Times New Roman" panose="02020603050405020304" pitchFamily="18" charset="0"/>
              </a:rPr>
              <a:t>дене</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еңбегінің</a:t>
            </a:r>
            <a:r>
              <a:rPr lang="ru-RU" sz="2200" i="1" dirty="0" smtClean="0">
                <a:latin typeface="Times New Roman" panose="02020603050405020304" pitchFamily="18" charset="0"/>
              </a:rPr>
              <a:t> де </a:t>
            </a:r>
            <a:r>
              <a:rPr lang="ru-RU" sz="2200" i="1" dirty="0" err="1" smtClean="0">
                <a:latin typeface="Times New Roman" panose="02020603050405020304" pitchFamily="18" charset="0"/>
              </a:rPr>
              <a:t>мәні</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нәтижесі</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болмас</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еді</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Егер</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оқушылар</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өздерінің</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оқитын</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пәндеріне</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мұғалімнің</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әңгімесіне</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зейін</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қойып</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құлақ</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салмаса</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оларды</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жақсы</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ұғып</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есінде</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қалдыра</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алмайды</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Оқушылардың</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үйреншікті</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зейіні</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жақсы</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түсініп</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көп</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ұғып</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алады</a:t>
            </a:r>
            <a:r>
              <a:rPr lang="ru-RU" sz="2200" i="1" dirty="0" smtClean="0">
                <a:latin typeface="Times New Roman" panose="02020603050405020304" pitchFamily="18" charset="0"/>
              </a:rPr>
              <a:t>.</a:t>
            </a:r>
          </a:p>
          <a:p>
            <a:pPr algn="just" eaLnBrk="1" hangingPunct="1">
              <a:lnSpc>
                <a:spcPct val="80000"/>
              </a:lnSpc>
            </a:pPr>
            <a:r>
              <a:rPr lang="ru-RU" sz="2200" i="1" dirty="0" err="1" smtClean="0">
                <a:latin typeface="Times New Roman" panose="02020603050405020304" pitchFamily="18" charset="0"/>
              </a:rPr>
              <a:t>Орыстың педагогі</a:t>
            </a:r>
            <a:r>
              <a:rPr lang="ru-RU" sz="2200" i="1" dirty="0" smtClean="0">
                <a:latin typeface="Times New Roman" panose="02020603050405020304" pitchFamily="18" charset="0"/>
              </a:rPr>
              <a:t> К.Д. Ушинский </a:t>
            </a:r>
            <a:r>
              <a:rPr lang="ru-RU" sz="2200" i="1" dirty="0" err="1" smtClean="0">
                <a:latin typeface="Times New Roman" panose="02020603050405020304" pitchFamily="18" charset="0"/>
              </a:rPr>
              <a:t>зейін</a:t>
            </a:r>
            <a:r>
              <a:rPr lang="ru-RU" sz="2200" i="1" dirty="0" smtClean="0">
                <a:latin typeface="Times New Roman" panose="02020603050405020304" pitchFamily="18" charset="0"/>
              </a:rPr>
              <a:t> - </a:t>
            </a:r>
            <a:r>
              <a:rPr lang="ru-RU" sz="2200" i="1" dirty="0" err="1" smtClean="0">
                <a:latin typeface="Times New Roman" panose="02020603050405020304" pitchFamily="18" charset="0"/>
              </a:rPr>
              <a:t>сыртқы дүниедегі материалдың барлығын санамызға жіберіп</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отыратын</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есік</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дейді</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Егер</a:t>
            </a:r>
            <a:r>
              <a:rPr lang="ru-RU" sz="2200" i="1" dirty="0" smtClean="0">
                <a:latin typeface="Times New Roman" panose="02020603050405020304" pitchFamily="18" charset="0"/>
              </a:rPr>
              <a:t> осы </a:t>
            </a:r>
            <a:r>
              <a:rPr lang="ru-RU" sz="2200" i="1" dirty="0" err="1" smtClean="0">
                <a:latin typeface="Times New Roman" panose="02020603050405020304" pitchFamily="18" charset="0"/>
              </a:rPr>
              <a:t>есік</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дұрыстап</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ашылған</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болса</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ғана</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оқушы</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мұғалімнің</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айтқанын</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ұғып</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біліп</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алады</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егер</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бұл</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есік</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жабық</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болса</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онда</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мұғалімнің</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айтқанын</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жөнді</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ұғып</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есінде</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қалдыра</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алмайды</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Зейіннің</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пайда</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болуына</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көтермеленіп</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отыруына</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бірнеше</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жағдайлар</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себеп</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болуы</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мүмкін</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Егер</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әсер</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етуші</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заттар</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күшті</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көрнекті</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ашық</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болса,соншама</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ол</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заттарға</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адам</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зейінін</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молырақ</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бөлнді</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Сондай-ақ</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тітіркендіргіштердің</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әсер</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ету</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мөлшері</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ұзақ</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болса</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оларға</a:t>
            </a:r>
            <a:r>
              <a:rPr lang="ru-RU" sz="2200" i="1" dirty="0" smtClean="0">
                <a:latin typeface="Times New Roman" panose="02020603050405020304" pitchFamily="18" charset="0"/>
              </a:rPr>
              <a:t> да </a:t>
            </a:r>
            <a:r>
              <a:rPr lang="ru-RU" sz="2200" i="1" dirty="0" err="1" smtClean="0">
                <a:latin typeface="Times New Roman" panose="02020603050405020304" pitchFamily="18" charset="0"/>
              </a:rPr>
              <a:t>адам</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еріксізден</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зейін</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аударады</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Біріне-бірі</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қарама-қарсы</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заттар</a:t>
            </a:r>
            <a:r>
              <a:rPr lang="ru-RU" sz="2200" i="1" dirty="0" smtClean="0">
                <a:latin typeface="Times New Roman" panose="02020603050405020304" pitchFamily="18" charset="0"/>
              </a:rPr>
              <a:t> да </a:t>
            </a:r>
            <a:r>
              <a:rPr lang="ru-RU" sz="2200" i="1" dirty="0" err="1" smtClean="0">
                <a:latin typeface="Times New Roman" panose="02020603050405020304" pitchFamily="18" charset="0"/>
              </a:rPr>
              <a:t>еріксіз</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адамның</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зейінін</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бұзғызады</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Өте</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бойшаң</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адам</a:t>
            </a:r>
            <a:r>
              <a:rPr lang="ru-RU" sz="2200" i="1" dirty="0" smtClean="0">
                <a:latin typeface="Times New Roman" panose="02020603050405020304" pitchFamily="18" charset="0"/>
              </a:rPr>
              <a:t> мен </a:t>
            </a:r>
            <a:r>
              <a:rPr lang="ru-RU" sz="2200" i="1" dirty="0" err="1" smtClean="0">
                <a:latin typeface="Times New Roman" panose="02020603050405020304" pitchFamily="18" charset="0"/>
              </a:rPr>
              <a:t>аласа</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бойлы</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адам</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қатар</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келсе</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біреуінің</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өте</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ұзын</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екені</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екіншісі</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алас</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адам</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екені</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көзге</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бірден</a:t>
            </a:r>
            <a:r>
              <a:rPr lang="ru-RU" sz="2200" i="1" dirty="0" smtClean="0">
                <a:latin typeface="Times New Roman" panose="02020603050405020304" pitchFamily="18" charset="0"/>
              </a:rPr>
              <a:t> </a:t>
            </a:r>
            <a:r>
              <a:rPr lang="ru-RU" sz="2200" i="1" dirty="0" err="1" smtClean="0">
                <a:latin typeface="Times New Roman" panose="02020603050405020304" pitchFamily="18" charset="0"/>
              </a:rPr>
              <a:t>шалынады</a:t>
            </a:r>
            <a:r>
              <a:rPr lang="ru-RU" sz="2200" i="1" dirty="0" smtClean="0">
                <a:latin typeface="Times New Roman" panose="02020603050405020304" pitchFamily="18" charset="0"/>
              </a:rPr>
              <a:t>.</a:t>
            </a:r>
            <a:r>
              <a:rPr lang="ru-RU" sz="2200" dirty="0" smtClean="0">
                <a:latin typeface="Times New Roman" panose="02020603050405020304" pitchFamily="18" charset="0"/>
              </a:rPr>
              <a:t> </a:t>
            </a:r>
          </a:p>
        </p:txBody>
      </p:sp>
      <p:sp>
        <p:nvSpPr>
          <p:cNvPr id="3" name="Заголовок 2"/>
          <p:cNvSpPr>
            <a:spLocks noGrp="1"/>
          </p:cNvSpPr>
          <p:nvPr>
            <p:ph type="title"/>
          </p:nvPr>
        </p:nvSpPr>
        <p:spPr/>
        <p:txBody>
          <a:bodyPr>
            <a:normAutofit/>
          </a:bodyPr>
          <a:lstStyle/>
          <a:p>
            <a:r>
              <a:rPr lang="kk-KZ" sz="4000" b="1" dirty="0" smtClean="0">
                <a:latin typeface="Times New Roman" pitchFamily="18" charset="0"/>
                <a:cs typeface="Times New Roman" pitchFamily="18" charset="0"/>
              </a:rPr>
              <a:t>Зейіннің адам өміріндегі маңызы</a:t>
            </a:r>
            <a:endParaRPr lang="ru-RU" sz="40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4095468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11560" y="1988840"/>
            <a:ext cx="8064895" cy="4320480"/>
          </a:xfrm>
        </p:spPr>
        <p:txBody>
          <a:bodyPr>
            <a:normAutofit fontScale="92500" lnSpcReduction="20000"/>
          </a:bodyPr>
          <a:lstStyle/>
          <a:p>
            <a:pPr marL="0" indent="0" algn="just">
              <a:spcBef>
                <a:spcPts val="0"/>
              </a:spcBef>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қабылдағанына, </a:t>
            </a:r>
            <a:r>
              <a:rPr lang="ru-RU" dirty="0" smtClean="0">
                <a:latin typeface="Times New Roman" pitchFamily="18" charset="0"/>
                <a:cs typeface="Times New Roman" pitchFamily="18" charset="0"/>
              </a:rPr>
              <a:t>не </a:t>
            </a:r>
            <a:r>
              <a:rPr lang="ru-RU" dirty="0" err="1" smtClean="0">
                <a:latin typeface="Times New Roman" pitchFamily="18" charset="0"/>
                <a:cs typeface="Times New Roman" pitchFamily="18" charset="0"/>
              </a:rPr>
              <a:t>істеп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жатқанына өзінің</a:t>
            </a:r>
            <a:r>
              <a:rPr lang="ru-RU"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зейінін</a:t>
            </a:r>
            <a:r>
              <a:rPr lang="ru-RU" i="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аудармаса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бірде-бір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психикалық </a:t>
            </a:r>
            <a:r>
              <a:rPr lang="ru-RU" dirty="0" smtClean="0">
                <a:latin typeface="Times New Roman" pitchFamily="18" charset="0"/>
                <a:cs typeface="Times New Roman" pitchFamily="18" charset="0"/>
              </a:rPr>
              <a:t>процесс </a:t>
            </a:r>
            <a:r>
              <a:rPr lang="ru-RU" dirty="0" err="1" smtClean="0">
                <a:latin typeface="Times New Roman" pitchFamily="18" charset="0"/>
                <a:cs typeface="Times New Roman" pitchFamily="18" charset="0"/>
              </a:rPr>
              <a:t>мақсатқа дәл бағытталып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жемісті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шықпайды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Біздің 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затқа қарасақ </a:t>
            </a:r>
            <a:r>
              <a:rPr lang="ru-RU" dirty="0" smtClean="0">
                <a:latin typeface="Times New Roman" pitchFamily="18" charset="0"/>
                <a:cs typeface="Times New Roman" pitchFamily="18" charset="0"/>
              </a:rPr>
              <a:t>та оны </a:t>
            </a:r>
            <a:r>
              <a:rPr lang="ru-RU" dirty="0" err="1" smtClean="0">
                <a:latin typeface="Times New Roman" pitchFamily="18" charset="0"/>
                <a:cs typeface="Times New Roman" pitchFamily="18" charset="0"/>
              </a:rPr>
              <a:t>байқауымыз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нашар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көруіміз мумкін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 ойымен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отырған 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қасында сөйлесіп отырған адамдардың сөздерін естіп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отырса</a:t>
            </a:r>
            <a:r>
              <a:rPr lang="ru-RU" dirty="0" smtClean="0">
                <a:latin typeface="Times New Roman" pitchFamily="18" charset="0"/>
                <a:cs typeface="Times New Roman" pitchFamily="18" charset="0"/>
              </a:rPr>
              <a:t> да, </a:t>
            </a:r>
            <a:r>
              <a:rPr lang="ru-RU" dirty="0" err="1" smtClean="0">
                <a:latin typeface="Times New Roman" pitchFamily="18" charset="0"/>
                <a:cs typeface="Times New Roman" pitchFamily="18" charset="0"/>
              </a:rPr>
              <a:t>ұғынбауы мүмкін.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біздің </a:t>
            </a:r>
            <a:r>
              <a:rPr lang="ru-RU" dirty="0" smtClean="0">
                <a:latin typeface="Times New Roman" pitchFamily="18" charset="0"/>
                <a:cs typeface="Times New Roman" pitchFamily="18" charset="0"/>
              </a:rPr>
              <a:t>бар </a:t>
            </a:r>
            <a:r>
              <a:rPr lang="ru-RU" dirty="0" err="1" smtClean="0">
                <a:latin typeface="Times New Roman" pitchFamily="18" charset="0"/>
                <a:cs typeface="Times New Roman" pitchFamily="18" charset="0"/>
              </a:rPr>
              <a:t>зейініміз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 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нәрсеге аударылып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отырса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жеріміздің ауырып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отырғанын сезінбеуіміз</a:t>
            </a:r>
            <a:r>
              <a:rPr lang="ru-RU" dirty="0" smtClean="0">
                <a:latin typeface="Times New Roman" pitchFamily="18" charset="0"/>
                <a:cs typeface="Times New Roman" pitchFamily="18" charset="0"/>
              </a:rPr>
              <a:t> де </a:t>
            </a:r>
            <a:r>
              <a:rPr lang="ru-RU" dirty="0" err="1" smtClean="0">
                <a:latin typeface="Times New Roman" pitchFamily="18" charset="0"/>
                <a:cs typeface="Times New Roman" pitchFamily="18" charset="0"/>
              </a:rPr>
              <a:t>мүмкін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Керісінше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затқа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іс-әрекетке көңілін аударса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 екжей-текжейіне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бәрін біледі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ісі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жемісті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шығады.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Өзіміздің зейінімізді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түйсіктерге аудара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отырып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өзіміздің сезімталдығымызды күшейтеміз.</a:t>
            </a:r>
            <a:endParaRPr lang="ru-RU" dirty="0" smtClean="0">
              <a:latin typeface="Times New Roman" pitchFamily="18" charset="0"/>
              <a:cs typeface="Times New Roman" pitchFamily="18" charset="0"/>
            </a:endParaRPr>
          </a:p>
          <a:p>
            <a:pPr marL="0" indent="0" algn="just">
              <a:spcBef>
                <a:spcPts val="0"/>
              </a:spcBef>
              <a:buNone/>
            </a:pP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Әдетте көрнекті ғалымдар, жазушылар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өнер тапқыштар, жақсы педагогтар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тегі</a:t>
            </a:r>
            <a:r>
              <a:rPr lang="ru-RU" dirty="0" smtClean="0">
                <a:solidFill>
                  <a:schemeClr val="tx1"/>
                </a:solidFill>
                <a:latin typeface="Times New Roman" pitchFamily="18" charset="0"/>
                <a:cs typeface="Times New Roman" pitchFamily="18" charset="0"/>
              </a:rPr>
              <a:t> творчество </a:t>
            </a:r>
            <a:r>
              <a:rPr lang="ru-RU" dirty="0" err="1" smtClean="0">
                <a:solidFill>
                  <a:schemeClr val="tx1"/>
                </a:solidFill>
                <a:latin typeface="Times New Roman" pitchFamily="18" charset="0"/>
                <a:cs typeface="Times New Roman" pitchFamily="18" charset="0"/>
              </a:rPr>
              <a:t>адамдары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зейінділігі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жағынан ерекшеленеді</a:t>
            </a:r>
            <a:r>
              <a:rPr lang="ru-RU"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r>
              <a:rPr lang="kk-KZ" dirty="0" smtClean="0">
                <a:latin typeface="Times New Roman" pitchFamily="18" charset="0"/>
                <a:cs typeface="Times New Roman" pitchFamily="18" charset="0"/>
              </a:rPr>
              <a:t>Зейін және іс-әрекет барысы мен нәтижесі</a:t>
            </a: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1341438"/>
            <a:ext cx="8229600" cy="4784725"/>
          </a:xfrm>
        </p:spPr>
        <p:txBody>
          <a:bodyPr>
            <a:noAutofit/>
          </a:bodyPr>
          <a:lstStyle/>
          <a:p>
            <a:pPr marL="0" algn="just" eaLnBrk="1" hangingPunct="1">
              <a:lnSpc>
                <a:spcPct val="90000"/>
              </a:lnSpc>
              <a:spcBef>
                <a:spcPts val="0"/>
              </a:spcBef>
            </a:pPr>
            <a:r>
              <a:rPr lang="ru-RU" i="1" dirty="0" err="1" smtClean="0">
                <a:solidFill>
                  <a:schemeClr val="tx1"/>
                </a:solidFill>
                <a:latin typeface="Times New Roman" pitchFamily="18" charset="0"/>
                <a:cs typeface="Times New Roman" pitchFamily="18" charset="0"/>
              </a:rPr>
              <a:t>Қызықты </a:t>
            </a:r>
            <a:r>
              <a:rPr lang="ru-RU" i="1" dirty="0" smtClean="0">
                <a:solidFill>
                  <a:schemeClr val="tx1"/>
                </a:solidFill>
                <a:latin typeface="Times New Roman" pitchFamily="18" charset="0"/>
                <a:cs typeface="Times New Roman" pitchFamily="18" charset="0"/>
              </a:rPr>
              <a:t>да </a:t>
            </a:r>
            <a:r>
              <a:rPr lang="ru-RU" i="1" dirty="0" err="1" smtClean="0">
                <a:solidFill>
                  <a:schemeClr val="tx1"/>
                </a:solidFill>
                <a:latin typeface="Times New Roman" pitchFamily="18" charset="0"/>
                <a:cs typeface="Times New Roman" pitchFamily="18" charset="0"/>
              </a:rPr>
              <a:t>жауапкерлі</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жұмысқа шомған оқушылар кенет</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есік</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ашылудан</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жұмыстарын қоя салып</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назарын</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есік</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жаққа еріксіз</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аударады</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Бұл рефлексті</a:t>
            </a:r>
            <a:r>
              <a:rPr lang="ru-RU" i="1" dirty="0" smtClean="0">
                <a:solidFill>
                  <a:schemeClr val="tx1"/>
                </a:solidFill>
                <a:latin typeface="Times New Roman" pitchFamily="18" charset="0"/>
                <a:cs typeface="Times New Roman" pitchFamily="18" charset="0"/>
              </a:rPr>
              <a:t> И.П. Павлов «</a:t>
            </a:r>
            <a:r>
              <a:rPr lang="ru-RU" i="1" dirty="0" err="1" smtClean="0">
                <a:solidFill>
                  <a:schemeClr val="tx1"/>
                </a:solidFill>
                <a:latin typeface="Times New Roman" pitchFamily="18" charset="0"/>
                <a:cs typeface="Times New Roman" pitchFamily="18" charset="0"/>
              </a:rPr>
              <a:t>немене</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рефлексі</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деп</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атаған</a:t>
            </a:r>
            <a:r>
              <a:rPr lang="ru-RU" i="1" dirty="0" smtClean="0">
                <a:solidFill>
                  <a:schemeClr val="tx1"/>
                </a:solidFill>
                <a:latin typeface="Times New Roman" pitchFamily="18" charset="0"/>
                <a:cs typeface="Times New Roman" pitchFamily="18" charset="0"/>
              </a:rPr>
              <a:t>.</a:t>
            </a:r>
          </a:p>
          <a:p>
            <a:pPr marL="0" algn="just" eaLnBrk="1" hangingPunct="1">
              <a:lnSpc>
                <a:spcPct val="90000"/>
              </a:lnSpc>
              <a:spcBef>
                <a:spcPts val="0"/>
              </a:spcBef>
            </a:pPr>
            <a:r>
              <a:rPr lang="ru-RU" i="1" dirty="0" err="1" smtClean="0">
                <a:solidFill>
                  <a:schemeClr val="tx1"/>
                </a:solidFill>
                <a:latin typeface="Times New Roman" pitchFamily="18" charset="0"/>
                <a:cs typeface="Times New Roman" pitchFamily="18" charset="0"/>
              </a:rPr>
              <a:t>Зейін</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механизмдерінің</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іске</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қосылуында</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бағдарлаушы</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рефлекстің</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рөлі</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өте</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күшті</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Бұл</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құбылыстың</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негізі-адамдар</a:t>
            </a:r>
            <a:r>
              <a:rPr lang="ru-RU" i="1" dirty="0" smtClean="0">
                <a:solidFill>
                  <a:schemeClr val="tx1"/>
                </a:solidFill>
                <a:latin typeface="Times New Roman" pitchFamily="18" charset="0"/>
                <a:cs typeface="Times New Roman" pitchFamily="18" charset="0"/>
              </a:rPr>
              <a:t> мен </a:t>
            </a:r>
            <a:r>
              <a:rPr lang="ru-RU" i="1" dirty="0" err="1" smtClean="0">
                <a:solidFill>
                  <a:schemeClr val="tx1"/>
                </a:solidFill>
                <a:latin typeface="Times New Roman" pitchFamily="18" charset="0"/>
                <a:cs typeface="Times New Roman" pitchFamily="18" charset="0"/>
              </a:rPr>
              <a:t>жануарлар</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ағзасының</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сыртқы</a:t>
            </a:r>
            <a:r>
              <a:rPr lang="ru-RU" i="1" dirty="0" smtClean="0">
                <a:solidFill>
                  <a:schemeClr val="tx1"/>
                </a:solidFill>
                <a:latin typeface="Times New Roman" pitchFamily="18" charset="0"/>
                <a:cs typeface="Times New Roman" pitchFamily="18" charset="0"/>
              </a:rPr>
              <a:t> орта </a:t>
            </a:r>
            <a:r>
              <a:rPr lang="ru-RU" i="1" dirty="0" err="1" smtClean="0">
                <a:solidFill>
                  <a:schemeClr val="tx1"/>
                </a:solidFill>
                <a:latin typeface="Times New Roman" pitchFamily="18" charset="0"/>
                <a:cs typeface="Times New Roman" pitchFamily="18" charset="0"/>
              </a:rPr>
              <a:t>өзгерістеріне</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сай</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тума</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қалыптасқан</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жауап</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бере</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алу</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қабілеті</a:t>
            </a:r>
            <a:r>
              <a:rPr lang="ru-RU" i="1" dirty="0" smtClean="0">
                <a:solidFill>
                  <a:schemeClr val="tx1"/>
                </a:solidFill>
                <a:latin typeface="Times New Roman" pitchFamily="18" charset="0"/>
                <a:cs typeface="Times New Roman" pitchFamily="18" charset="0"/>
              </a:rPr>
              <a:t>.</a:t>
            </a:r>
            <a:r>
              <a:rPr lang="ru-RU" dirty="0" smtClean="0">
                <a:solidFill>
                  <a:schemeClr val="tx1"/>
                </a:solidFill>
                <a:latin typeface="Times New Roman" pitchFamily="18" charset="0"/>
                <a:cs typeface="Times New Roman" pitchFamily="18" charset="0"/>
              </a:rPr>
              <a:t> </a:t>
            </a:r>
          </a:p>
          <a:p>
            <a:pPr marL="0" algn="just" eaLnBrk="1" hangingPunct="1">
              <a:lnSpc>
                <a:spcPct val="90000"/>
              </a:lnSpc>
              <a:spcBef>
                <a:spcPts val="0"/>
              </a:spcBef>
            </a:pPr>
            <a:r>
              <a:rPr lang="ru-RU"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Зейіннің</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таңдамалылығы</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ағзада</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болып</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тұратын</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күрделі</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процесстермен</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байланысты</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Әдетте</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қоршаған</a:t>
            </a:r>
            <a:r>
              <a:rPr lang="ru-RU" i="1" dirty="0" smtClean="0">
                <a:solidFill>
                  <a:schemeClr val="tx1"/>
                </a:solidFill>
                <a:latin typeface="Times New Roman" pitchFamily="18" charset="0"/>
                <a:cs typeface="Times New Roman" pitchFamily="18" charset="0"/>
              </a:rPr>
              <a:t> орта </a:t>
            </a:r>
            <a:r>
              <a:rPr lang="ru-RU" i="1" dirty="0" err="1" smtClean="0">
                <a:solidFill>
                  <a:schemeClr val="tx1"/>
                </a:solidFill>
                <a:latin typeface="Times New Roman" pitchFamily="18" charset="0"/>
                <a:cs typeface="Times New Roman" pitchFamily="18" charset="0"/>
              </a:rPr>
              <a:t>арасынан</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қажетті</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әсерлерді</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саралап</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алуда</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екі</a:t>
            </a:r>
            <a:r>
              <a:rPr lang="ru-RU" i="1" dirty="0" smtClean="0">
                <a:solidFill>
                  <a:schemeClr val="tx1"/>
                </a:solidFill>
                <a:latin typeface="Times New Roman" pitchFamily="18" charset="0"/>
                <a:cs typeface="Times New Roman" pitchFamily="18" charset="0"/>
              </a:rPr>
              <a:t> топ </a:t>
            </a:r>
            <a:r>
              <a:rPr lang="ru-RU" i="1" dirty="0" err="1" smtClean="0">
                <a:solidFill>
                  <a:schemeClr val="tx1"/>
                </a:solidFill>
                <a:latin typeface="Times New Roman" pitchFamily="18" charset="0"/>
                <a:cs typeface="Times New Roman" pitchFamily="18" charset="0"/>
              </a:rPr>
              <a:t>ағза</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тетіктері</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іске</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ұосылады:перифериялық</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шеткі</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және</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орталық</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Перифериялық</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механизмдерге</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сезім</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түйсік</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мүшелерінің</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икемдесу</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әрекеті</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жатады</a:t>
            </a:r>
            <a:r>
              <a:rPr lang="ru-RU" i="1" dirty="0" smtClean="0">
                <a:solidFill>
                  <a:schemeClr val="tx1"/>
                </a:solidFill>
                <a:latin typeface="Times New Roman" pitchFamily="18" charset="0"/>
                <a:cs typeface="Times New Roman" pitchFamily="18" charset="0"/>
              </a:rPr>
              <a:t>.</a:t>
            </a:r>
            <a:r>
              <a:rPr lang="ru-RU" dirty="0" smtClean="0">
                <a:solidFill>
                  <a:schemeClr val="tx1"/>
                </a:solidFill>
                <a:latin typeface="Times New Roman" pitchFamily="18" charset="0"/>
                <a:cs typeface="Times New Roman" pitchFamily="18" charset="0"/>
              </a:rPr>
              <a:t> </a:t>
            </a:r>
          </a:p>
        </p:txBody>
      </p:sp>
      <p:sp>
        <p:nvSpPr>
          <p:cNvPr id="16386" name="Rectangle 2"/>
          <p:cNvSpPr>
            <a:spLocks noGrp="1" noChangeArrowheads="1"/>
          </p:cNvSpPr>
          <p:nvPr>
            <p:ph type="title"/>
          </p:nvPr>
        </p:nvSpPr>
        <p:spPr>
          <a:xfrm>
            <a:off x="468313" y="404813"/>
            <a:ext cx="8229600" cy="503237"/>
          </a:xfrm>
        </p:spPr>
        <p:txBody>
          <a:bodyPr rtlCol="0">
            <a:normAutofit fontScale="90000"/>
          </a:bodyPr>
          <a:lstStyle/>
          <a:p>
            <a:pPr eaLnBrk="1" fontAlgn="auto" hangingPunct="1">
              <a:spcAft>
                <a:spcPts val="0"/>
              </a:spcAft>
              <a:defRPr/>
            </a:pPr>
            <a:r>
              <a:rPr lang="kk-KZ" sz="3100" b="1" i="1" dirty="0" smtClean="0">
                <a:latin typeface="Times New Roman" pitchFamily="18" charset="0"/>
              </a:rPr>
              <a:t/>
            </a:r>
            <a:br>
              <a:rPr lang="kk-KZ" sz="3100" b="1" i="1" dirty="0" smtClean="0">
                <a:latin typeface="Times New Roman" pitchFamily="18" charset="0"/>
              </a:rPr>
            </a:br>
            <a:endParaRPr lang="ru-RU" sz="3100" b="1" i="1" dirty="0" smtClean="0">
              <a:latin typeface="Times New Roman" pitchFamily="18" charset="0"/>
            </a:endParaRPr>
          </a:p>
        </p:txBody>
      </p:sp>
      <p:sp>
        <p:nvSpPr>
          <p:cNvPr id="12292" name="Rectangle 4"/>
          <p:cNvSpPr>
            <a:spLocks noChangeArrowheads="1"/>
          </p:cNvSpPr>
          <p:nvPr/>
        </p:nvSpPr>
        <p:spPr bwMode="auto">
          <a:xfrm>
            <a:off x="684213" y="476250"/>
            <a:ext cx="7848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3600" b="1">
                <a:solidFill>
                  <a:schemeClr val="tx2"/>
                </a:solidFill>
                <a:latin typeface="Times New Roman" panose="02020603050405020304" pitchFamily="18" charset="0"/>
              </a:rPr>
              <a:t>А.Ухтомский мен И.Павлов ілімдері</a:t>
            </a:r>
          </a:p>
        </p:txBody>
      </p:sp>
    </p:spTree>
    <p:extLst>
      <p:ext uri="{BB962C8B-B14F-4D97-AF65-F5344CB8AC3E}">
        <p14:creationId xmlns="" xmlns:p14="http://schemas.microsoft.com/office/powerpoint/2010/main" val="25678211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412776"/>
            <a:ext cx="7488832" cy="4945330"/>
          </a:xfrm>
          <a:prstGeom prst="rect">
            <a:avLst/>
          </a:prstGeom>
        </p:spPr>
        <p:txBody>
          <a:bodyPr wrap="square">
            <a:spAutoFit/>
          </a:bodyPr>
          <a:lstStyle/>
          <a:p>
            <a:r>
              <a:rPr lang="ru-RU" sz="2400" dirty="0" err="1" smtClean="0">
                <a:latin typeface="Times New Roman" pitchFamily="18" charset="0"/>
                <a:cs typeface="Times New Roman" pitchFamily="18" charset="0"/>
              </a:rPr>
              <a:t>Добрынинның </a:t>
            </a:r>
            <a:r>
              <a:rPr lang="ru-RU" sz="2400" dirty="0" err="1">
                <a:latin typeface="Times New Roman" pitchFamily="18" charset="0"/>
                <a:cs typeface="Times New Roman" pitchFamily="18" charset="0"/>
              </a:rPr>
              <a:t>еңбегінде зейін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психикалық іс-әрекеттің белгілі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объектіге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бағыттылығы, шоғырлануы сияқты анықталады.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түжырымдамасына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келесідей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анықтама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береді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зейін</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тұлғаның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психикалық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іс-әрекетінің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өзара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бағыттылығы</a:t>
            </a:r>
            <a:r>
              <a:rPr lang="ru-RU" sz="2400" dirty="0">
                <a:latin typeface="Times New Roman" pitchFamily="18" charset="0"/>
                <a:cs typeface="Times New Roman" pitchFamily="18" charset="0"/>
              </a:rPr>
              <a:t> мен </a:t>
            </a:r>
            <a:r>
              <a:rPr lang="ru-RU" sz="2400" dirty="0" err="1">
                <a:latin typeface="Times New Roman" pitchFamily="18" charset="0"/>
                <a:cs typeface="Times New Roman" pitchFamily="18" charset="0"/>
              </a:rPr>
              <a:t>шоғырлануы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табылады</a:t>
            </a:r>
            <a:r>
              <a:rPr lang="ru-RU" sz="2400" dirty="0" smtClean="0">
                <a:latin typeface="Times New Roman" pitchFamily="18" charset="0"/>
                <a:cs typeface="Times New Roman" pitchFamily="18" charset="0"/>
              </a:rPr>
              <a:t>.</a:t>
            </a:r>
          </a:p>
          <a:p>
            <a:endParaRPr lang="kk-KZ"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Рубинштейн </a:t>
            </a:r>
            <a:r>
              <a:rPr lang="ru-RU" sz="2400" dirty="0" err="1">
                <a:latin typeface="Times New Roman" pitchFamily="18" charset="0"/>
                <a:cs typeface="Times New Roman" pitchFamily="18" charset="0"/>
              </a:rPr>
              <a:t>зейінге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танымдық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процестердің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анықтама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береді</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Зейіннің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орталық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феномені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ретінде</a:t>
            </a:r>
            <a:r>
              <a:rPr lang="ru-RU" sz="2400" dirty="0">
                <a:latin typeface="Times New Roman" pitchFamily="18" charset="0"/>
                <a:cs typeface="Times New Roman" pitchFamily="18" charset="0"/>
              </a:rPr>
              <a:t> С.Л. Рубинштейн (1946) </a:t>
            </a:r>
            <a:r>
              <a:rPr lang="ru-RU" sz="2400" dirty="0" err="1">
                <a:latin typeface="Times New Roman" pitchFamily="18" charset="0"/>
                <a:cs typeface="Times New Roman" pitchFamily="18" charset="0"/>
              </a:rPr>
              <a:t>психикалық </a:t>
            </a:r>
            <a:r>
              <a:rPr lang="ru-RU" sz="2400" dirty="0" err="1" smtClean="0">
                <a:latin typeface="Times New Roman" pitchFamily="18" charset="0"/>
                <a:cs typeface="Times New Roman" pitchFamily="18" charset="0"/>
              </a:rPr>
              <a:t>іс-әрекеттің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таңдамалылығын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мақсатқа </a:t>
            </a:r>
            <a:r>
              <a:rPr lang="ru-RU" sz="2400" dirty="0" err="1" smtClean="0">
                <a:latin typeface="Times New Roman" pitchFamily="18" charset="0"/>
                <a:cs typeface="Times New Roman" pitchFamily="18" charset="0"/>
              </a:rPr>
              <a:t>бағыттылығын</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шоғырлануын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бөледі</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3" name="Прямоугольник 2"/>
          <p:cNvSpPr/>
          <p:nvPr/>
        </p:nvSpPr>
        <p:spPr>
          <a:xfrm>
            <a:off x="827584" y="722739"/>
            <a:ext cx="7704856" cy="461665"/>
          </a:xfrm>
          <a:prstGeom prst="rect">
            <a:avLst/>
          </a:prstGeom>
        </p:spPr>
        <p:txBody>
          <a:bodyPr wrap="square">
            <a:spAutoFit/>
          </a:bodyPr>
          <a:lstStyle/>
          <a:p>
            <a:pPr lvl="0" algn="ctr"/>
            <a:r>
              <a:rPr lang="ru-RU" sz="2400" b="1" dirty="0" smtClean="0">
                <a:solidFill>
                  <a:prstClr val="black"/>
                </a:solidFill>
                <a:latin typeface="Times New Roman" pitchFamily="18" charset="0"/>
                <a:cs typeface="Times New Roman" pitchFamily="18" charset="0"/>
              </a:rPr>
              <a:t>ЗЕЙІН ТЕОРИЯЛАРЫ </a:t>
            </a:r>
          </a:p>
        </p:txBody>
      </p:sp>
    </p:spTree>
    <p:extLst>
      <p:ext uri="{BB962C8B-B14F-4D97-AF65-F5344CB8AC3E}">
        <p14:creationId xmlns="" xmlns:p14="http://schemas.microsoft.com/office/powerpoint/2010/main" val="483091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9"/>
            <a:ext cx="7992888" cy="5447645"/>
          </a:xfrm>
          <a:prstGeom prst="rect">
            <a:avLst/>
          </a:prstGeom>
        </p:spPr>
        <p:txBody>
          <a:bodyPr wrap="square">
            <a:spAutoFit/>
          </a:bodyPr>
          <a:lstStyle/>
          <a:p>
            <a:pPr algn="ctr"/>
            <a:r>
              <a:rPr lang="ru-RU" sz="3600" dirty="0">
                <a:latin typeface="Times New Roman" pitchFamily="18" charset="0"/>
                <a:cs typeface="Times New Roman" pitchFamily="18" charset="0"/>
              </a:rPr>
              <a:t>Н.Н. </a:t>
            </a:r>
            <a:r>
              <a:rPr lang="ru-RU" sz="3600" dirty="0" err="1">
                <a:latin typeface="Times New Roman" pitchFamily="18" charset="0"/>
                <a:cs typeface="Times New Roman" pitchFamily="18" charset="0"/>
              </a:rPr>
              <a:t>Ланге</a:t>
            </a:r>
            <a:r>
              <a:rPr lang="ru-RU" sz="3600" dirty="0">
                <a:latin typeface="Times New Roman" pitchFamily="18" charset="0"/>
                <a:cs typeface="Times New Roman" pitchFamily="18" charset="0"/>
              </a:rPr>
              <a:t> </a:t>
            </a:r>
            <a:r>
              <a:rPr lang="ru-RU" sz="3600" dirty="0" err="1" smtClean="0">
                <a:latin typeface="Times New Roman" pitchFamily="18" charset="0"/>
                <a:cs typeface="Times New Roman" pitchFamily="18" charset="0"/>
              </a:rPr>
              <a:t>теориясы</a:t>
            </a:r>
            <a:r>
              <a:rPr lang="ru-RU" sz="3600" dirty="0" smtClean="0">
                <a:latin typeface="Times New Roman" pitchFamily="18" charset="0"/>
                <a:cs typeface="Times New Roman" pitchFamily="18" charset="0"/>
              </a:rPr>
              <a:t> </a:t>
            </a:r>
          </a:p>
          <a:p>
            <a:pPr algn="just"/>
            <a:r>
              <a:rPr lang="ru-RU" sz="2400" dirty="0" smtClean="0">
                <a:latin typeface="Times New Roman" pitchFamily="18" charset="0"/>
                <a:cs typeface="Times New Roman" pitchFamily="18" charset="0"/>
              </a:rPr>
              <a:t>Н.Н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Ланге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уақыттағы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философиялық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психологиялық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әдебиеттерден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зейіннің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негізгі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теорияларының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жүйелілігін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тексеріп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негізгі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сегіз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теорияны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бөлді</a:t>
            </a:r>
            <a:r>
              <a:rPr lang="ru-RU" sz="2400" dirty="0">
                <a:latin typeface="Times New Roman" pitchFamily="18" charset="0"/>
                <a:cs typeface="Times New Roman" pitchFamily="18" charset="0"/>
              </a:rPr>
              <a:t>:</a:t>
            </a:r>
          </a:p>
          <a:p>
            <a:pPr lvl="0" algn="just"/>
            <a:endParaRPr lang="ru-RU" sz="2400" dirty="0" smtClean="0">
              <a:latin typeface="Times New Roman" pitchFamily="18" charset="0"/>
              <a:cs typeface="Times New Roman" pitchFamily="18" charset="0"/>
            </a:endParaRPr>
          </a:p>
          <a:p>
            <a:pPr lvl="0" algn="just"/>
            <a:r>
              <a:rPr lang="ru-RU" sz="2400" dirty="0" err="1" smtClean="0">
                <a:latin typeface="Times New Roman" pitchFamily="18" charset="0"/>
                <a:cs typeface="Times New Roman" pitchFamily="18" charset="0"/>
              </a:rPr>
              <a:t>Зейін</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қозғалысқа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бейімделудің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нәтижесі</a:t>
            </a:r>
            <a:r>
              <a:rPr lang="ru-RU" sz="2400" dirty="0">
                <a:latin typeface="Times New Roman" pitchFamily="18" charset="0"/>
                <a:cs typeface="Times New Roman" pitchFamily="18" charset="0"/>
              </a:rPr>
              <a:t>.</a:t>
            </a:r>
          </a:p>
          <a:p>
            <a:pPr lvl="0" algn="just"/>
            <a:r>
              <a:rPr lang="ru-RU" sz="2400" dirty="0" err="1">
                <a:latin typeface="Times New Roman" pitchFamily="18" charset="0"/>
                <a:cs typeface="Times New Roman" pitchFamily="18" charset="0"/>
              </a:rPr>
              <a:t>Зейін</a:t>
            </a:r>
            <a:r>
              <a:rPr lang="ru-RU" sz="2400" dirty="0">
                <a:latin typeface="Times New Roman" pitchFamily="18" charset="0"/>
                <a:cs typeface="Times New Roman" pitchFamily="18" charset="0"/>
              </a:rPr>
              <a:t> сана </a:t>
            </a:r>
            <a:r>
              <a:rPr lang="ru-RU" sz="2400" dirty="0" err="1">
                <a:latin typeface="Times New Roman" pitchFamily="18" charset="0"/>
                <a:cs typeface="Times New Roman" pitchFamily="18" charset="0"/>
              </a:rPr>
              <a:t>көлемінің </a:t>
            </a:r>
            <a:r>
              <a:rPr lang="ru-RU" sz="2400" dirty="0" err="1" smtClean="0">
                <a:latin typeface="Times New Roman" pitchFamily="18" charset="0"/>
                <a:cs typeface="Times New Roman" pitchFamily="18" charset="0"/>
              </a:rPr>
              <a:t>шектеуі</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lvl="0" algn="just"/>
            <a:r>
              <a:rPr lang="ru-RU" sz="2400" dirty="0" err="1">
                <a:latin typeface="Times New Roman" pitchFamily="18" charset="0"/>
                <a:cs typeface="Times New Roman" pitchFamily="18" charset="0"/>
              </a:rPr>
              <a:t>Зейін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эмоцияның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нәтижесі</a:t>
            </a:r>
            <a:r>
              <a:rPr lang="ru-RU" sz="2400" dirty="0">
                <a:latin typeface="Times New Roman" pitchFamily="18" charset="0"/>
                <a:cs typeface="Times New Roman" pitchFamily="18" charset="0"/>
              </a:rPr>
              <a:t>.</a:t>
            </a:r>
          </a:p>
          <a:p>
            <a:pPr lvl="0" algn="just"/>
            <a:r>
              <a:rPr lang="ru-RU" sz="2400" dirty="0" err="1">
                <a:latin typeface="Times New Roman" pitchFamily="18" charset="0"/>
                <a:cs typeface="Times New Roman" pitchFamily="18" charset="0"/>
              </a:rPr>
              <a:t>Зейін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апперцепцияның </a:t>
            </a:r>
            <a:r>
              <a:rPr lang="ru-RU" sz="2400" dirty="0" err="1" smtClean="0">
                <a:latin typeface="Times New Roman" pitchFamily="18" charset="0"/>
                <a:cs typeface="Times New Roman" pitchFamily="18" charset="0"/>
              </a:rPr>
              <a:t>нәтижесі.</a:t>
            </a:r>
            <a:endParaRPr lang="ru-RU" sz="2400" dirty="0">
              <a:latin typeface="Times New Roman" pitchFamily="18" charset="0"/>
              <a:cs typeface="Times New Roman" pitchFamily="18" charset="0"/>
            </a:endParaRPr>
          </a:p>
          <a:p>
            <a:pPr lvl="0" algn="just"/>
            <a:r>
              <a:rPr lang="ru-RU" sz="2400" dirty="0" err="1">
                <a:latin typeface="Times New Roman" pitchFamily="18" charset="0"/>
                <a:cs typeface="Times New Roman" pitchFamily="18" charset="0"/>
              </a:rPr>
              <a:t>Зейін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жүйке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тітіркендіргіштерінің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нәтижесі</a:t>
            </a:r>
            <a:r>
              <a:rPr lang="ru-RU" sz="2400" dirty="0">
                <a:latin typeface="Times New Roman" pitchFamily="18" charset="0"/>
                <a:cs typeface="Times New Roman" pitchFamily="18" charset="0"/>
              </a:rPr>
              <a:t>.</a:t>
            </a:r>
          </a:p>
          <a:p>
            <a:pPr lvl="0" algn="just"/>
            <a:r>
              <a:rPr lang="ru-RU" sz="2400" dirty="0" err="1">
                <a:latin typeface="Times New Roman" pitchFamily="18" charset="0"/>
                <a:cs typeface="Times New Roman" pitchFamily="18" charset="0"/>
              </a:rPr>
              <a:t>Зейін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ерекше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белсенділік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жан</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қабілетінің </a:t>
            </a:r>
            <a:r>
              <a:rPr lang="ru-RU" sz="2400" dirty="0" err="1">
                <a:latin typeface="Times New Roman" pitchFamily="18" charset="0"/>
                <a:cs typeface="Times New Roman" pitchFamily="18" charset="0"/>
              </a:rPr>
              <a:t>нәтижесі.</a:t>
            </a:r>
            <a:endParaRPr lang="ru-RU" sz="2400" dirty="0">
              <a:latin typeface="Times New Roman" pitchFamily="18" charset="0"/>
              <a:cs typeface="Times New Roman" pitchFamily="18" charset="0"/>
            </a:endParaRPr>
          </a:p>
          <a:p>
            <a:pPr lvl="0" algn="just"/>
            <a:r>
              <a:rPr lang="ru-RU" sz="2400" dirty="0" err="1">
                <a:latin typeface="Times New Roman" pitchFamily="18" charset="0"/>
                <a:cs typeface="Times New Roman" pitchFamily="18" charset="0"/>
              </a:rPr>
              <a:t>Зейін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іс-әрекет түрлерінің </a:t>
            </a:r>
            <a:r>
              <a:rPr lang="ru-RU" sz="2400" dirty="0" err="1" smtClean="0">
                <a:latin typeface="Times New Roman" pitchFamily="18" charset="0"/>
                <a:cs typeface="Times New Roman" pitchFamily="18" charset="0"/>
              </a:rPr>
              <a:t>бірі</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lvl="0" algn="just"/>
            <a:r>
              <a:rPr lang="ru-RU" sz="2400" dirty="0" err="1">
                <a:latin typeface="Times New Roman" pitchFamily="18" charset="0"/>
                <a:cs typeface="Times New Roman" pitchFamily="18" charset="0"/>
              </a:rPr>
              <a:t>Зейін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жүйке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тежелулерінің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нәтижесі</a:t>
            </a:r>
            <a:r>
              <a:rPr lang="ru-RU" sz="2400" dirty="0">
                <a:latin typeface="Times New Roman" pitchFamily="18" charset="0"/>
                <a:cs typeface="Times New Roman" pitchFamily="18" charset="0"/>
              </a:rPr>
              <a:t>.</a:t>
            </a:r>
          </a:p>
        </p:txBody>
      </p:sp>
    </p:spTree>
    <p:extLst>
      <p:ext uri="{BB962C8B-B14F-4D97-AF65-F5344CB8AC3E}">
        <p14:creationId xmlns="" xmlns:p14="http://schemas.microsoft.com/office/powerpoint/2010/main" val="1431558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484784"/>
            <a:ext cx="8424936" cy="4893647"/>
          </a:xfrm>
          <a:prstGeom prst="rect">
            <a:avLst/>
          </a:prstGeom>
        </p:spPr>
        <p:txBody>
          <a:bodyPr wrap="square">
            <a:spAutoFit/>
          </a:bodyPr>
          <a:lstStyle/>
          <a:p>
            <a:r>
              <a:rPr lang="ru-RU" sz="2400" b="1" dirty="0">
                <a:latin typeface="Times New Roman" pitchFamily="18" charset="0"/>
                <a:cs typeface="Times New Roman" pitchFamily="18" charset="0"/>
              </a:rPr>
              <a:t>У. Джемс </a:t>
            </a:r>
            <a:r>
              <a:rPr lang="ru-RU" sz="2400" dirty="0" err="1">
                <a:latin typeface="Times New Roman" pitchFamily="18" charset="0"/>
                <a:cs typeface="Times New Roman" pitchFamily="18" charset="0"/>
              </a:rPr>
              <a:t>зейінді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толықтай </a:t>
            </a:r>
            <a:r>
              <a:rPr lang="ru-RU" sz="2400" dirty="0" err="1" smtClean="0">
                <a:latin typeface="Times New Roman" pitchFamily="18" charset="0"/>
                <a:cs typeface="Times New Roman" pitchFamily="18" charset="0"/>
              </a:rPr>
              <a:t>физиологиялық </a:t>
            </a:r>
            <a:r>
              <a:rPr lang="ru-RU" sz="2400" dirty="0" err="1">
                <a:latin typeface="Times New Roman" pitchFamily="18" charset="0"/>
                <a:cs typeface="Times New Roman" pitchFamily="18" charset="0"/>
              </a:rPr>
              <a:t>шартқа тәуелді психикалық </a:t>
            </a:r>
            <a:r>
              <a:rPr lang="ru-RU" sz="2400" dirty="0">
                <a:latin typeface="Times New Roman" pitchFamily="18" charset="0"/>
                <a:cs typeface="Times New Roman" pitchFamily="18" charset="0"/>
              </a:rPr>
              <a:t>процесс </a:t>
            </a:r>
            <a:r>
              <a:rPr lang="ru-RU" sz="2400" dirty="0" err="1">
                <a:latin typeface="Times New Roman" pitchFamily="18" charset="0"/>
                <a:cs typeface="Times New Roman" pitchFamily="18" charset="0"/>
              </a:rPr>
              <a:t>ретінде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қарастырады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объектілерінің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солай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анықталатынына</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сенімді</a:t>
            </a:r>
            <a:r>
              <a:rPr lang="ru-RU" sz="2400" dirty="0" smtClean="0">
                <a:latin typeface="Times New Roman" pitchFamily="18" charset="0"/>
                <a:cs typeface="Times New Roman" pitchFamily="18" charset="0"/>
              </a:rPr>
              <a:t>.</a:t>
            </a:r>
          </a:p>
          <a:p>
            <a:endParaRPr lang="kk-KZ" sz="2400" dirty="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Әр </a:t>
            </a:r>
            <a:r>
              <a:rPr lang="ru-RU" sz="2400" dirty="0" err="1">
                <a:latin typeface="Times New Roman" pitchFamily="18" charset="0"/>
                <a:cs typeface="Times New Roman" pitchFamily="18" charset="0"/>
              </a:rPr>
              <a:t>түрлі импульстер</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жоғарыдан </a:t>
            </a:r>
            <a:r>
              <a:rPr lang="ru-RU" sz="2400" dirty="0">
                <a:latin typeface="Times New Roman" pitchFamily="18" charset="0"/>
                <a:cs typeface="Times New Roman" pitchFamily="18" charset="0"/>
              </a:rPr>
              <a:t>(ми </a:t>
            </a:r>
            <a:r>
              <a:rPr lang="ru-RU" sz="2400" dirty="0" err="1">
                <a:latin typeface="Times New Roman" pitchFamily="18" charset="0"/>
                <a:cs typeface="Times New Roman" pitchFamily="18" charset="0"/>
              </a:rPr>
              <a:t>қабығынан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төменгі </a:t>
            </a:r>
            <a:r>
              <a:rPr lang="ru-RU" sz="2400" dirty="0">
                <a:latin typeface="Times New Roman" pitchFamily="18" charset="0"/>
                <a:cs typeface="Times New Roman" pitchFamily="18" charset="0"/>
              </a:rPr>
              <a:t>ми </a:t>
            </a:r>
            <a:r>
              <a:rPr lang="ru-RU" sz="2400" dirty="0" err="1">
                <a:latin typeface="Times New Roman" pitchFamily="18" charset="0"/>
                <a:cs typeface="Times New Roman" pitchFamily="18" charset="0"/>
              </a:rPr>
              <a:t>алаптарына</a:t>
            </a:r>
            <a:r>
              <a:rPr lang="ru-RU" sz="2400" dirty="0">
                <a:latin typeface="Times New Roman" pitchFamily="18" charset="0"/>
                <a:cs typeface="Times New Roman" pitchFamily="18" charset="0"/>
              </a:rPr>
              <a:t> (ми </a:t>
            </a:r>
            <a:r>
              <a:rPr lang="ru-RU" sz="2400" dirty="0" err="1">
                <a:latin typeface="Times New Roman" pitchFamily="18" charset="0"/>
                <a:cs typeface="Times New Roman" pitchFamily="18" charset="0"/>
              </a:rPr>
              <a:t>бағанасы </a:t>
            </a:r>
            <a:r>
              <a:rPr lang="ru-RU" sz="2400" dirty="0">
                <a:latin typeface="Times New Roman" pitchFamily="18" charset="0"/>
                <a:cs typeface="Times New Roman" pitchFamily="18" charset="0"/>
              </a:rPr>
              <a:t>т.б.) </a:t>
            </a:r>
            <a:r>
              <a:rPr lang="ru-RU" sz="2400" dirty="0" err="1" smtClean="0">
                <a:latin typeface="Times New Roman" pitchFamily="18" charset="0"/>
                <a:cs typeface="Times New Roman" pitchFamily="18" charset="0"/>
              </a:rPr>
              <a:t>келіп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оларды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өзіне бағындырады.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төмендеуші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ретикулярлық</a:t>
            </a:r>
            <a:r>
              <a:rPr lang="ru-RU" sz="2400" dirty="0">
                <a:latin typeface="Times New Roman" pitchFamily="18" charset="0"/>
                <a:cs typeface="Times New Roman" pitchFamily="18" charset="0"/>
              </a:rPr>
              <a:t>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формация </a:t>
            </a:r>
            <a:r>
              <a:rPr lang="ru-RU" sz="2400" dirty="0" err="1">
                <a:latin typeface="Times New Roman" pitchFamily="18" charset="0"/>
                <a:cs typeface="Times New Roman" pitchFamily="18" charset="0"/>
              </a:rPr>
              <a:t>деп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аталады</a:t>
            </a:r>
            <a:r>
              <a:rPr lang="ru-RU" sz="2400" dirty="0">
                <a:latin typeface="Times New Roman" pitchFamily="18" charset="0"/>
                <a:cs typeface="Times New Roman" pitchFamily="18" charset="0"/>
              </a:rPr>
              <a:t>. 1958-1960 </a:t>
            </a:r>
            <a:r>
              <a:rPr lang="ru-RU" sz="2400" dirty="0" err="1">
                <a:latin typeface="Times New Roman" pitchFamily="18" charset="0"/>
                <a:cs typeface="Times New Roman" pitchFamily="18" charset="0"/>
              </a:rPr>
              <a:t>жж</a:t>
            </a:r>
            <a:r>
              <a:rPr lang="ru-RU" sz="2400" dirty="0">
                <a:latin typeface="Times New Roman" pitchFamily="18" charset="0"/>
                <a:cs typeface="Times New Roman" pitchFamily="18" charset="0"/>
              </a:rPr>
              <a:t>. АҚШ </a:t>
            </a:r>
            <a:r>
              <a:rPr lang="ru-RU" sz="2400" dirty="0" err="1">
                <a:latin typeface="Times New Roman" pitchFamily="18" charset="0"/>
                <a:cs typeface="Times New Roman" pitchFamily="18" charset="0"/>
              </a:rPr>
              <a:t>ғалым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Г.Мэгун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италия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ғалымы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Моруций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импульстардьщ</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төменнен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жоғары</a:t>
            </a:r>
            <a:r>
              <a:rPr lang="ru-RU" sz="2400" dirty="0">
                <a:latin typeface="Times New Roman" pitchFamily="18" charset="0"/>
                <a:cs typeface="Times New Roman" pitchFamily="18" charset="0"/>
              </a:rPr>
              <a:t> ми </a:t>
            </a:r>
            <a:r>
              <a:rPr lang="ru-RU" sz="2400" dirty="0" err="1">
                <a:latin typeface="Times New Roman" pitchFamily="18" charset="0"/>
                <a:cs typeface="Times New Roman" pitchFamily="18" charset="0"/>
              </a:rPr>
              <a:t>алаптарына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жетіп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жұмысыка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әсерін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тигізе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алатынын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дәлелдеп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береді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Мұны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өрлеуші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ретикулярлық</a:t>
            </a:r>
            <a:r>
              <a:rPr lang="ru-RU" sz="2400" dirty="0">
                <a:latin typeface="Times New Roman" pitchFamily="18" charset="0"/>
                <a:cs typeface="Times New Roman" pitchFamily="18" charset="0"/>
              </a:rPr>
              <a:t> формация </a:t>
            </a:r>
            <a:r>
              <a:rPr lang="ru-RU" sz="2400" dirty="0" err="1">
                <a:latin typeface="Times New Roman" pitchFamily="18" charset="0"/>
                <a:cs typeface="Times New Roman" pitchFamily="18" charset="0"/>
              </a:rPr>
              <a:t>деп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атайды</a:t>
            </a:r>
            <a:r>
              <a:rPr lang="ru-RU" sz="2400" dirty="0">
                <a:latin typeface="Times New Roman" pitchFamily="18" charset="0"/>
                <a:cs typeface="Times New Roman" pitchFamily="18" charset="0"/>
              </a:rPr>
              <a:t>.</a:t>
            </a:r>
          </a:p>
          <a:p>
            <a:endParaRPr lang="ru-RU"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137318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8064896" cy="5760640"/>
          </a:xfrm>
          <a:prstGeom prst="rect">
            <a:avLst/>
          </a:prstGeom>
        </p:spPr>
        <p:txBody>
          <a:bodyPr wrap="square">
            <a:spAutoFit/>
          </a:bodyPr>
          <a:lstStyle/>
          <a:p>
            <a:pPr algn="ctr"/>
            <a:r>
              <a:rPr lang="ru-RU" sz="3600" b="1" dirty="0">
                <a:latin typeface="Times New Roman" pitchFamily="18" charset="0"/>
                <a:cs typeface="Times New Roman" pitchFamily="18" charset="0"/>
              </a:rPr>
              <a:t>Шеррингтон  </a:t>
            </a:r>
            <a:r>
              <a:rPr lang="ru-RU" sz="3600" b="1" dirty="0" err="1" smtClean="0">
                <a:latin typeface="Times New Roman" pitchFamily="18" charset="0"/>
                <a:cs typeface="Times New Roman" pitchFamily="18" charset="0"/>
              </a:rPr>
              <a:t>воронкасы</a:t>
            </a:r>
            <a:r>
              <a:rPr lang="ru-RU" sz="3600" b="1" dirty="0" smtClean="0">
                <a:latin typeface="Times New Roman" pitchFamily="18" charset="0"/>
                <a:cs typeface="Times New Roman" pitchFamily="18" charset="0"/>
              </a:rPr>
              <a:t> </a:t>
            </a:r>
          </a:p>
          <a:p>
            <a:pPr algn="just"/>
            <a:endParaRPr lang="ru-RU" dirty="0" smtClean="0">
              <a:latin typeface="Times New Roman" pitchFamily="18" charset="0"/>
              <a:cs typeface="Times New Roman" pitchFamily="18" charset="0"/>
            </a:endParaRPr>
          </a:p>
          <a:p>
            <a:pPr algn="just"/>
            <a:r>
              <a:rPr lang="ru-RU" sz="2000" dirty="0" err="1" smtClean="0">
                <a:latin typeface="Times New Roman" pitchFamily="18" charset="0"/>
                <a:cs typeface="Times New Roman" pitchFamily="18" charset="0"/>
              </a:rPr>
              <a:t>Зейіннің </a:t>
            </a:r>
            <a:r>
              <a:rPr lang="ru-RU" sz="2000" dirty="0" err="1">
                <a:latin typeface="Times New Roman" pitchFamily="18" charset="0"/>
                <a:cs typeface="Times New Roman" pitchFamily="18" charset="0"/>
              </a:rPr>
              <a:t>физиологиялық табиғатын түсінуде танымал</a:t>
            </a:r>
            <a:r>
              <a:rPr lang="ru-RU" sz="2000" dirty="0">
                <a:latin typeface="Times New Roman" pitchFamily="18" charset="0"/>
                <a:cs typeface="Times New Roman" pitchFamily="18" charset="0"/>
              </a:rPr>
              <a:t> физиолог Чарльз Шеррингтон </a:t>
            </a:r>
            <a:r>
              <a:rPr lang="ru-RU" sz="2000" dirty="0" err="1">
                <a:latin typeface="Times New Roman" pitchFamily="18" charset="0"/>
                <a:cs typeface="Times New Roman" pitchFamily="18" charset="0"/>
              </a:rPr>
              <a:t>еңбегінің маңызы зор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болды</a:t>
            </a:r>
            <a:r>
              <a:rPr lang="ru-RU" sz="2000" dirty="0">
                <a:latin typeface="Times New Roman" pitchFamily="18" charset="0"/>
                <a:cs typeface="Times New Roman" pitchFamily="18" charset="0"/>
              </a:rPr>
              <a:t>. Координация </a:t>
            </a:r>
            <a:r>
              <a:rPr lang="ru-RU" sz="2000" dirty="0" err="1">
                <a:latin typeface="Times New Roman" pitchFamily="18" charset="0"/>
                <a:cs typeface="Times New Roman" pitchFamily="18" charset="0"/>
              </a:rPr>
              <a:t>қозғалысын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зерттей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отырып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a:t>
            </a:r>
            <a:r>
              <a:rPr lang="ru-RU" sz="2000" dirty="0">
                <a:latin typeface="Times New Roman" pitchFamily="18" charset="0"/>
                <a:cs typeface="Times New Roman" pitchFamily="18" charset="0"/>
              </a:rPr>
              <a:t> «Шеррингтон </a:t>
            </a:r>
            <a:r>
              <a:rPr lang="ru-RU" sz="2000" dirty="0" err="1">
                <a:latin typeface="Times New Roman" pitchFamily="18" charset="0"/>
                <a:cs typeface="Times New Roman" pitchFamily="18" charset="0"/>
              </a:rPr>
              <a:t>воронкасы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деген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атқа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жуйке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жүйесі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жұмысының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бірден-бір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принциптерін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анықтады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Шеррингтонның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теориясы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бойынша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адамға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етуші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қоздырғыштардың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арасында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күрес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Егер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бір-біріне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ұқсас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қоздырғыштар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болса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бір-бірін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толықтырып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бір-біріне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беріп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отырады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Егер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қоздырғыштар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қарама-қарсы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болса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арасында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күрес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әлсіздері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жеңіліп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күштілері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жеңеді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Күшті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қоздырғыштарға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сезгіш</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жолдар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қимыл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таратушы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психикаға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барған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оларға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тиісті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жауап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қайтарылады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Міне</a:t>
            </a:r>
            <a:r>
              <a:rPr lang="ru-RU" sz="2000" dirty="0">
                <a:latin typeface="Times New Roman" pitchFamily="18" charset="0"/>
                <a:cs typeface="Times New Roman" pitchFamily="18" charset="0"/>
              </a:rPr>
              <a:t>, осы </a:t>
            </a:r>
            <a:r>
              <a:rPr lang="ru-RU" sz="2000" dirty="0" err="1">
                <a:latin typeface="Times New Roman" pitchFamily="18" charset="0"/>
                <a:cs typeface="Times New Roman" pitchFamily="18" charset="0"/>
              </a:rPr>
              <a:t>қайтарылатын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жауаптар</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зейін</a:t>
            </a:r>
            <a:r>
              <a:rPr lang="ru-RU" sz="2000" dirty="0">
                <a:latin typeface="Times New Roman" pitchFamily="18" charset="0"/>
                <a:cs typeface="Times New Roman" pitchFamily="18" charset="0"/>
              </a:rPr>
              <a:t>.</a:t>
            </a:r>
          </a:p>
          <a:p>
            <a:pPr algn="just"/>
            <a:r>
              <a:rPr lang="ru-RU" sz="2000" dirty="0" err="1">
                <a:latin typeface="Times New Roman" pitchFamily="18" charset="0"/>
                <a:cs typeface="Times New Roman" pitchFamily="18" charset="0"/>
              </a:rPr>
              <a:t>Шеррингтонның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теориясы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бойынша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белсенді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ерікті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әрекет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түсінуге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болмайды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Өйткені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зейінді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етуші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күшті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қоздырғыштарға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ғана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қайтарылатын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жауап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ретінде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түсіндіреді</a:t>
            </a:r>
            <a:r>
              <a:rPr lang="ru-RU" sz="2000" dirty="0">
                <a:latin typeface="Times New Roman" pitchFamily="18" charset="0"/>
                <a:cs typeface="Times New Roman" pitchFamily="18" charset="0"/>
              </a:rPr>
              <a:t>.</a:t>
            </a:r>
          </a:p>
        </p:txBody>
      </p:sp>
    </p:spTree>
    <p:extLst>
      <p:ext uri="{BB962C8B-B14F-4D97-AF65-F5344CB8AC3E}">
        <p14:creationId xmlns="" xmlns:p14="http://schemas.microsoft.com/office/powerpoint/2010/main" val="14711083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7|1.4|2.2|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647</TotalTime>
  <Words>701</Words>
  <Application>Microsoft Office PowerPoint</Application>
  <PresentationFormat>Экран (4:3)</PresentationFormat>
  <Paragraphs>92</Paragraphs>
  <Slides>21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21</vt:i4>
      </vt:variant>
    </vt:vector>
  </HeadingPairs>
  <TitlesOfParts>
    <vt:vector size="24" baseType="lpstr">
      <vt:lpstr>Волна</vt:lpstr>
      <vt:lpstr>Фотография Microsoft Photo Editor 3.0</vt:lpstr>
      <vt:lpstr>Диаграмма Microsoft Graph</vt:lpstr>
      <vt:lpstr>Зейін және іс-әрекет   6 лекция </vt:lpstr>
      <vt:lpstr>Жоспар: </vt:lpstr>
      <vt:lpstr>Зейіннің адам өміріндегі маңызы</vt:lpstr>
      <vt:lpstr>Зейін және іс-әрекет барысы мен нәтижесі</vt:lpstr>
      <vt:lpstr> </vt:lpstr>
      <vt:lpstr>Слайд 6</vt:lpstr>
      <vt:lpstr>Слайд 7</vt:lpstr>
      <vt:lpstr>Слайд 8</vt:lpstr>
      <vt:lpstr>Слайд 9</vt:lpstr>
      <vt:lpstr>Слайд 10</vt:lpstr>
      <vt:lpstr>Слайд 11</vt:lpstr>
      <vt:lpstr>Зейіннің физиологиялық негізі</vt:lpstr>
      <vt:lpstr>Өрлеуші ретикулярлық формация</vt:lpstr>
      <vt:lpstr>Төмендеуші ретикулярлық формация</vt:lpstr>
      <vt:lpstr>Слайд 15</vt:lpstr>
      <vt:lpstr>Слайд 16</vt:lpstr>
      <vt:lpstr>Слайд 17</vt:lpstr>
      <vt:lpstr>Слайд 18</vt:lpstr>
      <vt:lpstr>Слайд 19</vt:lpstr>
      <vt:lpstr>Қорытынды</vt:lpstr>
      <vt:lpstr>Ұсынылатын әдебиеттер:</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Владелец</dc:creator>
  <cp:lastModifiedBy>ASUS</cp:lastModifiedBy>
  <cp:revision>63</cp:revision>
  <dcterms:created xsi:type="dcterms:W3CDTF">2012-02-13T05:44:28Z</dcterms:created>
  <dcterms:modified xsi:type="dcterms:W3CDTF">2023-06-06T04:49:24Z</dcterms:modified>
</cp:coreProperties>
</file>