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26"/>
  </p:normalViewPr>
  <p:slideViewPr>
    <p:cSldViewPr snapToGrid="0">
      <p:cViewPr varScale="1">
        <p:scale>
          <a:sx n="90" d="100"/>
          <a:sy n="90" d="100"/>
        </p:scale>
        <p:origin x="232"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01661A-6E22-E86B-DF85-43BCC1D538C3}"/>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B650DF33-6CA7-E50E-9DC0-64BDC3C2B7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CAC86D8D-43E6-6CB2-953A-21A18EB9226E}"/>
              </a:ext>
            </a:extLst>
          </p:cNvPr>
          <p:cNvSpPr>
            <a:spLocks noGrp="1"/>
          </p:cNvSpPr>
          <p:nvPr>
            <p:ph type="dt" sz="half" idx="10"/>
          </p:nvPr>
        </p:nvSpPr>
        <p:spPr/>
        <p:txBody>
          <a:bodyPr/>
          <a:lstStyle/>
          <a:p>
            <a:fld id="{F4B27E13-0D34-6347-B9BD-16E86A1AD723}" type="datetimeFigureOut">
              <a:rPr lang="ru-KZ" smtClean="0"/>
              <a:t>10.11.2022</a:t>
            </a:fld>
            <a:endParaRPr lang="ru-KZ"/>
          </a:p>
        </p:txBody>
      </p:sp>
      <p:sp>
        <p:nvSpPr>
          <p:cNvPr id="5" name="Нижний колонтитул 4">
            <a:extLst>
              <a:ext uri="{FF2B5EF4-FFF2-40B4-BE49-F238E27FC236}">
                <a16:creationId xmlns:a16="http://schemas.microsoft.com/office/drawing/2014/main" id="{63782D80-276D-2C3C-0446-CD3E17A27C57}"/>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72174237-71CA-E1DA-2CE0-C22F6E27B1E8}"/>
              </a:ext>
            </a:extLst>
          </p:cNvPr>
          <p:cNvSpPr>
            <a:spLocks noGrp="1"/>
          </p:cNvSpPr>
          <p:nvPr>
            <p:ph type="sldNum" sz="quarter" idx="12"/>
          </p:nvPr>
        </p:nvSpPr>
        <p:spPr/>
        <p:txBody>
          <a:bodyPr/>
          <a:lstStyle/>
          <a:p>
            <a:fld id="{C51480FF-898E-D34D-90FC-ECBA13D57604}" type="slidenum">
              <a:rPr lang="ru-KZ" smtClean="0"/>
              <a:t>‹#›</a:t>
            </a:fld>
            <a:endParaRPr lang="ru-KZ"/>
          </a:p>
        </p:txBody>
      </p:sp>
    </p:spTree>
    <p:extLst>
      <p:ext uri="{BB962C8B-B14F-4D97-AF65-F5344CB8AC3E}">
        <p14:creationId xmlns:p14="http://schemas.microsoft.com/office/powerpoint/2010/main" val="655105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B941BE-4F38-4A46-1897-195D5A2A3731}"/>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0F722E66-F12B-6FD2-9156-485C2FE1C2A2}"/>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5944D0B5-AF1F-E25F-EE59-53EAADE69464}"/>
              </a:ext>
            </a:extLst>
          </p:cNvPr>
          <p:cNvSpPr>
            <a:spLocks noGrp="1"/>
          </p:cNvSpPr>
          <p:nvPr>
            <p:ph type="dt" sz="half" idx="10"/>
          </p:nvPr>
        </p:nvSpPr>
        <p:spPr/>
        <p:txBody>
          <a:bodyPr/>
          <a:lstStyle/>
          <a:p>
            <a:fld id="{F4B27E13-0D34-6347-B9BD-16E86A1AD723}" type="datetimeFigureOut">
              <a:rPr lang="ru-KZ" smtClean="0"/>
              <a:t>10.11.2022</a:t>
            </a:fld>
            <a:endParaRPr lang="ru-KZ"/>
          </a:p>
        </p:txBody>
      </p:sp>
      <p:sp>
        <p:nvSpPr>
          <p:cNvPr id="5" name="Нижний колонтитул 4">
            <a:extLst>
              <a:ext uri="{FF2B5EF4-FFF2-40B4-BE49-F238E27FC236}">
                <a16:creationId xmlns:a16="http://schemas.microsoft.com/office/drawing/2014/main" id="{27A60140-6BFD-8054-3E68-61D8818614CE}"/>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BA808D32-2F92-34B4-F05F-8554D1E1DC15}"/>
              </a:ext>
            </a:extLst>
          </p:cNvPr>
          <p:cNvSpPr>
            <a:spLocks noGrp="1"/>
          </p:cNvSpPr>
          <p:nvPr>
            <p:ph type="sldNum" sz="quarter" idx="12"/>
          </p:nvPr>
        </p:nvSpPr>
        <p:spPr/>
        <p:txBody>
          <a:bodyPr/>
          <a:lstStyle/>
          <a:p>
            <a:fld id="{C51480FF-898E-D34D-90FC-ECBA13D57604}" type="slidenum">
              <a:rPr lang="ru-KZ" smtClean="0"/>
              <a:t>‹#›</a:t>
            </a:fld>
            <a:endParaRPr lang="ru-KZ"/>
          </a:p>
        </p:txBody>
      </p:sp>
    </p:spTree>
    <p:extLst>
      <p:ext uri="{BB962C8B-B14F-4D97-AF65-F5344CB8AC3E}">
        <p14:creationId xmlns:p14="http://schemas.microsoft.com/office/powerpoint/2010/main" val="3885434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1A59C8B4-7B47-3830-BD93-0C1866C983E4}"/>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573FF020-9880-ECAC-FE01-C4C126238F60}"/>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A5383DC7-E45C-3720-DF15-B23A911E779C}"/>
              </a:ext>
            </a:extLst>
          </p:cNvPr>
          <p:cNvSpPr>
            <a:spLocks noGrp="1"/>
          </p:cNvSpPr>
          <p:nvPr>
            <p:ph type="dt" sz="half" idx="10"/>
          </p:nvPr>
        </p:nvSpPr>
        <p:spPr/>
        <p:txBody>
          <a:bodyPr/>
          <a:lstStyle/>
          <a:p>
            <a:fld id="{F4B27E13-0D34-6347-B9BD-16E86A1AD723}" type="datetimeFigureOut">
              <a:rPr lang="ru-KZ" smtClean="0"/>
              <a:t>10.11.2022</a:t>
            </a:fld>
            <a:endParaRPr lang="ru-KZ"/>
          </a:p>
        </p:txBody>
      </p:sp>
      <p:sp>
        <p:nvSpPr>
          <p:cNvPr id="5" name="Нижний колонтитул 4">
            <a:extLst>
              <a:ext uri="{FF2B5EF4-FFF2-40B4-BE49-F238E27FC236}">
                <a16:creationId xmlns:a16="http://schemas.microsoft.com/office/drawing/2014/main" id="{EE3427A0-948F-6910-3262-B5EEA52C8E14}"/>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E016A65A-1D27-1851-B84F-97F07BA7A310}"/>
              </a:ext>
            </a:extLst>
          </p:cNvPr>
          <p:cNvSpPr>
            <a:spLocks noGrp="1"/>
          </p:cNvSpPr>
          <p:nvPr>
            <p:ph type="sldNum" sz="quarter" idx="12"/>
          </p:nvPr>
        </p:nvSpPr>
        <p:spPr/>
        <p:txBody>
          <a:bodyPr/>
          <a:lstStyle/>
          <a:p>
            <a:fld id="{C51480FF-898E-D34D-90FC-ECBA13D57604}" type="slidenum">
              <a:rPr lang="ru-KZ" smtClean="0"/>
              <a:t>‹#›</a:t>
            </a:fld>
            <a:endParaRPr lang="ru-KZ"/>
          </a:p>
        </p:txBody>
      </p:sp>
    </p:spTree>
    <p:extLst>
      <p:ext uri="{BB962C8B-B14F-4D97-AF65-F5344CB8AC3E}">
        <p14:creationId xmlns:p14="http://schemas.microsoft.com/office/powerpoint/2010/main" val="4198202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21EC2C-670F-A683-4C96-2B7C8D029647}"/>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2AD6E4DB-654E-89EE-D24E-ED240F3E751D}"/>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6C568A07-950A-74D4-CCED-229A60821616}"/>
              </a:ext>
            </a:extLst>
          </p:cNvPr>
          <p:cNvSpPr>
            <a:spLocks noGrp="1"/>
          </p:cNvSpPr>
          <p:nvPr>
            <p:ph type="dt" sz="half" idx="10"/>
          </p:nvPr>
        </p:nvSpPr>
        <p:spPr/>
        <p:txBody>
          <a:bodyPr/>
          <a:lstStyle/>
          <a:p>
            <a:fld id="{F4B27E13-0D34-6347-B9BD-16E86A1AD723}" type="datetimeFigureOut">
              <a:rPr lang="ru-KZ" smtClean="0"/>
              <a:t>10.11.2022</a:t>
            </a:fld>
            <a:endParaRPr lang="ru-KZ"/>
          </a:p>
        </p:txBody>
      </p:sp>
      <p:sp>
        <p:nvSpPr>
          <p:cNvPr id="5" name="Нижний колонтитул 4">
            <a:extLst>
              <a:ext uri="{FF2B5EF4-FFF2-40B4-BE49-F238E27FC236}">
                <a16:creationId xmlns:a16="http://schemas.microsoft.com/office/drawing/2014/main" id="{A572BD20-D1C5-405D-0F60-1D1CDF853517}"/>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EF1CCF25-65C3-ADF2-575A-030E02C26B64}"/>
              </a:ext>
            </a:extLst>
          </p:cNvPr>
          <p:cNvSpPr>
            <a:spLocks noGrp="1"/>
          </p:cNvSpPr>
          <p:nvPr>
            <p:ph type="sldNum" sz="quarter" idx="12"/>
          </p:nvPr>
        </p:nvSpPr>
        <p:spPr/>
        <p:txBody>
          <a:bodyPr/>
          <a:lstStyle/>
          <a:p>
            <a:fld id="{C51480FF-898E-D34D-90FC-ECBA13D57604}" type="slidenum">
              <a:rPr lang="ru-KZ" smtClean="0"/>
              <a:t>‹#›</a:t>
            </a:fld>
            <a:endParaRPr lang="ru-KZ"/>
          </a:p>
        </p:txBody>
      </p:sp>
    </p:spTree>
    <p:extLst>
      <p:ext uri="{BB962C8B-B14F-4D97-AF65-F5344CB8AC3E}">
        <p14:creationId xmlns:p14="http://schemas.microsoft.com/office/powerpoint/2010/main" val="172414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BE9637-E5A7-082D-E5E5-0913D9E3D5AF}"/>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14B28403-1F69-BF37-0B87-3689062E50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32B11604-6F6D-C3F5-91C9-452E8D14EC52}"/>
              </a:ext>
            </a:extLst>
          </p:cNvPr>
          <p:cNvSpPr>
            <a:spLocks noGrp="1"/>
          </p:cNvSpPr>
          <p:nvPr>
            <p:ph type="dt" sz="half" idx="10"/>
          </p:nvPr>
        </p:nvSpPr>
        <p:spPr/>
        <p:txBody>
          <a:bodyPr/>
          <a:lstStyle/>
          <a:p>
            <a:fld id="{F4B27E13-0D34-6347-B9BD-16E86A1AD723}" type="datetimeFigureOut">
              <a:rPr lang="ru-KZ" smtClean="0"/>
              <a:t>10.11.2022</a:t>
            </a:fld>
            <a:endParaRPr lang="ru-KZ"/>
          </a:p>
        </p:txBody>
      </p:sp>
      <p:sp>
        <p:nvSpPr>
          <p:cNvPr id="5" name="Нижний колонтитул 4">
            <a:extLst>
              <a:ext uri="{FF2B5EF4-FFF2-40B4-BE49-F238E27FC236}">
                <a16:creationId xmlns:a16="http://schemas.microsoft.com/office/drawing/2014/main" id="{5B97633E-3DCB-1857-B900-3881EB2440A7}"/>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4A6D4805-FF93-03E0-5566-044766054848}"/>
              </a:ext>
            </a:extLst>
          </p:cNvPr>
          <p:cNvSpPr>
            <a:spLocks noGrp="1"/>
          </p:cNvSpPr>
          <p:nvPr>
            <p:ph type="sldNum" sz="quarter" idx="12"/>
          </p:nvPr>
        </p:nvSpPr>
        <p:spPr/>
        <p:txBody>
          <a:bodyPr/>
          <a:lstStyle/>
          <a:p>
            <a:fld id="{C51480FF-898E-D34D-90FC-ECBA13D57604}" type="slidenum">
              <a:rPr lang="ru-KZ" smtClean="0"/>
              <a:t>‹#›</a:t>
            </a:fld>
            <a:endParaRPr lang="ru-KZ"/>
          </a:p>
        </p:txBody>
      </p:sp>
    </p:spTree>
    <p:extLst>
      <p:ext uri="{BB962C8B-B14F-4D97-AF65-F5344CB8AC3E}">
        <p14:creationId xmlns:p14="http://schemas.microsoft.com/office/powerpoint/2010/main" val="1470160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AA470D-B582-28CA-BD2E-428FB5761505}"/>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44B0B2FF-1AE3-FD69-1C6D-D806DDE93FE3}"/>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BDE56750-6581-DD46-7B89-2A0AB77BDB4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2173E037-EDEC-2D0E-F63B-05375F575F55}"/>
              </a:ext>
            </a:extLst>
          </p:cNvPr>
          <p:cNvSpPr>
            <a:spLocks noGrp="1"/>
          </p:cNvSpPr>
          <p:nvPr>
            <p:ph type="dt" sz="half" idx="10"/>
          </p:nvPr>
        </p:nvSpPr>
        <p:spPr/>
        <p:txBody>
          <a:bodyPr/>
          <a:lstStyle/>
          <a:p>
            <a:fld id="{F4B27E13-0D34-6347-B9BD-16E86A1AD723}" type="datetimeFigureOut">
              <a:rPr lang="ru-KZ" smtClean="0"/>
              <a:t>10.11.2022</a:t>
            </a:fld>
            <a:endParaRPr lang="ru-KZ"/>
          </a:p>
        </p:txBody>
      </p:sp>
      <p:sp>
        <p:nvSpPr>
          <p:cNvPr id="6" name="Нижний колонтитул 5">
            <a:extLst>
              <a:ext uri="{FF2B5EF4-FFF2-40B4-BE49-F238E27FC236}">
                <a16:creationId xmlns:a16="http://schemas.microsoft.com/office/drawing/2014/main" id="{86F1C89E-DF36-B586-04E6-F196C5FFD54C}"/>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A7C4F9EA-2866-7FF7-7315-A03898BFBEA6}"/>
              </a:ext>
            </a:extLst>
          </p:cNvPr>
          <p:cNvSpPr>
            <a:spLocks noGrp="1"/>
          </p:cNvSpPr>
          <p:nvPr>
            <p:ph type="sldNum" sz="quarter" idx="12"/>
          </p:nvPr>
        </p:nvSpPr>
        <p:spPr/>
        <p:txBody>
          <a:bodyPr/>
          <a:lstStyle/>
          <a:p>
            <a:fld id="{C51480FF-898E-D34D-90FC-ECBA13D57604}" type="slidenum">
              <a:rPr lang="ru-KZ" smtClean="0"/>
              <a:t>‹#›</a:t>
            </a:fld>
            <a:endParaRPr lang="ru-KZ"/>
          </a:p>
        </p:txBody>
      </p:sp>
    </p:spTree>
    <p:extLst>
      <p:ext uri="{BB962C8B-B14F-4D97-AF65-F5344CB8AC3E}">
        <p14:creationId xmlns:p14="http://schemas.microsoft.com/office/powerpoint/2010/main" val="3719901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EB556F-A91E-5D35-2191-2E7AA08C3865}"/>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91E0A495-0CD6-011B-8CE1-50C28DFA68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0218FF9F-3F43-5A80-E2D8-1E09F9C989E0}"/>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43C9B899-153B-5027-821E-8F5955DA6B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71426A85-FFE6-26BC-B5E4-C79E1E2DBC44}"/>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4F17E235-99F5-00D3-BD4F-D61E174340BC}"/>
              </a:ext>
            </a:extLst>
          </p:cNvPr>
          <p:cNvSpPr>
            <a:spLocks noGrp="1"/>
          </p:cNvSpPr>
          <p:nvPr>
            <p:ph type="dt" sz="half" idx="10"/>
          </p:nvPr>
        </p:nvSpPr>
        <p:spPr/>
        <p:txBody>
          <a:bodyPr/>
          <a:lstStyle/>
          <a:p>
            <a:fld id="{F4B27E13-0D34-6347-B9BD-16E86A1AD723}" type="datetimeFigureOut">
              <a:rPr lang="ru-KZ" smtClean="0"/>
              <a:t>10.11.2022</a:t>
            </a:fld>
            <a:endParaRPr lang="ru-KZ"/>
          </a:p>
        </p:txBody>
      </p:sp>
      <p:sp>
        <p:nvSpPr>
          <p:cNvPr id="8" name="Нижний колонтитул 7">
            <a:extLst>
              <a:ext uri="{FF2B5EF4-FFF2-40B4-BE49-F238E27FC236}">
                <a16:creationId xmlns:a16="http://schemas.microsoft.com/office/drawing/2014/main" id="{CA4BECE8-DA97-76F9-2AFF-66096CE1317F}"/>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0182ADC0-952B-FEEA-283F-42BD0B754996}"/>
              </a:ext>
            </a:extLst>
          </p:cNvPr>
          <p:cNvSpPr>
            <a:spLocks noGrp="1"/>
          </p:cNvSpPr>
          <p:nvPr>
            <p:ph type="sldNum" sz="quarter" idx="12"/>
          </p:nvPr>
        </p:nvSpPr>
        <p:spPr/>
        <p:txBody>
          <a:bodyPr/>
          <a:lstStyle/>
          <a:p>
            <a:fld id="{C51480FF-898E-D34D-90FC-ECBA13D57604}" type="slidenum">
              <a:rPr lang="ru-KZ" smtClean="0"/>
              <a:t>‹#›</a:t>
            </a:fld>
            <a:endParaRPr lang="ru-KZ"/>
          </a:p>
        </p:txBody>
      </p:sp>
    </p:spTree>
    <p:extLst>
      <p:ext uri="{BB962C8B-B14F-4D97-AF65-F5344CB8AC3E}">
        <p14:creationId xmlns:p14="http://schemas.microsoft.com/office/powerpoint/2010/main" val="1073580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8EC233-DEEF-098B-EAAD-684222F3BA91}"/>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EE3666F0-8CC5-DD24-68B3-83D17D47E00D}"/>
              </a:ext>
            </a:extLst>
          </p:cNvPr>
          <p:cNvSpPr>
            <a:spLocks noGrp="1"/>
          </p:cNvSpPr>
          <p:nvPr>
            <p:ph type="dt" sz="half" idx="10"/>
          </p:nvPr>
        </p:nvSpPr>
        <p:spPr/>
        <p:txBody>
          <a:bodyPr/>
          <a:lstStyle/>
          <a:p>
            <a:fld id="{F4B27E13-0D34-6347-B9BD-16E86A1AD723}" type="datetimeFigureOut">
              <a:rPr lang="ru-KZ" smtClean="0"/>
              <a:t>10.11.2022</a:t>
            </a:fld>
            <a:endParaRPr lang="ru-KZ"/>
          </a:p>
        </p:txBody>
      </p:sp>
      <p:sp>
        <p:nvSpPr>
          <p:cNvPr id="4" name="Нижний колонтитул 3">
            <a:extLst>
              <a:ext uri="{FF2B5EF4-FFF2-40B4-BE49-F238E27FC236}">
                <a16:creationId xmlns:a16="http://schemas.microsoft.com/office/drawing/2014/main" id="{89915E8C-F146-47BA-0E79-B6608CD4DA7A}"/>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CA79D80F-B1A0-74A6-5B60-2E00A677FD72}"/>
              </a:ext>
            </a:extLst>
          </p:cNvPr>
          <p:cNvSpPr>
            <a:spLocks noGrp="1"/>
          </p:cNvSpPr>
          <p:nvPr>
            <p:ph type="sldNum" sz="quarter" idx="12"/>
          </p:nvPr>
        </p:nvSpPr>
        <p:spPr/>
        <p:txBody>
          <a:bodyPr/>
          <a:lstStyle/>
          <a:p>
            <a:fld id="{C51480FF-898E-D34D-90FC-ECBA13D57604}" type="slidenum">
              <a:rPr lang="ru-KZ" smtClean="0"/>
              <a:t>‹#›</a:t>
            </a:fld>
            <a:endParaRPr lang="ru-KZ"/>
          </a:p>
        </p:txBody>
      </p:sp>
    </p:spTree>
    <p:extLst>
      <p:ext uri="{BB962C8B-B14F-4D97-AF65-F5344CB8AC3E}">
        <p14:creationId xmlns:p14="http://schemas.microsoft.com/office/powerpoint/2010/main" val="344476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9E0B7EE5-444E-94BD-1283-042FF506E498}"/>
              </a:ext>
            </a:extLst>
          </p:cNvPr>
          <p:cNvSpPr>
            <a:spLocks noGrp="1"/>
          </p:cNvSpPr>
          <p:nvPr>
            <p:ph type="dt" sz="half" idx="10"/>
          </p:nvPr>
        </p:nvSpPr>
        <p:spPr/>
        <p:txBody>
          <a:bodyPr/>
          <a:lstStyle/>
          <a:p>
            <a:fld id="{F4B27E13-0D34-6347-B9BD-16E86A1AD723}" type="datetimeFigureOut">
              <a:rPr lang="ru-KZ" smtClean="0"/>
              <a:t>10.11.2022</a:t>
            </a:fld>
            <a:endParaRPr lang="ru-KZ"/>
          </a:p>
        </p:txBody>
      </p:sp>
      <p:sp>
        <p:nvSpPr>
          <p:cNvPr id="3" name="Нижний колонтитул 2">
            <a:extLst>
              <a:ext uri="{FF2B5EF4-FFF2-40B4-BE49-F238E27FC236}">
                <a16:creationId xmlns:a16="http://schemas.microsoft.com/office/drawing/2014/main" id="{AED9C0F1-36C9-B249-9C87-BCB1B51D3762}"/>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52C9C738-57EC-A7EA-1FEE-FDC4332F6C1B}"/>
              </a:ext>
            </a:extLst>
          </p:cNvPr>
          <p:cNvSpPr>
            <a:spLocks noGrp="1"/>
          </p:cNvSpPr>
          <p:nvPr>
            <p:ph type="sldNum" sz="quarter" idx="12"/>
          </p:nvPr>
        </p:nvSpPr>
        <p:spPr/>
        <p:txBody>
          <a:bodyPr/>
          <a:lstStyle/>
          <a:p>
            <a:fld id="{C51480FF-898E-D34D-90FC-ECBA13D57604}" type="slidenum">
              <a:rPr lang="ru-KZ" smtClean="0"/>
              <a:t>‹#›</a:t>
            </a:fld>
            <a:endParaRPr lang="ru-KZ"/>
          </a:p>
        </p:txBody>
      </p:sp>
    </p:spTree>
    <p:extLst>
      <p:ext uri="{BB962C8B-B14F-4D97-AF65-F5344CB8AC3E}">
        <p14:creationId xmlns:p14="http://schemas.microsoft.com/office/powerpoint/2010/main" val="1756870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09B1F1-B4E7-E46C-1591-71822827BC0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49AD98F1-E932-301B-CBA0-BE79FC5835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FC609832-C0F0-785B-0FF5-0C76FDC8C5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F3670D7-B2DD-45BA-A37D-15EE8FA0B4E3}"/>
              </a:ext>
            </a:extLst>
          </p:cNvPr>
          <p:cNvSpPr>
            <a:spLocks noGrp="1"/>
          </p:cNvSpPr>
          <p:nvPr>
            <p:ph type="dt" sz="half" idx="10"/>
          </p:nvPr>
        </p:nvSpPr>
        <p:spPr/>
        <p:txBody>
          <a:bodyPr/>
          <a:lstStyle/>
          <a:p>
            <a:fld id="{F4B27E13-0D34-6347-B9BD-16E86A1AD723}" type="datetimeFigureOut">
              <a:rPr lang="ru-KZ" smtClean="0"/>
              <a:t>10.11.2022</a:t>
            </a:fld>
            <a:endParaRPr lang="ru-KZ"/>
          </a:p>
        </p:txBody>
      </p:sp>
      <p:sp>
        <p:nvSpPr>
          <p:cNvPr id="6" name="Нижний колонтитул 5">
            <a:extLst>
              <a:ext uri="{FF2B5EF4-FFF2-40B4-BE49-F238E27FC236}">
                <a16:creationId xmlns:a16="http://schemas.microsoft.com/office/drawing/2014/main" id="{146D822F-5C7E-EFA9-089E-5E90E3C094F7}"/>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BB947738-0E01-988D-D655-1609ACCF1E8C}"/>
              </a:ext>
            </a:extLst>
          </p:cNvPr>
          <p:cNvSpPr>
            <a:spLocks noGrp="1"/>
          </p:cNvSpPr>
          <p:nvPr>
            <p:ph type="sldNum" sz="quarter" idx="12"/>
          </p:nvPr>
        </p:nvSpPr>
        <p:spPr/>
        <p:txBody>
          <a:bodyPr/>
          <a:lstStyle/>
          <a:p>
            <a:fld id="{C51480FF-898E-D34D-90FC-ECBA13D57604}" type="slidenum">
              <a:rPr lang="ru-KZ" smtClean="0"/>
              <a:t>‹#›</a:t>
            </a:fld>
            <a:endParaRPr lang="ru-KZ"/>
          </a:p>
        </p:txBody>
      </p:sp>
    </p:spTree>
    <p:extLst>
      <p:ext uri="{BB962C8B-B14F-4D97-AF65-F5344CB8AC3E}">
        <p14:creationId xmlns:p14="http://schemas.microsoft.com/office/powerpoint/2010/main" val="336946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9A2091-C0E1-F4A7-CFDB-0A9E96D619E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6D0CA1AF-B6AB-4271-1FB8-E8627D1D16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61C743A4-0C54-492B-76A4-1FFF2CE4C7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4C0A758-A241-1E84-47DD-9E6C9F10E27D}"/>
              </a:ext>
            </a:extLst>
          </p:cNvPr>
          <p:cNvSpPr>
            <a:spLocks noGrp="1"/>
          </p:cNvSpPr>
          <p:nvPr>
            <p:ph type="dt" sz="half" idx="10"/>
          </p:nvPr>
        </p:nvSpPr>
        <p:spPr/>
        <p:txBody>
          <a:bodyPr/>
          <a:lstStyle/>
          <a:p>
            <a:fld id="{F4B27E13-0D34-6347-B9BD-16E86A1AD723}" type="datetimeFigureOut">
              <a:rPr lang="ru-KZ" smtClean="0"/>
              <a:t>10.11.2022</a:t>
            </a:fld>
            <a:endParaRPr lang="ru-KZ"/>
          </a:p>
        </p:txBody>
      </p:sp>
      <p:sp>
        <p:nvSpPr>
          <p:cNvPr id="6" name="Нижний колонтитул 5">
            <a:extLst>
              <a:ext uri="{FF2B5EF4-FFF2-40B4-BE49-F238E27FC236}">
                <a16:creationId xmlns:a16="http://schemas.microsoft.com/office/drawing/2014/main" id="{CD79C567-A497-51ED-BF1D-3A22BB1C4B48}"/>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47DFA2DF-49A6-DEF8-7A3D-402559762D04}"/>
              </a:ext>
            </a:extLst>
          </p:cNvPr>
          <p:cNvSpPr>
            <a:spLocks noGrp="1"/>
          </p:cNvSpPr>
          <p:nvPr>
            <p:ph type="sldNum" sz="quarter" idx="12"/>
          </p:nvPr>
        </p:nvSpPr>
        <p:spPr/>
        <p:txBody>
          <a:bodyPr/>
          <a:lstStyle/>
          <a:p>
            <a:fld id="{C51480FF-898E-D34D-90FC-ECBA13D57604}" type="slidenum">
              <a:rPr lang="ru-KZ" smtClean="0"/>
              <a:t>‹#›</a:t>
            </a:fld>
            <a:endParaRPr lang="ru-KZ"/>
          </a:p>
        </p:txBody>
      </p:sp>
    </p:spTree>
    <p:extLst>
      <p:ext uri="{BB962C8B-B14F-4D97-AF65-F5344CB8AC3E}">
        <p14:creationId xmlns:p14="http://schemas.microsoft.com/office/powerpoint/2010/main" val="269788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50FCC-1960-4091-4259-F1CF750FF9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03E491E1-9276-87E1-46C6-1B671775C3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A8DF6310-59A9-3378-7EBD-6FBA4D7AF9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B27E13-0D34-6347-B9BD-16E86A1AD723}" type="datetimeFigureOut">
              <a:rPr lang="ru-KZ" smtClean="0"/>
              <a:t>10.11.2022</a:t>
            </a:fld>
            <a:endParaRPr lang="ru-KZ"/>
          </a:p>
        </p:txBody>
      </p:sp>
      <p:sp>
        <p:nvSpPr>
          <p:cNvPr id="5" name="Нижний колонтитул 4">
            <a:extLst>
              <a:ext uri="{FF2B5EF4-FFF2-40B4-BE49-F238E27FC236}">
                <a16:creationId xmlns:a16="http://schemas.microsoft.com/office/drawing/2014/main" id="{E2360F4F-7A93-AAA9-2E43-80E4CC3C65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p>
        </p:txBody>
      </p:sp>
      <p:sp>
        <p:nvSpPr>
          <p:cNvPr id="6" name="Номер слайда 5">
            <a:extLst>
              <a:ext uri="{FF2B5EF4-FFF2-40B4-BE49-F238E27FC236}">
                <a16:creationId xmlns:a16="http://schemas.microsoft.com/office/drawing/2014/main" id="{713F37CC-BA47-87C0-4D37-7FCF3C27DE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1480FF-898E-D34D-90FC-ECBA13D57604}" type="slidenum">
              <a:rPr lang="ru-KZ" smtClean="0"/>
              <a:t>‹#›</a:t>
            </a:fld>
            <a:endParaRPr lang="ru-KZ"/>
          </a:p>
        </p:txBody>
      </p:sp>
    </p:spTree>
    <p:extLst>
      <p:ext uri="{BB962C8B-B14F-4D97-AF65-F5344CB8AC3E}">
        <p14:creationId xmlns:p14="http://schemas.microsoft.com/office/powerpoint/2010/main" val="3312788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DDD486B-999E-4654-B5CF-721F2D16FF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6">
            <a:extLst>
              <a:ext uri="{FF2B5EF4-FFF2-40B4-BE49-F238E27FC236}">
                <a16:creationId xmlns:a16="http://schemas.microsoft.com/office/drawing/2014/main" id="{16D3929E-8C7D-4B3A-8CDE-9E1C5F3008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7747" y="4208147"/>
            <a:ext cx="339126" cy="212183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1AFF3C33-7A96-4CAC-961B-13CA49842A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8739" y="4098333"/>
            <a:ext cx="201857" cy="205580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pic>
        <p:nvPicPr>
          <p:cNvPr id="5" name="Picture 4">
            <a:extLst>
              <a:ext uri="{FF2B5EF4-FFF2-40B4-BE49-F238E27FC236}">
                <a16:creationId xmlns:a16="http://schemas.microsoft.com/office/drawing/2014/main" id="{D0DBE00F-F4AD-8B76-3C0F-C5BF6235DA3E}"/>
              </a:ext>
            </a:extLst>
          </p:cNvPr>
          <p:cNvPicPr>
            <a:picLocks noChangeAspect="1"/>
          </p:cNvPicPr>
          <p:nvPr/>
        </p:nvPicPr>
        <p:blipFill rotWithShape="1">
          <a:blip r:embed="rId2"/>
          <a:srcRect l="12908" r="22649"/>
          <a:stretch/>
        </p:blipFill>
        <p:spPr>
          <a:xfrm>
            <a:off x="20" y="10"/>
            <a:ext cx="8839191" cy="6858217"/>
          </a:xfrm>
          <a:prstGeom prst="rect">
            <a:avLst/>
          </a:prstGeom>
        </p:spPr>
      </p:pic>
      <p:sp>
        <p:nvSpPr>
          <p:cNvPr id="15" name="Rectangle 8">
            <a:extLst>
              <a:ext uri="{FF2B5EF4-FFF2-40B4-BE49-F238E27FC236}">
                <a16:creationId xmlns:a16="http://schemas.microsoft.com/office/drawing/2014/main" id="{6077F32B-652D-4F65-90BC-9B72F3B43B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51447" y="4098334"/>
            <a:ext cx="7978524" cy="1960775"/>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Заголовок 1">
            <a:extLst>
              <a:ext uri="{FF2B5EF4-FFF2-40B4-BE49-F238E27FC236}">
                <a16:creationId xmlns:a16="http://schemas.microsoft.com/office/drawing/2014/main" id="{03BEEF62-3CFF-071E-7910-81C7A18B922F}"/>
              </a:ext>
            </a:extLst>
          </p:cNvPr>
          <p:cNvSpPr>
            <a:spLocks noGrp="1"/>
          </p:cNvSpPr>
          <p:nvPr>
            <p:ph type="ctrTitle"/>
          </p:nvPr>
        </p:nvSpPr>
        <p:spPr>
          <a:xfrm>
            <a:off x="1273479" y="4267831"/>
            <a:ext cx="7492766" cy="1071585"/>
          </a:xfrm>
        </p:spPr>
        <p:txBody>
          <a:bodyPr>
            <a:normAutofit/>
          </a:bodyPr>
          <a:lstStyle/>
          <a:p>
            <a:pPr algn="l"/>
            <a:r>
              <a:rPr lang="ru-RU" sz="3400">
                <a:solidFill>
                  <a:srgbClr val="FFFFFF"/>
                </a:solidFill>
              </a:rPr>
              <a:t>АНТРОПОЦЕНТРИЧЕСКАЯ ПАРАДИГМА </a:t>
            </a:r>
            <a:endParaRPr lang="ru-KZ" sz="3400">
              <a:solidFill>
                <a:srgbClr val="FFFFFF"/>
              </a:solidFill>
            </a:endParaRPr>
          </a:p>
        </p:txBody>
      </p:sp>
      <p:sp>
        <p:nvSpPr>
          <p:cNvPr id="3" name="Подзаголовок 2">
            <a:extLst>
              <a:ext uri="{FF2B5EF4-FFF2-40B4-BE49-F238E27FC236}">
                <a16:creationId xmlns:a16="http://schemas.microsoft.com/office/drawing/2014/main" id="{5013CDB9-CF8E-DC9E-A59A-56B53DD9DEF7}"/>
              </a:ext>
            </a:extLst>
          </p:cNvPr>
          <p:cNvSpPr>
            <a:spLocks noGrp="1"/>
          </p:cNvSpPr>
          <p:nvPr>
            <p:ph type="subTitle" idx="1"/>
          </p:nvPr>
        </p:nvSpPr>
        <p:spPr>
          <a:xfrm>
            <a:off x="1273479" y="5345714"/>
            <a:ext cx="7492766" cy="538211"/>
          </a:xfrm>
        </p:spPr>
        <p:txBody>
          <a:bodyPr anchor="t">
            <a:normAutofit/>
          </a:bodyPr>
          <a:lstStyle/>
          <a:p>
            <a:pPr algn="l"/>
            <a:r>
              <a:rPr lang="ru-KZ" sz="2000">
                <a:solidFill>
                  <a:srgbClr val="FFFFFF"/>
                </a:solidFill>
              </a:rPr>
              <a:t>лекция</a:t>
            </a:r>
          </a:p>
        </p:txBody>
      </p:sp>
      <p:sp>
        <p:nvSpPr>
          <p:cNvPr id="17" name="Rectangle 8">
            <a:extLst>
              <a:ext uri="{FF2B5EF4-FFF2-40B4-BE49-F238E27FC236}">
                <a16:creationId xmlns:a16="http://schemas.microsoft.com/office/drawing/2014/main" id="{B667E8D0-73C2-4D68-B9EB-86DBE04A90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67800" y="4377267"/>
            <a:ext cx="3121152" cy="1952715"/>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15598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Заголовок 1">
            <a:extLst>
              <a:ext uri="{FF2B5EF4-FFF2-40B4-BE49-F238E27FC236}">
                <a16:creationId xmlns:a16="http://schemas.microsoft.com/office/drawing/2014/main" id="{76E6CF2C-D6A2-D5CB-1A7D-1339719FCB24}"/>
              </a:ext>
            </a:extLst>
          </p:cNvPr>
          <p:cNvSpPr>
            <a:spLocks noGrp="1"/>
          </p:cNvSpPr>
          <p:nvPr>
            <p:ph type="title"/>
          </p:nvPr>
        </p:nvSpPr>
        <p:spPr>
          <a:xfrm>
            <a:off x="1314824" y="735106"/>
            <a:ext cx="10053763" cy="2928470"/>
          </a:xfrm>
        </p:spPr>
        <p:txBody>
          <a:bodyPr vert="horz" lIns="91440" tIns="45720" rIns="91440" bIns="45720" rtlCol="0" anchor="b">
            <a:normAutofit/>
          </a:bodyPr>
          <a:lstStyle/>
          <a:p>
            <a:pPr indent="448310">
              <a:spcAft>
                <a:spcPts val="600"/>
              </a:spcAft>
            </a:pPr>
            <a:r>
              <a:rPr lang="en-US" sz="1900" b="1" kern="1200">
                <a:solidFill>
                  <a:srgbClr val="FFFFFF"/>
                </a:solidFill>
                <a:effectLst/>
                <a:latin typeface="+mj-lt"/>
                <a:ea typeface="+mj-ea"/>
                <a:cs typeface="+mj-cs"/>
              </a:rPr>
              <a:t>Итак, антропоцентрическая парадигма выводит на первое место человека, а язык считается главной конституирующей характеристикой человека, его важнейшей составляющей. Человеческий интеллект, как и сам человек, немыслим вне языка и языковой способности как способности к порождению и восприятию речи. Если бы язык не вторгался во все мыслительные процессы, если бы он не был способен создавать новые ментальные пространства, то человек не вышел бы за рамки непосредственно наблюдаемого. Текст, создаваемый человеком, отражает движение человеческой мысли, строит возможные миры, запечатлевая в себе динамику мысли и способы ее представления с помощью средств языка.</a:t>
            </a:r>
            <a:br>
              <a:rPr lang="en-US" sz="1900" kern="1200">
                <a:solidFill>
                  <a:srgbClr val="FFFFFF"/>
                </a:solidFill>
                <a:effectLst/>
                <a:latin typeface="+mj-lt"/>
                <a:ea typeface="+mj-ea"/>
                <a:cs typeface="+mj-cs"/>
              </a:rPr>
            </a:br>
            <a:r>
              <a:rPr lang="en-US" sz="1900" kern="1200">
                <a:solidFill>
                  <a:srgbClr val="FFFFFF"/>
                </a:solidFill>
                <a:effectLst/>
                <a:latin typeface="+mj-lt"/>
                <a:ea typeface="+mj-ea"/>
                <a:cs typeface="+mj-cs"/>
              </a:rPr>
              <a:t> </a:t>
            </a:r>
            <a:br>
              <a:rPr lang="en-US" sz="1900" kern="1200">
                <a:solidFill>
                  <a:srgbClr val="FFFFFF"/>
                </a:solidFill>
                <a:effectLst/>
                <a:latin typeface="+mj-lt"/>
                <a:ea typeface="+mj-ea"/>
                <a:cs typeface="+mj-cs"/>
              </a:rPr>
            </a:br>
            <a:endParaRPr lang="en-US" sz="1900" kern="1200">
              <a:solidFill>
                <a:srgbClr val="FFFFFF"/>
              </a:solidFill>
              <a:latin typeface="+mj-lt"/>
              <a:ea typeface="+mj-ea"/>
              <a:cs typeface="+mj-cs"/>
            </a:endParaRPr>
          </a:p>
        </p:txBody>
      </p:sp>
    </p:spTree>
    <p:extLst>
      <p:ext uri="{BB962C8B-B14F-4D97-AF65-F5344CB8AC3E}">
        <p14:creationId xmlns:p14="http://schemas.microsoft.com/office/powerpoint/2010/main" val="1054344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401E8E-4A93-4548-ACA5-89C2DB1BD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56BEBC6-FD86-4AE0-9F81-AE62D157E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27"/>
            <a:ext cx="12188952" cy="455189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6">
            <a:extLst>
              <a:ext uri="{FF2B5EF4-FFF2-40B4-BE49-F238E27FC236}">
                <a16:creationId xmlns:a16="http://schemas.microsoft.com/office/drawing/2014/main" id="{BF74AC2C-CACD-4E1A-8041-3F7043EEA5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7747" y="4208147"/>
            <a:ext cx="339126" cy="1938528"/>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CDB61CBA-11D3-4E24-8DB3-38A5EFA935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8739" y="4098333"/>
            <a:ext cx="201857" cy="1874520"/>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8">
            <a:extLst>
              <a:ext uri="{FF2B5EF4-FFF2-40B4-BE49-F238E27FC236}">
                <a16:creationId xmlns:a16="http://schemas.microsoft.com/office/drawing/2014/main" id="{09F092C7-BD3D-4C76-A8B7-D0C6049E7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8" y="4098334"/>
            <a:ext cx="893301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Объект 2">
            <a:extLst>
              <a:ext uri="{FF2B5EF4-FFF2-40B4-BE49-F238E27FC236}">
                <a16:creationId xmlns:a16="http://schemas.microsoft.com/office/drawing/2014/main" id="{8EBE9A6E-D972-4BE9-1058-A2C99B3C8F91}"/>
              </a:ext>
            </a:extLst>
          </p:cNvPr>
          <p:cNvSpPr>
            <a:spLocks noGrp="1"/>
          </p:cNvSpPr>
          <p:nvPr>
            <p:ph idx="1"/>
          </p:nvPr>
        </p:nvSpPr>
        <p:spPr>
          <a:xfrm>
            <a:off x="958506" y="725535"/>
            <a:ext cx="7912539" cy="2944936"/>
          </a:xfrm>
        </p:spPr>
        <p:txBody>
          <a:bodyPr anchor="ctr">
            <a:normAutofit/>
          </a:bodyPr>
          <a:lstStyle/>
          <a:p>
            <a:r>
              <a:rPr lang="ru-RU" sz="1500">
                <a:solidFill>
                  <a:srgbClr val="FFFFFF"/>
                </a:solidFill>
                <a:effectLst/>
                <a:latin typeface="Times New Roman" panose="02020603050405020304" pitchFamily="18" charset="0"/>
                <a:ea typeface="Andale Sans UI"/>
              </a:rPr>
              <a:t>Вопрос о </a:t>
            </a:r>
            <a:r>
              <a:rPr lang="ru-RU" sz="1500" b="1">
                <a:solidFill>
                  <a:srgbClr val="FFFFFF"/>
                </a:solidFill>
                <a:effectLst/>
                <a:latin typeface="Times New Roman" panose="02020603050405020304" pitchFamily="18" charset="0"/>
                <a:ea typeface="Andale Sans UI"/>
              </a:rPr>
              <a:t>парадигме</a:t>
            </a:r>
            <a:r>
              <a:rPr lang="ru-RU" sz="1500">
                <a:solidFill>
                  <a:srgbClr val="FFFFFF"/>
                </a:solidFill>
                <a:effectLst/>
                <a:latin typeface="Times New Roman" panose="02020603050405020304" pitchFamily="18" charset="0"/>
                <a:ea typeface="Andale Sans UI"/>
              </a:rPr>
              <a:t> как </a:t>
            </a:r>
            <a:r>
              <a:rPr lang="ru-RU" sz="1500" b="1">
                <a:solidFill>
                  <a:srgbClr val="FFFFFF"/>
                </a:solidFill>
                <a:effectLst/>
                <a:latin typeface="Times New Roman" panose="02020603050405020304" pitchFamily="18" charset="0"/>
                <a:ea typeface="Andale Sans UI"/>
              </a:rPr>
              <a:t>модели постановки проблем и совокупности приемов их решения</a:t>
            </a:r>
            <a:r>
              <a:rPr lang="ru-RU" sz="1500">
                <a:solidFill>
                  <a:srgbClr val="FFFFFF"/>
                </a:solidFill>
                <a:effectLst/>
                <a:latin typeface="Times New Roman" panose="02020603050405020304" pitchFamily="18" charset="0"/>
                <a:ea typeface="Andale Sans UI"/>
              </a:rPr>
              <a:t> встал перед исследователями после выхода в свет в 1962 г. известной книги Т. Куна «Структура научных революций» (русский перевод был сделан в 1977 г.). Т. Кун предлагает рассматривать парадигму как научное сообщество, которое руководствуется в своей исследовательской деятельности определенными совокупностью знаний и подходом к объекту исследования (в нашем случае - языку). Известно, что «в лингвистике (и вообще в гуманитарных науках) парадигмы не сменяют друг друга, но накладываются одна на другую и </a:t>
            </a:r>
            <a:r>
              <a:rPr lang="ru-RU" sz="1500" b="1">
                <a:solidFill>
                  <a:srgbClr val="FFFFFF"/>
                </a:solidFill>
                <a:effectLst/>
                <a:latin typeface="Times New Roman" panose="02020603050405020304" pitchFamily="18" charset="0"/>
                <a:ea typeface="Andale Sans UI"/>
              </a:rPr>
              <a:t>сосуществуют</a:t>
            </a:r>
            <a:r>
              <a:rPr lang="ru-RU" sz="1500">
                <a:solidFill>
                  <a:srgbClr val="FFFFFF"/>
                </a:solidFill>
                <a:effectLst/>
                <a:latin typeface="Times New Roman" panose="02020603050405020304" pitchFamily="18" charset="0"/>
                <a:ea typeface="Andale Sans UI"/>
              </a:rPr>
              <a:t> в одно и то же время, игнорируя друг друга». Лингвисты отмечают, что «последовательная актуализация разных подходов и направлений, смена парадигм в языкознании – закономерный и неизбежный процесс, который сопровождает поступательное развитие научной мысли». Традиционно выделяются три научные парадигмы - сравнительно-историческая;    системно-структурная   и антропоцентрическая</a:t>
            </a:r>
            <a:r>
              <a:rPr lang="ru-KZ" sz="1500">
                <a:solidFill>
                  <a:srgbClr val="FFFFFF"/>
                </a:solidFill>
                <a:effectLst/>
              </a:rPr>
              <a:t> </a:t>
            </a:r>
            <a:endParaRPr lang="ru-KZ" sz="1500">
              <a:solidFill>
                <a:srgbClr val="FFFFFF"/>
              </a:solidFill>
            </a:endParaRPr>
          </a:p>
        </p:txBody>
      </p:sp>
      <p:sp>
        <p:nvSpPr>
          <p:cNvPr id="18" name="Rectangle 8">
            <a:extLst>
              <a:ext uri="{FF2B5EF4-FFF2-40B4-BE49-F238E27FC236}">
                <a16:creationId xmlns:a16="http://schemas.microsoft.com/office/drawing/2014/main" id="{93D3D714-C49E-476F-B7F2-000D74BA13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66873" y="4377267"/>
            <a:ext cx="312207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497476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CD0BF72-0C4D-44AB-AA6C-FD2587C5D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Представление угла рок-форматион">
            <a:extLst>
              <a:ext uri="{FF2B5EF4-FFF2-40B4-BE49-F238E27FC236}">
                <a16:creationId xmlns:a16="http://schemas.microsoft.com/office/drawing/2014/main" id="{C6AD8A38-B14A-4FB6-CC49-438EA093C3B2}"/>
              </a:ext>
            </a:extLst>
          </p:cNvPr>
          <p:cNvPicPr>
            <a:picLocks noChangeAspect="1"/>
          </p:cNvPicPr>
          <p:nvPr/>
        </p:nvPicPr>
        <p:blipFill rotWithShape="1">
          <a:blip r:embed="rId2"/>
          <a:srcRect r="11111"/>
          <a:stretch/>
        </p:blipFill>
        <p:spPr>
          <a:xfrm>
            <a:off x="6096000" y="10"/>
            <a:ext cx="6096000" cy="6857990"/>
          </a:xfrm>
          <a:prstGeom prst="rect">
            <a:avLst/>
          </a:prstGeom>
        </p:spPr>
      </p:pic>
      <p:sp>
        <p:nvSpPr>
          <p:cNvPr id="10" name="Freeform 5">
            <a:extLst>
              <a:ext uri="{FF2B5EF4-FFF2-40B4-BE49-F238E27FC236}">
                <a16:creationId xmlns:a16="http://schemas.microsoft.com/office/drawing/2014/main" id="{5523C670-74D7-4ED8-BA51-B6FB65570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96000" y="1756600"/>
            <a:ext cx="1080325"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6">
            <a:extLst>
              <a:ext uri="{FF2B5EF4-FFF2-40B4-BE49-F238E27FC236}">
                <a16:creationId xmlns:a16="http://schemas.microsoft.com/office/drawing/2014/main" id="{BAEEE533-7CA5-4134-A14A-8575F66C6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88570" y="1357766"/>
            <a:ext cx="687754"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E64B7817-E956-406B-A85B-5AEF36B1F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90581" y="1135060"/>
            <a:ext cx="409371"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8">
            <a:extLst>
              <a:ext uri="{FF2B5EF4-FFF2-40B4-BE49-F238E27FC236}">
                <a16:creationId xmlns:a16="http://schemas.microsoft.com/office/drawing/2014/main" id="{92FC9C1F-8CBA-4083-8724-3735C556D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95528" y="1124043"/>
            <a:ext cx="6105065"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Заголовок 1">
            <a:extLst>
              <a:ext uri="{FF2B5EF4-FFF2-40B4-BE49-F238E27FC236}">
                <a16:creationId xmlns:a16="http://schemas.microsoft.com/office/drawing/2014/main" id="{02B66043-DAA5-5026-4EBD-34C39D3BC1E8}"/>
              </a:ext>
            </a:extLst>
          </p:cNvPr>
          <p:cNvSpPr>
            <a:spLocks noGrp="1"/>
          </p:cNvSpPr>
          <p:nvPr>
            <p:ph type="title"/>
          </p:nvPr>
        </p:nvSpPr>
        <p:spPr>
          <a:xfrm>
            <a:off x="1319917" y="1445775"/>
            <a:ext cx="5437074" cy="3342435"/>
          </a:xfrm>
        </p:spPr>
        <p:txBody>
          <a:bodyPr vert="horz" lIns="91440" tIns="45720" rIns="91440" bIns="45720" rtlCol="0" anchor="b">
            <a:normAutofit/>
          </a:bodyPr>
          <a:lstStyle/>
          <a:p>
            <a:r>
              <a:rPr lang="en-US" sz="2600" b="1">
                <a:solidFill>
                  <a:srgbClr val="FFFFFF"/>
                </a:solidFill>
                <a:effectLst/>
              </a:rPr>
              <a:t>Сравнительно-историческая парадигма</a:t>
            </a:r>
            <a:r>
              <a:rPr lang="en-US" sz="2600">
                <a:solidFill>
                  <a:srgbClr val="FFFFFF"/>
                </a:solidFill>
                <a:effectLst/>
              </a:rPr>
              <a:t> была первой научной парадигмой в лингвистике, ибо сравнительно-исторический метод был первым специальным методом исследования языка. Весь XIX в. прошел под знаком этой парадигмы.</a:t>
            </a:r>
            <a:br>
              <a:rPr lang="en-US" sz="2600">
                <a:solidFill>
                  <a:srgbClr val="FFFFFF"/>
                </a:solidFill>
                <a:effectLst/>
              </a:rPr>
            </a:br>
            <a:endParaRPr lang="en-US" sz="2600">
              <a:solidFill>
                <a:srgbClr val="FFFFFF"/>
              </a:solidFill>
            </a:endParaRPr>
          </a:p>
        </p:txBody>
      </p:sp>
    </p:spTree>
    <p:extLst>
      <p:ext uri="{BB962C8B-B14F-4D97-AF65-F5344CB8AC3E}">
        <p14:creationId xmlns:p14="http://schemas.microsoft.com/office/powerpoint/2010/main" val="3640173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26EE4FD-480F-42A5-9FEB-DA630457CF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5">
            <a:extLst>
              <a:ext uri="{FF2B5EF4-FFF2-40B4-BE49-F238E27FC236}">
                <a16:creationId xmlns:a16="http://schemas.microsoft.com/office/drawing/2014/main" id="{A187062F-BE14-42FC-B06A-607DB23849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42688" y="1766812"/>
            <a:ext cx="822493" cy="4232692"/>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731FE21B-2A45-4BF5-8B03-E12341988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42689" y="1423780"/>
            <a:ext cx="687754" cy="3820236"/>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2DC5A94D-79ED-48F5-9DC5-96CBB507C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1183243" y="1239381"/>
            <a:ext cx="347200" cy="369970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93A3D4BE-AF25-4F9A-9C29-1145CCE24A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1183242" y="1230651"/>
            <a:ext cx="10208658" cy="3531073"/>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Заголовок 1">
            <a:extLst>
              <a:ext uri="{FF2B5EF4-FFF2-40B4-BE49-F238E27FC236}">
                <a16:creationId xmlns:a16="http://schemas.microsoft.com/office/drawing/2014/main" id="{01927702-855A-7F88-96C0-689918E262C1}"/>
              </a:ext>
            </a:extLst>
          </p:cNvPr>
          <p:cNvSpPr>
            <a:spLocks noGrp="1"/>
          </p:cNvSpPr>
          <p:nvPr>
            <p:ph type="title"/>
          </p:nvPr>
        </p:nvSpPr>
        <p:spPr>
          <a:xfrm>
            <a:off x="1870997" y="1607809"/>
            <a:ext cx="9236026" cy="2876680"/>
          </a:xfrm>
        </p:spPr>
        <p:txBody>
          <a:bodyPr vert="horz" lIns="91440" tIns="45720" rIns="91440" bIns="45720" rtlCol="0" anchor="b">
            <a:normAutofit/>
          </a:bodyPr>
          <a:lstStyle/>
          <a:p>
            <a:r>
              <a:rPr lang="en-US" sz="1700" kern="1200">
                <a:solidFill>
                  <a:srgbClr val="FFFFFF"/>
                </a:solidFill>
                <a:effectLst/>
                <a:latin typeface="+mj-lt"/>
                <a:ea typeface="+mj-ea"/>
                <a:cs typeface="+mj-cs"/>
              </a:rPr>
              <a:t>При </a:t>
            </a:r>
            <a:r>
              <a:rPr lang="en-US" sz="1700" b="1" kern="1200">
                <a:solidFill>
                  <a:srgbClr val="FFFFFF"/>
                </a:solidFill>
                <a:effectLst/>
                <a:latin typeface="+mj-lt"/>
                <a:ea typeface="+mj-ea"/>
                <a:cs typeface="+mj-cs"/>
              </a:rPr>
              <a:t>системно-структурной парадигме</a:t>
            </a:r>
            <a:r>
              <a:rPr lang="en-US" sz="1700" kern="1200">
                <a:solidFill>
                  <a:srgbClr val="FFFFFF"/>
                </a:solidFill>
                <a:effectLst/>
                <a:latin typeface="+mj-lt"/>
                <a:ea typeface="+mj-ea"/>
                <a:cs typeface="+mj-cs"/>
              </a:rPr>
              <a:t> внимание было ориентировано на предмет, вещь, имя, поэтому в центре внимания находилось </a:t>
            </a:r>
            <a:r>
              <a:rPr lang="en-US" sz="1700" b="1" kern="1200">
                <a:solidFill>
                  <a:srgbClr val="FFFFFF"/>
                </a:solidFill>
                <a:effectLst/>
                <a:latin typeface="+mj-lt"/>
                <a:ea typeface="+mj-ea"/>
                <a:cs typeface="+mj-cs"/>
              </a:rPr>
              <a:t>слово</a:t>
            </a:r>
            <a:r>
              <a:rPr lang="en-US" sz="1700" kern="1200">
                <a:solidFill>
                  <a:srgbClr val="FFFFFF"/>
                </a:solidFill>
                <a:effectLst/>
                <a:latin typeface="+mj-lt"/>
                <a:ea typeface="+mj-ea"/>
                <a:cs typeface="+mj-cs"/>
              </a:rPr>
              <a:t>. Даже в третьем тысячелетии можно исследовать язык все еще в рамках системно-структурной парадигмы, ибо эта парадигма продолжает существовать в лингвистике, а число ее последователей довольно велико. В русле этой парадигмы по-прежнему строятся учебники и академические грамматики, пишутся различного рода справочные издания. Фундаментальные исследования, выполненные в рамках этой парадигмы, являются ценнейшим источником сведений не только для современных исследователей, но и для будущих поколений лингвистов, работающих уже в иных парадигмах.</a:t>
            </a:r>
            <a:br>
              <a:rPr lang="en-US" sz="1700" kern="1200">
                <a:solidFill>
                  <a:srgbClr val="FFFFFF"/>
                </a:solidFill>
                <a:effectLst/>
                <a:latin typeface="+mj-lt"/>
                <a:ea typeface="+mj-ea"/>
                <a:cs typeface="+mj-cs"/>
              </a:rPr>
            </a:br>
            <a:endParaRPr lang="en-US" sz="1700" kern="1200">
              <a:solidFill>
                <a:srgbClr val="FFFFFF"/>
              </a:solidFill>
              <a:latin typeface="+mj-lt"/>
              <a:ea typeface="+mj-ea"/>
              <a:cs typeface="+mj-cs"/>
            </a:endParaRPr>
          </a:p>
        </p:txBody>
      </p:sp>
    </p:spTree>
    <p:extLst>
      <p:ext uri="{BB962C8B-B14F-4D97-AF65-F5344CB8AC3E}">
        <p14:creationId xmlns:p14="http://schemas.microsoft.com/office/powerpoint/2010/main" val="1056016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B3B9DBC-97CC-4A18-B4A6-66E240292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4492644-1D84-449E-94E4-5FC5C873D3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27"/>
            <a:ext cx="12188952" cy="455189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8DB96F6-91CF-608F-290B-0C73316B981B}"/>
              </a:ext>
            </a:extLst>
          </p:cNvPr>
          <p:cNvSpPr>
            <a:spLocks noGrp="1"/>
          </p:cNvSpPr>
          <p:nvPr>
            <p:ph type="title"/>
          </p:nvPr>
        </p:nvSpPr>
        <p:spPr>
          <a:xfrm>
            <a:off x="795342" y="637953"/>
            <a:ext cx="8272458" cy="3189507"/>
          </a:xfrm>
        </p:spPr>
        <p:txBody>
          <a:bodyPr vert="horz" lIns="91440" tIns="45720" rIns="91440" bIns="45720" rtlCol="0" anchor="b">
            <a:normAutofit/>
          </a:bodyPr>
          <a:lstStyle/>
          <a:p>
            <a:r>
              <a:rPr lang="en-US" sz="2600" b="1" kern="1200">
                <a:solidFill>
                  <a:srgbClr val="FFFFFF"/>
                </a:solidFill>
                <a:effectLst/>
                <a:latin typeface="+mj-lt"/>
                <a:ea typeface="+mj-ea"/>
                <a:cs typeface="+mj-cs"/>
              </a:rPr>
              <a:t>Антропоцентрическая парадигма</a:t>
            </a:r>
            <a:r>
              <a:rPr lang="en-US" sz="2600" kern="1200">
                <a:solidFill>
                  <a:srgbClr val="FFFFFF"/>
                </a:solidFill>
                <a:effectLst/>
                <a:latin typeface="+mj-lt"/>
                <a:ea typeface="+mj-ea"/>
                <a:cs typeface="+mj-cs"/>
              </a:rPr>
              <a:t> - это переключение интересов исследователя с объектов познания </a:t>
            </a:r>
            <a:r>
              <a:rPr lang="en-US" sz="2600" b="1" kern="1200">
                <a:solidFill>
                  <a:srgbClr val="FFFFFF"/>
                </a:solidFill>
                <a:effectLst/>
                <a:latin typeface="+mj-lt"/>
                <a:ea typeface="+mj-ea"/>
                <a:cs typeface="+mj-cs"/>
              </a:rPr>
              <a:t>на субъекта</a:t>
            </a:r>
            <a:r>
              <a:rPr lang="en-US" sz="2600" kern="1200">
                <a:solidFill>
                  <a:srgbClr val="FFFFFF"/>
                </a:solidFill>
                <a:effectLst/>
                <a:latin typeface="+mj-lt"/>
                <a:ea typeface="+mj-ea"/>
                <a:cs typeface="+mj-cs"/>
              </a:rPr>
              <a:t>, т.е. анализируется </a:t>
            </a:r>
            <a:r>
              <a:rPr lang="en-US" sz="2600" b="1" kern="1200">
                <a:solidFill>
                  <a:srgbClr val="FFFFFF"/>
                </a:solidFill>
                <a:effectLst/>
                <a:latin typeface="+mj-lt"/>
                <a:ea typeface="+mj-ea"/>
                <a:cs typeface="+mj-cs"/>
              </a:rPr>
              <a:t>человек в языке и язык в человеке,</a:t>
            </a:r>
            <a:r>
              <a:rPr lang="en-US" sz="2600" kern="1200">
                <a:solidFill>
                  <a:srgbClr val="FFFFFF"/>
                </a:solidFill>
                <a:effectLst/>
                <a:latin typeface="+mj-lt"/>
                <a:ea typeface="+mj-ea"/>
                <a:cs typeface="+mj-cs"/>
              </a:rPr>
              <a:t> поскольку, по словам И. А. Бодуэна де Куртэне, «язык существует только в индивидуальных мозгах, только в душах, только в психике индивидов или особей, составляющих данное языковое общество».</a:t>
            </a:r>
            <a:br>
              <a:rPr lang="en-US" sz="2600" kern="1200">
                <a:solidFill>
                  <a:srgbClr val="FFFFFF"/>
                </a:solidFill>
                <a:effectLst/>
                <a:latin typeface="+mj-lt"/>
                <a:ea typeface="+mj-ea"/>
                <a:cs typeface="+mj-cs"/>
              </a:rPr>
            </a:br>
            <a:endParaRPr lang="en-US" sz="2600" kern="1200">
              <a:solidFill>
                <a:srgbClr val="FFFFFF"/>
              </a:solidFill>
              <a:latin typeface="+mj-lt"/>
              <a:ea typeface="+mj-ea"/>
              <a:cs typeface="+mj-cs"/>
            </a:endParaRPr>
          </a:p>
        </p:txBody>
      </p:sp>
      <p:sp>
        <p:nvSpPr>
          <p:cNvPr id="11" name="Freeform 6">
            <a:extLst>
              <a:ext uri="{FF2B5EF4-FFF2-40B4-BE49-F238E27FC236}">
                <a16:creationId xmlns:a16="http://schemas.microsoft.com/office/drawing/2014/main" id="{94EE1A74-DEBF-434E-8B5E-7AB296ECB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7747" y="4208147"/>
            <a:ext cx="339126" cy="1938528"/>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8C7C4D4B-92D9-4FA4-A294-749E8574FF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8739" y="4098333"/>
            <a:ext cx="201857" cy="1874520"/>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BADA3358-2A3F-41B0-A458-6FD1DB3AF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8" y="4098334"/>
            <a:ext cx="893301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8">
            <a:extLst>
              <a:ext uri="{FF2B5EF4-FFF2-40B4-BE49-F238E27FC236}">
                <a16:creationId xmlns:a16="http://schemas.microsoft.com/office/drawing/2014/main" id="{E4737216-37B2-43AD-AB08-05BFCCEFC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66873" y="4377267"/>
            <a:ext cx="312207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154421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2B62A2-E21D-C432-63C0-D535274FA023}"/>
              </a:ext>
            </a:extLst>
          </p:cNvPr>
          <p:cNvSpPr>
            <a:spLocks noGrp="1"/>
          </p:cNvSpPr>
          <p:nvPr>
            <p:ph type="title"/>
          </p:nvPr>
        </p:nvSpPr>
        <p:spPr/>
        <p:txBody>
          <a:bodyPr>
            <a:normAutofit fontScale="90000"/>
          </a:bodyPr>
          <a:lstStyle/>
          <a:p>
            <a:r>
              <a:rPr lang="ru-RU" sz="1800" kern="150" dirty="0">
                <a:solidFill>
                  <a:srgbClr val="000000"/>
                </a:solidFill>
                <a:effectLst/>
                <a:latin typeface="Times New Roman" panose="02020603050405020304" pitchFamily="18" charset="0"/>
                <a:ea typeface="Andale Sans UI"/>
                <a:cs typeface="Times New Roman" panose="02020603050405020304" pitchFamily="18" charset="0"/>
              </a:rPr>
              <a:t>Вместе с тем, принцип антропоцентризма понимается в лингвистической науке неоднозначно. Так, </a:t>
            </a:r>
            <a:r>
              <a:rPr lang="ru-RU" sz="1800" b="1" kern="150" dirty="0">
                <a:solidFill>
                  <a:srgbClr val="000000"/>
                </a:solidFill>
                <a:effectLst/>
                <a:latin typeface="Times New Roman" panose="02020603050405020304" pitchFamily="18" charset="0"/>
                <a:ea typeface="Andale Sans UI"/>
                <a:cs typeface="Times New Roman" panose="02020603050405020304" pitchFamily="18" charset="0"/>
              </a:rPr>
              <a:t>В. Гумбольдт</a:t>
            </a:r>
            <a:r>
              <a:rPr lang="ru-RU" sz="1800" kern="150" dirty="0">
                <a:solidFill>
                  <a:srgbClr val="000000"/>
                </a:solidFill>
                <a:effectLst/>
                <a:latin typeface="Times New Roman" panose="02020603050405020304" pitchFamily="18" charset="0"/>
                <a:ea typeface="Andale Sans UI"/>
                <a:cs typeface="Times New Roman" panose="02020603050405020304" pitchFamily="18" charset="0"/>
              </a:rPr>
              <a:t> полагал, что изучение языка подчинено «цели познания человеком самого себя и своего отношения ко всему видимому и скрытому вокруг себя» [Гумбольдт 1985, с. 383].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Согласно</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мнению</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Ю.Н. </a:t>
            </a:r>
            <a:r>
              <a:rPr lang="en-US" sz="1800" b="1" kern="150" dirty="0" err="1">
                <a:solidFill>
                  <a:srgbClr val="000000"/>
                </a:solidFill>
                <a:effectLst/>
                <a:latin typeface="Times New Roman" panose="02020603050405020304" pitchFamily="18" charset="0"/>
                <a:ea typeface="Andale Sans UI"/>
                <a:cs typeface="Times New Roman" panose="02020603050405020304" pitchFamily="18" charset="0"/>
              </a:rPr>
              <a:t>Караулова</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антропологический</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подход</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предполагает</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включение</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языковой</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личности</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в</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объект</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науки</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о</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языке</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от</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содержания</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науки</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к</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ее</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истории</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Караулов</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2007, </a:t>
            </a:r>
            <a:r>
              <a:rPr lang="en-US" sz="1800" kern="150" dirty="0" err="1">
                <a:solidFill>
                  <a:srgbClr val="000000"/>
                </a:solidFill>
                <a:effectLst/>
                <a:latin typeface="Times New Roman" panose="02020603050405020304" pitchFamily="18" charset="0"/>
                <a:ea typeface="Andale Sans UI"/>
                <a:cs typeface="Times New Roman" panose="02020603050405020304" pitchFamily="18" charset="0"/>
              </a:rPr>
              <a:t>с</a:t>
            </a:r>
            <a:r>
              <a:rPr lang="en-US" sz="1800" kern="150" dirty="0">
                <a:solidFill>
                  <a:srgbClr val="000000"/>
                </a:solidFill>
                <a:effectLst/>
                <a:latin typeface="Times New Roman" panose="02020603050405020304" pitchFamily="18" charset="0"/>
                <a:ea typeface="Andale Sans UI"/>
                <a:cs typeface="Times New Roman" panose="02020603050405020304" pitchFamily="18" charset="0"/>
              </a:rPr>
              <a:t>. 43].</a:t>
            </a:r>
            <a:br>
              <a:rPr lang="ru-KZ" sz="1800" kern="150" dirty="0">
                <a:effectLst/>
                <a:latin typeface="Times New Roman" panose="02020603050405020304" pitchFamily="18" charset="0"/>
                <a:ea typeface="Andale Sans UI"/>
                <a:cs typeface="Tahoma" panose="020B0604030504040204" pitchFamily="34" charset="0"/>
              </a:rPr>
            </a:br>
            <a:endParaRPr lang="ru-KZ" dirty="0"/>
          </a:p>
        </p:txBody>
      </p:sp>
    </p:spTree>
    <p:extLst>
      <p:ext uri="{BB962C8B-B14F-4D97-AF65-F5344CB8AC3E}">
        <p14:creationId xmlns:p14="http://schemas.microsoft.com/office/powerpoint/2010/main" val="661486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B7E95F-6BC8-23A0-38C5-AB390ADD485E}"/>
              </a:ext>
            </a:extLst>
          </p:cNvPr>
          <p:cNvSpPr>
            <a:spLocks noGrp="1"/>
          </p:cNvSpPr>
          <p:nvPr>
            <p:ph type="title"/>
          </p:nvPr>
        </p:nvSpPr>
        <p:spPr/>
        <p:txBody>
          <a:bodyPr>
            <a:normAutofit fontScale="90000"/>
          </a:bodyPr>
          <a:lstStyle/>
          <a:p>
            <a:r>
              <a:rPr lang="ru-RU" sz="1800" dirty="0">
                <a:solidFill>
                  <a:srgbClr val="000000"/>
                </a:solidFill>
                <a:effectLst/>
                <a:latin typeface="Times New Roman" panose="02020603050405020304" pitchFamily="18" charset="0"/>
                <a:ea typeface="Andale Sans UI"/>
              </a:rPr>
              <a:t>Несмотря на разные трактовки принципов антропоцентризма, очевидно, что изменилась позиция исследователя: произошел переход </a:t>
            </a:r>
            <a:r>
              <a:rPr lang="ru-RU" sz="1800" b="1" dirty="0">
                <a:solidFill>
                  <a:srgbClr val="000000"/>
                </a:solidFill>
                <a:effectLst/>
                <a:latin typeface="Times New Roman" panose="02020603050405020304" pitchFamily="18" charset="0"/>
                <a:ea typeface="Andale Sans UI"/>
              </a:rPr>
              <a:t>«от созерцательного изучения элементов языка путем их инвентаризации и классификации – к исследованию языковых явлений с позиций человека» </a:t>
            </a:r>
            <a:r>
              <a:rPr lang="ru-RU" sz="1800" dirty="0">
                <a:solidFill>
                  <a:srgbClr val="000000"/>
                </a:solidFill>
                <a:effectLst/>
                <a:latin typeface="Times New Roman" panose="02020603050405020304" pitchFamily="18" charset="0"/>
                <a:ea typeface="Andale Sans UI"/>
              </a:rPr>
              <a:t>[Сорокина 2007, с. 4]. Таким образом, отечественная и зарубежная лингвистика в последние десятилетия сменила вектор, </a:t>
            </a:r>
            <a:r>
              <a:rPr lang="ru-RU" sz="1800" b="1" dirty="0">
                <a:solidFill>
                  <a:srgbClr val="000000"/>
                </a:solidFill>
                <a:effectLst/>
                <a:latin typeface="Times New Roman" panose="02020603050405020304" pitchFamily="18" charset="0"/>
                <a:ea typeface="Andale Sans UI"/>
              </a:rPr>
              <a:t>парадигму развития</a:t>
            </a:r>
            <a:r>
              <a:rPr lang="ru-RU" sz="1800" dirty="0">
                <a:solidFill>
                  <a:srgbClr val="000000"/>
                </a:solidFill>
                <a:effectLst/>
                <a:latin typeface="Times New Roman" panose="02020603050405020304" pitchFamily="18" charset="0"/>
                <a:ea typeface="Andale Sans UI"/>
              </a:rPr>
              <a:t>, поставив в центр внимания человека, творимого языком и творящего язык. </a:t>
            </a:r>
            <a:endParaRPr lang="ru-KZ" dirty="0"/>
          </a:p>
        </p:txBody>
      </p:sp>
    </p:spTree>
    <p:extLst>
      <p:ext uri="{BB962C8B-B14F-4D97-AF65-F5344CB8AC3E}">
        <p14:creationId xmlns:p14="http://schemas.microsoft.com/office/powerpoint/2010/main" val="3136770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EE528D-A932-9224-34F9-5311D2496B38}"/>
              </a:ext>
            </a:extLst>
          </p:cNvPr>
          <p:cNvSpPr>
            <a:spLocks noGrp="1"/>
          </p:cNvSpPr>
          <p:nvPr>
            <p:ph type="title"/>
          </p:nvPr>
        </p:nvSpPr>
        <p:spPr/>
        <p:txBody>
          <a:bodyPr>
            <a:normAutofit fontScale="90000"/>
          </a:bodyPr>
          <a:lstStyle/>
          <a:p>
            <a:r>
              <a:rPr lang="ru-RU" sz="1800" b="1" kern="150" dirty="0">
                <a:solidFill>
                  <a:srgbClr val="444444"/>
                </a:solidFill>
                <a:effectLst/>
                <a:latin typeface="Times New Roman" panose="02020603050405020304" pitchFamily="18" charset="0"/>
                <a:ea typeface="Andale Sans UI"/>
                <a:cs typeface="Times New Roman" panose="02020603050405020304" pitchFamily="18" charset="0"/>
              </a:rPr>
              <a:t>Язык - сложнейшее явление</a:t>
            </a:r>
            <a:r>
              <a:rPr lang="ru-RU" sz="1800" kern="150" dirty="0">
                <a:solidFill>
                  <a:srgbClr val="444444"/>
                </a:solidFill>
                <a:effectLst/>
                <a:latin typeface="Times New Roman" panose="02020603050405020304" pitchFamily="18" charset="0"/>
                <a:ea typeface="Andale Sans UI"/>
                <a:cs typeface="Times New Roman" panose="02020603050405020304" pitchFamily="18" charset="0"/>
              </a:rPr>
              <a:t>. Чтобы отразить сложнейшую сущность языка, Ю. С. Степанов представил его в виде нескольких образов, ибо ни один из этих образов не способен полностью отразить все стороны языка: </a:t>
            </a:r>
            <a:r>
              <a:rPr lang="ru-RU" sz="1800" b="1" kern="150" dirty="0">
                <a:solidFill>
                  <a:srgbClr val="444444"/>
                </a:solidFill>
                <a:effectLst/>
                <a:latin typeface="Times New Roman" panose="02020603050405020304" pitchFamily="18" charset="0"/>
                <a:ea typeface="Andale Sans UI"/>
                <a:cs typeface="Times New Roman" panose="02020603050405020304" pitchFamily="18" charset="0"/>
              </a:rPr>
              <a:t>1)</a:t>
            </a:r>
            <a:r>
              <a:rPr lang="ru-RU" sz="1800" kern="150" dirty="0">
                <a:solidFill>
                  <a:srgbClr val="444444"/>
                </a:solidFill>
                <a:effectLst/>
                <a:latin typeface="Times New Roman" panose="02020603050405020304" pitchFamily="18" charset="0"/>
                <a:ea typeface="Andale Sans UI"/>
                <a:cs typeface="Times New Roman" panose="02020603050405020304" pitchFamily="18" charset="0"/>
              </a:rPr>
              <a:t> язык как язык индивида; </a:t>
            </a:r>
            <a:r>
              <a:rPr lang="ru-RU" sz="1800" b="1" kern="150" dirty="0">
                <a:solidFill>
                  <a:srgbClr val="444444"/>
                </a:solidFill>
                <a:effectLst/>
                <a:latin typeface="Times New Roman" panose="02020603050405020304" pitchFamily="18" charset="0"/>
                <a:ea typeface="Andale Sans UI"/>
                <a:cs typeface="Times New Roman" panose="02020603050405020304" pitchFamily="18" charset="0"/>
              </a:rPr>
              <a:t>2)</a:t>
            </a:r>
            <a:r>
              <a:rPr lang="ru-RU" sz="1800" kern="150" dirty="0">
                <a:solidFill>
                  <a:srgbClr val="444444"/>
                </a:solidFill>
                <a:effectLst/>
                <a:latin typeface="Times New Roman" panose="02020603050405020304" pitchFamily="18" charset="0"/>
                <a:ea typeface="Andale Sans UI"/>
                <a:cs typeface="Times New Roman" panose="02020603050405020304" pitchFamily="18" charset="0"/>
              </a:rPr>
              <a:t> язык как член семьи языков; </a:t>
            </a:r>
            <a:r>
              <a:rPr lang="ru-RU" sz="1800" b="1" kern="150" dirty="0">
                <a:solidFill>
                  <a:srgbClr val="444444"/>
                </a:solidFill>
                <a:effectLst/>
                <a:latin typeface="Times New Roman" panose="02020603050405020304" pitchFamily="18" charset="0"/>
                <a:ea typeface="Andale Sans UI"/>
                <a:cs typeface="Times New Roman" panose="02020603050405020304" pitchFamily="18" charset="0"/>
              </a:rPr>
              <a:t>3)</a:t>
            </a:r>
            <a:r>
              <a:rPr lang="ru-RU" sz="1800" kern="150" dirty="0">
                <a:solidFill>
                  <a:srgbClr val="444444"/>
                </a:solidFill>
                <a:effectLst/>
                <a:latin typeface="Times New Roman" panose="02020603050405020304" pitchFamily="18" charset="0"/>
                <a:ea typeface="Andale Sans UI"/>
                <a:cs typeface="Times New Roman" panose="02020603050405020304" pitchFamily="18" charset="0"/>
              </a:rPr>
              <a:t> язык как структура; </a:t>
            </a:r>
            <a:r>
              <a:rPr lang="ru-RU" sz="1800" b="1" kern="150" dirty="0">
                <a:solidFill>
                  <a:srgbClr val="444444"/>
                </a:solidFill>
                <a:effectLst/>
                <a:latin typeface="Times New Roman" panose="02020603050405020304" pitchFamily="18" charset="0"/>
                <a:ea typeface="Andale Sans UI"/>
                <a:cs typeface="Times New Roman" panose="02020603050405020304" pitchFamily="18" charset="0"/>
              </a:rPr>
              <a:t>4)</a:t>
            </a:r>
            <a:r>
              <a:rPr lang="ru-RU" sz="1800" kern="150" dirty="0">
                <a:solidFill>
                  <a:srgbClr val="444444"/>
                </a:solidFill>
                <a:effectLst/>
                <a:latin typeface="Times New Roman" panose="02020603050405020304" pitchFamily="18" charset="0"/>
                <a:ea typeface="Andale Sans UI"/>
                <a:cs typeface="Times New Roman" panose="02020603050405020304" pitchFamily="18" charset="0"/>
              </a:rPr>
              <a:t> язык как система; </a:t>
            </a:r>
            <a:r>
              <a:rPr lang="ru-RU" sz="1800" b="1" kern="150" dirty="0">
                <a:solidFill>
                  <a:srgbClr val="444444"/>
                </a:solidFill>
                <a:effectLst/>
                <a:latin typeface="Times New Roman" panose="02020603050405020304" pitchFamily="18" charset="0"/>
                <a:ea typeface="Andale Sans UI"/>
                <a:cs typeface="Times New Roman" panose="02020603050405020304" pitchFamily="18" charset="0"/>
              </a:rPr>
              <a:t>5)</a:t>
            </a:r>
            <a:r>
              <a:rPr lang="ru-RU" sz="1800" kern="150" dirty="0">
                <a:solidFill>
                  <a:srgbClr val="444444"/>
                </a:solidFill>
                <a:effectLst/>
                <a:latin typeface="Times New Roman" panose="02020603050405020304" pitchFamily="18" charset="0"/>
                <a:ea typeface="Andale Sans UI"/>
                <a:cs typeface="Times New Roman" panose="02020603050405020304" pitchFamily="18" charset="0"/>
              </a:rPr>
              <a:t> язык как тип и характер; </a:t>
            </a:r>
            <a:r>
              <a:rPr lang="ru-RU" sz="1800" b="1" kern="150" dirty="0">
                <a:solidFill>
                  <a:srgbClr val="444444"/>
                </a:solidFill>
                <a:effectLst/>
                <a:latin typeface="Times New Roman" panose="02020603050405020304" pitchFamily="18" charset="0"/>
                <a:ea typeface="Andale Sans UI"/>
                <a:cs typeface="Times New Roman" panose="02020603050405020304" pitchFamily="18" charset="0"/>
              </a:rPr>
              <a:t>6)</a:t>
            </a:r>
            <a:r>
              <a:rPr lang="ru-RU" sz="1800" kern="150" dirty="0">
                <a:solidFill>
                  <a:srgbClr val="444444"/>
                </a:solidFill>
                <a:effectLst/>
                <a:latin typeface="Times New Roman" panose="02020603050405020304" pitchFamily="18" charset="0"/>
                <a:ea typeface="Andale Sans UI"/>
                <a:cs typeface="Times New Roman" panose="02020603050405020304" pitchFamily="18" charset="0"/>
              </a:rPr>
              <a:t> язык как компьютер; </a:t>
            </a:r>
            <a:r>
              <a:rPr lang="ru-RU" sz="1800" b="1" kern="150" dirty="0">
                <a:solidFill>
                  <a:srgbClr val="444444"/>
                </a:solidFill>
                <a:effectLst/>
                <a:latin typeface="Times New Roman" panose="02020603050405020304" pitchFamily="18" charset="0"/>
                <a:ea typeface="Andale Sans UI"/>
                <a:cs typeface="Times New Roman" panose="02020603050405020304" pitchFamily="18" charset="0"/>
              </a:rPr>
              <a:t>7)</a:t>
            </a:r>
            <a:r>
              <a:rPr lang="ru-RU" sz="1800" kern="150" dirty="0">
                <a:solidFill>
                  <a:srgbClr val="444444"/>
                </a:solidFill>
                <a:effectLst/>
                <a:latin typeface="Times New Roman" panose="02020603050405020304" pitchFamily="18" charset="0"/>
                <a:ea typeface="Andale Sans UI"/>
                <a:cs typeface="Times New Roman" panose="02020603050405020304" pitchFamily="18" charset="0"/>
              </a:rPr>
              <a:t> язык как пространство мысли и как «дом духа» по </a:t>
            </a:r>
            <a:r>
              <a:rPr lang="ru-RU" sz="1800" kern="150" dirty="0" err="1">
                <a:solidFill>
                  <a:srgbClr val="444444"/>
                </a:solidFill>
                <a:effectLst/>
                <a:latin typeface="Times New Roman" panose="02020603050405020304" pitchFamily="18" charset="0"/>
                <a:ea typeface="Andale Sans UI"/>
                <a:cs typeface="Times New Roman" panose="02020603050405020304" pitchFamily="18" charset="0"/>
              </a:rPr>
              <a:t>М.Хайдеггеру</a:t>
            </a:r>
            <a:r>
              <a:rPr lang="ru-RU" sz="1800" kern="150" dirty="0">
                <a:solidFill>
                  <a:srgbClr val="444444"/>
                </a:solidFill>
                <a:effectLst/>
                <a:latin typeface="Times New Roman" panose="02020603050405020304" pitchFamily="18" charset="0"/>
                <a:ea typeface="Andale Sans UI"/>
                <a:cs typeface="Times New Roman" panose="02020603050405020304" pitchFamily="18" charset="0"/>
              </a:rPr>
              <a:t>, т.е. язык как результат сложной когнитивной деятельности человека. Соответственно, с позиций седьмого образа, язык, </a:t>
            </a:r>
            <a:r>
              <a:rPr lang="ru-RU" sz="1800" b="1" kern="150" dirty="0">
                <a:solidFill>
                  <a:srgbClr val="444444"/>
                </a:solidFill>
                <a:effectLst/>
                <a:latin typeface="Times New Roman" panose="02020603050405020304" pitchFamily="18" charset="0"/>
                <a:ea typeface="Andale Sans UI"/>
                <a:cs typeface="Times New Roman" panose="02020603050405020304" pitchFamily="18" charset="0"/>
              </a:rPr>
              <a:t>во-первых</a:t>
            </a:r>
            <a:r>
              <a:rPr lang="ru-RU" sz="1800" kern="150" dirty="0">
                <a:solidFill>
                  <a:srgbClr val="444444"/>
                </a:solidFill>
                <a:effectLst/>
                <a:latin typeface="Times New Roman" panose="02020603050405020304" pitchFamily="18" charset="0"/>
                <a:ea typeface="Andale Sans UI"/>
                <a:cs typeface="Times New Roman" panose="02020603050405020304" pitchFamily="18" charset="0"/>
              </a:rPr>
              <a:t>, результат деятельности народа; </a:t>
            </a:r>
            <a:r>
              <a:rPr lang="ru-RU" sz="1800" b="1" kern="150" dirty="0">
                <a:solidFill>
                  <a:srgbClr val="444444"/>
                </a:solidFill>
                <a:effectLst/>
                <a:latin typeface="Times New Roman" panose="02020603050405020304" pitchFamily="18" charset="0"/>
                <a:ea typeface="Andale Sans UI"/>
                <a:cs typeface="Times New Roman" panose="02020603050405020304" pitchFamily="18" charset="0"/>
              </a:rPr>
              <a:t>во-вторых</a:t>
            </a:r>
            <a:r>
              <a:rPr lang="ru-RU" sz="1800" kern="150" dirty="0">
                <a:solidFill>
                  <a:srgbClr val="444444"/>
                </a:solidFill>
                <a:effectLst/>
                <a:latin typeface="Times New Roman" panose="02020603050405020304" pitchFamily="18" charset="0"/>
                <a:ea typeface="Andale Sans UI"/>
                <a:cs typeface="Times New Roman" panose="02020603050405020304" pitchFamily="18" charset="0"/>
              </a:rPr>
              <a:t>, результат деятельности творческой личности и результат деятельности нормализаторов языка (государства, институтов, вырабатывающих нормы и правила).</a:t>
            </a:r>
            <a:br>
              <a:rPr lang="ru-KZ" sz="1800" kern="150" dirty="0">
                <a:effectLst/>
                <a:latin typeface="Times New Roman" panose="02020603050405020304" pitchFamily="18" charset="0"/>
                <a:ea typeface="Andale Sans UI"/>
                <a:cs typeface="Tahoma" panose="020B0604030504040204" pitchFamily="34" charset="0"/>
              </a:rPr>
            </a:br>
            <a:endParaRPr lang="ru-KZ" dirty="0"/>
          </a:p>
        </p:txBody>
      </p:sp>
    </p:spTree>
    <p:extLst>
      <p:ext uri="{BB962C8B-B14F-4D97-AF65-F5344CB8AC3E}">
        <p14:creationId xmlns:p14="http://schemas.microsoft.com/office/powerpoint/2010/main" val="2826746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C3EFD13-3CD8-4457-B029-DD736C9E9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A9B61C3-6D3C-4B90-B343-810EC252B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63045" y="2216693"/>
            <a:ext cx="7447880" cy="3531074"/>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Заголовок 1">
            <a:extLst>
              <a:ext uri="{FF2B5EF4-FFF2-40B4-BE49-F238E27FC236}">
                <a16:creationId xmlns:a16="http://schemas.microsoft.com/office/drawing/2014/main" id="{7FAB9208-1E0F-FBB8-3AEE-3DEB185F69AF}"/>
              </a:ext>
            </a:extLst>
          </p:cNvPr>
          <p:cNvSpPr>
            <a:spLocks noGrp="1"/>
          </p:cNvSpPr>
          <p:nvPr>
            <p:ph type="title"/>
          </p:nvPr>
        </p:nvSpPr>
        <p:spPr>
          <a:xfrm>
            <a:off x="4903099" y="2571909"/>
            <a:ext cx="5875165" cy="2826912"/>
          </a:xfrm>
        </p:spPr>
        <p:txBody>
          <a:bodyPr vert="horz" lIns="91440" tIns="45720" rIns="91440" bIns="45720" rtlCol="0" anchor="ctr">
            <a:normAutofit/>
          </a:bodyPr>
          <a:lstStyle/>
          <a:p>
            <a:r>
              <a:rPr lang="en-US" sz="2400" b="1" kern="1200">
                <a:solidFill>
                  <a:srgbClr val="FFFFFF"/>
                </a:solidFill>
                <a:effectLst/>
                <a:latin typeface="+mj-lt"/>
                <a:ea typeface="+mj-ea"/>
                <a:cs typeface="+mj-cs"/>
              </a:rPr>
              <a:t>К этим образам в самом конце XX в. прибавился еще один: язык как продукт культуры, как ее важная составная часть и условие существования, как фактор формирования культурных кодов. </a:t>
            </a:r>
            <a:br>
              <a:rPr lang="en-US" sz="2400" kern="1200">
                <a:solidFill>
                  <a:srgbClr val="FFFFFF"/>
                </a:solidFill>
                <a:effectLst/>
                <a:latin typeface="+mj-lt"/>
                <a:ea typeface="+mj-ea"/>
                <a:cs typeface="+mj-cs"/>
              </a:rPr>
            </a:br>
            <a:endParaRPr lang="en-US" sz="2400" kern="1200">
              <a:solidFill>
                <a:srgbClr val="FFFFFF"/>
              </a:solidFill>
              <a:latin typeface="+mj-lt"/>
              <a:ea typeface="+mj-ea"/>
              <a:cs typeface="+mj-cs"/>
            </a:endParaRPr>
          </a:p>
        </p:txBody>
      </p:sp>
      <p:sp>
        <p:nvSpPr>
          <p:cNvPr id="11" name="Freeform 5">
            <a:extLst>
              <a:ext uri="{FF2B5EF4-FFF2-40B4-BE49-F238E27FC236}">
                <a16:creationId xmlns:a16="http://schemas.microsoft.com/office/drawing/2014/main" id="{C1257FDB-F578-4AA9-844B-CF6CFA2FA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63045" y="1515074"/>
            <a:ext cx="822493" cy="4232692"/>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9999F923-F60C-4033-A0C7-BA36D1A44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897783" y="1172042"/>
            <a:ext cx="687754" cy="3820237"/>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F8C27FAF-AD0A-489C-A7B5-16CBFBB067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897783" y="987643"/>
            <a:ext cx="347200" cy="3699706"/>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8">
            <a:extLst>
              <a:ext uri="{FF2B5EF4-FFF2-40B4-BE49-F238E27FC236}">
                <a16:creationId xmlns:a16="http://schemas.microsoft.com/office/drawing/2014/main" id="{583B1E3E-6E8E-4E48-9EA6-56F1E306AA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40829" y="965200"/>
            <a:ext cx="3304154" cy="3531073"/>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99197206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787</Words>
  <Application>Microsoft Macintosh PowerPoint</Application>
  <PresentationFormat>Широкоэкранный</PresentationFormat>
  <Paragraphs>11</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АНТРОПОЦЕНТРИЧЕСКАЯ ПАРАДИГМА </vt:lpstr>
      <vt:lpstr>Презентация PowerPoint</vt:lpstr>
      <vt:lpstr>Сравнительно-историческая парадигма была первой научной парадигмой в лингвистике, ибо сравнительно-исторический метод был первым специальным методом исследования языка. Весь XIX в. прошел под знаком этой парадигмы. </vt:lpstr>
      <vt:lpstr>При системно-структурной парадигме внимание было ориентировано на предмет, вещь, имя, поэтому в центре внимания находилось слово. Даже в третьем тысячелетии можно исследовать язык все еще в рамках системно-структурной парадигмы, ибо эта парадигма продолжает существовать в лингвистике, а число ее последователей довольно велико. В русле этой парадигмы по-прежнему строятся учебники и академические грамматики, пишутся различного рода справочные издания. Фундаментальные исследования, выполненные в рамках этой парадигмы, являются ценнейшим источником сведений не только для современных исследователей, но и для будущих поколений лингвистов, работающих уже в иных парадигмах. </vt:lpstr>
      <vt:lpstr>Антропоцентрическая парадигма - это переключение интересов исследователя с объектов познания на субъекта, т.е. анализируется человек в языке и язык в человеке, поскольку, по словам И. А. Бодуэна де Куртэне, «язык существует только в индивидуальных мозгах, только в душах, только в психике индивидов или особей, составляющих данное языковое общество». </vt:lpstr>
      <vt:lpstr>Вместе с тем, принцип антропоцентризма понимается в лингвистической науке неоднозначно. Так, В. Гумбольдт полагал, что изучение языка подчинено «цели познания человеком самого себя и своего отношения ко всему видимому и скрытому вокруг себя» [Гумбольдт 1985, с. 383]. Согласно мнению Ю.Н. Караулова, антропологический подход предполагает включение «языковой личности» в объект науки о языке (от содержания науки к ее истории) [Караулов 2007, с. 43]. </vt:lpstr>
      <vt:lpstr>Несмотря на разные трактовки принципов антропоцентризма, очевидно, что изменилась позиция исследователя: произошел переход «от созерцательного изучения элементов языка путем их инвентаризации и классификации – к исследованию языковых явлений с позиций человека» [Сорокина 2007, с. 4]. Таким образом, отечественная и зарубежная лингвистика в последние десятилетия сменила вектор, парадигму развития, поставив в центр внимания человека, творимого языком и творящего язык. </vt:lpstr>
      <vt:lpstr>Язык - сложнейшее явление. Чтобы отразить сложнейшую сущность языка, Ю. С. Степанов представил его в виде нескольких образов, ибо ни один из этих образов не способен полностью отразить все стороны языка: 1) язык как язык индивида; 2) язык как член семьи языков; 3) язык как структура; 4) язык как система; 5) язык как тип и характер; 6) язык как компьютер; 7) язык как пространство мысли и как «дом духа» по М.Хайдеггеру, т.е. язык как результат сложной когнитивной деятельности человека. Соответственно, с позиций седьмого образа, язык, во-первых, результат деятельности народа; во-вторых, результат деятельности творческой личности и результат деятельности нормализаторов языка (государства, институтов, вырабатывающих нормы и правила). </vt:lpstr>
      <vt:lpstr>К этим образам в самом конце XX в. прибавился еще один: язык как продукт культуры, как ее важная составная часть и условие существования, как фактор формирования культурных кодов.  </vt:lpstr>
      <vt:lpstr>Итак, антропоцентрическая парадигма выводит на первое место человека, а язык считается главной конституирующей характеристикой человека, его важнейшей составляющей. Человеческий интеллект, как и сам человек, немыслим вне языка и языковой способности как способности к порождению и восприятию речи. Если бы язык не вторгался во все мыслительные процессы, если бы он не был способен создавать новые ментальные пространства, то человек не вышел бы за рамки непосредственно наблюдаемого. Текст, создаваемый человеком, отражает движение человеческой мысли, строит возможные миры, запечатлевая в себе динамику мысли и способы ее представления с помощью средств языка.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АНТРОПОЦЕНТРИЧЕСКАЯ ПАРАДИГМА </dc:title>
  <dc:creator>Хамза Мадина Адебиетовна</dc:creator>
  <cp:lastModifiedBy>Хамза Мадина Адебиетовна</cp:lastModifiedBy>
  <cp:revision>2</cp:revision>
  <dcterms:created xsi:type="dcterms:W3CDTF">2022-11-10T16:10:38Z</dcterms:created>
  <dcterms:modified xsi:type="dcterms:W3CDTF">2022-11-10T16:14:54Z</dcterms:modified>
</cp:coreProperties>
</file>