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0" r:id="rId2"/>
    <p:sldId id="281" r:id="rId3"/>
    <p:sldId id="282" r:id="rId4"/>
    <p:sldId id="258" r:id="rId5"/>
    <p:sldId id="276" r:id="rId6"/>
    <p:sldId id="275" r:id="rId7"/>
    <p:sldId id="274" r:id="rId8"/>
    <p:sldId id="273" r:id="rId9"/>
    <p:sldId id="278" r:id="rId10"/>
    <p:sldId id="272" r:id="rId11"/>
    <p:sldId id="271" r:id="rId12"/>
    <p:sldId id="270" r:id="rId13"/>
    <p:sldId id="269" r:id="rId14"/>
    <p:sldId id="257" r:id="rId1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65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AF463A-BC7C-46EE-9F1E-7F377CCA4891}"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EAF463A-BC7C-46EE-9F1E-7F377CCA4891}"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EAF463A-BC7C-46EE-9F1E-7F377CCA4891}" type="datetimeFigureOut">
              <a:rPr lang="en-US" smtClean="0"/>
              <a:pPr/>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EAF463A-BC7C-46EE-9F1E-7F377CCA4891}" type="datetimeFigureOut">
              <a:rPr lang="en-US" smtClean="0"/>
              <a:pPr/>
              <a:t>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EAF463A-BC7C-46EE-9F1E-7F377CCA4891}" type="datetimeFigureOut">
              <a:rPr lang="en-US" smtClean="0"/>
              <a:pPr/>
              <a:t>11/6/2022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E5472B95-2A6B-479F-8B45-38902AAC341A}"/>
              </a:ext>
            </a:extLst>
          </p:cNvPr>
          <p:cNvSpPr/>
          <p:nvPr/>
        </p:nvSpPr>
        <p:spPr>
          <a:xfrm>
            <a:off x="3781417" y="5877272"/>
            <a:ext cx="1641668" cy="369332"/>
          </a:xfrm>
          <a:prstGeom prst="rect">
            <a:avLst/>
          </a:prstGeom>
        </p:spPr>
        <p:txBody>
          <a:bodyPr wrap="none">
            <a:spAutoFit/>
          </a:bodyPr>
          <a:lstStyle/>
          <a:p>
            <a:pPr lvl="0" algn="ctr" eaLnBrk="0" fontAlgn="base" hangingPunct="0">
              <a:spcBef>
                <a:spcPct val="0"/>
              </a:spcBef>
              <a:spcAft>
                <a:spcPct val="0"/>
              </a:spcAft>
            </a:pPr>
            <a:r>
              <a:rPr lang="kk-KZ" dirty="0">
                <a:solidFill>
                  <a:srgbClr val="000000"/>
                </a:solidFill>
                <a:latin typeface="Times New Roman" pitchFamily="18" charset="0"/>
                <a:ea typeface="Calibri" pitchFamily="34" charset="0"/>
                <a:cs typeface="Times New Roman" pitchFamily="18" charset="0"/>
              </a:rPr>
              <a:t>Астана 202</a:t>
            </a:r>
            <a:r>
              <a:rPr lang="ru-RU" dirty="0">
                <a:solidFill>
                  <a:srgbClr val="000000"/>
                </a:solidFill>
                <a:latin typeface="Times New Roman" pitchFamily="18" charset="0"/>
                <a:ea typeface="Calibri" pitchFamily="34" charset="0"/>
                <a:cs typeface="Times New Roman" pitchFamily="18" charset="0"/>
              </a:rPr>
              <a:t>2</a:t>
            </a:r>
            <a:r>
              <a:rPr lang="kk-KZ" dirty="0">
                <a:solidFill>
                  <a:srgbClr val="000000"/>
                </a:solidFill>
                <a:latin typeface="Times New Roman" pitchFamily="18" charset="0"/>
                <a:ea typeface="Calibri" pitchFamily="34" charset="0"/>
                <a:cs typeface="Times New Roman" pitchFamily="18" charset="0"/>
              </a:rPr>
              <a:t> г.</a:t>
            </a:r>
          </a:p>
        </p:txBody>
      </p:sp>
      <p:sp>
        <p:nvSpPr>
          <p:cNvPr id="5" name="Прямоугольник 4">
            <a:extLst>
              <a:ext uri="{FF2B5EF4-FFF2-40B4-BE49-F238E27FC236}">
                <a16:creationId xmlns:a16="http://schemas.microsoft.com/office/drawing/2014/main" xmlns="" id="{5D174084-8A59-C8E6-3A97-7DD25A89A8DC}"/>
              </a:ext>
            </a:extLst>
          </p:cNvPr>
          <p:cNvSpPr/>
          <p:nvPr/>
        </p:nvSpPr>
        <p:spPr>
          <a:xfrm>
            <a:off x="755575" y="2852936"/>
            <a:ext cx="7632849" cy="923330"/>
          </a:xfrm>
          <a:prstGeom prst="rect">
            <a:avLst/>
          </a:prstGeom>
        </p:spPr>
        <p:txBody>
          <a:bodyPr wrap="square">
            <a:spAutoFit/>
          </a:bodyPr>
          <a:lstStyle/>
          <a:p>
            <a:pPr lvl="0" algn="ctr" fontAlgn="base">
              <a:spcBef>
                <a:spcPct val="0"/>
              </a:spcBef>
              <a:spcAft>
                <a:spcPct val="0"/>
              </a:spcAft>
            </a:pPr>
            <a:r>
              <a:rPr lang="kk-KZ" dirty="0">
                <a:solidFill>
                  <a:srgbClr val="000000"/>
                </a:solidFill>
                <a:latin typeface="Times New Roman" pitchFamily="18" charset="0"/>
                <a:ea typeface="Calibri" pitchFamily="34" charset="0"/>
                <a:cs typeface="Times New Roman" pitchFamily="18" charset="0"/>
              </a:rPr>
              <a:t>Евразийский национальный университет имени Л.Н.Гумилёва</a:t>
            </a:r>
          </a:p>
          <a:p>
            <a:pPr lvl="0" algn="ctr" eaLnBrk="0" fontAlgn="base" hangingPunct="0">
              <a:spcBef>
                <a:spcPct val="0"/>
              </a:spcBef>
              <a:spcAft>
                <a:spcPct val="0"/>
              </a:spcAft>
            </a:pPr>
            <a:r>
              <a:rPr lang="kk-KZ" dirty="0">
                <a:solidFill>
                  <a:srgbClr val="000000"/>
                </a:solidFill>
                <a:latin typeface="Times New Roman" pitchFamily="18" charset="0"/>
                <a:ea typeface="Calibri" pitchFamily="34" charset="0"/>
                <a:cs typeface="Times New Roman" pitchFamily="18" charset="0"/>
              </a:rPr>
              <a:t>Транспортно-энергетический факультет</a:t>
            </a:r>
            <a:endParaRPr lang="ru-RU" sz="800" dirty="0">
              <a:solidFill>
                <a:srgbClr val="000000"/>
              </a:solidFill>
              <a:latin typeface="Times New Roman" pitchFamily="18" charset="0"/>
              <a:cs typeface="Times New Roman" pitchFamily="18" charset="0"/>
            </a:endParaRPr>
          </a:p>
          <a:p>
            <a:pPr lvl="0" algn="ctr" eaLnBrk="0" fontAlgn="base" hangingPunct="0">
              <a:spcBef>
                <a:spcPct val="0"/>
              </a:spcBef>
              <a:spcAft>
                <a:spcPct val="0"/>
              </a:spcAft>
            </a:pPr>
            <a:r>
              <a:rPr lang="kk-KZ" dirty="0">
                <a:solidFill>
                  <a:srgbClr val="000000"/>
                </a:solidFill>
                <a:latin typeface="Times New Roman" pitchFamily="18" charset="0"/>
                <a:cs typeface="Times New Roman" pitchFamily="18" charset="0"/>
              </a:rPr>
              <a:t>Кафедра «Организация перевозок, движения и эксплуатация транспорта»</a:t>
            </a:r>
          </a:p>
        </p:txBody>
      </p:sp>
      <p:pic>
        <p:nvPicPr>
          <p:cNvPr id="6" name="Picture 2" descr="ENU.KZ | Евразийский национальный университет имени Л.Н. Гумилева">
            <a:extLst>
              <a:ext uri="{FF2B5EF4-FFF2-40B4-BE49-F238E27FC236}">
                <a16:creationId xmlns:a16="http://schemas.microsoft.com/office/drawing/2014/main" xmlns="" id="{693335ED-960F-49B9-8BFE-EAC04F4ADB4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484807" y="207344"/>
            <a:ext cx="2174386" cy="92333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48446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a:bodyPr>
          <a:lstStyle/>
          <a:p>
            <a:pPr algn="l"/>
            <a:r>
              <a:rPr lang="ru-RU" sz="2400" dirty="0">
                <a:solidFill>
                  <a:schemeClr val="tx1"/>
                </a:solidFill>
              </a:rPr>
              <a:t>Для оценки </a:t>
            </a:r>
            <a:r>
              <a:rPr lang="ru-RU" sz="2400" b="1" dirty="0">
                <a:solidFill>
                  <a:schemeClr val="tx1"/>
                </a:solidFill>
              </a:rPr>
              <a:t>шероховатости</a:t>
            </a:r>
            <a:r>
              <a:rPr lang="ru-RU" sz="2400" dirty="0">
                <a:solidFill>
                  <a:schemeClr val="tx1"/>
                </a:solidFill>
              </a:rPr>
              <a:t> применяют </a:t>
            </a:r>
            <a:r>
              <a:rPr lang="ru-RU" sz="2400" dirty="0" err="1">
                <a:solidFill>
                  <a:schemeClr val="tx1"/>
                </a:solidFill>
              </a:rPr>
              <a:t>микропрофилографы</a:t>
            </a:r>
            <a:r>
              <a:rPr lang="ru-RU" sz="2400" dirty="0">
                <a:solidFill>
                  <a:schemeClr val="tx1"/>
                </a:solidFill>
              </a:rPr>
              <a:t>, игольчатые приборы, метод "песчаного пятна". Шероховатость оценивают по средней глубине впадин между выступами шероховатости. </a:t>
            </a: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r>
              <a:rPr lang="ru-RU" sz="2400" dirty="0">
                <a:solidFill>
                  <a:schemeClr val="tx1"/>
                </a:solidFill>
              </a:rPr>
              <a:t>Прибор игольчатый типа ПКШ-4</a:t>
            </a:r>
          </a:p>
          <a:p>
            <a:r>
              <a:rPr lang="ru-RU" sz="2400" i="1" dirty="0">
                <a:solidFill>
                  <a:schemeClr val="tx1"/>
                </a:solidFill>
              </a:rPr>
              <a:t>1</a:t>
            </a:r>
            <a:r>
              <a:rPr lang="ru-RU" sz="2400" dirty="0">
                <a:solidFill>
                  <a:schemeClr val="tx1"/>
                </a:solidFill>
              </a:rPr>
              <a:t> - игла-щуп; </a:t>
            </a:r>
            <a:r>
              <a:rPr lang="ru-RU" sz="2400" i="1" dirty="0">
                <a:solidFill>
                  <a:schemeClr val="tx1"/>
                </a:solidFill>
              </a:rPr>
              <a:t>2 -</a:t>
            </a:r>
            <a:r>
              <a:rPr lang="ru-RU" sz="2400" dirty="0">
                <a:solidFill>
                  <a:schemeClr val="tx1"/>
                </a:solidFill>
              </a:rPr>
              <a:t> зажимные планки; </a:t>
            </a:r>
            <a:r>
              <a:rPr lang="ru-RU" sz="2400" i="1" dirty="0">
                <a:solidFill>
                  <a:schemeClr val="tx1"/>
                </a:solidFill>
              </a:rPr>
              <a:t>3 –</a:t>
            </a:r>
            <a:r>
              <a:rPr lang="ru-RU" sz="2400" dirty="0">
                <a:solidFill>
                  <a:schemeClr val="tx1"/>
                </a:solidFill>
              </a:rPr>
              <a:t> опоры</a:t>
            </a:r>
          </a:p>
          <a:p>
            <a:pPr algn="l"/>
            <a:endParaRPr lang="ru-RU" sz="2400" dirty="0">
              <a:solidFill>
                <a:schemeClr val="tx1"/>
              </a:solidFill>
            </a:endParaRPr>
          </a:p>
          <a:p>
            <a:pPr algn="l"/>
            <a:endParaRPr lang="ru-RU" sz="2400" dirty="0">
              <a:solidFill>
                <a:schemeClr val="tx1"/>
              </a:solidFill>
            </a:endParaRPr>
          </a:p>
        </p:txBody>
      </p:sp>
      <p:sp>
        <p:nvSpPr>
          <p:cNvPr id="2" name="Заголовок 1"/>
          <p:cNvSpPr>
            <a:spLocks noGrp="1"/>
          </p:cNvSpPr>
          <p:nvPr>
            <p:ph type="ctrTitle"/>
          </p:nvPr>
        </p:nvSpPr>
        <p:spPr>
          <a:xfrm>
            <a:off x="214282" y="285729"/>
            <a:ext cx="7024718" cy="642941"/>
          </a:xfrm>
        </p:spPr>
        <p:txBody>
          <a:bodyPr>
            <a:normAutofit fontScale="90000"/>
          </a:bodyPr>
          <a:lstStyle/>
          <a:p>
            <a:r>
              <a:rPr lang="ru-RU" sz="2800" dirty="0"/>
              <a:t>Шероховатость дорожного покрытия</a:t>
            </a:r>
          </a:p>
        </p:txBody>
      </p:sp>
      <p:pic>
        <p:nvPicPr>
          <p:cNvPr id="2050" name="Picture 2"/>
          <p:cNvPicPr>
            <a:picLocks noChangeAspect="1" noChangeArrowheads="1"/>
          </p:cNvPicPr>
          <p:nvPr/>
        </p:nvPicPr>
        <p:blipFill>
          <a:blip r:embed="rId2" cstate="print"/>
          <a:srcRect/>
          <a:stretch>
            <a:fillRect/>
          </a:stretch>
        </p:blipFill>
        <p:spPr bwMode="auto">
          <a:xfrm>
            <a:off x="1143000" y="2514600"/>
            <a:ext cx="7021747" cy="2533459"/>
          </a:xfrm>
          <a:prstGeom prst="rect">
            <a:avLst/>
          </a:prstGeom>
          <a:noFill/>
          <a:ln w="9525">
            <a:noFill/>
            <a:miter lim="800000"/>
            <a:headEnd/>
            <a:tailEnd/>
          </a:ln>
          <a:effectLst/>
        </p:spPr>
      </p:pic>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841A6558-2B82-678C-49A0-92261EE3719C}"/>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a:bodyPr>
          <a:lstStyle/>
          <a:p>
            <a:pPr algn="l"/>
            <a:r>
              <a:rPr lang="ru-RU" sz="2200" dirty="0">
                <a:solidFill>
                  <a:schemeClr val="tx1"/>
                </a:solidFill>
                <a:latin typeface="Times New Roman" pitchFamily="18" charset="0"/>
                <a:cs typeface="Times New Roman" pitchFamily="18" charset="0"/>
              </a:rPr>
              <a:t>При измерении коэффициента сцепления </a:t>
            </a:r>
            <a:r>
              <a:rPr lang="ru-RU" sz="2200" i="1" dirty="0">
                <a:solidFill>
                  <a:schemeClr val="tx1"/>
                </a:solidFill>
                <a:latin typeface="Times New Roman" pitchFamily="18" charset="0"/>
                <a:cs typeface="Times New Roman" pitchFamily="18" charset="0"/>
              </a:rPr>
              <a:t>портативными приборами </a:t>
            </a:r>
            <a:r>
              <a:rPr lang="ru-RU" sz="2200" dirty="0">
                <a:solidFill>
                  <a:schemeClr val="tx1"/>
                </a:solidFill>
                <a:latin typeface="Times New Roman" pitchFamily="18" charset="0"/>
                <a:cs typeface="Times New Roman" pitchFamily="18" charset="0"/>
              </a:rPr>
              <a:t>не требуется специальных установок и автомобилей. С помощью этих приборов возможно измерение коэффициента продольного сцепления на площадях ограниченного размера.</a:t>
            </a:r>
          </a:p>
          <a:p>
            <a:pPr algn="l"/>
            <a:r>
              <a:rPr lang="ru-RU" sz="2200" dirty="0">
                <a:solidFill>
                  <a:schemeClr val="tx1"/>
                </a:solidFill>
                <a:latin typeface="Times New Roman" pitchFamily="18" charset="0"/>
                <a:cs typeface="Times New Roman" pitchFamily="18" charset="0"/>
              </a:rPr>
              <a:t>Портативный прибор ППК-2 разработки </a:t>
            </a:r>
            <a:r>
              <a:rPr lang="ru-RU" sz="2200" b="1" dirty="0">
                <a:solidFill>
                  <a:schemeClr val="tx1"/>
                </a:solidFill>
                <a:latin typeface="Times New Roman" pitchFamily="18" charset="0"/>
                <a:cs typeface="Times New Roman" pitchFamily="18" charset="0"/>
              </a:rPr>
              <a:t>МАДИ - ВНИИБД</a:t>
            </a:r>
            <a:r>
              <a:rPr lang="ru-RU" sz="2200" dirty="0">
                <a:solidFill>
                  <a:schemeClr val="tx1"/>
                </a:solidFill>
                <a:latin typeface="Times New Roman" pitchFamily="18" charset="0"/>
                <a:cs typeface="Times New Roman" pitchFamily="18" charset="0"/>
              </a:rPr>
              <a:t> состоит из штанги </a:t>
            </a:r>
            <a:r>
              <a:rPr lang="ru-RU" sz="2200" i="1" dirty="0">
                <a:solidFill>
                  <a:schemeClr val="tx1"/>
                </a:solidFill>
                <a:latin typeface="Times New Roman" pitchFamily="18" charset="0"/>
                <a:cs typeface="Times New Roman" pitchFamily="18" charset="0"/>
              </a:rPr>
              <a:t>5</a:t>
            </a:r>
            <a:r>
              <a:rPr lang="ru-RU" sz="2200" dirty="0">
                <a:solidFill>
                  <a:schemeClr val="tx1"/>
                </a:solidFill>
                <a:latin typeface="Times New Roman" pitchFamily="18" charset="0"/>
                <a:cs typeface="Times New Roman" pitchFamily="18" charset="0"/>
              </a:rPr>
              <a:t> со скользящим по ней грузом </a:t>
            </a:r>
            <a:r>
              <a:rPr lang="ru-RU" sz="2200" i="1" dirty="0">
                <a:solidFill>
                  <a:schemeClr val="tx1"/>
                </a:solidFill>
                <a:latin typeface="Times New Roman" pitchFamily="18" charset="0"/>
                <a:cs typeface="Times New Roman" pitchFamily="18" charset="0"/>
              </a:rPr>
              <a:t>7</a:t>
            </a:r>
            <a:r>
              <a:rPr lang="ru-RU" sz="2200" dirty="0">
                <a:solidFill>
                  <a:schemeClr val="tx1"/>
                </a:solidFill>
                <a:latin typeface="Times New Roman" pitchFamily="18" charset="0"/>
                <a:cs typeface="Times New Roman" pitchFamily="18" charset="0"/>
              </a:rPr>
              <a:t> массой 9 кг, подвижной муфты </a:t>
            </a:r>
            <a:r>
              <a:rPr lang="ru-RU" sz="2200" i="1" dirty="0">
                <a:solidFill>
                  <a:schemeClr val="tx1"/>
                </a:solidFill>
                <a:latin typeface="Times New Roman" pitchFamily="18" charset="0"/>
                <a:cs typeface="Times New Roman" pitchFamily="18" charset="0"/>
              </a:rPr>
              <a:t>4 </a:t>
            </a:r>
            <a:r>
              <a:rPr lang="ru-RU" sz="2200" dirty="0">
                <a:solidFill>
                  <a:schemeClr val="tx1"/>
                </a:solidFill>
                <a:latin typeface="Times New Roman" pitchFamily="18" charset="0"/>
                <a:cs typeface="Times New Roman" pitchFamily="18" charset="0"/>
              </a:rPr>
              <a:t>и пружины </a:t>
            </a:r>
            <a:r>
              <a:rPr lang="ru-RU" sz="2200" i="1" dirty="0">
                <a:solidFill>
                  <a:schemeClr val="tx1"/>
                </a:solidFill>
                <a:latin typeface="Times New Roman" pitchFamily="18" charset="0"/>
                <a:cs typeface="Times New Roman" pitchFamily="18" charset="0"/>
              </a:rPr>
              <a:t>10</a:t>
            </a:r>
            <a:r>
              <a:rPr lang="ru-RU" sz="2200" dirty="0">
                <a:solidFill>
                  <a:schemeClr val="tx1"/>
                </a:solidFill>
                <a:latin typeface="Times New Roman" pitchFamily="18" charset="0"/>
                <a:cs typeface="Times New Roman" pitchFamily="18" charset="0"/>
              </a:rPr>
              <a:t>, соединяющей два резиновых имитатора </a:t>
            </a:r>
            <a:r>
              <a:rPr lang="ru-RU" sz="2200" i="1" dirty="0">
                <a:solidFill>
                  <a:schemeClr val="tx1"/>
                </a:solidFill>
                <a:latin typeface="Times New Roman" pitchFamily="18" charset="0"/>
                <a:cs typeface="Times New Roman" pitchFamily="18" charset="0"/>
              </a:rPr>
              <a:t>1.</a:t>
            </a:r>
          </a:p>
          <a:p>
            <a:pPr algn="l"/>
            <a:endParaRPr lang="ru-RU" sz="2400" i="1" dirty="0">
              <a:solidFill>
                <a:schemeClr val="tx1"/>
              </a:solidFill>
            </a:endParaRPr>
          </a:p>
          <a:p>
            <a:pPr algn="l"/>
            <a:endParaRPr lang="ru-RU" sz="2400" i="1" dirty="0">
              <a:solidFill>
                <a:schemeClr val="tx1"/>
              </a:solidFill>
            </a:endParaRPr>
          </a:p>
          <a:p>
            <a:pPr algn="l"/>
            <a:endParaRPr lang="ru-RU" sz="2400" i="1" dirty="0">
              <a:solidFill>
                <a:schemeClr val="tx1"/>
              </a:solidFill>
            </a:endParaRPr>
          </a:p>
          <a:p>
            <a:pPr algn="l"/>
            <a:endParaRPr lang="ru-RU" sz="2400" i="1" dirty="0">
              <a:solidFill>
                <a:schemeClr val="tx1"/>
              </a:solidFill>
            </a:endParaRPr>
          </a:p>
          <a:p>
            <a:pPr algn="l"/>
            <a:endParaRPr lang="ru-RU" sz="2400" dirty="0">
              <a:solidFill>
                <a:schemeClr val="tx1"/>
              </a:solidFill>
            </a:endParaRPr>
          </a:p>
        </p:txBody>
      </p:sp>
      <p:sp>
        <p:nvSpPr>
          <p:cNvPr id="2" name="Заголовок 1"/>
          <p:cNvSpPr>
            <a:spLocks noGrp="1"/>
          </p:cNvSpPr>
          <p:nvPr>
            <p:ph type="ctrTitle"/>
          </p:nvPr>
        </p:nvSpPr>
        <p:spPr>
          <a:xfrm>
            <a:off x="685800" y="142853"/>
            <a:ext cx="7772400" cy="642941"/>
          </a:xfrm>
        </p:spPr>
        <p:txBody>
          <a:bodyPr>
            <a:normAutofit/>
          </a:bodyPr>
          <a:lstStyle/>
          <a:p>
            <a:r>
              <a:rPr lang="ru-RU" sz="2800" b="1" dirty="0"/>
              <a:t>Коэффициент сцепления</a:t>
            </a:r>
          </a:p>
        </p:txBody>
      </p:sp>
      <p:pic>
        <p:nvPicPr>
          <p:cNvPr id="4" name="Рисунок 3"/>
          <p:cNvPicPr/>
          <p:nvPr/>
        </p:nvPicPr>
        <p:blipFill>
          <a:blip r:embed="rId2" cstate="print"/>
          <a:srcRect/>
          <a:stretch>
            <a:fillRect/>
          </a:stretch>
        </p:blipFill>
        <p:spPr bwMode="auto">
          <a:xfrm>
            <a:off x="2743200" y="3581400"/>
            <a:ext cx="4038600" cy="3048000"/>
          </a:xfrm>
          <a:prstGeom prst="rect">
            <a:avLst/>
          </a:prstGeom>
          <a:noFill/>
          <a:ln w="9525">
            <a:noFill/>
            <a:miter lim="800000"/>
            <a:headEnd/>
            <a:tailEnd/>
          </a:ln>
        </p:spPr>
      </p:pic>
      <p:pic>
        <p:nvPicPr>
          <p:cNvPr id="5" name="Picture 2" descr="ENU.KZ | Евразийский национальный университет имени Л.Н. Гумилева">
            <a:extLst>
              <a:ext uri="{FF2B5EF4-FFF2-40B4-BE49-F238E27FC236}">
                <a16:creationId xmlns:a16="http://schemas.microsoft.com/office/drawing/2014/main" xmlns="" id="{8D835CF7-ED78-91F4-BF45-EED201AE6513}"/>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fontScale="77500" lnSpcReduction="20000"/>
          </a:bodyPr>
          <a:lstStyle/>
          <a:p>
            <a:pPr algn="just">
              <a:defRPr/>
            </a:pPr>
            <a:r>
              <a:rPr lang="ru-RU" sz="2400" b="1" dirty="0">
                <a:solidFill>
                  <a:schemeClr val="tx1"/>
                </a:solidFill>
                <a:latin typeface="Times New Roman" pitchFamily="18" charset="0"/>
                <a:cs typeface="Times New Roman" pitchFamily="18" charset="0"/>
              </a:rPr>
              <a:t>Состояние безопасности движения на дороге оценивают:</a:t>
            </a:r>
            <a:endParaRPr lang="ru-RU" sz="2400" dirty="0">
              <a:solidFill>
                <a:schemeClr val="tx1"/>
              </a:solidFill>
              <a:latin typeface="Times New Roman" pitchFamily="18" charset="0"/>
              <a:cs typeface="Times New Roman" pitchFamily="18" charset="0"/>
            </a:endParaRPr>
          </a:p>
          <a:p>
            <a:pPr algn="just">
              <a:defRPr/>
            </a:pPr>
            <a:r>
              <a:rPr lang="ru-RU" sz="2400" b="1" i="1" dirty="0">
                <a:solidFill>
                  <a:schemeClr val="tx1"/>
                </a:solidFill>
                <a:latin typeface="Times New Roman" pitchFamily="18" charset="0"/>
                <a:cs typeface="Times New Roman" pitchFamily="18" charset="0"/>
              </a:rPr>
              <a:t>- коэффициентом происшествий </a:t>
            </a:r>
            <a:r>
              <a:rPr lang="ru-RU" sz="2400" b="1" i="1" dirty="0" err="1">
                <a:solidFill>
                  <a:schemeClr val="tx1"/>
                </a:solidFill>
                <a:latin typeface="Times New Roman" pitchFamily="18" charset="0"/>
                <a:cs typeface="Times New Roman" pitchFamily="18" charset="0"/>
              </a:rPr>
              <a:t>Кп</a:t>
            </a:r>
            <a:r>
              <a:rPr lang="ru-RU" sz="2400" b="1" i="1" dirty="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a:p>
            <a:pPr algn="just">
              <a:defRPr/>
            </a:pPr>
            <a:r>
              <a:rPr lang="ru-RU" sz="2400" b="1" i="1" dirty="0">
                <a:solidFill>
                  <a:schemeClr val="tx1"/>
                </a:solidFill>
                <a:latin typeface="Times New Roman" pitchFamily="18" charset="0"/>
                <a:cs typeface="Times New Roman" pitchFamily="18" charset="0"/>
              </a:rPr>
              <a:t>- коэффициентом аварийности </a:t>
            </a:r>
            <a:r>
              <a:rPr lang="ru-RU" sz="2400" b="1" i="1" dirty="0" err="1">
                <a:solidFill>
                  <a:schemeClr val="tx1"/>
                </a:solidFill>
                <a:latin typeface="Times New Roman" pitchFamily="18" charset="0"/>
                <a:cs typeface="Times New Roman" pitchFamily="18" charset="0"/>
              </a:rPr>
              <a:t>Ка</a:t>
            </a:r>
            <a:r>
              <a:rPr lang="ru-RU" sz="2400" b="1" i="1" dirty="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a:p>
            <a:pPr algn="just">
              <a:defRPr/>
            </a:pPr>
            <a:r>
              <a:rPr lang="ru-RU" sz="2400" b="1" i="1" dirty="0">
                <a:solidFill>
                  <a:schemeClr val="tx1"/>
                </a:solidFill>
                <a:latin typeface="Times New Roman" pitchFamily="18" charset="0"/>
                <a:cs typeface="Times New Roman" pitchFamily="18" charset="0"/>
              </a:rPr>
              <a:t>- коэффициентной безопасности Кб. </a:t>
            </a:r>
            <a:endParaRPr lang="ru-RU" sz="2400" dirty="0">
              <a:solidFill>
                <a:schemeClr val="tx1"/>
              </a:solidFill>
              <a:latin typeface="Times New Roman" pitchFamily="18" charset="0"/>
              <a:cs typeface="Times New Roman" pitchFamily="18" charset="0"/>
            </a:endParaRPr>
          </a:p>
          <a:p>
            <a:pPr algn="just">
              <a:defRPr/>
            </a:pPr>
            <a:r>
              <a:rPr lang="ru-RU" sz="2400" b="1" dirty="0">
                <a:solidFill>
                  <a:schemeClr val="tx1"/>
                </a:solidFill>
                <a:latin typeface="Times New Roman" pitchFamily="18" charset="0"/>
                <a:cs typeface="Times New Roman" pitchFamily="18" charset="0"/>
              </a:rPr>
              <a:t>Коэффициент происшествий</a:t>
            </a:r>
            <a:r>
              <a:rPr lang="ru-RU" sz="2400" dirty="0">
                <a:solidFill>
                  <a:schemeClr val="tx1"/>
                </a:solidFill>
                <a:latin typeface="Times New Roman" pitchFamily="18" charset="0"/>
                <a:cs typeface="Times New Roman" pitchFamily="18" charset="0"/>
              </a:rPr>
              <a:t> – показатель, характеризующий уровень аварийности на дороге. Представляет собой количество происшествий совершенных за год и приходящихся на один миллион прошедших автомобилей на данном участке. </a:t>
            </a:r>
          </a:p>
          <a:p>
            <a:pPr>
              <a:defRPr/>
            </a:pPr>
            <a:r>
              <a:rPr lang="ru-RU" sz="2400" dirty="0">
                <a:solidFill>
                  <a:schemeClr val="tx1"/>
                </a:solidFill>
              </a:rPr>
              <a:t>   </a:t>
            </a:r>
          </a:p>
          <a:p>
            <a:pPr>
              <a:defRPr/>
            </a:pPr>
            <a:r>
              <a:rPr lang="ru-RU" sz="2400" dirty="0">
                <a:solidFill>
                  <a:schemeClr val="tx1"/>
                </a:solidFill>
              </a:rPr>
              <a:t>                                                          </a:t>
            </a:r>
            <a:r>
              <a:rPr lang="en-US" sz="2400" b="1" baseline="-25000" dirty="0">
                <a:solidFill>
                  <a:schemeClr val="tx1"/>
                </a:solidFill>
              </a:rPr>
              <a:t>6</a:t>
            </a:r>
            <a:r>
              <a:rPr lang="en-US" sz="2400" dirty="0">
                <a:solidFill>
                  <a:schemeClr val="tx1"/>
                </a:solidFill>
              </a:rPr>
              <a:t>     </a:t>
            </a:r>
            <a:endParaRPr lang="ru-RU" sz="2400" dirty="0">
              <a:solidFill>
                <a:schemeClr val="tx1"/>
              </a:solidFill>
            </a:endParaRPr>
          </a:p>
          <a:p>
            <a:pPr>
              <a:defRPr/>
            </a:pPr>
            <a:r>
              <a:rPr lang="ru-RU" sz="2400" b="1" dirty="0">
                <a:solidFill>
                  <a:schemeClr val="tx1"/>
                </a:solidFill>
              </a:rPr>
              <a:t>К</a:t>
            </a:r>
            <a:r>
              <a:rPr lang="en-US" sz="2400" b="1" dirty="0">
                <a:solidFill>
                  <a:schemeClr val="tx1"/>
                </a:solidFill>
              </a:rPr>
              <a:t>n =          </a:t>
            </a:r>
            <a:r>
              <a:rPr lang="en-US" sz="2400" b="1" u="sng" baseline="30000" dirty="0">
                <a:solidFill>
                  <a:schemeClr val="tx1"/>
                </a:solidFill>
              </a:rPr>
              <a:t>10      x   A       </a:t>
            </a:r>
            <a:r>
              <a:rPr lang="en-US" sz="2400" b="1" baseline="30000" dirty="0">
                <a:solidFill>
                  <a:schemeClr val="tx1"/>
                </a:solidFill>
              </a:rPr>
              <a:t> ,   </a:t>
            </a:r>
            <a:r>
              <a:rPr lang="ru-RU" sz="2400" b="1" baseline="30000" dirty="0">
                <a:solidFill>
                  <a:schemeClr val="tx1"/>
                </a:solidFill>
              </a:rPr>
              <a:t>где</a:t>
            </a:r>
            <a:endParaRPr lang="ru-RU" sz="2400" dirty="0">
              <a:solidFill>
                <a:schemeClr val="tx1"/>
              </a:solidFill>
            </a:endParaRPr>
          </a:p>
          <a:p>
            <a:pPr>
              <a:defRPr/>
            </a:pPr>
            <a:r>
              <a:rPr lang="en-US" sz="2400" b="1" baseline="30000" dirty="0">
                <a:solidFill>
                  <a:schemeClr val="tx1"/>
                </a:solidFill>
              </a:rPr>
              <a:t>         </a:t>
            </a:r>
            <a:r>
              <a:rPr lang="ru-RU" sz="2400" b="1" baseline="30000" dirty="0">
                <a:solidFill>
                  <a:schemeClr val="tx1"/>
                </a:solidFill>
              </a:rPr>
              <a:t>                   </a:t>
            </a:r>
            <a:r>
              <a:rPr lang="en-US" sz="2400" b="1" baseline="30000" dirty="0">
                <a:solidFill>
                  <a:schemeClr val="tx1"/>
                </a:solidFill>
              </a:rPr>
              <a:t>365  x L x N</a:t>
            </a:r>
            <a:endParaRPr lang="ru-RU" sz="2400" dirty="0">
              <a:solidFill>
                <a:schemeClr val="tx1"/>
              </a:solidFill>
            </a:endParaRPr>
          </a:p>
          <a:p>
            <a:pPr>
              <a:defRPr/>
            </a:pPr>
            <a:r>
              <a:rPr lang="en-US" sz="2400" b="1" dirty="0">
                <a:solidFill>
                  <a:schemeClr val="tx1"/>
                </a:solidFill>
              </a:rPr>
              <a:t> </a:t>
            </a:r>
            <a:endParaRPr lang="ru-RU" sz="2400" dirty="0">
              <a:solidFill>
                <a:schemeClr val="tx1"/>
              </a:solidFill>
            </a:endParaRPr>
          </a:p>
          <a:p>
            <a:pPr algn="just">
              <a:defRPr/>
            </a:pPr>
            <a:r>
              <a:rPr lang="ru-RU" sz="2400" b="1" dirty="0">
                <a:solidFill>
                  <a:schemeClr val="tx1"/>
                </a:solidFill>
                <a:latin typeface="Times New Roman" pitchFamily="18" charset="0"/>
                <a:cs typeface="Times New Roman" pitchFamily="18" charset="0"/>
              </a:rPr>
              <a:t>А</a:t>
            </a:r>
            <a:r>
              <a:rPr lang="ru-RU" sz="2400" dirty="0">
                <a:solidFill>
                  <a:schemeClr val="tx1"/>
                </a:solidFill>
                <a:latin typeface="Times New Roman" pitchFamily="18" charset="0"/>
                <a:cs typeface="Times New Roman" pitchFamily="18" charset="0"/>
              </a:rPr>
              <a:t> - количество ДТП, совершенных за год. </a:t>
            </a:r>
          </a:p>
          <a:p>
            <a:pPr algn="just">
              <a:defRPr/>
            </a:pPr>
            <a:r>
              <a:rPr lang="ru-RU" sz="2400" b="1" dirty="0">
                <a:solidFill>
                  <a:schemeClr val="tx1"/>
                </a:solidFill>
                <a:latin typeface="Times New Roman" pitchFamily="18" charset="0"/>
                <a:cs typeface="Times New Roman" pitchFamily="18" charset="0"/>
              </a:rPr>
              <a:t>L</a:t>
            </a:r>
            <a:r>
              <a:rPr lang="ru-RU" sz="2400" dirty="0">
                <a:solidFill>
                  <a:schemeClr val="tx1"/>
                </a:solidFill>
                <a:latin typeface="Times New Roman" pitchFamily="18" charset="0"/>
                <a:cs typeface="Times New Roman" pitchFamily="18" charset="0"/>
              </a:rPr>
              <a:t> - длина участка дороги, км.</a:t>
            </a:r>
          </a:p>
          <a:p>
            <a:pPr algn="just">
              <a:defRPr/>
            </a:pPr>
            <a:r>
              <a:rPr lang="ru-RU" sz="2400" b="1" dirty="0">
                <a:solidFill>
                  <a:schemeClr val="tx1"/>
                </a:solidFill>
                <a:latin typeface="Times New Roman" pitchFamily="18" charset="0"/>
                <a:cs typeface="Times New Roman" pitchFamily="18" charset="0"/>
              </a:rPr>
              <a:t>N</a:t>
            </a:r>
            <a:r>
              <a:rPr lang="ru-RU" sz="2400" dirty="0">
                <a:solidFill>
                  <a:schemeClr val="tx1"/>
                </a:solidFill>
                <a:latin typeface="Times New Roman" pitchFamily="18" charset="0"/>
                <a:cs typeface="Times New Roman" pitchFamily="18" charset="0"/>
              </a:rPr>
              <a:t> - суточная (в среднем за год) интенсивность движения, </a:t>
            </a:r>
            <a:r>
              <a:rPr lang="ru-RU" sz="2400" dirty="0" err="1">
                <a:solidFill>
                  <a:schemeClr val="tx1"/>
                </a:solidFill>
                <a:latin typeface="Times New Roman" pitchFamily="18" charset="0"/>
                <a:cs typeface="Times New Roman" pitchFamily="18" charset="0"/>
              </a:rPr>
              <a:t>авт</a:t>
            </a:r>
            <a:r>
              <a:rPr lang="ru-RU" sz="2400" dirty="0">
                <a:solidFill>
                  <a:schemeClr val="tx1"/>
                </a:solidFill>
                <a:latin typeface="Times New Roman" pitchFamily="18" charset="0"/>
                <a:cs typeface="Times New Roman" pitchFamily="18" charset="0"/>
              </a:rPr>
              <a:t>/</a:t>
            </a:r>
            <a:r>
              <a:rPr lang="ru-RU" sz="2400" dirty="0" err="1">
                <a:solidFill>
                  <a:schemeClr val="tx1"/>
                </a:solidFill>
                <a:latin typeface="Times New Roman" pitchFamily="18" charset="0"/>
                <a:cs typeface="Times New Roman" pitchFamily="18" charset="0"/>
              </a:rPr>
              <a:t>сут</a:t>
            </a:r>
            <a:r>
              <a:rPr lang="ru-RU" sz="2400" dirty="0">
                <a:solidFill>
                  <a:schemeClr val="tx1"/>
                </a:solidFill>
                <a:latin typeface="Times New Roman" pitchFamily="18" charset="0"/>
                <a:cs typeface="Times New Roman" pitchFamily="18" charset="0"/>
              </a:rPr>
              <a:t>. </a:t>
            </a:r>
          </a:p>
          <a:p>
            <a:pPr algn="just">
              <a:defRPr/>
            </a:pPr>
            <a:r>
              <a:rPr lang="ru-RU" sz="2400" dirty="0">
                <a:solidFill>
                  <a:schemeClr val="tx1"/>
                </a:solidFill>
                <a:latin typeface="Times New Roman" pitchFamily="18" charset="0"/>
                <a:cs typeface="Times New Roman" pitchFamily="18" charset="0"/>
              </a:rPr>
              <a:t>Этот показатель позволяет оценивать степень опасности отдельных участков дорог. </a:t>
            </a:r>
          </a:p>
          <a:p>
            <a:endParaRPr lang="ru-RU" sz="2400" dirty="0">
              <a:solidFill>
                <a:schemeClr val="tx1"/>
              </a:solidFill>
            </a:endParaRPr>
          </a:p>
        </p:txBody>
      </p:sp>
      <p:sp>
        <p:nvSpPr>
          <p:cNvPr id="2" name="Заголовок 1"/>
          <p:cNvSpPr>
            <a:spLocks noGrp="1"/>
          </p:cNvSpPr>
          <p:nvPr>
            <p:ph type="ctrTitle"/>
          </p:nvPr>
        </p:nvSpPr>
        <p:spPr>
          <a:xfrm>
            <a:off x="685800" y="142853"/>
            <a:ext cx="7772400" cy="642941"/>
          </a:xfrm>
        </p:spPr>
        <p:txBody>
          <a:bodyPr>
            <a:normAutofit fontScale="90000"/>
          </a:bodyPr>
          <a:lstStyle/>
          <a:p>
            <a:r>
              <a:rPr lang="ru-RU" sz="2800" b="1" dirty="0"/>
              <a:t>Оценка уровня безопасности автомобильных дорог</a:t>
            </a:r>
            <a:endParaRPr lang="ru-RU" sz="2800" dirty="0"/>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A6DDF4B4-AEB1-50C6-4B80-79838D377A46}"/>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28600" y="914400"/>
            <a:ext cx="8786874" cy="5715040"/>
          </a:xfrm>
        </p:spPr>
        <p:txBody>
          <a:bodyPr>
            <a:normAutofit fontScale="92500" lnSpcReduction="20000"/>
          </a:bodyPr>
          <a:lstStyle/>
          <a:p>
            <a:pPr algn="just">
              <a:defRPr/>
            </a:pPr>
            <a:r>
              <a:rPr lang="ru-RU" sz="2400" b="1" dirty="0">
                <a:solidFill>
                  <a:schemeClr val="tx1"/>
                </a:solidFill>
                <a:latin typeface="Times New Roman" pitchFamily="18" charset="0"/>
                <a:cs typeface="Times New Roman" pitchFamily="18" charset="0"/>
              </a:rPr>
              <a:t>Коэффициент аварийности </a:t>
            </a:r>
            <a:r>
              <a:rPr lang="ru-RU" sz="2400" b="1" dirty="0" err="1">
                <a:solidFill>
                  <a:schemeClr val="tx1"/>
                </a:solidFill>
                <a:latin typeface="Times New Roman" pitchFamily="18" charset="0"/>
                <a:cs typeface="Times New Roman" pitchFamily="18" charset="0"/>
              </a:rPr>
              <a:t>Ка</a:t>
            </a:r>
            <a:r>
              <a:rPr lang="ru-RU" sz="2400" dirty="0">
                <a:solidFill>
                  <a:schemeClr val="tx1"/>
                </a:solidFill>
                <a:latin typeface="Times New Roman" pitchFamily="18" charset="0"/>
                <a:cs typeface="Times New Roman" pitchFamily="18" charset="0"/>
              </a:rPr>
              <a:t> - безразмерный показатель, применяемый для выявления опасных участков дорог, имеющих различные комбинации условий движения. Представляет собой произведение частных коэффициентов, учитывающих влияние отдельных элементов плана и профиля. </a:t>
            </a:r>
          </a:p>
          <a:p>
            <a:pPr algn="just">
              <a:defRPr/>
            </a:pPr>
            <a:r>
              <a:rPr lang="ru-RU" sz="2400" dirty="0">
                <a:solidFill>
                  <a:schemeClr val="tx1"/>
                </a:solidFill>
                <a:latin typeface="Times New Roman" pitchFamily="18" charset="0"/>
                <a:cs typeface="Times New Roman" pitchFamily="18" charset="0"/>
              </a:rPr>
              <a:t> </a:t>
            </a:r>
          </a:p>
          <a:p>
            <a:pPr>
              <a:defRPr/>
            </a:pPr>
            <a:r>
              <a:rPr lang="ru-RU" sz="2400" b="1" dirty="0" err="1">
                <a:solidFill>
                  <a:schemeClr val="tx1"/>
                </a:solidFill>
              </a:rPr>
              <a:t>Ка</a:t>
            </a:r>
            <a:r>
              <a:rPr lang="ru-RU" sz="2400" b="1" dirty="0">
                <a:solidFill>
                  <a:schemeClr val="tx1"/>
                </a:solidFill>
              </a:rPr>
              <a:t> = К</a:t>
            </a:r>
            <a:r>
              <a:rPr lang="ru-RU" sz="2400" b="1" baseline="-25000" dirty="0">
                <a:solidFill>
                  <a:schemeClr val="tx1"/>
                </a:solidFill>
              </a:rPr>
              <a:t>1   </a:t>
            </a:r>
            <a:r>
              <a:rPr lang="ru-RU" sz="2400" b="1" baseline="30000" dirty="0" err="1">
                <a:solidFill>
                  <a:schemeClr val="tx1"/>
                </a:solidFill>
              </a:rPr>
              <a:t>x</a:t>
            </a:r>
            <a:r>
              <a:rPr lang="ru-RU" sz="2400" b="1" baseline="-25000" dirty="0">
                <a:solidFill>
                  <a:schemeClr val="tx1"/>
                </a:solidFill>
              </a:rPr>
              <a:t>    </a:t>
            </a:r>
            <a:r>
              <a:rPr lang="ru-RU" sz="2400" b="1" dirty="0">
                <a:solidFill>
                  <a:schemeClr val="tx1"/>
                </a:solidFill>
              </a:rPr>
              <a:t>К</a:t>
            </a:r>
            <a:r>
              <a:rPr lang="ru-RU" sz="2400" b="1" baseline="-25000" dirty="0">
                <a:solidFill>
                  <a:schemeClr val="tx1"/>
                </a:solidFill>
              </a:rPr>
              <a:t>2</a:t>
            </a:r>
            <a:r>
              <a:rPr lang="ru-RU" sz="2400" b="1" dirty="0">
                <a:solidFill>
                  <a:schemeClr val="tx1"/>
                </a:solidFill>
              </a:rPr>
              <a:t>...   </a:t>
            </a:r>
            <a:r>
              <a:rPr lang="ru-RU" sz="2400" b="1" dirty="0" err="1">
                <a:solidFill>
                  <a:schemeClr val="tx1"/>
                </a:solidFill>
              </a:rPr>
              <a:t>Кп</a:t>
            </a:r>
            <a:r>
              <a:rPr lang="ru-RU" sz="2400" b="1" dirty="0">
                <a:solidFill>
                  <a:schemeClr val="tx1"/>
                </a:solidFill>
              </a:rPr>
              <a:t> </a:t>
            </a:r>
            <a:endParaRPr lang="ru-RU" sz="2400" dirty="0">
              <a:solidFill>
                <a:schemeClr val="tx1"/>
              </a:solidFill>
            </a:endParaRPr>
          </a:p>
          <a:p>
            <a:pPr>
              <a:defRPr/>
            </a:pPr>
            <a:r>
              <a:rPr lang="ru-RU" sz="2400" dirty="0">
                <a:solidFill>
                  <a:schemeClr val="tx1"/>
                </a:solidFill>
              </a:rPr>
              <a:t> </a:t>
            </a:r>
          </a:p>
          <a:p>
            <a:pPr algn="just">
              <a:defRPr/>
            </a:pPr>
            <a:r>
              <a:rPr lang="ru-RU" sz="2400" b="1" dirty="0">
                <a:solidFill>
                  <a:schemeClr val="tx1"/>
                </a:solidFill>
                <a:latin typeface="Times New Roman" pitchFamily="18" charset="0"/>
                <a:cs typeface="Times New Roman" pitchFamily="18" charset="0"/>
              </a:rPr>
              <a:t>Коэффициент безопасности</a:t>
            </a:r>
            <a:r>
              <a:rPr lang="ru-RU" sz="2400" dirty="0">
                <a:solidFill>
                  <a:schemeClr val="tx1"/>
                </a:solidFill>
                <a:latin typeface="Times New Roman" pitchFamily="18" charset="0"/>
                <a:cs typeface="Times New Roman" pitchFamily="18" charset="0"/>
              </a:rPr>
              <a:t> - отношение скорости движения по опасному участку дороги к скорости на предыдущем участке. Более подробно мы изучим эти коэффициенты в теме 6.</a:t>
            </a:r>
          </a:p>
          <a:p>
            <a:pPr algn="just"/>
            <a:r>
              <a:rPr lang="ru-RU" sz="2400" dirty="0">
                <a:solidFill>
                  <a:schemeClr val="tx1"/>
                </a:solidFill>
                <a:latin typeface="Times New Roman" pitchFamily="18" charset="0"/>
                <a:cs typeface="Times New Roman" pitchFamily="18" charset="0"/>
              </a:rPr>
              <a:t>Участки дорог с коэффициентом безопасности:</a:t>
            </a:r>
          </a:p>
          <a:p>
            <a:pPr algn="just"/>
            <a:r>
              <a:rPr lang="ru-RU" sz="2400" dirty="0">
                <a:solidFill>
                  <a:schemeClr val="tx1"/>
                </a:solidFill>
                <a:latin typeface="Times New Roman" pitchFamily="18" charset="0"/>
                <a:cs typeface="Times New Roman" pitchFamily="18" charset="0"/>
              </a:rPr>
              <a:t>- более 0,8 считаются безопасными;</a:t>
            </a:r>
          </a:p>
          <a:p>
            <a:pPr algn="just"/>
            <a:r>
              <a:rPr lang="ru-RU" sz="2400" dirty="0">
                <a:solidFill>
                  <a:schemeClr val="tx1"/>
                </a:solidFill>
                <a:latin typeface="Times New Roman" pitchFamily="18" charset="0"/>
                <a:cs typeface="Times New Roman" pitchFamily="18" charset="0"/>
              </a:rPr>
              <a:t>- 0,6 - 0,8 – малоопасными;</a:t>
            </a:r>
          </a:p>
          <a:p>
            <a:pPr algn="just"/>
            <a:r>
              <a:rPr lang="ru-RU" sz="2400" dirty="0">
                <a:solidFill>
                  <a:schemeClr val="tx1"/>
                </a:solidFill>
                <a:latin typeface="Times New Roman" pitchFamily="18" charset="0"/>
                <a:cs typeface="Times New Roman" pitchFamily="18" charset="0"/>
              </a:rPr>
              <a:t>- 0,4 - 0,6 – опасными;</a:t>
            </a:r>
          </a:p>
          <a:p>
            <a:pPr algn="just"/>
            <a:r>
              <a:rPr lang="ru-RU" sz="2400" dirty="0">
                <a:solidFill>
                  <a:schemeClr val="tx1"/>
                </a:solidFill>
                <a:latin typeface="Times New Roman" pitchFamily="18" charset="0"/>
                <a:cs typeface="Times New Roman" pitchFamily="18" charset="0"/>
              </a:rPr>
              <a:t>- менее 0,4 - очень опасными.</a:t>
            </a:r>
          </a:p>
          <a:p>
            <a:endParaRPr lang="ru-RU" sz="2400" dirty="0"/>
          </a:p>
        </p:txBody>
      </p:sp>
      <p:pic>
        <p:nvPicPr>
          <p:cNvPr id="2" name="Picture 2" descr="ENU.KZ | Евразийский национальный университет имени Л.Н. Гумилева">
            <a:extLst>
              <a:ext uri="{FF2B5EF4-FFF2-40B4-BE49-F238E27FC236}">
                <a16:creationId xmlns:a16="http://schemas.microsoft.com/office/drawing/2014/main" xmlns="" id="{0B22AA84-11BB-98CD-9DFA-214166C51632}"/>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fontScale="85000" lnSpcReduction="20000"/>
          </a:bodyPr>
          <a:lstStyle/>
          <a:p>
            <a:pPr algn="just"/>
            <a:r>
              <a:rPr lang="ru-RU" sz="2400" dirty="0">
                <a:solidFill>
                  <a:schemeClr val="tx1"/>
                </a:solidFill>
                <a:latin typeface="Times New Roman" pitchFamily="18" charset="0"/>
                <a:cs typeface="Times New Roman" pitchFamily="18" charset="0"/>
              </a:rPr>
              <a:t>1.  Федеральный закон от 25.12.1995 г. №196-ФЗ «О безопасности дорожного движения».</a:t>
            </a:r>
          </a:p>
          <a:p>
            <a:pPr algn="just"/>
            <a:r>
              <a:rPr lang="ru-RU" sz="2400" dirty="0">
                <a:solidFill>
                  <a:schemeClr val="tx1"/>
                </a:solidFill>
                <a:latin typeface="Times New Roman" pitchFamily="18" charset="0"/>
                <a:cs typeface="Times New Roman" pitchFamily="18" charset="0"/>
              </a:rPr>
              <a:t>2. ГОСТ Р50597-93 «Автомобильные дороги и улицы. Требования к эксплуатационному состоянию, допустимому по условиям обеспечения безопасности дорожного движения».</a:t>
            </a:r>
          </a:p>
          <a:p>
            <a:pPr algn="just"/>
            <a:r>
              <a:rPr lang="ru-RU" sz="2400" dirty="0">
                <a:solidFill>
                  <a:schemeClr val="tx1"/>
                </a:solidFill>
                <a:latin typeface="Times New Roman" pitchFamily="18" charset="0"/>
                <a:cs typeface="Times New Roman" pitchFamily="18" charset="0"/>
              </a:rPr>
              <a:t>3. ОДН 218.0.006–2002 «Правила диагностики и оценки состояния  автомобильных дорог».</a:t>
            </a:r>
          </a:p>
          <a:p>
            <a:pPr algn="just"/>
            <a:r>
              <a:rPr lang="ru-RU" sz="2400" dirty="0">
                <a:solidFill>
                  <a:schemeClr val="tx1"/>
                </a:solidFill>
                <a:latin typeface="Times New Roman" pitchFamily="18" charset="0"/>
                <a:cs typeface="Times New Roman" pitchFamily="18" charset="0"/>
              </a:rPr>
              <a:t>3. </a:t>
            </a:r>
            <a:r>
              <a:rPr lang="ru-RU" sz="2400" dirty="0" err="1">
                <a:solidFill>
                  <a:schemeClr val="tx1"/>
                </a:solidFill>
                <a:latin typeface="Times New Roman" pitchFamily="18" charset="0"/>
                <a:cs typeface="Times New Roman" pitchFamily="18" charset="0"/>
              </a:rPr>
              <a:t>СНиП</a:t>
            </a:r>
            <a:r>
              <a:rPr lang="ru-RU" sz="2400" dirty="0">
                <a:solidFill>
                  <a:schemeClr val="tx1"/>
                </a:solidFill>
                <a:latin typeface="Times New Roman" pitchFamily="18" charset="0"/>
                <a:cs typeface="Times New Roman" pitchFamily="18" charset="0"/>
              </a:rPr>
              <a:t> 3.06.03-«Автомобильные дороги».</a:t>
            </a:r>
          </a:p>
          <a:p>
            <a:pPr algn="just"/>
            <a:r>
              <a:rPr lang="ru-RU" sz="2400" dirty="0">
                <a:solidFill>
                  <a:schemeClr val="tx1"/>
                </a:solidFill>
                <a:latin typeface="Times New Roman" pitchFamily="18" charset="0"/>
                <a:cs typeface="Times New Roman" pitchFamily="18" charset="0"/>
              </a:rPr>
              <a:t>4.  Приказ МВД № 410 от 08.06.1999г. «О совершенствовании нормативно-правового регулировании деятельности службы ДИ и ОД ГИБДД МВД РФ».</a:t>
            </a:r>
          </a:p>
          <a:p>
            <a:pPr algn="just"/>
            <a:r>
              <a:rPr lang="ru-RU" sz="2400" dirty="0">
                <a:solidFill>
                  <a:schemeClr val="tx1"/>
                </a:solidFill>
                <a:latin typeface="Times New Roman" pitchFamily="18" charset="0"/>
                <a:cs typeface="Times New Roman" pitchFamily="18" charset="0"/>
              </a:rPr>
              <a:t>5.  </a:t>
            </a:r>
            <a:r>
              <a:rPr lang="ru-RU" sz="2400" dirty="0" err="1">
                <a:solidFill>
                  <a:schemeClr val="tx1"/>
                </a:solidFill>
                <a:latin typeface="Times New Roman" pitchFamily="18" charset="0"/>
                <a:cs typeface="Times New Roman" pitchFamily="18" charset="0"/>
              </a:rPr>
              <a:t>Бабков</a:t>
            </a:r>
            <a:r>
              <a:rPr lang="ru-RU" sz="2400" dirty="0">
                <a:solidFill>
                  <a:schemeClr val="tx1"/>
                </a:solidFill>
                <a:latin typeface="Times New Roman" pitchFamily="18" charset="0"/>
                <a:cs typeface="Times New Roman" pitchFamily="18" charset="0"/>
              </a:rPr>
              <a:t> В.Ф. Дорожные условия и безопасность движения. М., Транспорт, 2001г.</a:t>
            </a:r>
          </a:p>
          <a:p>
            <a:pPr algn="just"/>
            <a:r>
              <a:rPr lang="ru-RU" sz="2400" dirty="0">
                <a:solidFill>
                  <a:schemeClr val="tx1"/>
                </a:solidFill>
                <a:latin typeface="Times New Roman" pitchFamily="18" charset="0"/>
                <a:cs typeface="Times New Roman" pitchFamily="18" charset="0"/>
              </a:rPr>
              <a:t>6. «Организация дорожного движения» курс лекций под редакцией В.А. Кудина. </a:t>
            </a:r>
            <a:r>
              <a:rPr lang="ru-RU" sz="2400" dirty="0" err="1">
                <a:solidFill>
                  <a:schemeClr val="tx1"/>
                </a:solidFill>
                <a:latin typeface="Times New Roman" pitchFamily="18" charset="0"/>
                <a:cs typeface="Times New Roman" pitchFamily="18" charset="0"/>
              </a:rPr>
              <a:t>С-Пб</a:t>
            </a:r>
            <a:r>
              <a:rPr lang="ru-RU" sz="2400" dirty="0">
                <a:solidFill>
                  <a:schemeClr val="tx1"/>
                </a:solidFill>
                <a:latin typeface="Times New Roman" pitchFamily="18" charset="0"/>
                <a:cs typeface="Times New Roman" pitchFamily="18" charset="0"/>
              </a:rPr>
              <a:t> университет МВД России, 2011г.</a:t>
            </a:r>
          </a:p>
          <a:p>
            <a:pPr algn="just"/>
            <a:r>
              <a:rPr lang="ru-RU" sz="2400" dirty="0">
                <a:solidFill>
                  <a:schemeClr val="tx1"/>
                </a:solidFill>
                <a:latin typeface="Times New Roman" pitchFamily="18" charset="0"/>
                <a:cs typeface="Times New Roman" pitchFamily="18" charset="0"/>
              </a:rPr>
              <a:t>7.  Методика и приборы контроля транспортно-эксплуатационного состояния автомобильных дорог. Методическое пособие для сотрудников дорожной инспекции ГАИ. 1996г.</a:t>
            </a:r>
          </a:p>
          <a:p>
            <a:pPr algn="just"/>
            <a:r>
              <a:rPr lang="ru-RU" sz="2400" dirty="0">
                <a:solidFill>
                  <a:schemeClr val="tx1"/>
                </a:solidFill>
                <a:latin typeface="Times New Roman" pitchFamily="18" charset="0"/>
                <a:cs typeface="Times New Roman" pitchFamily="18" charset="0"/>
              </a:rPr>
              <a:t>8. Каталог типичных дефектов содержания конструктивных элементов автомобильных дорог.</a:t>
            </a:r>
          </a:p>
          <a:p>
            <a:endParaRPr lang="ru-RU" sz="2400" dirty="0"/>
          </a:p>
        </p:txBody>
      </p:sp>
      <p:sp>
        <p:nvSpPr>
          <p:cNvPr id="2" name="Заголовок 1"/>
          <p:cNvSpPr>
            <a:spLocks noGrp="1"/>
          </p:cNvSpPr>
          <p:nvPr>
            <p:ph type="ctrTitle"/>
          </p:nvPr>
        </p:nvSpPr>
        <p:spPr>
          <a:xfrm>
            <a:off x="685800" y="142853"/>
            <a:ext cx="7772400" cy="642941"/>
          </a:xfrm>
        </p:spPr>
        <p:txBody>
          <a:bodyPr>
            <a:normAutofit fontScale="90000"/>
          </a:bodyPr>
          <a:lstStyle/>
          <a:p>
            <a:r>
              <a:rPr lang="ru-RU" sz="2800" b="1" dirty="0"/>
              <a:t>Используемая литература</a:t>
            </a:r>
            <a:r>
              <a:rPr lang="ru-RU" sz="2800" dirty="0"/>
              <a:t/>
            </a:r>
            <a:br>
              <a:rPr lang="ru-RU" sz="2800" dirty="0"/>
            </a:br>
            <a:endParaRPr lang="ru-RU" sz="2800" dirty="0"/>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F713A25F-ECD3-E793-9859-482CB2FB85AC}"/>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085A96B8-D35F-112A-FEB7-86E9DE51D690}"/>
              </a:ext>
            </a:extLst>
          </p:cNvPr>
          <p:cNvSpPr/>
          <p:nvPr/>
        </p:nvSpPr>
        <p:spPr>
          <a:xfrm>
            <a:off x="1043608" y="3222268"/>
            <a:ext cx="7344816" cy="646331"/>
          </a:xfrm>
          <a:prstGeom prst="rect">
            <a:avLst/>
          </a:prstGeom>
        </p:spPr>
        <p:txBody>
          <a:bodyPr wrap="square">
            <a:spAutoFit/>
          </a:bodyPr>
          <a:lstStyle/>
          <a:p>
            <a:pPr algn="ctr"/>
            <a:r>
              <a:rPr lang="ru-RU">
                <a:latin typeface="Times New Roman" pitchFamily="18" charset="0"/>
                <a:cs typeface="Times New Roman" pitchFamily="18" charset="0"/>
              </a:rPr>
              <a:t>Лекция №14. </a:t>
            </a:r>
            <a:r>
              <a:rPr lang="ru-RU" dirty="0">
                <a:latin typeface="Times New Roman" pitchFamily="18" charset="0"/>
                <a:cs typeface="Times New Roman" pitchFamily="18" charset="0"/>
              </a:rPr>
              <a:t>Методы оценки транспортно-эксплуатационных свойств автодороги</a:t>
            </a:r>
          </a:p>
        </p:txBody>
      </p:sp>
      <p:sp>
        <p:nvSpPr>
          <p:cNvPr id="3" name="TextBox 2">
            <a:extLst>
              <a:ext uri="{FF2B5EF4-FFF2-40B4-BE49-F238E27FC236}">
                <a16:creationId xmlns:a16="http://schemas.microsoft.com/office/drawing/2014/main" xmlns="" id="{31BED1C7-1B2B-243E-206A-F3F19C9DC882}"/>
              </a:ext>
            </a:extLst>
          </p:cNvPr>
          <p:cNvSpPr txBox="1"/>
          <p:nvPr/>
        </p:nvSpPr>
        <p:spPr>
          <a:xfrm>
            <a:off x="1724807" y="2852936"/>
            <a:ext cx="5694385" cy="369332"/>
          </a:xfrm>
          <a:prstGeom prst="rect">
            <a:avLst/>
          </a:prstGeom>
          <a:noFill/>
        </p:spPr>
        <p:txBody>
          <a:bodyPr wrap="square" rtlCol="0">
            <a:spAutoFit/>
          </a:bodyPr>
          <a:lstStyle/>
          <a:p>
            <a:pPr algn="ctr"/>
            <a:r>
              <a:rPr lang="kk-KZ" dirty="0">
                <a:latin typeface="Times New Roman" panose="02020603050405020304" pitchFamily="18" charset="0"/>
                <a:cs typeface="Times New Roman" panose="02020603050405020304" pitchFamily="18" charset="0"/>
              </a:rPr>
              <a:t>Дисциплина: Эксплуатация автомобильных дорог </a:t>
            </a:r>
            <a:endParaRPr lang="ru-RU" dirty="0">
              <a:latin typeface="Times New Roman" panose="02020603050405020304" pitchFamily="18" charset="0"/>
              <a:cs typeface="Times New Roman" panose="02020603050405020304" pitchFamily="18" charset="0"/>
            </a:endParaRPr>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B51B54B6-4948-A07C-99B6-53422C444EE1}"/>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484807" y="207344"/>
            <a:ext cx="2174386" cy="92333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Прямоугольник 4">
            <a:extLst>
              <a:ext uri="{FF2B5EF4-FFF2-40B4-BE49-F238E27FC236}">
                <a16:creationId xmlns:a16="http://schemas.microsoft.com/office/drawing/2014/main" xmlns="" id="{94F0DE9D-8250-049F-DDD0-BB62D80B20EC}"/>
              </a:ext>
            </a:extLst>
          </p:cNvPr>
          <p:cNvSpPr/>
          <p:nvPr/>
        </p:nvSpPr>
        <p:spPr>
          <a:xfrm>
            <a:off x="3781417" y="5877272"/>
            <a:ext cx="1641668" cy="369332"/>
          </a:xfrm>
          <a:prstGeom prst="rect">
            <a:avLst/>
          </a:prstGeom>
        </p:spPr>
        <p:txBody>
          <a:bodyPr wrap="none">
            <a:spAutoFit/>
          </a:bodyPr>
          <a:lstStyle/>
          <a:p>
            <a:pPr lvl="0" algn="ctr" eaLnBrk="0" fontAlgn="base" hangingPunct="0">
              <a:spcBef>
                <a:spcPct val="0"/>
              </a:spcBef>
              <a:spcAft>
                <a:spcPct val="0"/>
              </a:spcAft>
            </a:pPr>
            <a:r>
              <a:rPr lang="kk-KZ" dirty="0">
                <a:solidFill>
                  <a:srgbClr val="000000"/>
                </a:solidFill>
                <a:latin typeface="Times New Roman" pitchFamily="18" charset="0"/>
                <a:ea typeface="Calibri" pitchFamily="34" charset="0"/>
                <a:cs typeface="Times New Roman" pitchFamily="18" charset="0"/>
              </a:rPr>
              <a:t>Астана 202</a:t>
            </a:r>
            <a:r>
              <a:rPr lang="ru-RU" dirty="0">
                <a:solidFill>
                  <a:srgbClr val="000000"/>
                </a:solidFill>
                <a:latin typeface="Times New Roman" pitchFamily="18" charset="0"/>
                <a:ea typeface="Calibri" pitchFamily="34" charset="0"/>
                <a:cs typeface="Times New Roman" pitchFamily="18" charset="0"/>
              </a:rPr>
              <a:t>2</a:t>
            </a:r>
            <a:r>
              <a:rPr lang="kk-KZ" dirty="0">
                <a:solidFill>
                  <a:srgbClr val="000000"/>
                </a:solidFill>
                <a:latin typeface="Times New Roman" pitchFamily="18" charset="0"/>
                <a:ea typeface="Calibri" pitchFamily="34" charset="0"/>
                <a:cs typeface="Times New Roman" pitchFamily="18" charset="0"/>
              </a:rPr>
              <a:t> г.</a:t>
            </a:r>
          </a:p>
        </p:txBody>
      </p:sp>
    </p:spTree>
    <p:extLst>
      <p:ext uri="{BB962C8B-B14F-4D97-AF65-F5344CB8AC3E}">
        <p14:creationId xmlns:p14="http://schemas.microsoft.com/office/powerpoint/2010/main" xmlns="" val="304984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351E9ADA-0940-6F73-95B4-0CF54AF49CA3}"/>
              </a:ext>
            </a:extLst>
          </p:cNvPr>
          <p:cNvSpPr txBox="1"/>
          <p:nvPr/>
        </p:nvSpPr>
        <p:spPr>
          <a:xfrm>
            <a:off x="1259632" y="1340768"/>
            <a:ext cx="7274768" cy="1938992"/>
          </a:xfrm>
          <a:prstGeom prst="rect">
            <a:avLst/>
          </a:prstGeom>
          <a:noFill/>
        </p:spPr>
        <p:txBody>
          <a:bodyPr wrap="square" rtlCol="0">
            <a:spAutoFit/>
          </a:bodyPr>
          <a:lstStyle/>
          <a:p>
            <a:pPr algn="ctr"/>
            <a:r>
              <a:rPr lang="ru-RU" sz="2000" b="1" dirty="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План:</a:t>
            </a:r>
            <a:endParaRPr lang="ru-RU" sz="2000" b="1"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Методы, инструменты и способы определения эксплуатационных качеств автомобильных дорог и улиц</a:t>
            </a:r>
          </a:p>
          <a:p>
            <a:pPr marL="285750" indent="-285750" algn="just">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Оценка уровня безопасности автомобильных дорог.</a:t>
            </a:r>
          </a:p>
          <a:p>
            <a:pPr marL="285750" indent="-285750" algn="just">
              <a:buFont typeface="Arial" panose="020B0604020202020204" pitchFamily="34" charset="0"/>
              <a:buChar char="•"/>
            </a:pPr>
            <a:endParaRPr lang="ru-RU" sz="2000" dirty="0">
              <a:latin typeface="Times New Roman" panose="02020603050405020304" pitchFamily="18" charset="0"/>
              <a:cs typeface="Times New Roman" panose="02020603050405020304" pitchFamily="18" charset="0"/>
            </a:endParaRPr>
          </a:p>
        </p:txBody>
      </p:sp>
      <p:pic>
        <p:nvPicPr>
          <p:cNvPr id="2" name="Picture 2" descr="ENU.KZ | Евразийский национальный университет имени Л.Н. Гумилева">
            <a:extLst>
              <a:ext uri="{FF2B5EF4-FFF2-40B4-BE49-F238E27FC236}">
                <a16:creationId xmlns:a16="http://schemas.microsoft.com/office/drawing/2014/main" xmlns="" id="{C34D9B4D-2BD8-C971-CF26-EA23CFD71DD2}"/>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69231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fontScale="85000" lnSpcReduction="20000"/>
          </a:bodyPr>
          <a:lstStyle/>
          <a:p>
            <a:pPr algn="just"/>
            <a:r>
              <a:rPr lang="ru-RU" sz="2400" dirty="0">
                <a:solidFill>
                  <a:schemeClr val="tx1"/>
                </a:solidFill>
                <a:latin typeface="Times New Roman" pitchFamily="18" charset="0"/>
                <a:cs typeface="Times New Roman" pitchFamily="18" charset="0"/>
              </a:rPr>
              <a:t> </a:t>
            </a:r>
            <a:r>
              <a:rPr lang="ru-RU" sz="2400" b="1" dirty="0">
                <a:solidFill>
                  <a:schemeClr val="tx1"/>
                </a:solidFill>
                <a:latin typeface="Times New Roman" pitchFamily="18" charset="0"/>
                <a:cs typeface="Times New Roman" pitchFamily="18" charset="0"/>
              </a:rPr>
              <a:t>Качество дороги</a:t>
            </a:r>
            <a:r>
              <a:rPr lang="ru-RU" sz="2400" dirty="0">
                <a:solidFill>
                  <a:schemeClr val="tx1"/>
                </a:solidFill>
                <a:latin typeface="Times New Roman" pitchFamily="18" charset="0"/>
                <a:cs typeface="Times New Roman" pitchFamily="18" charset="0"/>
              </a:rPr>
              <a:t> – степень соответствия всего комплекса показателей технического уровня, эксплуатационного состояния, инженерного оборудования и обустройства, а также уровня содержания дорог нормативным требованиям</a:t>
            </a:r>
            <a:r>
              <a:rPr lang="ru-RU" sz="2400" b="1" i="1" dirty="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a:p>
            <a:pPr algn="just"/>
            <a:r>
              <a:rPr lang="ru-RU" sz="2400" b="1" dirty="0">
                <a:solidFill>
                  <a:schemeClr val="tx1"/>
                </a:solidFill>
                <a:latin typeface="Times New Roman" pitchFamily="18" charset="0"/>
                <a:cs typeface="Times New Roman" pitchFamily="18" charset="0"/>
              </a:rPr>
              <a:t> Работу по оценке качественного состояния дорог, улиц и дорожных сооружений проводят:</a:t>
            </a:r>
            <a:endParaRPr lang="ru-RU" sz="2400" dirty="0">
              <a:solidFill>
                <a:schemeClr val="tx1"/>
              </a:solidFill>
              <a:latin typeface="Times New Roman" pitchFamily="18" charset="0"/>
              <a:cs typeface="Times New Roman" pitchFamily="18" charset="0"/>
            </a:endParaRPr>
          </a:p>
          <a:p>
            <a:pPr algn="just"/>
            <a:r>
              <a:rPr lang="ru-RU" sz="2400" dirty="0">
                <a:solidFill>
                  <a:schemeClr val="tx1"/>
                </a:solidFill>
                <a:latin typeface="Times New Roman" pitchFamily="18" charset="0"/>
                <a:cs typeface="Times New Roman" pitchFamily="18" charset="0"/>
              </a:rPr>
              <a:t>- </a:t>
            </a:r>
            <a:r>
              <a:rPr lang="ru-RU" sz="2400" b="1" i="1" dirty="0">
                <a:solidFill>
                  <a:schemeClr val="tx1"/>
                </a:solidFill>
                <a:latin typeface="Times New Roman" pitchFamily="18" charset="0"/>
                <a:cs typeface="Times New Roman" pitchFamily="18" charset="0"/>
              </a:rPr>
              <a:t>проектные и научно-исследовательские организации</a:t>
            </a:r>
            <a:r>
              <a:rPr lang="ru-RU" sz="2400" dirty="0">
                <a:solidFill>
                  <a:schemeClr val="tx1"/>
                </a:solidFill>
                <a:latin typeface="Times New Roman" pitchFamily="18" charset="0"/>
                <a:cs typeface="Times New Roman" pitchFamily="18" charset="0"/>
              </a:rPr>
              <a:t> с целью выработки обоснованных рекомендаций по совершенствованию конс­трукций дорог, повышению качества строительства, реконструкции и ремонта дорог, совершенствованию нормативных документов;</a:t>
            </a:r>
          </a:p>
          <a:p>
            <a:pPr algn="just"/>
            <a:r>
              <a:rPr lang="ru-RU" sz="2400" dirty="0">
                <a:solidFill>
                  <a:schemeClr val="tx1"/>
                </a:solidFill>
                <a:latin typeface="Times New Roman" pitchFamily="18" charset="0"/>
                <a:cs typeface="Times New Roman" pitchFamily="18" charset="0"/>
              </a:rPr>
              <a:t>- </a:t>
            </a:r>
            <a:r>
              <a:rPr lang="ru-RU" sz="2400" b="1" i="1" dirty="0">
                <a:solidFill>
                  <a:schemeClr val="tx1"/>
                </a:solidFill>
                <a:latin typeface="Times New Roman" pitchFamily="18" charset="0"/>
                <a:cs typeface="Times New Roman" pitchFamily="18" charset="0"/>
              </a:rPr>
              <a:t>дорожно-строительные организации</a:t>
            </a:r>
            <a:r>
              <a:rPr lang="ru-RU" sz="2400" dirty="0">
                <a:solidFill>
                  <a:schemeClr val="tx1"/>
                </a:solidFill>
                <a:latin typeface="Times New Roman" pitchFamily="18" charset="0"/>
                <a:cs typeface="Times New Roman" pitchFamily="18" charset="0"/>
              </a:rPr>
              <a:t> с целью контроля качества их  строительства;</a:t>
            </a:r>
          </a:p>
          <a:p>
            <a:pPr algn="just"/>
            <a:r>
              <a:rPr lang="ru-RU" sz="2400" dirty="0">
                <a:solidFill>
                  <a:schemeClr val="tx1"/>
                </a:solidFill>
                <a:latin typeface="Times New Roman" pitchFamily="18" charset="0"/>
                <a:cs typeface="Times New Roman" pitchFamily="18" charset="0"/>
              </a:rPr>
              <a:t>- </a:t>
            </a:r>
            <a:r>
              <a:rPr lang="ru-RU" sz="2400" b="1" i="1" dirty="0">
                <a:solidFill>
                  <a:schemeClr val="tx1"/>
                </a:solidFill>
                <a:latin typeface="Times New Roman" pitchFamily="18" charset="0"/>
                <a:cs typeface="Times New Roman" pitchFamily="18" charset="0"/>
              </a:rPr>
              <a:t>дорожно-эксплуатационные и коммунальные организации</a:t>
            </a:r>
            <a:r>
              <a:rPr lang="ru-RU" sz="2400" dirty="0">
                <a:solidFill>
                  <a:schemeClr val="tx1"/>
                </a:solidFill>
                <a:latin typeface="Times New Roman" pitchFamily="18" charset="0"/>
                <a:cs typeface="Times New Roman" pitchFamily="18" charset="0"/>
              </a:rPr>
              <a:t> с целью планирования работ по содержанию и ремонту дорог и улиц;</a:t>
            </a:r>
          </a:p>
          <a:p>
            <a:pPr algn="just"/>
            <a:r>
              <a:rPr lang="ru-RU" sz="2400" dirty="0">
                <a:solidFill>
                  <a:schemeClr val="tx1"/>
                </a:solidFill>
                <a:latin typeface="Times New Roman" pitchFamily="18" charset="0"/>
                <a:cs typeface="Times New Roman" pitchFamily="18" charset="0"/>
              </a:rPr>
              <a:t>- </a:t>
            </a:r>
            <a:r>
              <a:rPr lang="ru-RU" sz="2400" b="1" i="1" dirty="0">
                <a:solidFill>
                  <a:schemeClr val="tx1"/>
                </a:solidFill>
                <a:latin typeface="Times New Roman" pitchFamily="18" charset="0"/>
                <a:cs typeface="Times New Roman" pitchFamily="18" charset="0"/>
              </a:rPr>
              <a:t>соответствующие органы государственного надзора</a:t>
            </a:r>
            <a:r>
              <a:rPr lang="ru-RU" sz="2400" dirty="0">
                <a:solidFill>
                  <a:schemeClr val="tx1"/>
                </a:solidFill>
                <a:latin typeface="Times New Roman" pitchFamily="18" charset="0"/>
                <a:cs typeface="Times New Roman" pitchFamily="18" charset="0"/>
              </a:rPr>
              <a:t>, в том числе подразделения Госавтоинспекции с целью контроля за соблюдением правил, нормативов и стандартов при проектировании, строительстве, реконструкции, ремонте и со­держании дорог;</a:t>
            </a:r>
          </a:p>
          <a:p>
            <a:pPr algn="just"/>
            <a:r>
              <a:rPr lang="ru-RU" sz="2400" dirty="0">
                <a:solidFill>
                  <a:schemeClr val="tx1"/>
                </a:solidFill>
                <a:latin typeface="Times New Roman" pitchFamily="18" charset="0"/>
                <a:cs typeface="Times New Roman" pitchFamily="18" charset="0"/>
              </a:rPr>
              <a:t>- </a:t>
            </a:r>
            <a:r>
              <a:rPr lang="ru-RU" sz="2400" b="1" i="1" dirty="0">
                <a:solidFill>
                  <a:schemeClr val="tx1"/>
                </a:solidFill>
                <a:latin typeface="Times New Roman" pitchFamily="18" charset="0"/>
                <a:cs typeface="Times New Roman" pitchFamily="18" charset="0"/>
              </a:rPr>
              <a:t>следственные органы</a:t>
            </a:r>
            <a:r>
              <a:rPr lang="ru-RU" sz="2400" dirty="0">
                <a:solidFill>
                  <a:schemeClr val="tx1"/>
                </a:solidFill>
                <a:latin typeface="Times New Roman" pitchFamily="18" charset="0"/>
                <a:cs typeface="Times New Roman" pitchFamily="18" charset="0"/>
              </a:rPr>
              <a:t> при установлении причин и ответственных за  возникновение дорожно-транспортных происшествий</a:t>
            </a:r>
            <a:r>
              <a:rPr lang="ru-RU" sz="2400" dirty="0">
                <a:latin typeface="Times New Roman" pitchFamily="18" charset="0"/>
                <a:cs typeface="Times New Roman" pitchFamily="18" charset="0"/>
              </a:rPr>
              <a:t>.</a:t>
            </a:r>
          </a:p>
        </p:txBody>
      </p:sp>
      <p:sp>
        <p:nvSpPr>
          <p:cNvPr id="2" name="Заголовок 1"/>
          <p:cNvSpPr>
            <a:spLocks noGrp="1"/>
          </p:cNvSpPr>
          <p:nvPr>
            <p:ph type="ctrTitle"/>
          </p:nvPr>
        </p:nvSpPr>
        <p:spPr>
          <a:xfrm>
            <a:off x="685800" y="142853"/>
            <a:ext cx="7772400" cy="642941"/>
          </a:xfrm>
        </p:spPr>
        <p:txBody>
          <a:bodyPr>
            <a:normAutofit/>
          </a:bodyPr>
          <a:lstStyle/>
          <a:p>
            <a:r>
              <a:rPr lang="ru-RU" sz="2800" b="1" dirty="0"/>
              <a:t>Качество дороги</a:t>
            </a:r>
            <a:r>
              <a:rPr lang="ru-RU" sz="2800" dirty="0"/>
              <a:t> </a:t>
            </a:r>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86D3BE04-93D7-0973-C183-3EB0C13529C0}"/>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1676400"/>
            <a:ext cx="8786874" cy="4967310"/>
          </a:xfrm>
        </p:spPr>
        <p:txBody>
          <a:bodyPr>
            <a:normAutofit/>
          </a:bodyPr>
          <a:lstStyle/>
          <a:p>
            <a:pPr algn="l"/>
            <a:r>
              <a:rPr lang="ru-RU" sz="2400" b="1" dirty="0">
                <a:solidFill>
                  <a:schemeClr val="tx1"/>
                </a:solidFill>
                <a:latin typeface="Times New Roman" pitchFamily="18" charset="0"/>
                <a:cs typeface="Times New Roman" pitchFamily="18" charset="0"/>
              </a:rPr>
              <a:t>Для оценки технического уровня и эксплуатационного состояния дорог и улиц применяют методы:</a:t>
            </a:r>
            <a:endParaRPr lang="ru-RU" sz="2400" dirty="0">
              <a:solidFill>
                <a:schemeClr val="tx1"/>
              </a:solidFill>
              <a:latin typeface="Times New Roman" pitchFamily="18" charset="0"/>
              <a:cs typeface="Times New Roman" pitchFamily="18" charset="0"/>
            </a:endParaRPr>
          </a:p>
          <a:p>
            <a:pPr algn="l"/>
            <a:r>
              <a:rPr lang="ru-RU" sz="2400" dirty="0">
                <a:solidFill>
                  <a:schemeClr val="tx1"/>
                </a:solidFill>
                <a:latin typeface="Times New Roman" pitchFamily="18" charset="0"/>
                <a:cs typeface="Times New Roman" pitchFamily="18" charset="0"/>
              </a:rPr>
              <a:t>-  камеральный;</a:t>
            </a:r>
          </a:p>
          <a:p>
            <a:pPr algn="l"/>
            <a:r>
              <a:rPr lang="ru-RU" sz="2400" dirty="0">
                <a:solidFill>
                  <a:schemeClr val="tx1"/>
                </a:solidFill>
                <a:latin typeface="Times New Roman" pitchFamily="18" charset="0"/>
                <a:cs typeface="Times New Roman" pitchFamily="18" charset="0"/>
              </a:rPr>
              <a:t>- натурное визуальное обследование с применением измерительных инструментов и геодезических приборов;</a:t>
            </a:r>
          </a:p>
          <a:p>
            <a:pPr algn="l"/>
            <a:r>
              <a:rPr lang="ru-RU" sz="2400" dirty="0">
                <a:solidFill>
                  <a:schemeClr val="tx1"/>
                </a:solidFill>
                <a:latin typeface="Times New Roman" pitchFamily="18" charset="0"/>
                <a:cs typeface="Times New Roman" pitchFamily="18" charset="0"/>
              </a:rPr>
              <a:t>- обследование с применением специальных передвижных лабораторий, в том числе с применением фото-, кино-, видеосъемки;</a:t>
            </a:r>
          </a:p>
          <a:p>
            <a:pPr algn="l"/>
            <a:r>
              <a:rPr lang="ru-RU" sz="2400" dirty="0">
                <a:solidFill>
                  <a:schemeClr val="tx1"/>
                </a:solidFill>
                <a:latin typeface="Times New Roman" pitchFamily="18" charset="0"/>
                <a:cs typeface="Times New Roman" pitchFamily="18" charset="0"/>
              </a:rPr>
              <a:t>-  с применением аэрофотосъемки дорог.</a:t>
            </a:r>
          </a:p>
          <a:p>
            <a:pPr algn="l"/>
            <a:endParaRPr lang="ru-RU" sz="2400" dirty="0">
              <a:solidFill>
                <a:schemeClr val="tx1"/>
              </a:solidFill>
              <a:latin typeface="Times New Roman" pitchFamily="18" charset="0"/>
              <a:cs typeface="Times New Roman" pitchFamily="18" charset="0"/>
            </a:endParaRPr>
          </a:p>
        </p:txBody>
      </p:sp>
      <p:sp>
        <p:nvSpPr>
          <p:cNvPr id="2" name="Заголовок 1"/>
          <p:cNvSpPr>
            <a:spLocks noGrp="1"/>
          </p:cNvSpPr>
          <p:nvPr>
            <p:ph type="ctrTitle"/>
          </p:nvPr>
        </p:nvSpPr>
        <p:spPr>
          <a:xfrm>
            <a:off x="685800" y="142853"/>
            <a:ext cx="6858000" cy="1457347"/>
          </a:xfrm>
        </p:spPr>
        <p:txBody>
          <a:bodyPr>
            <a:noAutofit/>
          </a:bodyPr>
          <a:lstStyle/>
          <a:p>
            <a:r>
              <a:rPr lang="ru-RU" sz="2800" b="1" dirty="0"/>
              <a:t>Методы оценки эксплуатационного состояния дорог</a:t>
            </a:r>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32E2E82B-98BD-7789-2F71-B73974E51E88}"/>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1676400"/>
            <a:ext cx="8786874" cy="4967310"/>
          </a:xfrm>
        </p:spPr>
        <p:txBody>
          <a:bodyPr>
            <a:normAutofit/>
          </a:bodyPr>
          <a:lstStyle/>
          <a:p>
            <a:pPr algn="just"/>
            <a:r>
              <a:rPr lang="ru-RU" sz="2400" b="1" dirty="0">
                <a:solidFill>
                  <a:schemeClr val="tx1"/>
                </a:solidFill>
                <a:latin typeface="Times New Roman" pitchFamily="18" charset="0"/>
                <a:cs typeface="Times New Roman" pitchFamily="18" charset="0"/>
              </a:rPr>
              <a:t>К показателям эксплуатационного состояния дороги</a:t>
            </a:r>
            <a:r>
              <a:rPr lang="ru-RU" sz="2400" dirty="0">
                <a:solidFill>
                  <a:schemeClr val="tx1"/>
                </a:solidFill>
                <a:latin typeface="Times New Roman" pitchFamily="18" charset="0"/>
                <a:cs typeface="Times New Roman" pitchFamily="18" charset="0"/>
              </a:rPr>
              <a:t> в первую очередь </a:t>
            </a:r>
            <a:r>
              <a:rPr lang="ru-RU" sz="2400" b="1" dirty="0">
                <a:solidFill>
                  <a:schemeClr val="tx1"/>
                </a:solidFill>
                <a:latin typeface="Times New Roman" pitchFamily="18" charset="0"/>
                <a:cs typeface="Times New Roman" pitchFamily="18" charset="0"/>
              </a:rPr>
              <a:t>относят показатели</a:t>
            </a:r>
            <a:r>
              <a:rPr lang="ru-RU" sz="2400" dirty="0">
                <a:solidFill>
                  <a:schemeClr val="tx1"/>
                </a:solidFill>
                <a:latin typeface="Times New Roman" pitchFamily="18" charset="0"/>
                <a:cs typeface="Times New Roman" pitchFamily="18" charset="0"/>
              </a:rPr>
              <a:t>, характеризующие состояние дорожной одежды, главным образом, покрытия: </a:t>
            </a:r>
          </a:p>
          <a:p>
            <a:pPr algn="just"/>
            <a:r>
              <a:rPr lang="ru-RU" sz="2400" i="1" dirty="0">
                <a:solidFill>
                  <a:schemeClr val="tx1"/>
                </a:solidFill>
                <a:latin typeface="Times New Roman" pitchFamily="18" charset="0"/>
                <a:cs typeface="Times New Roman" pitchFamily="18" charset="0"/>
              </a:rPr>
              <a:t>- прочность, </a:t>
            </a:r>
            <a:endParaRPr lang="ru-RU" sz="2400" dirty="0">
              <a:solidFill>
                <a:schemeClr val="tx1"/>
              </a:solidFill>
              <a:latin typeface="Times New Roman" pitchFamily="18" charset="0"/>
              <a:cs typeface="Times New Roman" pitchFamily="18" charset="0"/>
            </a:endParaRPr>
          </a:p>
          <a:p>
            <a:pPr algn="just"/>
            <a:r>
              <a:rPr lang="ru-RU" sz="2400" i="1" dirty="0">
                <a:solidFill>
                  <a:schemeClr val="tx1"/>
                </a:solidFill>
                <a:latin typeface="Times New Roman" pitchFamily="18" charset="0"/>
                <a:cs typeface="Times New Roman" pitchFamily="18" charset="0"/>
              </a:rPr>
              <a:t>- ровность, </a:t>
            </a:r>
            <a:endParaRPr lang="ru-RU" sz="2400" dirty="0">
              <a:solidFill>
                <a:schemeClr val="tx1"/>
              </a:solidFill>
              <a:latin typeface="Times New Roman" pitchFamily="18" charset="0"/>
              <a:cs typeface="Times New Roman" pitchFamily="18" charset="0"/>
            </a:endParaRPr>
          </a:p>
          <a:p>
            <a:pPr algn="just"/>
            <a:r>
              <a:rPr lang="ru-RU" sz="2400" i="1" dirty="0">
                <a:solidFill>
                  <a:schemeClr val="tx1"/>
                </a:solidFill>
                <a:latin typeface="Times New Roman" pitchFamily="18" charset="0"/>
                <a:cs typeface="Times New Roman" pitchFamily="18" charset="0"/>
              </a:rPr>
              <a:t>- шероховатость, </a:t>
            </a:r>
            <a:endParaRPr lang="ru-RU" sz="2400" dirty="0">
              <a:solidFill>
                <a:schemeClr val="tx1"/>
              </a:solidFill>
              <a:latin typeface="Times New Roman" pitchFamily="18" charset="0"/>
              <a:cs typeface="Times New Roman" pitchFamily="18" charset="0"/>
            </a:endParaRPr>
          </a:p>
          <a:p>
            <a:pPr algn="just"/>
            <a:r>
              <a:rPr lang="ru-RU" sz="2400" i="1" dirty="0">
                <a:solidFill>
                  <a:schemeClr val="tx1"/>
                </a:solidFill>
                <a:latin typeface="Times New Roman" pitchFamily="18" charset="0"/>
                <a:cs typeface="Times New Roman" pitchFamily="18" charset="0"/>
              </a:rPr>
              <a:t>- коэффициент сцепления, </a:t>
            </a:r>
            <a:endParaRPr lang="ru-RU" sz="2400" dirty="0">
              <a:solidFill>
                <a:schemeClr val="tx1"/>
              </a:solidFill>
              <a:latin typeface="Times New Roman" pitchFamily="18" charset="0"/>
              <a:cs typeface="Times New Roman" pitchFamily="18" charset="0"/>
            </a:endParaRPr>
          </a:p>
          <a:p>
            <a:pPr algn="just"/>
            <a:r>
              <a:rPr lang="ru-RU" sz="2400" i="1" dirty="0">
                <a:solidFill>
                  <a:schemeClr val="tx1"/>
                </a:solidFill>
                <a:latin typeface="Times New Roman" pitchFamily="18" charset="0"/>
                <a:cs typeface="Times New Roman" pitchFamily="18" charset="0"/>
              </a:rPr>
              <a:t>- износостойкость</a:t>
            </a:r>
            <a:endParaRPr lang="ru-RU" sz="2400" dirty="0">
              <a:solidFill>
                <a:schemeClr val="tx1"/>
              </a:solidFill>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
        <p:nvSpPr>
          <p:cNvPr id="2" name="Заголовок 1"/>
          <p:cNvSpPr>
            <a:spLocks noGrp="1"/>
          </p:cNvSpPr>
          <p:nvPr>
            <p:ph type="ctrTitle"/>
          </p:nvPr>
        </p:nvSpPr>
        <p:spPr>
          <a:xfrm>
            <a:off x="685800" y="142853"/>
            <a:ext cx="7772400" cy="1304947"/>
          </a:xfrm>
        </p:spPr>
        <p:txBody>
          <a:bodyPr>
            <a:normAutofit/>
          </a:bodyPr>
          <a:lstStyle/>
          <a:p>
            <a:r>
              <a:rPr lang="ru-RU" sz="2800" b="1" dirty="0"/>
              <a:t>Показатели эксплуатационного состояния дороги</a:t>
            </a:r>
          </a:p>
        </p:txBody>
      </p:sp>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A9B8BFF9-8CCA-7E46-637B-B11DF37CDA0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4282" y="928670"/>
            <a:ext cx="8786874" cy="5715040"/>
          </a:xfrm>
        </p:spPr>
        <p:txBody>
          <a:bodyPr>
            <a:normAutofit/>
          </a:bodyPr>
          <a:lstStyle/>
          <a:p>
            <a:pPr algn="just"/>
            <a:r>
              <a:rPr lang="ru-RU" sz="2200" dirty="0">
                <a:solidFill>
                  <a:schemeClr val="tx1"/>
                </a:solidFill>
                <a:latin typeface="Times New Roman" pitchFamily="18" charset="0"/>
                <a:cs typeface="Times New Roman" pitchFamily="18" charset="0"/>
              </a:rPr>
              <a:t>Для оценки прочности дорожных одежд применяют оборудование, позволяющее осуществлять кратковременное воздействие нагрузки на дорожное покрытие с измерением прогиба покрытия специальным прибором – </a:t>
            </a:r>
            <a:r>
              <a:rPr lang="ru-RU" sz="2200" dirty="0" err="1">
                <a:solidFill>
                  <a:schemeClr val="tx1"/>
                </a:solidFill>
                <a:latin typeface="Times New Roman" pitchFamily="18" charset="0"/>
                <a:cs typeface="Times New Roman" pitchFamily="18" charset="0"/>
              </a:rPr>
              <a:t>прогибомером</a:t>
            </a:r>
            <a:r>
              <a:rPr lang="ru-RU" sz="2200" dirty="0">
                <a:solidFill>
                  <a:schemeClr val="tx1"/>
                </a:solidFill>
                <a:latin typeface="Times New Roman" pitchFamily="18" charset="0"/>
                <a:cs typeface="Times New Roman" pitchFamily="18" charset="0"/>
              </a:rPr>
              <a:t>.</a:t>
            </a: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pPr algn="l"/>
            <a:endParaRPr lang="ru-RU" sz="2400" dirty="0">
              <a:solidFill>
                <a:schemeClr val="tx1"/>
              </a:solidFill>
            </a:endParaRPr>
          </a:p>
          <a:p>
            <a:pPr algn="l"/>
            <a:r>
              <a:rPr lang="ru-RU" sz="2200" dirty="0">
                <a:solidFill>
                  <a:schemeClr val="tx1"/>
                </a:solidFill>
              </a:rPr>
              <a:t>Установка динамического                                         </a:t>
            </a:r>
            <a:r>
              <a:rPr lang="ru-RU" sz="2200" dirty="0" err="1">
                <a:solidFill>
                  <a:schemeClr val="tx1"/>
                </a:solidFill>
              </a:rPr>
              <a:t>Прогибомер</a:t>
            </a:r>
            <a:endParaRPr lang="ru-RU" sz="2200" dirty="0">
              <a:solidFill>
                <a:schemeClr val="tx1"/>
              </a:solidFill>
            </a:endParaRPr>
          </a:p>
          <a:p>
            <a:pPr algn="l"/>
            <a:r>
              <a:rPr lang="ru-RU" sz="2200" dirty="0">
                <a:solidFill>
                  <a:schemeClr val="tx1"/>
                </a:solidFill>
              </a:rPr>
              <a:t> </a:t>
            </a:r>
            <a:r>
              <a:rPr lang="ru-RU" sz="2200" dirty="0" err="1">
                <a:solidFill>
                  <a:schemeClr val="tx1"/>
                </a:solidFill>
              </a:rPr>
              <a:t>нагружения</a:t>
            </a:r>
            <a:r>
              <a:rPr lang="ru-RU" sz="2200" dirty="0">
                <a:solidFill>
                  <a:schemeClr val="tx1"/>
                </a:solidFill>
              </a:rPr>
              <a:t> (навесная) УДН-НК              </a:t>
            </a:r>
          </a:p>
        </p:txBody>
      </p:sp>
      <p:sp>
        <p:nvSpPr>
          <p:cNvPr id="2" name="Заголовок 1"/>
          <p:cNvSpPr>
            <a:spLocks noGrp="1"/>
          </p:cNvSpPr>
          <p:nvPr>
            <p:ph type="ctrTitle"/>
          </p:nvPr>
        </p:nvSpPr>
        <p:spPr>
          <a:xfrm>
            <a:off x="685800" y="142853"/>
            <a:ext cx="7772400" cy="642941"/>
          </a:xfrm>
        </p:spPr>
        <p:txBody>
          <a:bodyPr>
            <a:normAutofit/>
          </a:bodyPr>
          <a:lstStyle/>
          <a:p>
            <a:r>
              <a:rPr lang="ru-RU" sz="2800" b="1" dirty="0"/>
              <a:t>Прочность дорожных одежд </a:t>
            </a:r>
          </a:p>
        </p:txBody>
      </p:sp>
      <p:pic>
        <p:nvPicPr>
          <p:cNvPr id="4" name="Рисунок 3"/>
          <p:cNvPicPr/>
          <p:nvPr/>
        </p:nvPicPr>
        <p:blipFill>
          <a:blip r:embed="rId2" cstate="print"/>
          <a:srcRect/>
          <a:stretch>
            <a:fillRect/>
          </a:stretch>
        </p:blipFill>
        <p:spPr bwMode="auto">
          <a:xfrm>
            <a:off x="533400" y="2514600"/>
            <a:ext cx="4191000" cy="2514600"/>
          </a:xfrm>
          <a:prstGeom prst="rect">
            <a:avLst/>
          </a:prstGeom>
          <a:noFill/>
          <a:ln w="9525">
            <a:noFill/>
            <a:miter lim="800000"/>
            <a:headEnd/>
            <a:tailEnd/>
          </a:ln>
        </p:spPr>
      </p:pic>
      <p:pic>
        <p:nvPicPr>
          <p:cNvPr id="5" name="Рисунок 4"/>
          <p:cNvPicPr/>
          <p:nvPr/>
        </p:nvPicPr>
        <p:blipFill>
          <a:blip r:embed="rId3" cstate="print"/>
          <a:srcRect/>
          <a:stretch>
            <a:fillRect/>
          </a:stretch>
        </p:blipFill>
        <p:spPr bwMode="auto">
          <a:xfrm>
            <a:off x="5943600" y="2514600"/>
            <a:ext cx="2209800" cy="2286000"/>
          </a:xfrm>
          <a:prstGeom prst="rect">
            <a:avLst/>
          </a:prstGeom>
          <a:noFill/>
          <a:ln w="9525">
            <a:noFill/>
            <a:miter lim="800000"/>
            <a:headEnd/>
            <a:tailEnd/>
          </a:ln>
        </p:spPr>
      </p:pic>
      <p:pic>
        <p:nvPicPr>
          <p:cNvPr id="6" name="Picture 2" descr="ENU.KZ | Евразийский национальный университет имени Л.Н. Гумилева">
            <a:extLst>
              <a:ext uri="{FF2B5EF4-FFF2-40B4-BE49-F238E27FC236}">
                <a16:creationId xmlns:a16="http://schemas.microsoft.com/office/drawing/2014/main" xmlns="" id="{4919FDCA-8060-C595-4154-E7F09DB6AA1D}"/>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0802" y="1142960"/>
            <a:ext cx="8786874" cy="5715040"/>
          </a:xfrm>
        </p:spPr>
        <p:txBody>
          <a:bodyPr>
            <a:normAutofit lnSpcReduction="10000"/>
          </a:bodyPr>
          <a:lstStyle/>
          <a:p>
            <a:pPr algn="just"/>
            <a:r>
              <a:rPr lang="ru-RU" sz="2200" dirty="0">
                <a:solidFill>
                  <a:schemeClr val="tx1"/>
                </a:solidFill>
                <a:latin typeface="Times New Roman" pitchFamily="18" charset="0"/>
                <a:cs typeface="Times New Roman" pitchFamily="18" charset="0"/>
              </a:rPr>
              <a:t>Приборы для оценки ровности дорожного покрытия по сумме сжатия рессор называют </a:t>
            </a:r>
            <a:r>
              <a:rPr lang="ru-RU" sz="2200" dirty="0" err="1">
                <a:solidFill>
                  <a:schemeClr val="tx1"/>
                </a:solidFill>
                <a:latin typeface="Times New Roman" pitchFamily="18" charset="0"/>
                <a:cs typeface="Times New Roman" pitchFamily="18" charset="0"/>
              </a:rPr>
              <a:t>толчкомерами</a:t>
            </a:r>
            <a:r>
              <a:rPr lang="ru-RU" sz="2200" dirty="0">
                <a:solidFill>
                  <a:schemeClr val="tx1"/>
                </a:solidFill>
                <a:latin typeface="Times New Roman" pitchFamily="18" charset="0"/>
                <a:cs typeface="Times New Roman" pitchFamily="18" charset="0"/>
              </a:rPr>
              <a:t>.</a:t>
            </a:r>
          </a:p>
          <a:p>
            <a:pPr algn="just"/>
            <a:r>
              <a:rPr lang="ru-RU" sz="2200" dirty="0">
                <a:solidFill>
                  <a:schemeClr val="tx1"/>
                </a:solidFill>
                <a:latin typeface="Times New Roman" pitchFamily="18" charset="0"/>
                <a:cs typeface="Times New Roman" pitchFamily="18" charset="0"/>
              </a:rPr>
              <a:t>Динамометрическая установка ПКРС-2  состоит из прицепного одноколесного прибора, оборудованного датчиком.</a:t>
            </a:r>
          </a:p>
          <a:p>
            <a:pPr algn="just"/>
            <a:endParaRPr lang="ru-RU" sz="2200" dirty="0">
              <a:solidFill>
                <a:schemeClr val="tx1"/>
              </a:solidFill>
              <a:latin typeface="Times New Roman" pitchFamily="18" charset="0"/>
              <a:cs typeface="Times New Roman" pitchFamily="18" charset="0"/>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endParaRPr lang="ru-RU" sz="2400" dirty="0">
              <a:solidFill>
                <a:schemeClr val="tx1"/>
              </a:solidFill>
            </a:endParaRPr>
          </a:p>
          <a:p>
            <a:r>
              <a:rPr lang="ru-RU" sz="1500" b="1" i="1" dirty="0">
                <a:solidFill>
                  <a:schemeClr val="tx1"/>
                </a:solidFill>
              </a:rPr>
              <a:t>1</a:t>
            </a:r>
            <a:r>
              <a:rPr lang="ru-RU" sz="1500" b="1" dirty="0">
                <a:solidFill>
                  <a:schemeClr val="tx1"/>
                </a:solidFill>
              </a:rPr>
              <a:t> - тормозная педаль прицепа; </a:t>
            </a:r>
            <a:r>
              <a:rPr lang="ru-RU" sz="1500" b="1" i="1" dirty="0">
                <a:solidFill>
                  <a:schemeClr val="tx1"/>
                </a:solidFill>
              </a:rPr>
              <a:t>2 - </a:t>
            </a:r>
            <a:r>
              <a:rPr lang="ru-RU" sz="1500" b="1" dirty="0">
                <a:solidFill>
                  <a:schemeClr val="tx1"/>
                </a:solidFill>
              </a:rPr>
              <a:t>пульт управления; </a:t>
            </a:r>
            <a:r>
              <a:rPr lang="ru-RU" sz="1500" b="1" i="1" dirty="0">
                <a:solidFill>
                  <a:schemeClr val="tx1"/>
                </a:solidFill>
              </a:rPr>
              <a:t>3 -</a:t>
            </a:r>
            <a:r>
              <a:rPr lang="ru-RU" sz="1500" b="1" dirty="0">
                <a:solidFill>
                  <a:schemeClr val="tx1"/>
                </a:solidFill>
              </a:rPr>
              <a:t> рычаг </a:t>
            </a:r>
            <a:r>
              <a:rPr lang="ru-RU" sz="1500" b="1" dirty="0" err="1">
                <a:solidFill>
                  <a:schemeClr val="tx1"/>
                </a:solidFill>
              </a:rPr>
              <a:t>водополива</a:t>
            </a:r>
            <a:r>
              <a:rPr lang="ru-RU" sz="1500" b="1" dirty="0">
                <a:solidFill>
                  <a:schemeClr val="tx1"/>
                </a:solidFill>
              </a:rPr>
              <a:t>; </a:t>
            </a:r>
          </a:p>
          <a:p>
            <a:r>
              <a:rPr lang="ru-RU" sz="1500" b="1" i="1" dirty="0">
                <a:solidFill>
                  <a:schemeClr val="tx1"/>
                </a:solidFill>
              </a:rPr>
              <a:t>4 -</a:t>
            </a:r>
            <a:r>
              <a:rPr lang="ru-RU" sz="1500" b="1" dirty="0">
                <a:solidFill>
                  <a:schemeClr val="tx1"/>
                </a:solidFill>
              </a:rPr>
              <a:t> место оператора; </a:t>
            </a:r>
            <a:r>
              <a:rPr lang="ru-RU" sz="1500" b="1" i="1" dirty="0">
                <a:solidFill>
                  <a:schemeClr val="tx1"/>
                </a:solidFill>
              </a:rPr>
              <a:t>5 - </a:t>
            </a:r>
            <a:r>
              <a:rPr lang="ru-RU" sz="1500" b="1" dirty="0">
                <a:solidFill>
                  <a:schemeClr val="tx1"/>
                </a:solidFill>
              </a:rPr>
              <a:t>бак для воды</a:t>
            </a:r>
          </a:p>
          <a:p>
            <a:endParaRPr lang="ru-RU" sz="2400" dirty="0">
              <a:solidFill>
                <a:schemeClr val="tx1"/>
              </a:solidFill>
            </a:endParaRPr>
          </a:p>
        </p:txBody>
      </p:sp>
      <p:sp>
        <p:nvSpPr>
          <p:cNvPr id="2" name="Заголовок 1"/>
          <p:cNvSpPr>
            <a:spLocks noGrp="1"/>
          </p:cNvSpPr>
          <p:nvPr>
            <p:ph type="ctrTitle"/>
          </p:nvPr>
        </p:nvSpPr>
        <p:spPr>
          <a:xfrm>
            <a:off x="1295400" y="304800"/>
            <a:ext cx="5486400" cy="642941"/>
          </a:xfrm>
        </p:spPr>
        <p:txBody>
          <a:bodyPr>
            <a:normAutofit fontScale="90000"/>
          </a:bodyPr>
          <a:lstStyle/>
          <a:p>
            <a:r>
              <a:rPr lang="ru-RU" sz="2800" b="1" dirty="0"/>
              <a:t>Прибор оценки ровности покрытия дороги</a:t>
            </a:r>
          </a:p>
        </p:txBody>
      </p:sp>
      <p:pic>
        <p:nvPicPr>
          <p:cNvPr id="1026" name="Picture 2"/>
          <p:cNvPicPr>
            <a:picLocks noChangeAspect="1" noChangeArrowheads="1"/>
          </p:cNvPicPr>
          <p:nvPr/>
        </p:nvPicPr>
        <p:blipFill>
          <a:blip r:embed="rId2" cstate="print"/>
          <a:srcRect/>
          <a:stretch>
            <a:fillRect/>
          </a:stretch>
        </p:blipFill>
        <p:spPr bwMode="auto">
          <a:xfrm>
            <a:off x="1981200" y="2743200"/>
            <a:ext cx="5486400" cy="3020993"/>
          </a:xfrm>
          <a:prstGeom prst="rect">
            <a:avLst/>
          </a:prstGeom>
          <a:noFill/>
          <a:ln w="9525">
            <a:noFill/>
            <a:miter lim="800000"/>
            <a:headEnd/>
            <a:tailEnd/>
          </a:ln>
          <a:effectLst/>
        </p:spPr>
      </p:pic>
      <p:pic>
        <p:nvPicPr>
          <p:cNvPr id="4" name="Picture 2" descr="ENU.KZ | Евразийский национальный университет имени Л.Н. Гумилева">
            <a:extLst>
              <a:ext uri="{FF2B5EF4-FFF2-40B4-BE49-F238E27FC236}">
                <a16:creationId xmlns:a16="http://schemas.microsoft.com/office/drawing/2014/main" xmlns="" id="{9D22228B-6A3C-54EA-C338-73B76484BB0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28600" y="914400"/>
            <a:ext cx="8786874" cy="5715040"/>
          </a:xfrm>
        </p:spPr>
        <p:txBody>
          <a:bodyPr>
            <a:normAutofit fontScale="92500" lnSpcReduction="20000"/>
          </a:bodyPr>
          <a:lstStyle/>
          <a:p>
            <a:pPr algn="just"/>
            <a:r>
              <a:rPr lang="ru-RU" sz="2400" dirty="0">
                <a:solidFill>
                  <a:schemeClr val="tx1"/>
                </a:solidFill>
                <a:latin typeface="Times New Roman" pitchFamily="18" charset="0"/>
                <a:cs typeface="Times New Roman" pitchFamily="18" charset="0"/>
              </a:rPr>
              <a:t>Простейшим прибором для </a:t>
            </a:r>
            <a:r>
              <a:rPr lang="ru-RU" sz="2400" u="sng" dirty="0">
                <a:solidFill>
                  <a:schemeClr val="tx1"/>
                </a:solidFill>
                <a:latin typeface="Times New Roman" pitchFamily="18" charset="0"/>
                <a:cs typeface="Times New Roman" pitchFamily="18" charset="0"/>
              </a:rPr>
              <a:t>определения ровности дорожного</a:t>
            </a:r>
            <a:r>
              <a:rPr lang="ru-RU" sz="2400" dirty="0">
                <a:solidFill>
                  <a:schemeClr val="tx1"/>
                </a:solidFill>
                <a:latin typeface="Times New Roman" pitchFamily="18" charset="0"/>
                <a:cs typeface="Times New Roman" pitchFamily="18" charset="0"/>
              </a:rPr>
              <a:t> </a:t>
            </a:r>
            <a:r>
              <a:rPr lang="ru-RU" sz="2400" u="sng" dirty="0">
                <a:solidFill>
                  <a:schemeClr val="tx1"/>
                </a:solidFill>
                <a:latin typeface="Times New Roman" pitchFamily="18" charset="0"/>
                <a:cs typeface="Times New Roman" pitchFamily="18" charset="0"/>
              </a:rPr>
              <a:t>покрытия</a:t>
            </a:r>
            <a:r>
              <a:rPr lang="ru-RU" sz="2400" dirty="0">
                <a:solidFill>
                  <a:schemeClr val="tx1"/>
                </a:solidFill>
                <a:latin typeface="Times New Roman" pitchFamily="18" charset="0"/>
                <a:cs typeface="Times New Roman" pitchFamily="18" charset="0"/>
              </a:rPr>
              <a:t> является трехметровая рейка с мерным клином .</a:t>
            </a:r>
          </a:p>
          <a:p>
            <a:pPr algn="just"/>
            <a:r>
              <a:rPr lang="ru-RU" sz="2400" dirty="0">
                <a:solidFill>
                  <a:schemeClr val="tx1"/>
                </a:solidFill>
                <a:latin typeface="Times New Roman" pitchFamily="18" charset="0"/>
                <a:cs typeface="Times New Roman" pitchFamily="18" charset="0"/>
              </a:rPr>
              <a:t>Степень ровности дорожного покрытия оценивается по зазору между нижней плоскостью рейки, уложенной на проезжую часть, и поверхностью дорожного покрытия.</a:t>
            </a:r>
          </a:p>
          <a:p>
            <a:pPr algn="just"/>
            <a:endParaRPr lang="ru-RU" sz="2400" dirty="0">
              <a:solidFill>
                <a:schemeClr val="tx1"/>
              </a:solidFill>
              <a:latin typeface="Times New Roman" pitchFamily="18" charset="0"/>
              <a:cs typeface="Times New Roman" pitchFamily="18" charset="0"/>
            </a:endParaRPr>
          </a:p>
          <a:p>
            <a:pPr algn="just"/>
            <a:endParaRPr lang="ru-RU" sz="2400" dirty="0">
              <a:solidFill>
                <a:schemeClr val="tx1"/>
              </a:solidFill>
              <a:latin typeface="Times New Roman" pitchFamily="18" charset="0"/>
              <a:cs typeface="Times New Roman" pitchFamily="18" charset="0"/>
            </a:endParaRPr>
          </a:p>
          <a:p>
            <a:pPr algn="just"/>
            <a:endParaRPr lang="ru-RU" sz="2400" dirty="0">
              <a:solidFill>
                <a:schemeClr val="tx1"/>
              </a:solidFill>
              <a:latin typeface="Times New Roman" pitchFamily="18" charset="0"/>
              <a:cs typeface="Times New Roman" pitchFamily="18" charset="0"/>
            </a:endParaRPr>
          </a:p>
          <a:p>
            <a:pPr algn="just"/>
            <a:endParaRPr lang="ru-RU" sz="2400" dirty="0">
              <a:solidFill>
                <a:schemeClr val="tx1"/>
              </a:solidFill>
              <a:latin typeface="Times New Roman" pitchFamily="18" charset="0"/>
              <a:cs typeface="Times New Roman" pitchFamily="18" charset="0"/>
            </a:endParaRPr>
          </a:p>
          <a:p>
            <a:pPr algn="just"/>
            <a:endParaRPr lang="ru-RU" sz="2400" dirty="0">
              <a:solidFill>
                <a:schemeClr val="tx1"/>
              </a:solidFill>
              <a:latin typeface="Times New Roman" pitchFamily="18" charset="0"/>
              <a:cs typeface="Times New Roman" pitchFamily="18" charset="0"/>
            </a:endParaRPr>
          </a:p>
          <a:p>
            <a:pPr algn="just"/>
            <a:r>
              <a:rPr lang="ru-RU" sz="2400" dirty="0">
                <a:solidFill>
                  <a:schemeClr val="tx1"/>
                </a:solidFill>
                <a:latin typeface="Times New Roman" pitchFamily="18" charset="0"/>
                <a:cs typeface="Times New Roman" pitchFamily="18" charset="0"/>
              </a:rPr>
              <a:t>Просветы под трехметровой рейкой измеряются с помощью клина ( </a:t>
            </a:r>
            <a:r>
              <a:rPr lang="ru-RU" sz="2400" i="1" dirty="0">
                <a:solidFill>
                  <a:schemeClr val="tx1"/>
                </a:solidFill>
                <a:latin typeface="Times New Roman" pitchFamily="18" charset="0"/>
                <a:cs typeface="Times New Roman" pitchFamily="18" charset="0"/>
              </a:rPr>
              <a:t>б</a:t>
            </a:r>
            <a:r>
              <a:rPr lang="ru-RU" sz="2400" dirty="0">
                <a:solidFill>
                  <a:schemeClr val="tx1"/>
                </a:solidFill>
                <a:latin typeface="Times New Roman" pitchFamily="18" charset="0"/>
                <a:cs typeface="Times New Roman" pitchFamily="18" charset="0"/>
              </a:rPr>
              <a:t>) в пяти контрольных точках, расположенных на расстоянии 0,5 м от концов рейки и друг от друга. Места приложения рейки должны равномерно располагаться по длине участка измерений. Общее число измерений просветов под рейкой на участке измерений должно быть не менее 120. Максимальный просвет под рейкой допускается не более 5 мм.</a:t>
            </a: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pPr algn="l"/>
            <a:endParaRPr lang="ru-RU" sz="2400" dirty="0">
              <a:solidFill>
                <a:schemeClr val="tx1"/>
              </a:solidFill>
            </a:endParaRPr>
          </a:p>
          <a:p>
            <a:endParaRPr lang="ru-RU" sz="2400" dirty="0"/>
          </a:p>
        </p:txBody>
      </p:sp>
      <p:pic>
        <p:nvPicPr>
          <p:cNvPr id="4" name="Рисунок 3"/>
          <p:cNvPicPr/>
          <p:nvPr/>
        </p:nvPicPr>
        <p:blipFill>
          <a:blip r:embed="rId2" cstate="print"/>
          <a:srcRect/>
          <a:stretch>
            <a:fillRect/>
          </a:stretch>
        </p:blipFill>
        <p:spPr bwMode="auto">
          <a:xfrm>
            <a:off x="1295400" y="2819400"/>
            <a:ext cx="6781800" cy="1371600"/>
          </a:xfrm>
          <a:prstGeom prst="rect">
            <a:avLst/>
          </a:prstGeom>
          <a:noFill/>
          <a:ln w="9525">
            <a:noFill/>
            <a:miter lim="800000"/>
            <a:headEnd/>
            <a:tailEnd/>
          </a:ln>
        </p:spPr>
      </p:pic>
      <p:pic>
        <p:nvPicPr>
          <p:cNvPr id="2" name="Picture 2" descr="ENU.KZ | Евразийский национальный университет имени Л.Н. Гумилева">
            <a:extLst>
              <a:ext uri="{FF2B5EF4-FFF2-40B4-BE49-F238E27FC236}">
                <a16:creationId xmlns:a16="http://schemas.microsoft.com/office/drawing/2014/main" xmlns="" id="{8C9BAC99-95AB-F218-619C-C8D5FDDD15C4}"/>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43800" y="304800"/>
            <a:ext cx="1156099" cy="4909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178</TotalTime>
  <Words>847</Words>
  <Application>Microsoft Office PowerPoint</Application>
  <PresentationFormat>Экран (4:3)</PresentationFormat>
  <Paragraphs>121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Воздушный поток</vt:lpstr>
      <vt:lpstr>Слайд 1</vt:lpstr>
      <vt:lpstr>Слайд 2</vt:lpstr>
      <vt:lpstr>Слайд 3</vt:lpstr>
      <vt:lpstr>Качество дороги </vt:lpstr>
      <vt:lpstr>Методы оценки эксплуатационного состояния дорог</vt:lpstr>
      <vt:lpstr>Показатели эксплуатационного состояния дороги</vt:lpstr>
      <vt:lpstr>Прочность дорожных одежд </vt:lpstr>
      <vt:lpstr>Прибор оценки ровности покрытия дороги</vt:lpstr>
      <vt:lpstr>Слайд 9</vt:lpstr>
      <vt:lpstr>Шероховатость дорожного покрытия</vt:lpstr>
      <vt:lpstr>Коэффициент сцепления</vt:lpstr>
      <vt:lpstr>Оценка уровня безопасности автомобильных дорог</vt:lpstr>
      <vt:lpstr>Слайд 13</vt:lpstr>
      <vt:lpstr>Используемая литература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№6  Оценка транспортно - эксплуатационного состояния автомобильных дорог и улиц</dc:title>
  <cp:lastModifiedBy>Бек</cp:lastModifiedBy>
  <cp:revision>31</cp:revision>
  <dcterms:modified xsi:type="dcterms:W3CDTF">2022-11-06T10:03:41Z</dcterms:modified>
</cp:coreProperties>
</file>