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7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2" d="100"/>
          <a:sy n="62" d="100"/>
        </p:scale>
        <p:origin x="84"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9C5F6F-A115-43F6-8858-DF2C761B5071}" type="doc">
      <dgm:prSet loTypeId="urn:microsoft.com/office/officeart/2005/8/layout/hierarchy4" loCatId="relationship" qsTypeId="urn:microsoft.com/office/officeart/2005/8/quickstyle/simple3" qsCatId="simple" csTypeId="urn:microsoft.com/office/officeart/2005/8/colors/accent1_2" csCatId="accent1" phldr="1"/>
      <dgm:spPr/>
      <dgm:t>
        <a:bodyPr/>
        <a:lstStyle/>
        <a:p>
          <a:endParaRPr lang="ru-RU"/>
        </a:p>
      </dgm:t>
    </dgm:pt>
    <dgm:pt modelId="{B7797760-89D9-4FFA-AA25-27A5A759E9BE}">
      <dgm:prSet/>
      <dgm:spPr/>
      <dgm:t>
        <a:bodyPr/>
        <a:lstStyle/>
        <a:p>
          <a:pPr rtl="0"/>
          <a:r>
            <a:rPr lang="ru-RU" dirty="0" err="1" smtClean="0"/>
            <a:t>Өз</a:t>
          </a:r>
          <a:r>
            <a:rPr lang="ru-RU" dirty="0" smtClean="0"/>
            <a:t> </a:t>
          </a:r>
          <a:r>
            <a:rPr lang="ru-RU" dirty="0" err="1" smtClean="0"/>
            <a:t>дамуында</a:t>
          </a:r>
          <a:r>
            <a:rPr lang="ru-RU" dirty="0" smtClean="0"/>
            <a:t> </a:t>
          </a:r>
          <a:r>
            <a:rPr lang="ru-RU" dirty="0" err="1" smtClean="0"/>
            <a:t>геосаясат</a:t>
          </a:r>
          <a:r>
            <a:rPr lang="ru-RU" dirty="0" smtClean="0"/>
            <a:t> </a:t>
          </a:r>
          <a:r>
            <a:rPr lang="ru-RU" dirty="0" err="1" smtClean="0"/>
            <a:t>саяси</a:t>
          </a:r>
          <a:r>
            <a:rPr lang="ru-RU" dirty="0" smtClean="0"/>
            <a:t> география </a:t>
          </a:r>
          <a:r>
            <a:rPr lang="ru-RU" dirty="0" err="1" smtClean="0"/>
            <a:t>сияқты</a:t>
          </a:r>
          <a:r>
            <a:rPr lang="ru-RU" dirty="0" smtClean="0"/>
            <a:t>   </a:t>
          </a:r>
          <a:r>
            <a:rPr lang="ru-RU" dirty="0" err="1" smtClean="0"/>
            <a:t>бірнеше</a:t>
          </a:r>
          <a:r>
            <a:rPr lang="ru-RU" dirty="0" smtClean="0"/>
            <a:t> </a:t>
          </a:r>
          <a:r>
            <a:rPr lang="ru-RU" dirty="0" err="1" smtClean="0"/>
            <a:t>кезеңнен</a:t>
          </a:r>
          <a:r>
            <a:rPr lang="ru-RU" dirty="0" smtClean="0"/>
            <a:t> </a:t>
          </a:r>
          <a:r>
            <a:rPr lang="ru-RU" dirty="0" err="1" smtClean="0"/>
            <a:t>өтті</a:t>
          </a:r>
          <a:r>
            <a:rPr lang="ru-RU" dirty="0" smtClean="0"/>
            <a:t>.</a:t>
          </a:r>
          <a:endParaRPr lang="ru-RU" dirty="0"/>
        </a:p>
      </dgm:t>
    </dgm:pt>
    <dgm:pt modelId="{654ED911-093D-4E86-A3DC-02230512676B}" type="parTrans" cxnId="{F369D289-16E2-401C-B637-7B1B84A89270}">
      <dgm:prSet/>
      <dgm:spPr/>
      <dgm:t>
        <a:bodyPr/>
        <a:lstStyle/>
        <a:p>
          <a:endParaRPr lang="ru-RU"/>
        </a:p>
      </dgm:t>
    </dgm:pt>
    <dgm:pt modelId="{F3371566-EF09-49E6-A4DB-9E2044FAD2F0}" type="sibTrans" cxnId="{F369D289-16E2-401C-B637-7B1B84A89270}">
      <dgm:prSet/>
      <dgm:spPr/>
      <dgm:t>
        <a:bodyPr/>
        <a:lstStyle/>
        <a:p>
          <a:endParaRPr lang="ru-RU"/>
        </a:p>
      </dgm:t>
    </dgm:pt>
    <dgm:pt modelId="{54800350-79B3-425C-9966-8D452655CF0E}">
      <dgm:prSet/>
      <dgm:spPr/>
      <dgm:t>
        <a:bodyPr/>
        <a:lstStyle/>
        <a:p>
          <a:pPr rtl="0"/>
          <a:r>
            <a:rPr lang="ru-RU" smtClean="0"/>
            <a:t>Бірінші кезеңі – классикалық геосаясат кезеңі. Ол 19 ғ соңын 20ғ басын қамтып жатыр. Бұл кезде көптеген әскери-саяси қақтығыстар болып жатты,  дүние жүзінің  территориясын бөлу, ал ол нәтижесінде  Бірінші Дүние жүзілік соғысқа келіп соқтырады. Басты идеологтар, геосаясат әкелері ретінде  неміс географы Ф.Ратцель, швед саясаттанушысы Р.Челлен және ағылшын географы Х.Маккиндер саналады.</a:t>
          </a:r>
          <a:endParaRPr lang="ru-RU"/>
        </a:p>
      </dgm:t>
    </dgm:pt>
    <dgm:pt modelId="{8EB77AE1-2F0B-4F11-98AA-7F9F19CA3145}" type="parTrans" cxnId="{78E690C8-805E-48B3-8029-231A4851BC2F}">
      <dgm:prSet/>
      <dgm:spPr/>
      <dgm:t>
        <a:bodyPr/>
        <a:lstStyle/>
        <a:p>
          <a:endParaRPr lang="ru-RU"/>
        </a:p>
      </dgm:t>
    </dgm:pt>
    <dgm:pt modelId="{45EDAC46-E791-4DB1-BCE8-BBCD252FB45A}" type="sibTrans" cxnId="{78E690C8-805E-48B3-8029-231A4851BC2F}">
      <dgm:prSet/>
      <dgm:spPr/>
      <dgm:t>
        <a:bodyPr/>
        <a:lstStyle/>
        <a:p>
          <a:endParaRPr lang="ru-RU"/>
        </a:p>
      </dgm:t>
    </dgm:pt>
    <dgm:pt modelId="{4F417416-0315-4605-B8B8-A4F49400E1C2}">
      <dgm:prSet/>
      <dgm:spPr/>
      <dgm:t>
        <a:bodyPr/>
        <a:lstStyle/>
        <a:p>
          <a:pPr rtl="0"/>
          <a:r>
            <a:rPr lang="ru-RU" dirty="0" err="1" smtClean="0"/>
            <a:t>Екінші</a:t>
          </a:r>
          <a:r>
            <a:rPr lang="ru-RU" dirty="0" smtClean="0"/>
            <a:t> </a:t>
          </a:r>
          <a:r>
            <a:rPr lang="ru-RU" dirty="0" err="1" smtClean="0"/>
            <a:t>кезеңі</a:t>
          </a:r>
          <a:r>
            <a:rPr lang="ru-RU" dirty="0" smtClean="0"/>
            <a:t> </a:t>
          </a:r>
          <a:r>
            <a:rPr lang="ru-RU" dirty="0" err="1" smtClean="0"/>
            <a:t>Бірінші</a:t>
          </a:r>
          <a:r>
            <a:rPr lang="ru-RU" dirty="0" smtClean="0"/>
            <a:t> </a:t>
          </a:r>
          <a:r>
            <a:rPr lang="ru-RU" dirty="0" err="1" smtClean="0"/>
            <a:t>және</a:t>
          </a:r>
          <a:r>
            <a:rPr lang="ru-RU" dirty="0" smtClean="0"/>
            <a:t> </a:t>
          </a:r>
          <a:r>
            <a:rPr lang="ru-RU" dirty="0" err="1" smtClean="0"/>
            <a:t>Екінші</a:t>
          </a:r>
          <a:r>
            <a:rPr lang="ru-RU" dirty="0" smtClean="0"/>
            <a:t> </a:t>
          </a:r>
          <a:r>
            <a:rPr lang="ru-RU" dirty="0" err="1" smtClean="0"/>
            <a:t>дүние</a:t>
          </a:r>
          <a:r>
            <a:rPr lang="ru-RU" dirty="0" smtClean="0"/>
            <a:t> </a:t>
          </a:r>
          <a:r>
            <a:rPr lang="ru-RU" dirty="0" err="1" smtClean="0"/>
            <a:t>жүзілік</a:t>
          </a:r>
          <a:r>
            <a:rPr lang="ru-RU" dirty="0" smtClean="0"/>
            <a:t> </a:t>
          </a:r>
          <a:r>
            <a:rPr lang="ru-RU" dirty="0" err="1" smtClean="0"/>
            <a:t>соғыс</a:t>
          </a:r>
          <a:r>
            <a:rPr lang="ru-RU" dirty="0" smtClean="0"/>
            <a:t> </a:t>
          </a:r>
          <a:r>
            <a:rPr lang="ru-RU" dirty="0" err="1" smtClean="0"/>
            <a:t>арасындағы</a:t>
          </a:r>
          <a:r>
            <a:rPr lang="ru-RU" dirty="0" smtClean="0"/>
            <a:t> </a:t>
          </a:r>
          <a:r>
            <a:rPr lang="ru-RU" dirty="0" err="1" smtClean="0"/>
            <a:t>уақыт</a:t>
          </a:r>
          <a:r>
            <a:rPr lang="ru-RU" dirty="0" smtClean="0"/>
            <a:t>, реваншизм </a:t>
          </a:r>
          <a:r>
            <a:rPr lang="ru-RU" dirty="0" err="1" smtClean="0"/>
            <a:t>идеясы</a:t>
          </a:r>
          <a:r>
            <a:rPr lang="ru-RU" dirty="0" smtClean="0"/>
            <a:t> </a:t>
          </a:r>
          <a:r>
            <a:rPr lang="ru-RU" dirty="0" err="1" smtClean="0"/>
            <a:t>Германияда</a:t>
          </a:r>
          <a:r>
            <a:rPr lang="ru-RU" dirty="0" smtClean="0"/>
            <a:t> </a:t>
          </a:r>
          <a:r>
            <a:rPr lang="ru-RU" dirty="0" err="1" smtClean="0"/>
            <a:t>кең</a:t>
          </a:r>
          <a:r>
            <a:rPr lang="ru-RU" dirty="0" smtClean="0"/>
            <a:t> </a:t>
          </a:r>
          <a:r>
            <a:rPr lang="ru-RU" dirty="0" err="1" smtClean="0"/>
            <a:t>таралды</a:t>
          </a:r>
          <a:r>
            <a:rPr lang="ru-RU" dirty="0" smtClean="0"/>
            <a:t>. </a:t>
          </a:r>
          <a:r>
            <a:rPr lang="ru-RU" dirty="0" err="1" smtClean="0"/>
            <a:t>Фашисттік</a:t>
          </a:r>
          <a:r>
            <a:rPr lang="ru-RU" dirty="0" smtClean="0"/>
            <a:t> </a:t>
          </a:r>
          <a:r>
            <a:rPr lang="ru-RU" dirty="0" err="1" smtClean="0"/>
            <a:t>Германияда</a:t>
          </a:r>
          <a:r>
            <a:rPr lang="ru-RU" dirty="0" smtClean="0"/>
            <a:t> </a:t>
          </a:r>
          <a:r>
            <a:rPr lang="ru-RU" dirty="0" err="1" smtClean="0"/>
            <a:t>геосаясат</a:t>
          </a:r>
          <a:r>
            <a:rPr lang="ru-RU" dirty="0" smtClean="0"/>
            <a:t> </a:t>
          </a:r>
          <a:r>
            <a:rPr lang="ru-RU" dirty="0" err="1" smtClean="0"/>
            <a:t>ресми</a:t>
          </a:r>
          <a:r>
            <a:rPr lang="ru-RU" dirty="0" smtClean="0"/>
            <a:t> </a:t>
          </a:r>
          <a:r>
            <a:rPr lang="ru-RU" dirty="0" err="1" smtClean="0"/>
            <a:t>мемлекеттік</a:t>
          </a:r>
          <a:r>
            <a:rPr lang="ru-RU" dirty="0" smtClean="0"/>
            <a:t> доктрина </a:t>
          </a:r>
          <a:r>
            <a:rPr lang="ru-RU" dirty="0" err="1" smtClean="0"/>
            <a:t>санала</a:t>
          </a:r>
          <a:r>
            <a:rPr lang="ru-RU" dirty="0" smtClean="0"/>
            <a:t> </a:t>
          </a:r>
          <a:r>
            <a:rPr lang="ru-RU" dirty="0" err="1" smtClean="0"/>
            <a:t>бастады</a:t>
          </a:r>
          <a:r>
            <a:rPr lang="ru-RU" dirty="0" smtClean="0"/>
            <a:t>.</a:t>
          </a:r>
          <a:endParaRPr lang="ru-RU" dirty="0"/>
        </a:p>
      </dgm:t>
    </dgm:pt>
    <dgm:pt modelId="{9DAB213D-4382-4141-8E28-C96499B86D3E}" type="parTrans" cxnId="{EE9F86BD-A180-4B81-B680-D7E98894934C}">
      <dgm:prSet/>
      <dgm:spPr/>
      <dgm:t>
        <a:bodyPr/>
        <a:lstStyle/>
        <a:p>
          <a:endParaRPr lang="ru-RU"/>
        </a:p>
      </dgm:t>
    </dgm:pt>
    <dgm:pt modelId="{A19F1296-D4D9-410C-9D60-C43F348C1B53}" type="sibTrans" cxnId="{EE9F86BD-A180-4B81-B680-D7E98894934C}">
      <dgm:prSet/>
      <dgm:spPr/>
      <dgm:t>
        <a:bodyPr/>
        <a:lstStyle/>
        <a:p>
          <a:endParaRPr lang="ru-RU"/>
        </a:p>
      </dgm:t>
    </dgm:pt>
    <dgm:pt modelId="{43FAF163-9342-4B74-8763-B8FC100FDDCB}" type="pres">
      <dgm:prSet presAssocID="{709C5F6F-A115-43F6-8858-DF2C761B5071}" presName="Name0" presStyleCnt="0">
        <dgm:presLayoutVars>
          <dgm:chPref val="1"/>
          <dgm:dir/>
          <dgm:animOne val="branch"/>
          <dgm:animLvl val="lvl"/>
          <dgm:resizeHandles/>
        </dgm:presLayoutVars>
      </dgm:prSet>
      <dgm:spPr/>
      <dgm:t>
        <a:bodyPr/>
        <a:lstStyle/>
        <a:p>
          <a:endParaRPr lang="ru-RU"/>
        </a:p>
      </dgm:t>
    </dgm:pt>
    <dgm:pt modelId="{E8187A78-7938-40B5-8358-EBCAE166EE08}" type="pres">
      <dgm:prSet presAssocID="{B7797760-89D9-4FFA-AA25-27A5A759E9BE}" presName="vertOne" presStyleCnt="0"/>
      <dgm:spPr/>
    </dgm:pt>
    <dgm:pt modelId="{395A7D66-6ED8-4FDD-95CD-8843F34947E2}" type="pres">
      <dgm:prSet presAssocID="{B7797760-89D9-4FFA-AA25-27A5A759E9BE}" presName="txOne" presStyleLbl="node0" presStyleIdx="0" presStyleCnt="3">
        <dgm:presLayoutVars>
          <dgm:chPref val="3"/>
        </dgm:presLayoutVars>
      </dgm:prSet>
      <dgm:spPr/>
      <dgm:t>
        <a:bodyPr/>
        <a:lstStyle/>
        <a:p>
          <a:endParaRPr lang="ru-RU"/>
        </a:p>
      </dgm:t>
    </dgm:pt>
    <dgm:pt modelId="{D2BBBAA1-B8B5-46A9-A02B-E69FBFEB0768}" type="pres">
      <dgm:prSet presAssocID="{B7797760-89D9-4FFA-AA25-27A5A759E9BE}" presName="horzOne" presStyleCnt="0"/>
      <dgm:spPr/>
    </dgm:pt>
    <dgm:pt modelId="{D5BA561C-7CC3-4450-8D66-E5E3EBBBD4D0}" type="pres">
      <dgm:prSet presAssocID="{F3371566-EF09-49E6-A4DB-9E2044FAD2F0}" presName="sibSpaceOne" presStyleCnt="0"/>
      <dgm:spPr/>
    </dgm:pt>
    <dgm:pt modelId="{C38E9AA1-45FC-4182-B321-39ECDAB58D20}" type="pres">
      <dgm:prSet presAssocID="{54800350-79B3-425C-9966-8D452655CF0E}" presName="vertOne" presStyleCnt="0"/>
      <dgm:spPr/>
    </dgm:pt>
    <dgm:pt modelId="{21A3B9A4-7CFD-465F-8A86-70162A504ADA}" type="pres">
      <dgm:prSet presAssocID="{54800350-79B3-425C-9966-8D452655CF0E}" presName="txOne" presStyleLbl="node0" presStyleIdx="1" presStyleCnt="3">
        <dgm:presLayoutVars>
          <dgm:chPref val="3"/>
        </dgm:presLayoutVars>
      </dgm:prSet>
      <dgm:spPr/>
      <dgm:t>
        <a:bodyPr/>
        <a:lstStyle/>
        <a:p>
          <a:endParaRPr lang="ru-RU"/>
        </a:p>
      </dgm:t>
    </dgm:pt>
    <dgm:pt modelId="{9CFB2BFE-5531-44D7-A169-6E341F7E2CC4}" type="pres">
      <dgm:prSet presAssocID="{54800350-79B3-425C-9966-8D452655CF0E}" presName="horzOne" presStyleCnt="0"/>
      <dgm:spPr/>
    </dgm:pt>
    <dgm:pt modelId="{E813B6E5-9EC3-4F7D-8C2A-87D88E99C69F}" type="pres">
      <dgm:prSet presAssocID="{45EDAC46-E791-4DB1-BCE8-BBCD252FB45A}" presName="sibSpaceOne" presStyleCnt="0"/>
      <dgm:spPr/>
    </dgm:pt>
    <dgm:pt modelId="{D928F7CF-D7C1-4144-9BA1-CAD864B44627}" type="pres">
      <dgm:prSet presAssocID="{4F417416-0315-4605-B8B8-A4F49400E1C2}" presName="vertOne" presStyleCnt="0"/>
      <dgm:spPr/>
    </dgm:pt>
    <dgm:pt modelId="{C565DD46-1A76-42E4-BD5F-5D99410A58D8}" type="pres">
      <dgm:prSet presAssocID="{4F417416-0315-4605-B8B8-A4F49400E1C2}" presName="txOne" presStyleLbl="node0" presStyleIdx="2" presStyleCnt="3">
        <dgm:presLayoutVars>
          <dgm:chPref val="3"/>
        </dgm:presLayoutVars>
      </dgm:prSet>
      <dgm:spPr/>
      <dgm:t>
        <a:bodyPr/>
        <a:lstStyle/>
        <a:p>
          <a:endParaRPr lang="ru-RU"/>
        </a:p>
      </dgm:t>
    </dgm:pt>
    <dgm:pt modelId="{388D4BA7-626B-428B-85A9-8ACE2A843728}" type="pres">
      <dgm:prSet presAssocID="{4F417416-0315-4605-B8B8-A4F49400E1C2}" presName="horzOne" presStyleCnt="0"/>
      <dgm:spPr/>
    </dgm:pt>
  </dgm:ptLst>
  <dgm:cxnLst>
    <dgm:cxn modelId="{78E690C8-805E-48B3-8029-231A4851BC2F}" srcId="{709C5F6F-A115-43F6-8858-DF2C761B5071}" destId="{54800350-79B3-425C-9966-8D452655CF0E}" srcOrd="1" destOrd="0" parTransId="{8EB77AE1-2F0B-4F11-98AA-7F9F19CA3145}" sibTransId="{45EDAC46-E791-4DB1-BCE8-BBCD252FB45A}"/>
    <dgm:cxn modelId="{8EBC6D59-CB98-41BB-9453-18DB97522293}" type="presOf" srcId="{709C5F6F-A115-43F6-8858-DF2C761B5071}" destId="{43FAF163-9342-4B74-8763-B8FC100FDDCB}" srcOrd="0" destOrd="0" presId="urn:microsoft.com/office/officeart/2005/8/layout/hierarchy4"/>
    <dgm:cxn modelId="{6E6CF17A-1CA7-4CB1-A90B-6E75C7AD1426}" type="presOf" srcId="{4F417416-0315-4605-B8B8-A4F49400E1C2}" destId="{C565DD46-1A76-42E4-BD5F-5D99410A58D8}" srcOrd="0" destOrd="0" presId="urn:microsoft.com/office/officeart/2005/8/layout/hierarchy4"/>
    <dgm:cxn modelId="{EF2CEA46-B164-4DA9-AF25-57EB3112D26B}" type="presOf" srcId="{54800350-79B3-425C-9966-8D452655CF0E}" destId="{21A3B9A4-7CFD-465F-8A86-70162A504ADA}" srcOrd="0" destOrd="0" presId="urn:microsoft.com/office/officeart/2005/8/layout/hierarchy4"/>
    <dgm:cxn modelId="{5C30C58E-504F-436E-B6FA-FFD386A77B94}" type="presOf" srcId="{B7797760-89D9-4FFA-AA25-27A5A759E9BE}" destId="{395A7D66-6ED8-4FDD-95CD-8843F34947E2}" srcOrd="0" destOrd="0" presId="urn:microsoft.com/office/officeart/2005/8/layout/hierarchy4"/>
    <dgm:cxn modelId="{EE9F86BD-A180-4B81-B680-D7E98894934C}" srcId="{709C5F6F-A115-43F6-8858-DF2C761B5071}" destId="{4F417416-0315-4605-B8B8-A4F49400E1C2}" srcOrd="2" destOrd="0" parTransId="{9DAB213D-4382-4141-8E28-C96499B86D3E}" sibTransId="{A19F1296-D4D9-410C-9D60-C43F348C1B53}"/>
    <dgm:cxn modelId="{F369D289-16E2-401C-B637-7B1B84A89270}" srcId="{709C5F6F-A115-43F6-8858-DF2C761B5071}" destId="{B7797760-89D9-4FFA-AA25-27A5A759E9BE}" srcOrd="0" destOrd="0" parTransId="{654ED911-093D-4E86-A3DC-02230512676B}" sibTransId="{F3371566-EF09-49E6-A4DB-9E2044FAD2F0}"/>
    <dgm:cxn modelId="{7938A567-8C13-409E-9DF7-70967E7F346F}" type="presParOf" srcId="{43FAF163-9342-4B74-8763-B8FC100FDDCB}" destId="{E8187A78-7938-40B5-8358-EBCAE166EE08}" srcOrd="0" destOrd="0" presId="urn:microsoft.com/office/officeart/2005/8/layout/hierarchy4"/>
    <dgm:cxn modelId="{65C92FCE-3446-4F4E-9475-B073247F973A}" type="presParOf" srcId="{E8187A78-7938-40B5-8358-EBCAE166EE08}" destId="{395A7D66-6ED8-4FDD-95CD-8843F34947E2}" srcOrd="0" destOrd="0" presId="urn:microsoft.com/office/officeart/2005/8/layout/hierarchy4"/>
    <dgm:cxn modelId="{C744C7A7-E03D-495F-87A9-BA1B902CE1F0}" type="presParOf" srcId="{E8187A78-7938-40B5-8358-EBCAE166EE08}" destId="{D2BBBAA1-B8B5-46A9-A02B-E69FBFEB0768}" srcOrd="1" destOrd="0" presId="urn:microsoft.com/office/officeart/2005/8/layout/hierarchy4"/>
    <dgm:cxn modelId="{9FC492A3-32D0-4176-92CA-1C91260722BC}" type="presParOf" srcId="{43FAF163-9342-4B74-8763-B8FC100FDDCB}" destId="{D5BA561C-7CC3-4450-8D66-E5E3EBBBD4D0}" srcOrd="1" destOrd="0" presId="urn:microsoft.com/office/officeart/2005/8/layout/hierarchy4"/>
    <dgm:cxn modelId="{C8C6F615-1C3A-4FAF-B8F1-02F3E827A24B}" type="presParOf" srcId="{43FAF163-9342-4B74-8763-B8FC100FDDCB}" destId="{C38E9AA1-45FC-4182-B321-39ECDAB58D20}" srcOrd="2" destOrd="0" presId="urn:microsoft.com/office/officeart/2005/8/layout/hierarchy4"/>
    <dgm:cxn modelId="{DCBA641B-3E26-4372-923C-6F1B741AD16D}" type="presParOf" srcId="{C38E9AA1-45FC-4182-B321-39ECDAB58D20}" destId="{21A3B9A4-7CFD-465F-8A86-70162A504ADA}" srcOrd="0" destOrd="0" presId="urn:microsoft.com/office/officeart/2005/8/layout/hierarchy4"/>
    <dgm:cxn modelId="{195FA0A2-4BB0-4C99-8A29-2F277849A798}" type="presParOf" srcId="{C38E9AA1-45FC-4182-B321-39ECDAB58D20}" destId="{9CFB2BFE-5531-44D7-A169-6E341F7E2CC4}" srcOrd="1" destOrd="0" presId="urn:microsoft.com/office/officeart/2005/8/layout/hierarchy4"/>
    <dgm:cxn modelId="{246DD662-E983-4B80-A653-9CABA1BE02C6}" type="presParOf" srcId="{43FAF163-9342-4B74-8763-B8FC100FDDCB}" destId="{E813B6E5-9EC3-4F7D-8C2A-87D88E99C69F}" srcOrd="3" destOrd="0" presId="urn:microsoft.com/office/officeart/2005/8/layout/hierarchy4"/>
    <dgm:cxn modelId="{51A58600-9BCC-4AD0-8A8C-7CFB98348D2C}" type="presParOf" srcId="{43FAF163-9342-4B74-8763-B8FC100FDDCB}" destId="{D928F7CF-D7C1-4144-9BA1-CAD864B44627}" srcOrd="4" destOrd="0" presId="urn:microsoft.com/office/officeart/2005/8/layout/hierarchy4"/>
    <dgm:cxn modelId="{CB57D378-2DF3-4131-B38D-EF0D209E11DE}" type="presParOf" srcId="{D928F7CF-D7C1-4144-9BA1-CAD864B44627}" destId="{C565DD46-1A76-42E4-BD5F-5D99410A58D8}" srcOrd="0" destOrd="0" presId="urn:microsoft.com/office/officeart/2005/8/layout/hierarchy4"/>
    <dgm:cxn modelId="{B4BA2F8C-D582-4883-9A52-1110382ED104}" type="presParOf" srcId="{D928F7CF-D7C1-4144-9BA1-CAD864B44627}" destId="{388D4BA7-626B-428B-85A9-8ACE2A843728}"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A3A371-DD89-4350-94A8-5F386C23545C}"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ru-RU"/>
        </a:p>
      </dgm:t>
    </dgm:pt>
    <dgm:pt modelId="{13A14CA5-79DE-46BF-AE17-D79D1C974207}">
      <dgm:prSet custT="1">
        <dgm:style>
          <a:lnRef idx="2">
            <a:schemeClr val="dk1"/>
          </a:lnRef>
          <a:fillRef idx="1">
            <a:schemeClr val="lt1"/>
          </a:fillRef>
          <a:effectRef idx="0">
            <a:schemeClr val="dk1"/>
          </a:effectRef>
          <a:fontRef idx="minor">
            <a:schemeClr val="dk1"/>
          </a:fontRef>
        </dgm:style>
      </dgm:prSet>
      <dgm:spPr/>
      <dgm:t>
        <a:bodyPr/>
        <a:lstStyle/>
        <a:p>
          <a:pPr algn="l" rtl="0"/>
          <a:r>
            <a:rPr lang="ru-RU" sz="1400" dirty="0" err="1" smtClean="0">
              <a:latin typeface="Times New Roman" pitchFamily="18" charset="0"/>
              <a:cs typeface="Times New Roman" pitchFamily="18" charset="0"/>
            </a:rPr>
            <a:t>Үшінші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кезең</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Екінші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дүние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жүзілік</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соғыстан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кейін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басталды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Салқын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соғыстың</a:t>
          </a:r>
          <a:r>
            <a:rPr lang="ru-RU" sz="1400" dirty="0" smtClean="0">
              <a:latin typeface="Times New Roman" pitchFamily="18" charset="0"/>
              <a:cs typeface="Times New Roman" pitchFamily="18" charset="0"/>
            </a:rPr>
            <a:t>» 40 </a:t>
          </a:r>
          <a:r>
            <a:rPr lang="ru-RU" sz="1400" dirty="0" err="1" smtClean="0">
              <a:latin typeface="Times New Roman" pitchFamily="18" charset="0"/>
              <a:cs typeface="Times New Roman" pitchFamily="18" charset="0"/>
            </a:rPr>
            <a:t>жылын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қамтып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отырды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Бұл</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кезеңде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геосаясаттық</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ізденістер</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Батыс</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европа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елдерінде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әсіресе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Германияда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Францияда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және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Ұлыбританияда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халықаралық</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геосаяси</a:t>
          </a:r>
          <a:r>
            <a:rPr lang="ru-RU" sz="1400" dirty="0" smtClean="0">
              <a:latin typeface="Times New Roman" pitchFamily="18" charset="0"/>
              <a:cs typeface="Times New Roman" pitchFamily="18" charset="0"/>
            </a:rPr>
            <a:t> журнал </a:t>
          </a:r>
          <a:r>
            <a:rPr lang="ru-RU" sz="1400" dirty="0" err="1" smtClean="0">
              <a:latin typeface="Times New Roman" pitchFamily="18" charset="0"/>
              <a:cs typeface="Times New Roman" pitchFamily="18" charset="0"/>
            </a:rPr>
            <a:t>шыға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бастады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сонымен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қатар</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геосаяси</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ойдың</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орталығы</a:t>
          </a:r>
          <a:r>
            <a:rPr lang="ru-RU" sz="1400" dirty="0" smtClean="0">
              <a:latin typeface="Times New Roman" pitchFamily="18" charset="0"/>
              <a:cs typeface="Times New Roman" pitchFamily="18" charset="0"/>
            </a:rPr>
            <a:t> АҚШ-</a:t>
          </a:r>
          <a:r>
            <a:rPr lang="ru-RU" sz="1400" dirty="0" err="1" smtClean="0">
              <a:latin typeface="Times New Roman" pitchFamily="18" charset="0"/>
              <a:cs typeface="Times New Roman" pitchFamily="18" charset="0"/>
            </a:rPr>
            <a:t>қа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көшті</a:t>
          </a:r>
          <a:r>
            <a:rPr lang="ru-RU"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dgm:t>
    </dgm:pt>
    <dgm:pt modelId="{62C54A0B-9C00-432A-A4B7-CE0367019F38}" type="parTrans" cxnId="{AFCC42FB-42D8-4455-9602-D7E2DDBB97AF}">
      <dgm:prSet/>
      <dgm:spPr/>
      <dgm:t>
        <a:bodyPr/>
        <a:lstStyle/>
        <a:p>
          <a:endParaRPr lang="ru-RU"/>
        </a:p>
      </dgm:t>
    </dgm:pt>
    <dgm:pt modelId="{945DE7ED-A198-4B7B-B8CE-9BBA5CB89C3D}" type="sibTrans" cxnId="{AFCC42FB-42D8-4455-9602-D7E2DDBB97AF}">
      <dgm:prSet/>
      <dgm:spPr/>
      <dgm:t>
        <a:bodyPr/>
        <a:lstStyle/>
        <a:p>
          <a:endParaRPr lang="ru-RU"/>
        </a:p>
      </dgm:t>
    </dgm:pt>
    <dgm:pt modelId="{3E3B7D6D-C036-43BF-B2F6-CD0CB6181654}">
      <dgm:prSet custT="1">
        <dgm:style>
          <a:lnRef idx="2">
            <a:schemeClr val="dk1"/>
          </a:lnRef>
          <a:fillRef idx="1">
            <a:schemeClr val="lt1"/>
          </a:fillRef>
          <a:effectRef idx="0">
            <a:schemeClr val="dk1"/>
          </a:effectRef>
          <a:fontRef idx="minor">
            <a:schemeClr val="dk1"/>
          </a:fontRef>
        </dgm:style>
      </dgm:prSet>
      <dgm:spPr/>
      <dgm:t>
        <a:bodyPr/>
        <a:lstStyle/>
        <a:p>
          <a:pPr algn="l" rtl="0"/>
          <a:r>
            <a:rPr lang="ru-RU" sz="1400" dirty="0" err="1" smtClean="0">
              <a:latin typeface="Times New Roman" pitchFamily="18" charset="0"/>
              <a:cs typeface="Times New Roman" pitchFamily="18" charset="0"/>
            </a:rPr>
            <a:t>Төртінші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кезең</a:t>
          </a:r>
          <a:r>
            <a:rPr lang="ru-RU" sz="1400" dirty="0" smtClean="0">
              <a:latin typeface="Times New Roman" pitchFamily="18" charset="0"/>
              <a:cs typeface="Times New Roman" pitchFamily="18" charset="0"/>
            </a:rPr>
            <a:t> 20 ғ-</a:t>
          </a:r>
          <a:r>
            <a:rPr lang="ru-RU" sz="1400" dirty="0" err="1" smtClean="0">
              <a:latin typeface="Times New Roman" pitchFamily="18" charset="0"/>
              <a:cs typeface="Times New Roman" pitchFamily="18" charset="0"/>
            </a:rPr>
            <a:t>дың</a:t>
          </a:r>
          <a:r>
            <a:rPr lang="ru-RU" sz="1400" dirty="0" smtClean="0">
              <a:latin typeface="Times New Roman" pitchFamily="18" charset="0"/>
              <a:cs typeface="Times New Roman" pitchFamily="18" charset="0"/>
            </a:rPr>
            <a:t> 80-шы </a:t>
          </a:r>
          <a:r>
            <a:rPr lang="ru-RU" sz="1400" dirty="0" err="1" smtClean="0">
              <a:latin typeface="Times New Roman" pitchFamily="18" charset="0"/>
              <a:cs typeface="Times New Roman" pitchFamily="18" charset="0"/>
            </a:rPr>
            <a:t>жылдары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болды</a:t>
          </a:r>
          <a:r>
            <a:rPr lang="ru-RU" sz="1400" dirty="0" smtClean="0">
              <a:latin typeface="Times New Roman" pitchFamily="18" charset="0"/>
              <a:cs typeface="Times New Roman" pitchFamily="18" charset="0"/>
            </a:rPr>
            <a:t>.  Оны </a:t>
          </a:r>
          <a:r>
            <a:rPr lang="ru-RU" sz="1400" dirty="0" err="1" smtClean="0">
              <a:latin typeface="Times New Roman" pitchFamily="18" charset="0"/>
              <a:cs typeface="Times New Roman" pitchFamily="18" charset="0"/>
            </a:rPr>
            <a:t>кей</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кездері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жаңа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конфронтациялық</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емес</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кезең</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деп</a:t>
          </a:r>
          <a:r>
            <a:rPr lang="ru-RU" sz="1400" dirty="0" smtClean="0">
              <a:latin typeface="Times New Roman" pitchFamily="18" charset="0"/>
              <a:cs typeface="Times New Roman" pitchFamily="18" charset="0"/>
            </a:rPr>
            <a:t> те </a:t>
          </a:r>
          <a:r>
            <a:rPr lang="ru-RU" sz="1400" dirty="0" err="1" smtClean="0">
              <a:latin typeface="Times New Roman" pitchFamily="18" charset="0"/>
              <a:cs typeface="Times New Roman" pitchFamily="18" charset="0"/>
            </a:rPr>
            <a:t>атайды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Бұл</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кезеңде</a:t>
          </a:r>
          <a:r>
            <a:rPr lang="ru-RU" sz="1400" dirty="0" smtClean="0">
              <a:latin typeface="Times New Roman" pitchFamily="18" charset="0"/>
              <a:cs typeface="Times New Roman" pitchFamily="18" charset="0"/>
            </a:rPr>
            <a:t> капитализм </a:t>
          </a:r>
          <a:r>
            <a:rPr lang="ru-RU" sz="1400" dirty="0" err="1" smtClean="0">
              <a:latin typeface="Times New Roman" pitchFamily="18" charset="0"/>
              <a:cs typeface="Times New Roman" pitchFamily="18" charset="0"/>
            </a:rPr>
            <a:t>социализмді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жеңеді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Дүние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жүзілік</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геосаяси</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жағдайды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күрделендіретін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мәселе</a:t>
          </a:r>
          <a:r>
            <a:rPr lang="ru-RU" sz="1400" dirty="0" smtClean="0">
              <a:latin typeface="Times New Roman" pitchFamily="18" charset="0"/>
              <a:cs typeface="Times New Roman" pitchFamily="18" charset="0"/>
            </a:rPr>
            <a:t> – </a:t>
          </a:r>
          <a:r>
            <a:rPr lang="ru-RU" sz="1400" dirty="0" err="1" smtClean="0">
              <a:latin typeface="Times New Roman" pitchFamily="18" charset="0"/>
              <a:cs typeface="Times New Roman" pitchFamily="18" charset="0"/>
            </a:rPr>
            <a:t>ол</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жалғыз</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бір</a:t>
          </a:r>
          <a:r>
            <a:rPr lang="ru-RU" sz="1400" dirty="0" smtClean="0">
              <a:latin typeface="Times New Roman" pitchFamily="18" charset="0"/>
              <a:cs typeface="Times New Roman" pitchFamily="18" charset="0"/>
            </a:rPr>
            <a:t> супердержава – АҚШ-</a:t>
          </a:r>
          <a:r>
            <a:rPr lang="ru-RU" sz="1400" dirty="0" err="1" smtClean="0">
              <a:latin typeface="Times New Roman" pitchFamily="18" charset="0"/>
              <a:cs typeface="Times New Roman" pitchFamily="18" charset="0"/>
            </a:rPr>
            <a:t>тың</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бөлініп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шығуы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болды.Ол</a:t>
          </a:r>
          <a:r>
            <a:rPr lang="ru-RU" sz="1400" dirty="0" smtClean="0">
              <a:latin typeface="Times New Roman" pitchFamily="18" charset="0"/>
              <a:cs typeface="Times New Roman" pitchFamily="18" charset="0"/>
            </a:rPr>
            <a:t> диктат  </a:t>
          </a:r>
          <a:r>
            <a:rPr lang="ru-RU" sz="1400" dirty="0" err="1" smtClean="0">
              <a:latin typeface="Times New Roman" pitchFamily="18" charset="0"/>
              <a:cs typeface="Times New Roman" pitchFamily="18" charset="0"/>
            </a:rPr>
            <a:t>саясатынан</a:t>
          </a:r>
          <a:r>
            <a:rPr lang="ru-RU" sz="1400" dirty="0" smtClean="0">
              <a:latin typeface="Times New Roman" pitchFamily="18" charset="0"/>
              <a:cs typeface="Times New Roman" pitchFamily="18" charset="0"/>
            </a:rPr>
            <a:t> бас </a:t>
          </a:r>
          <a:r>
            <a:rPr lang="ru-RU" sz="1400" dirty="0" err="1" smtClean="0">
              <a:latin typeface="Times New Roman" pitchFamily="18" charset="0"/>
              <a:cs typeface="Times New Roman" pitchFamily="18" charset="0"/>
            </a:rPr>
            <a:t>тартпаған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Содан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кейін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дүние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жүзілік</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аренада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басқа</a:t>
          </a:r>
          <a:r>
            <a:rPr lang="ru-RU" sz="1400" dirty="0" smtClean="0">
              <a:latin typeface="Times New Roman" pitchFamily="18" charset="0"/>
              <a:cs typeface="Times New Roman" pitchFamily="18" charset="0"/>
            </a:rPr>
            <a:t> да </a:t>
          </a:r>
          <a:r>
            <a:rPr lang="ru-RU" sz="1400" dirty="0" err="1" smtClean="0">
              <a:latin typeface="Times New Roman" pitchFamily="18" charset="0"/>
              <a:cs typeface="Times New Roman" pitchFamily="18" charset="0"/>
            </a:rPr>
            <a:t>аймақтық</a:t>
          </a:r>
          <a:r>
            <a:rPr lang="ru-RU" sz="1400" dirty="0" smtClean="0">
              <a:latin typeface="Times New Roman" pitchFamily="18" charset="0"/>
              <a:cs typeface="Times New Roman" pitchFamily="18" charset="0"/>
            </a:rPr>
            <a:t> лидер </a:t>
          </a:r>
          <a:r>
            <a:rPr lang="ru-RU" sz="1400" dirty="0" err="1" smtClean="0">
              <a:latin typeface="Times New Roman" pitchFamily="18" charset="0"/>
              <a:cs typeface="Times New Roman" pitchFamily="18" charset="0"/>
            </a:rPr>
            <a:t>елдеріде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бөліне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бастады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Олар</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Батыс</a:t>
          </a:r>
          <a:r>
            <a:rPr lang="ru-RU" sz="1400" dirty="0" smtClean="0">
              <a:latin typeface="Times New Roman" pitchFamily="18" charset="0"/>
              <a:cs typeface="Times New Roman" pitchFamily="18" charset="0"/>
            </a:rPr>
            <a:t> Европа, </a:t>
          </a:r>
          <a:r>
            <a:rPr lang="ru-RU" sz="1400" dirty="0" err="1" smtClean="0">
              <a:latin typeface="Times New Roman" pitchFamily="18" charset="0"/>
              <a:cs typeface="Times New Roman" pitchFamily="18" charset="0"/>
            </a:rPr>
            <a:t>Жапония</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Қытай</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Үндістан</a:t>
          </a:r>
          <a:r>
            <a:rPr lang="ru-RU" sz="1400" dirty="0" smtClean="0">
              <a:latin typeface="Times New Roman" pitchFamily="18" charset="0"/>
              <a:cs typeface="Times New Roman" pitchFamily="18" charset="0"/>
            </a:rPr>
            <a:t>, Араб </a:t>
          </a:r>
          <a:r>
            <a:rPr lang="ru-RU" sz="1400" dirty="0" err="1" smtClean="0">
              <a:latin typeface="Times New Roman" pitchFamily="18" charset="0"/>
              <a:cs typeface="Times New Roman" pitchFamily="18" charset="0"/>
            </a:rPr>
            <a:t>дүниесі</a:t>
          </a:r>
          <a:r>
            <a:rPr lang="ru-RU"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dgm:t>
    </dgm:pt>
    <dgm:pt modelId="{6CCB0304-D0C0-410A-BD71-564220AB0295}" type="parTrans" cxnId="{59098736-54C6-432D-AF89-50507D5372F7}">
      <dgm:prSet/>
      <dgm:spPr/>
      <dgm:t>
        <a:bodyPr/>
        <a:lstStyle/>
        <a:p>
          <a:endParaRPr lang="ru-RU"/>
        </a:p>
      </dgm:t>
    </dgm:pt>
    <dgm:pt modelId="{8C1C9EE9-38CF-4636-BF35-BA574DB59366}" type="sibTrans" cxnId="{59098736-54C6-432D-AF89-50507D5372F7}">
      <dgm:prSet/>
      <dgm:spPr/>
      <dgm:t>
        <a:bodyPr/>
        <a:lstStyle/>
        <a:p>
          <a:endParaRPr lang="ru-RU"/>
        </a:p>
      </dgm:t>
    </dgm:pt>
    <dgm:pt modelId="{BEB31043-E10E-42B8-8531-5233C6B36E78}" type="pres">
      <dgm:prSet presAssocID="{FDA3A371-DD89-4350-94A8-5F386C23545C}" presName="Name0" presStyleCnt="0">
        <dgm:presLayoutVars>
          <dgm:dir/>
          <dgm:resizeHandles val="exact"/>
        </dgm:presLayoutVars>
      </dgm:prSet>
      <dgm:spPr/>
      <dgm:t>
        <a:bodyPr/>
        <a:lstStyle/>
        <a:p>
          <a:endParaRPr lang="ru-RU"/>
        </a:p>
      </dgm:t>
    </dgm:pt>
    <dgm:pt modelId="{840F0224-4745-487E-A056-D6798E003B31}" type="pres">
      <dgm:prSet presAssocID="{FDA3A371-DD89-4350-94A8-5F386C23545C}" presName="arrow" presStyleLbl="bgShp" presStyleIdx="0" presStyleCnt="1"/>
      <dgm:spPr/>
    </dgm:pt>
    <dgm:pt modelId="{0C1AA9A5-290D-48CC-88FA-4114AFB8779F}" type="pres">
      <dgm:prSet presAssocID="{FDA3A371-DD89-4350-94A8-5F386C23545C}" presName="points" presStyleCnt="0"/>
      <dgm:spPr/>
    </dgm:pt>
    <dgm:pt modelId="{157D3732-B767-4CA6-8D37-0AA2D6E19AB9}" type="pres">
      <dgm:prSet presAssocID="{13A14CA5-79DE-46BF-AE17-D79D1C974207}" presName="compositeA" presStyleCnt="0"/>
      <dgm:spPr/>
    </dgm:pt>
    <dgm:pt modelId="{2F6DA133-4BA8-4070-8274-727511F6BB2B}" type="pres">
      <dgm:prSet presAssocID="{13A14CA5-79DE-46BF-AE17-D79D1C974207}" presName="textA" presStyleLbl="revTx" presStyleIdx="0" presStyleCnt="2" custScaleY="81427">
        <dgm:presLayoutVars>
          <dgm:bulletEnabled val="1"/>
        </dgm:presLayoutVars>
      </dgm:prSet>
      <dgm:spPr/>
      <dgm:t>
        <a:bodyPr/>
        <a:lstStyle/>
        <a:p>
          <a:endParaRPr lang="ru-RU"/>
        </a:p>
      </dgm:t>
    </dgm:pt>
    <dgm:pt modelId="{7DCB54EB-A6BD-40AC-92AA-DC696AAF5861}" type="pres">
      <dgm:prSet presAssocID="{13A14CA5-79DE-46BF-AE17-D79D1C974207}" presName="circleA" presStyleLbl="node1" presStyleIdx="0" presStyleCnt="2"/>
      <dgm:spPr/>
    </dgm:pt>
    <dgm:pt modelId="{16495368-E4C5-4B3F-BD20-E9221BFCC15F}" type="pres">
      <dgm:prSet presAssocID="{13A14CA5-79DE-46BF-AE17-D79D1C974207}" presName="spaceA" presStyleCnt="0"/>
      <dgm:spPr/>
    </dgm:pt>
    <dgm:pt modelId="{213B8FC9-B6F0-49C3-A7E5-5DE360C2DCB6}" type="pres">
      <dgm:prSet presAssocID="{945DE7ED-A198-4B7B-B8CE-9BBA5CB89C3D}" presName="space" presStyleCnt="0"/>
      <dgm:spPr/>
    </dgm:pt>
    <dgm:pt modelId="{F952D10A-1DB0-4628-AF4D-6AC10115EDD0}" type="pres">
      <dgm:prSet presAssocID="{3E3B7D6D-C036-43BF-B2F6-CD0CB6181654}" presName="compositeB" presStyleCnt="0"/>
      <dgm:spPr/>
    </dgm:pt>
    <dgm:pt modelId="{BE2FA4EE-4730-4F0F-B909-9FA04E2DC7C9}" type="pres">
      <dgm:prSet presAssocID="{3E3B7D6D-C036-43BF-B2F6-CD0CB6181654}" presName="textB" presStyleLbl="revTx" presStyleIdx="1" presStyleCnt="2" custScaleY="91101">
        <dgm:presLayoutVars>
          <dgm:bulletEnabled val="1"/>
        </dgm:presLayoutVars>
      </dgm:prSet>
      <dgm:spPr/>
      <dgm:t>
        <a:bodyPr/>
        <a:lstStyle/>
        <a:p>
          <a:endParaRPr lang="ru-RU"/>
        </a:p>
      </dgm:t>
    </dgm:pt>
    <dgm:pt modelId="{B055B39A-857D-4123-8006-4AF1F2804F86}" type="pres">
      <dgm:prSet presAssocID="{3E3B7D6D-C036-43BF-B2F6-CD0CB6181654}" presName="circleB" presStyleLbl="node1" presStyleIdx="1" presStyleCnt="2"/>
      <dgm:spPr/>
    </dgm:pt>
    <dgm:pt modelId="{3D5B5425-35AD-4451-8FED-38C4A42E9C32}" type="pres">
      <dgm:prSet presAssocID="{3E3B7D6D-C036-43BF-B2F6-CD0CB6181654}" presName="spaceB" presStyleCnt="0"/>
      <dgm:spPr/>
    </dgm:pt>
  </dgm:ptLst>
  <dgm:cxnLst>
    <dgm:cxn modelId="{D1272E79-E620-43EE-8E60-DA5D21A6CAA7}" type="presOf" srcId="{3E3B7D6D-C036-43BF-B2F6-CD0CB6181654}" destId="{BE2FA4EE-4730-4F0F-B909-9FA04E2DC7C9}" srcOrd="0" destOrd="0" presId="urn:microsoft.com/office/officeart/2005/8/layout/hProcess11"/>
    <dgm:cxn modelId="{8D809C35-335C-4033-B5B3-3BA0B64BE5D7}" type="presOf" srcId="{FDA3A371-DD89-4350-94A8-5F386C23545C}" destId="{BEB31043-E10E-42B8-8531-5233C6B36E78}" srcOrd="0" destOrd="0" presId="urn:microsoft.com/office/officeart/2005/8/layout/hProcess11"/>
    <dgm:cxn modelId="{59098736-54C6-432D-AF89-50507D5372F7}" srcId="{FDA3A371-DD89-4350-94A8-5F386C23545C}" destId="{3E3B7D6D-C036-43BF-B2F6-CD0CB6181654}" srcOrd="1" destOrd="0" parTransId="{6CCB0304-D0C0-410A-BD71-564220AB0295}" sibTransId="{8C1C9EE9-38CF-4636-BF35-BA574DB59366}"/>
    <dgm:cxn modelId="{E0AD5299-9B7D-4D3C-B77F-3B527EAABE0E}" type="presOf" srcId="{13A14CA5-79DE-46BF-AE17-D79D1C974207}" destId="{2F6DA133-4BA8-4070-8274-727511F6BB2B}" srcOrd="0" destOrd="0" presId="urn:microsoft.com/office/officeart/2005/8/layout/hProcess11"/>
    <dgm:cxn modelId="{AFCC42FB-42D8-4455-9602-D7E2DDBB97AF}" srcId="{FDA3A371-DD89-4350-94A8-5F386C23545C}" destId="{13A14CA5-79DE-46BF-AE17-D79D1C974207}" srcOrd="0" destOrd="0" parTransId="{62C54A0B-9C00-432A-A4B7-CE0367019F38}" sibTransId="{945DE7ED-A198-4B7B-B8CE-9BBA5CB89C3D}"/>
    <dgm:cxn modelId="{23A66E20-80CC-452F-AAC8-CDA6288EA0D4}" type="presParOf" srcId="{BEB31043-E10E-42B8-8531-5233C6B36E78}" destId="{840F0224-4745-487E-A056-D6798E003B31}" srcOrd="0" destOrd="0" presId="urn:microsoft.com/office/officeart/2005/8/layout/hProcess11"/>
    <dgm:cxn modelId="{FA14F7DF-94E7-47AC-8008-0C836144F146}" type="presParOf" srcId="{BEB31043-E10E-42B8-8531-5233C6B36E78}" destId="{0C1AA9A5-290D-48CC-88FA-4114AFB8779F}" srcOrd="1" destOrd="0" presId="urn:microsoft.com/office/officeart/2005/8/layout/hProcess11"/>
    <dgm:cxn modelId="{52074CC9-529A-448F-B6F8-4A8847F54B2D}" type="presParOf" srcId="{0C1AA9A5-290D-48CC-88FA-4114AFB8779F}" destId="{157D3732-B767-4CA6-8D37-0AA2D6E19AB9}" srcOrd="0" destOrd="0" presId="urn:microsoft.com/office/officeart/2005/8/layout/hProcess11"/>
    <dgm:cxn modelId="{B8891289-856C-49AA-8FD5-31ED65A07942}" type="presParOf" srcId="{157D3732-B767-4CA6-8D37-0AA2D6E19AB9}" destId="{2F6DA133-4BA8-4070-8274-727511F6BB2B}" srcOrd="0" destOrd="0" presId="urn:microsoft.com/office/officeart/2005/8/layout/hProcess11"/>
    <dgm:cxn modelId="{D001976B-B444-42C9-8B24-9540E9CBDEE8}" type="presParOf" srcId="{157D3732-B767-4CA6-8D37-0AA2D6E19AB9}" destId="{7DCB54EB-A6BD-40AC-92AA-DC696AAF5861}" srcOrd="1" destOrd="0" presId="urn:microsoft.com/office/officeart/2005/8/layout/hProcess11"/>
    <dgm:cxn modelId="{8B16CB7E-1F7D-4376-80EF-D90A85058F0A}" type="presParOf" srcId="{157D3732-B767-4CA6-8D37-0AA2D6E19AB9}" destId="{16495368-E4C5-4B3F-BD20-E9221BFCC15F}" srcOrd="2" destOrd="0" presId="urn:microsoft.com/office/officeart/2005/8/layout/hProcess11"/>
    <dgm:cxn modelId="{C688FCAD-E303-42F2-8C48-36D31DC0C578}" type="presParOf" srcId="{0C1AA9A5-290D-48CC-88FA-4114AFB8779F}" destId="{213B8FC9-B6F0-49C3-A7E5-5DE360C2DCB6}" srcOrd="1" destOrd="0" presId="urn:microsoft.com/office/officeart/2005/8/layout/hProcess11"/>
    <dgm:cxn modelId="{9C101814-CE96-4184-B67E-251970429066}" type="presParOf" srcId="{0C1AA9A5-290D-48CC-88FA-4114AFB8779F}" destId="{F952D10A-1DB0-4628-AF4D-6AC10115EDD0}" srcOrd="2" destOrd="0" presId="urn:microsoft.com/office/officeart/2005/8/layout/hProcess11"/>
    <dgm:cxn modelId="{20F642C9-DF9A-488F-99E1-A8EA02D8E3F9}" type="presParOf" srcId="{F952D10A-1DB0-4628-AF4D-6AC10115EDD0}" destId="{BE2FA4EE-4730-4F0F-B909-9FA04E2DC7C9}" srcOrd="0" destOrd="0" presId="urn:microsoft.com/office/officeart/2005/8/layout/hProcess11"/>
    <dgm:cxn modelId="{88B81D1E-D190-4207-BB86-20569C0E5734}" type="presParOf" srcId="{F952D10A-1DB0-4628-AF4D-6AC10115EDD0}" destId="{B055B39A-857D-4123-8006-4AF1F2804F86}" srcOrd="1" destOrd="0" presId="urn:microsoft.com/office/officeart/2005/8/layout/hProcess11"/>
    <dgm:cxn modelId="{D54F953F-6300-4C9B-A682-3752CD9102CB}" type="presParOf" srcId="{F952D10A-1DB0-4628-AF4D-6AC10115EDD0}" destId="{3D5B5425-35AD-4451-8FED-38C4A42E9C32}"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CB259F-4B4F-4F00-BD63-9A918E83093F}" type="doc">
      <dgm:prSet loTypeId="urn:microsoft.com/office/officeart/2005/8/layout/StepDownProcess" loCatId="process" qsTypeId="urn:microsoft.com/office/officeart/2005/8/quickstyle/simple3" qsCatId="simple" csTypeId="urn:microsoft.com/office/officeart/2005/8/colors/accent1_2" csCatId="accent1"/>
      <dgm:spPr/>
      <dgm:t>
        <a:bodyPr/>
        <a:lstStyle/>
        <a:p>
          <a:endParaRPr lang="ru-RU"/>
        </a:p>
      </dgm:t>
    </dgm:pt>
    <dgm:pt modelId="{F76C164D-3355-4337-80F7-278EAC483682}">
      <dgm:prSet/>
      <dgm:spPr/>
      <dgm:t>
        <a:bodyPr/>
        <a:lstStyle/>
        <a:p>
          <a:pPr rtl="0"/>
          <a:r>
            <a:rPr lang="ru-RU" dirty="0" err="1" smtClean="0"/>
            <a:t>Саяси</a:t>
          </a:r>
          <a:r>
            <a:rPr lang="ru-RU" dirty="0" smtClean="0"/>
            <a:t> география </a:t>
          </a:r>
          <a:r>
            <a:rPr lang="ru-RU" dirty="0" err="1" smtClean="0"/>
            <a:t>білім</a:t>
          </a:r>
          <a:r>
            <a:rPr lang="ru-RU" dirty="0" smtClean="0"/>
            <a:t> </a:t>
          </a:r>
          <a:r>
            <a:rPr lang="ru-RU" dirty="0" err="1" smtClean="0"/>
            <a:t>жүйесінде</a:t>
          </a:r>
          <a:r>
            <a:rPr lang="ru-RU" dirty="0" smtClean="0"/>
            <a:t>  </a:t>
          </a:r>
          <a:r>
            <a:rPr lang="ru-RU" dirty="0" err="1" smtClean="0"/>
            <a:t>саяси-географиялық</a:t>
          </a:r>
          <a:r>
            <a:rPr lang="ru-RU" dirty="0" smtClean="0"/>
            <a:t> </a:t>
          </a:r>
          <a:r>
            <a:rPr lang="ru-RU" dirty="0" err="1" smtClean="0"/>
            <a:t>орынға</a:t>
          </a:r>
          <a:r>
            <a:rPr lang="ru-RU" dirty="0" smtClean="0"/>
            <a:t> </a:t>
          </a:r>
          <a:r>
            <a:rPr lang="ru-RU" dirty="0" err="1" smtClean="0"/>
            <a:t>бірінші</a:t>
          </a:r>
          <a:r>
            <a:rPr lang="ru-RU" dirty="0" smtClean="0"/>
            <a:t> </a:t>
          </a:r>
          <a:r>
            <a:rPr lang="ru-RU" dirty="0" err="1" smtClean="0"/>
            <a:t>орын</a:t>
          </a:r>
          <a:r>
            <a:rPr lang="ru-RU" dirty="0" smtClean="0"/>
            <a:t> </a:t>
          </a:r>
          <a:r>
            <a:rPr lang="ru-RU" dirty="0" err="1" smtClean="0"/>
            <a:t>берілген</a:t>
          </a:r>
          <a:r>
            <a:rPr lang="ru-RU" dirty="0" smtClean="0"/>
            <a:t>. ЭГО </a:t>
          </a:r>
          <a:r>
            <a:rPr lang="ru-RU" dirty="0" err="1" smtClean="0"/>
            <a:t>және</a:t>
          </a:r>
          <a:r>
            <a:rPr lang="ru-RU" dirty="0" smtClean="0"/>
            <a:t> СГО </a:t>
          </a:r>
          <a:r>
            <a:rPr lang="ru-RU" dirty="0" err="1" smtClean="0"/>
            <a:t>арасында</a:t>
          </a:r>
          <a:r>
            <a:rPr lang="ru-RU" dirty="0" smtClean="0"/>
            <a:t> </a:t>
          </a:r>
          <a:r>
            <a:rPr lang="ru-RU" dirty="0" err="1" smtClean="0"/>
            <a:t>нақты</a:t>
          </a:r>
          <a:r>
            <a:rPr lang="ru-RU" dirty="0" smtClean="0"/>
            <a:t> </a:t>
          </a:r>
          <a:r>
            <a:rPr lang="ru-RU" dirty="0" err="1" smtClean="0"/>
            <a:t>шегі</a:t>
          </a:r>
          <a:r>
            <a:rPr lang="ru-RU" dirty="0" smtClean="0"/>
            <a:t> </a:t>
          </a:r>
          <a:r>
            <a:rPr lang="ru-RU" dirty="0" err="1" smtClean="0"/>
            <a:t>жоқ</a:t>
          </a:r>
          <a:r>
            <a:rPr lang="ru-RU" dirty="0" smtClean="0"/>
            <a:t>. </a:t>
          </a:r>
          <a:r>
            <a:rPr lang="ru-RU" dirty="0" err="1" smtClean="0"/>
            <a:t>Мемлекеттің</a:t>
          </a:r>
          <a:r>
            <a:rPr lang="ru-RU" dirty="0" smtClean="0"/>
            <a:t> </a:t>
          </a:r>
          <a:r>
            <a:rPr lang="ru-RU" dirty="0" err="1" smtClean="0"/>
            <a:t>немеме</a:t>
          </a:r>
          <a:r>
            <a:rPr lang="ru-RU" dirty="0" smtClean="0"/>
            <a:t> </a:t>
          </a:r>
          <a:r>
            <a:rPr lang="ru-RU" dirty="0" err="1" smtClean="0"/>
            <a:t>бір</a:t>
          </a:r>
          <a:r>
            <a:rPr lang="ru-RU" dirty="0" smtClean="0"/>
            <a:t> </a:t>
          </a:r>
          <a:r>
            <a:rPr lang="ru-RU" dirty="0" err="1" smtClean="0"/>
            <a:t>аймақтың</a:t>
          </a:r>
          <a:r>
            <a:rPr lang="ru-RU" dirty="0" smtClean="0"/>
            <a:t> </a:t>
          </a:r>
          <a:r>
            <a:rPr lang="ru-RU" dirty="0" err="1" smtClean="0"/>
            <a:t>маңызды</a:t>
          </a:r>
          <a:r>
            <a:rPr lang="ru-RU" dirty="0" smtClean="0"/>
            <a:t> </a:t>
          </a:r>
          <a:r>
            <a:rPr lang="ru-RU" dirty="0" err="1" smtClean="0"/>
            <a:t>экономикалық</a:t>
          </a:r>
          <a:r>
            <a:rPr lang="ru-RU" dirty="0" smtClean="0"/>
            <a:t> </a:t>
          </a:r>
          <a:r>
            <a:rPr lang="ru-RU" dirty="0" err="1" smtClean="0"/>
            <a:t>орталықтарға</a:t>
          </a:r>
          <a:r>
            <a:rPr lang="ru-RU" dirty="0" smtClean="0"/>
            <a:t>, </a:t>
          </a:r>
          <a:r>
            <a:rPr lang="ru-RU" dirty="0" err="1" smtClean="0"/>
            <a:t>дүние</a:t>
          </a:r>
          <a:r>
            <a:rPr lang="ru-RU" dirty="0" smtClean="0"/>
            <a:t> </a:t>
          </a:r>
          <a:r>
            <a:rPr lang="ru-RU" dirty="0" err="1" smtClean="0"/>
            <a:t>жүзілік</a:t>
          </a:r>
          <a:r>
            <a:rPr lang="ru-RU" dirty="0" smtClean="0"/>
            <a:t> </a:t>
          </a:r>
          <a:r>
            <a:rPr lang="ru-RU" dirty="0" err="1" smtClean="0"/>
            <a:t>көлік</a:t>
          </a:r>
          <a:r>
            <a:rPr lang="ru-RU" dirty="0" smtClean="0"/>
            <a:t> </a:t>
          </a:r>
          <a:r>
            <a:rPr lang="ru-RU" dirty="0" err="1" smtClean="0"/>
            <a:t>және</a:t>
          </a:r>
          <a:r>
            <a:rPr lang="ru-RU" dirty="0" smtClean="0"/>
            <a:t> </a:t>
          </a:r>
          <a:r>
            <a:rPr lang="ru-RU" dirty="0" err="1" smtClean="0"/>
            <a:t>сауда</a:t>
          </a:r>
          <a:r>
            <a:rPr lang="ru-RU" dirty="0" smtClean="0"/>
            <a:t> </a:t>
          </a:r>
          <a:r>
            <a:rPr lang="ru-RU" dirty="0" err="1" smtClean="0"/>
            <a:t>жолдарын</a:t>
          </a:r>
          <a:r>
            <a:rPr lang="ru-RU" dirty="0" smtClean="0"/>
            <a:t>, </a:t>
          </a:r>
          <a:r>
            <a:rPr lang="ru-RU" dirty="0" err="1" smtClean="0"/>
            <a:t>интеграциялық</a:t>
          </a:r>
          <a:r>
            <a:rPr lang="ru-RU" dirty="0" smtClean="0"/>
            <a:t> </a:t>
          </a:r>
          <a:r>
            <a:rPr lang="ru-RU" dirty="0" err="1" smtClean="0"/>
            <a:t>топтамаларға</a:t>
          </a:r>
          <a:r>
            <a:rPr lang="ru-RU" dirty="0" smtClean="0"/>
            <a:t>, </a:t>
          </a:r>
          <a:r>
            <a:rPr lang="ru-RU" dirty="0" err="1" smtClean="0"/>
            <a:t>туристтік</a:t>
          </a:r>
          <a:r>
            <a:rPr lang="ru-RU" dirty="0" smtClean="0"/>
            <a:t> </a:t>
          </a:r>
          <a:r>
            <a:rPr lang="ru-RU" dirty="0" err="1" smtClean="0"/>
            <a:t>ағындарға</a:t>
          </a:r>
          <a:r>
            <a:rPr lang="ru-RU" dirty="0" smtClean="0"/>
            <a:t>   </a:t>
          </a:r>
          <a:r>
            <a:rPr lang="ru-RU" dirty="0" err="1" smtClean="0"/>
            <a:t>қатысты</a:t>
          </a:r>
          <a:r>
            <a:rPr lang="ru-RU" dirty="0" smtClean="0"/>
            <a:t> </a:t>
          </a:r>
          <a:r>
            <a:rPr lang="ru-RU" dirty="0" err="1" smtClean="0"/>
            <a:t>орналасуы</a:t>
          </a:r>
          <a:r>
            <a:rPr lang="ru-RU" dirty="0" smtClean="0"/>
            <a:t> тек </a:t>
          </a:r>
          <a:r>
            <a:rPr lang="ru-RU" dirty="0" err="1" smtClean="0"/>
            <a:t>экономикалықемес</a:t>
          </a:r>
          <a:r>
            <a:rPr lang="ru-RU" dirty="0" smtClean="0"/>
            <a:t>, </a:t>
          </a:r>
          <a:r>
            <a:rPr lang="ru-RU" dirty="0" err="1" smtClean="0"/>
            <a:t>сонымен</a:t>
          </a:r>
          <a:r>
            <a:rPr lang="ru-RU" dirty="0" smtClean="0"/>
            <a:t> </a:t>
          </a:r>
          <a:r>
            <a:rPr lang="ru-RU" dirty="0" err="1" smtClean="0"/>
            <a:t>қатар</a:t>
          </a:r>
          <a:r>
            <a:rPr lang="ru-RU" dirty="0" smtClean="0"/>
            <a:t> </a:t>
          </a:r>
          <a:r>
            <a:rPr lang="ru-RU" dirty="0" err="1" smtClean="0"/>
            <a:t>саяси</a:t>
          </a:r>
          <a:r>
            <a:rPr lang="ru-RU" dirty="0" smtClean="0"/>
            <a:t> </a:t>
          </a:r>
          <a:r>
            <a:rPr lang="ru-RU" dirty="0" err="1" smtClean="0"/>
            <a:t>географияға</a:t>
          </a:r>
          <a:r>
            <a:rPr lang="ru-RU" dirty="0" smtClean="0"/>
            <a:t> да </a:t>
          </a:r>
          <a:r>
            <a:rPr lang="ru-RU" dirty="0" err="1" smtClean="0"/>
            <a:t>қатысты</a:t>
          </a:r>
          <a:r>
            <a:rPr lang="ru-RU" dirty="0" smtClean="0"/>
            <a:t>.</a:t>
          </a:r>
          <a:endParaRPr lang="ru-RU" dirty="0"/>
        </a:p>
      </dgm:t>
    </dgm:pt>
    <dgm:pt modelId="{923C8674-137E-4164-9573-E7C6BABAB212}" type="parTrans" cxnId="{1565EC85-2954-46C5-BEAC-2E3D3A639DE8}">
      <dgm:prSet/>
      <dgm:spPr/>
      <dgm:t>
        <a:bodyPr/>
        <a:lstStyle/>
        <a:p>
          <a:endParaRPr lang="ru-RU"/>
        </a:p>
      </dgm:t>
    </dgm:pt>
    <dgm:pt modelId="{D60EE704-0322-4E29-9499-7CC81AECC14A}" type="sibTrans" cxnId="{1565EC85-2954-46C5-BEAC-2E3D3A639DE8}">
      <dgm:prSet/>
      <dgm:spPr/>
      <dgm:t>
        <a:bodyPr/>
        <a:lstStyle/>
        <a:p>
          <a:endParaRPr lang="ru-RU"/>
        </a:p>
      </dgm:t>
    </dgm:pt>
    <dgm:pt modelId="{E2787217-668D-462A-A985-2A0DFDFD2D9E}">
      <dgm:prSet/>
      <dgm:spPr/>
      <dgm:t>
        <a:bodyPr/>
        <a:lstStyle/>
        <a:p>
          <a:pPr rtl="0"/>
          <a:r>
            <a:rPr lang="ru-RU" b="1" smtClean="0"/>
            <a:t>Саяси-географиялық орын дегеніміз </a:t>
          </a:r>
          <a:r>
            <a:rPr lang="ru-RU" smtClean="0"/>
            <a:t>– ол объектінің (елдің, оның бөлшегі, елдер тобы) басқа мемлекеттерге және олардың тобына  саяси объект ретіндегі қатынасы. Мемлекеттің СГО – елдің географиялық орнымен  байланысты саяси жағдайлардың кешеңі саналады.</a:t>
          </a:r>
          <a:endParaRPr lang="ru-RU"/>
        </a:p>
      </dgm:t>
    </dgm:pt>
    <dgm:pt modelId="{D61C8554-1538-4D32-A03E-2EDA04552F12}" type="parTrans" cxnId="{8B5380BF-2BF0-466C-A73F-F26F05792887}">
      <dgm:prSet/>
      <dgm:spPr/>
      <dgm:t>
        <a:bodyPr/>
        <a:lstStyle/>
        <a:p>
          <a:endParaRPr lang="ru-RU"/>
        </a:p>
      </dgm:t>
    </dgm:pt>
    <dgm:pt modelId="{A1775F4F-A1A4-4271-8C45-FD04FD5AF792}" type="sibTrans" cxnId="{8B5380BF-2BF0-466C-A73F-F26F05792887}">
      <dgm:prSet/>
      <dgm:spPr/>
      <dgm:t>
        <a:bodyPr/>
        <a:lstStyle/>
        <a:p>
          <a:endParaRPr lang="ru-RU"/>
        </a:p>
      </dgm:t>
    </dgm:pt>
    <dgm:pt modelId="{E1628DA9-34B0-4F9E-9201-52EDF32FE2FB}" type="pres">
      <dgm:prSet presAssocID="{A2CB259F-4B4F-4F00-BD63-9A918E83093F}" presName="rootnode" presStyleCnt="0">
        <dgm:presLayoutVars>
          <dgm:chMax/>
          <dgm:chPref/>
          <dgm:dir/>
          <dgm:animLvl val="lvl"/>
        </dgm:presLayoutVars>
      </dgm:prSet>
      <dgm:spPr/>
      <dgm:t>
        <a:bodyPr/>
        <a:lstStyle/>
        <a:p>
          <a:endParaRPr lang="ru-RU"/>
        </a:p>
      </dgm:t>
    </dgm:pt>
    <dgm:pt modelId="{ADBC35ED-D11B-4191-B8AC-14DC134370A5}" type="pres">
      <dgm:prSet presAssocID="{F76C164D-3355-4337-80F7-278EAC483682}" presName="composite" presStyleCnt="0"/>
      <dgm:spPr/>
    </dgm:pt>
    <dgm:pt modelId="{0D3C0C28-67DD-4584-B165-16EF01E645F4}" type="pres">
      <dgm:prSet presAssocID="{F76C164D-3355-4337-80F7-278EAC483682}" presName="bentUpArrow1" presStyleLbl="alignImgPlace1" presStyleIdx="0" presStyleCnt="1"/>
      <dgm:spPr/>
    </dgm:pt>
    <dgm:pt modelId="{68781AE9-DE2C-4AF2-A618-2479B3B84C2E}" type="pres">
      <dgm:prSet presAssocID="{F76C164D-3355-4337-80F7-278EAC483682}" presName="ParentText" presStyleLbl="node1" presStyleIdx="0" presStyleCnt="2">
        <dgm:presLayoutVars>
          <dgm:chMax val="1"/>
          <dgm:chPref val="1"/>
          <dgm:bulletEnabled val="1"/>
        </dgm:presLayoutVars>
      </dgm:prSet>
      <dgm:spPr/>
      <dgm:t>
        <a:bodyPr/>
        <a:lstStyle/>
        <a:p>
          <a:endParaRPr lang="ru-RU"/>
        </a:p>
      </dgm:t>
    </dgm:pt>
    <dgm:pt modelId="{0F372C8D-320A-4E88-AF43-9302CE97705E}" type="pres">
      <dgm:prSet presAssocID="{F76C164D-3355-4337-80F7-278EAC483682}" presName="ChildText" presStyleLbl="revTx" presStyleIdx="0" presStyleCnt="1">
        <dgm:presLayoutVars>
          <dgm:chMax val="0"/>
          <dgm:chPref val="0"/>
          <dgm:bulletEnabled val="1"/>
        </dgm:presLayoutVars>
      </dgm:prSet>
      <dgm:spPr/>
    </dgm:pt>
    <dgm:pt modelId="{42C16483-A421-443F-943D-883F55C397A0}" type="pres">
      <dgm:prSet presAssocID="{D60EE704-0322-4E29-9499-7CC81AECC14A}" presName="sibTrans" presStyleCnt="0"/>
      <dgm:spPr/>
    </dgm:pt>
    <dgm:pt modelId="{0AAD3D52-FD01-4CDF-B7A6-4FD90577F2CB}" type="pres">
      <dgm:prSet presAssocID="{E2787217-668D-462A-A985-2A0DFDFD2D9E}" presName="composite" presStyleCnt="0"/>
      <dgm:spPr/>
    </dgm:pt>
    <dgm:pt modelId="{D8E3C53F-6548-4DDC-9382-D06D700B29D8}" type="pres">
      <dgm:prSet presAssocID="{E2787217-668D-462A-A985-2A0DFDFD2D9E}" presName="ParentText" presStyleLbl="node1" presStyleIdx="1" presStyleCnt="2">
        <dgm:presLayoutVars>
          <dgm:chMax val="1"/>
          <dgm:chPref val="1"/>
          <dgm:bulletEnabled val="1"/>
        </dgm:presLayoutVars>
      </dgm:prSet>
      <dgm:spPr/>
      <dgm:t>
        <a:bodyPr/>
        <a:lstStyle/>
        <a:p>
          <a:endParaRPr lang="ru-RU"/>
        </a:p>
      </dgm:t>
    </dgm:pt>
  </dgm:ptLst>
  <dgm:cxnLst>
    <dgm:cxn modelId="{8D8FB8C0-CC53-461A-8125-E097DF56FA57}" type="presOf" srcId="{F76C164D-3355-4337-80F7-278EAC483682}" destId="{68781AE9-DE2C-4AF2-A618-2479B3B84C2E}" srcOrd="0" destOrd="0" presId="urn:microsoft.com/office/officeart/2005/8/layout/StepDownProcess"/>
    <dgm:cxn modelId="{1565EC85-2954-46C5-BEAC-2E3D3A639DE8}" srcId="{A2CB259F-4B4F-4F00-BD63-9A918E83093F}" destId="{F76C164D-3355-4337-80F7-278EAC483682}" srcOrd="0" destOrd="0" parTransId="{923C8674-137E-4164-9573-E7C6BABAB212}" sibTransId="{D60EE704-0322-4E29-9499-7CC81AECC14A}"/>
    <dgm:cxn modelId="{BF85BEE8-97AD-4DED-8DD4-6CB4CCC84977}" type="presOf" srcId="{A2CB259F-4B4F-4F00-BD63-9A918E83093F}" destId="{E1628DA9-34B0-4F9E-9201-52EDF32FE2FB}" srcOrd="0" destOrd="0" presId="urn:microsoft.com/office/officeart/2005/8/layout/StepDownProcess"/>
    <dgm:cxn modelId="{6C810CCC-B734-4569-9874-66AE0012EB42}" type="presOf" srcId="{E2787217-668D-462A-A985-2A0DFDFD2D9E}" destId="{D8E3C53F-6548-4DDC-9382-D06D700B29D8}" srcOrd="0" destOrd="0" presId="urn:microsoft.com/office/officeart/2005/8/layout/StepDownProcess"/>
    <dgm:cxn modelId="{8B5380BF-2BF0-466C-A73F-F26F05792887}" srcId="{A2CB259F-4B4F-4F00-BD63-9A918E83093F}" destId="{E2787217-668D-462A-A985-2A0DFDFD2D9E}" srcOrd="1" destOrd="0" parTransId="{D61C8554-1538-4D32-A03E-2EDA04552F12}" sibTransId="{A1775F4F-A1A4-4271-8C45-FD04FD5AF792}"/>
    <dgm:cxn modelId="{71F519FA-E28D-4E90-89A5-AD1DB47B7636}" type="presParOf" srcId="{E1628DA9-34B0-4F9E-9201-52EDF32FE2FB}" destId="{ADBC35ED-D11B-4191-B8AC-14DC134370A5}" srcOrd="0" destOrd="0" presId="urn:microsoft.com/office/officeart/2005/8/layout/StepDownProcess"/>
    <dgm:cxn modelId="{2AFB2F83-58BE-4163-B6A8-9EF8EDF349FF}" type="presParOf" srcId="{ADBC35ED-D11B-4191-B8AC-14DC134370A5}" destId="{0D3C0C28-67DD-4584-B165-16EF01E645F4}" srcOrd="0" destOrd="0" presId="urn:microsoft.com/office/officeart/2005/8/layout/StepDownProcess"/>
    <dgm:cxn modelId="{C09F6590-EF2B-426D-862D-056122FF7AA0}" type="presParOf" srcId="{ADBC35ED-D11B-4191-B8AC-14DC134370A5}" destId="{68781AE9-DE2C-4AF2-A618-2479B3B84C2E}" srcOrd="1" destOrd="0" presId="urn:microsoft.com/office/officeart/2005/8/layout/StepDownProcess"/>
    <dgm:cxn modelId="{F736C630-B223-41BF-8131-94AB1FBE586D}" type="presParOf" srcId="{ADBC35ED-D11B-4191-B8AC-14DC134370A5}" destId="{0F372C8D-320A-4E88-AF43-9302CE97705E}" srcOrd="2" destOrd="0" presId="urn:microsoft.com/office/officeart/2005/8/layout/StepDownProcess"/>
    <dgm:cxn modelId="{C72EC2AE-CCB1-48DB-8926-12153C71E16F}" type="presParOf" srcId="{E1628DA9-34B0-4F9E-9201-52EDF32FE2FB}" destId="{42C16483-A421-443F-943D-883F55C397A0}" srcOrd="1" destOrd="0" presId="urn:microsoft.com/office/officeart/2005/8/layout/StepDownProcess"/>
    <dgm:cxn modelId="{9E8FF0E0-B29F-4E9F-8470-A58CCFDF5547}" type="presParOf" srcId="{E1628DA9-34B0-4F9E-9201-52EDF32FE2FB}" destId="{0AAD3D52-FD01-4CDF-B7A6-4FD90577F2CB}" srcOrd="2" destOrd="0" presId="urn:microsoft.com/office/officeart/2005/8/layout/StepDownProcess"/>
    <dgm:cxn modelId="{54E4FF48-5107-4D1E-B046-98632042D8A1}" type="presParOf" srcId="{0AAD3D52-FD01-4CDF-B7A6-4FD90577F2CB}" destId="{D8E3C53F-6548-4DDC-9382-D06D700B29D8}"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91F06F2-8D17-45E0-81AA-EE0951BF83DE}" type="doc">
      <dgm:prSet loTypeId="urn:microsoft.com/office/officeart/2005/8/layout/cycle3" loCatId="cycle" qsTypeId="urn:microsoft.com/office/officeart/2005/8/quickstyle/simple3" qsCatId="simple" csTypeId="urn:microsoft.com/office/officeart/2005/8/colors/accent1_2" csCatId="accent1"/>
      <dgm:spPr/>
      <dgm:t>
        <a:bodyPr/>
        <a:lstStyle/>
        <a:p>
          <a:endParaRPr lang="ru-RU"/>
        </a:p>
      </dgm:t>
    </dgm:pt>
    <dgm:pt modelId="{376BEFA4-AECF-49FD-8A6B-9FD0D69691BB}">
      <dgm:prSet/>
      <dgm:spPr/>
      <dgm:t>
        <a:bodyPr/>
        <a:lstStyle/>
        <a:p>
          <a:pPr rtl="0"/>
          <a:r>
            <a:rPr lang="ru-RU" smtClean="0"/>
            <a:t>Саяси-географиялық орынның макро-, мезо- және микроорындарын бөледі.</a:t>
          </a:r>
          <a:endParaRPr lang="ru-RU"/>
        </a:p>
      </dgm:t>
    </dgm:pt>
    <dgm:pt modelId="{D5DEA85B-41BE-48DA-A1E3-22B334C04AF3}" type="parTrans" cxnId="{FC2D4D61-9C9F-45B5-B57A-64E23B0B93B8}">
      <dgm:prSet/>
      <dgm:spPr/>
      <dgm:t>
        <a:bodyPr/>
        <a:lstStyle/>
        <a:p>
          <a:endParaRPr lang="ru-RU"/>
        </a:p>
      </dgm:t>
    </dgm:pt>
    <dgm:pt modelId="{7AFA5479-3113-4D11-8EB3-DA4F5F04666B}" type="sibTrans" cxnId="{FC2D4D61-9C9F-45B5-B57A-64E23B0B93B8}">
      <dgm:prSet/>
      <dgm:spPr/>
      <dgm:t>
        <a:bodyPr/>
        <a:lstStyle/>
        <a:p>
          <a:endParaRPr lang="ru-RU"/>
        </a:p>
      </dgm:t>
    </dgm:pt>
    <dgm:pt modelId="{2553D3FD-2CFE-4F04-9E91-2670A8FBA4C7}">
      <dgm:prSet/>
      <dgm:spPr/>
      <dgm:t>
        <a:bodyPr/>
        <a:lstStyle/>
        <a:p>
          <a:pPr rtl="0"/>
          <a:r>
            <a:rPr lang="ru-RU" smtClean="0"/>
            <a:t>Мемлекеттің және аймақтың макро-СГО – бұл ғаламдық саяси өзарақатынастың жүйесіндегі орны. Ең алдымен елдің басты саяси-әскери және саяси топтамаларға, халықаралық қақтығыстар ошақтарына және әскери конфликттерге байланысты бағалайды.  Макро-СГО – тарихи категория.</a:t>
          </a:r>
          <a:endParaRPr lang="ru-RU"/>
        </a:p>
      </dgm:t>
    </dgm:pt>
    <dgm:pt modelId="{D9EB511B-DA24-4782-AEC1-A12BD17C65FE}" type="parTrans" cxnId="{045FEAF7-6C1B-4087-9C59-B4F78C6748B1}">
      <dgm:prSet/>
      <dgm:spPr/>
      <dgm:t>
        <a:bodyPr/>
        <a:lstStyle/>
        <a:p>
          <a:endParaRPr lang="ru-RU"/>
        </a:p>
      </dgm:t>
    </dgm:pt>
    <dgm:pt modelId="{ED2C0096-D8F6-421B-8E74-D1645F422F43}" type="sibTrans" cxnId="{045FEAF7-6C1B-4087-9C59-B4F78C6748B1}">
      <dgm:prSet/>
      <dgm:spPr/>
      <dgm:t>
        <a:bodyPr/>
        <a:lstStyle/>
        <a:p>
          <a:endParaRPr lang="ru-RU"/>
        </a:p>
      </dgm:t>
    </dgm:pt>
    <dgm:pt modelId="{CD0E3F5D-5197-44E8-9565-AFB0F908C77F}">
      <dgm:prSet/>
      <dgm:spPr/>
      <dgm:t>
        <a:bodyPr/>
        <a:lstStyle/>
        <a:p>
          <a:pPr rtl="0"/>
          <a:r>
            <a:rPr lang="ru-RU" smtClean="0"/>
            <a:t>Мезо-СГО – бұл елдің өз аймағындағы немесе субаймақтағы орны. Оны бағалаған кезде  көршілес елдердің сипаты маңызды рөл атқарады. Мысалы: Германия және Франция арасындағы қатынастар,  АҚШ және Канада арасындағы қатынастар. </a:t>
          </a:r>
          <a:endParaRPr lang="ru-RU"/>
        </a:p>
      </dgm:t>
    </dgm:pt>
    <dgm:pt modelId="{1C073BD6-AFA2-4C07-9E64-3C3D2571A6F7}" type="parTrans" cxnId="{B1E2DB7E-4E24-4BB7-B380-3EB9F833F314}">
      <dgm:prSet/>
      <dgm:spPr/>
      <dgm:t>
        <a:bodyPr/>
        <a:lstStyle/>
        <a:p>
          <a:endParaRPr lang="ru-RU"/>
        </a:p>
      </dgm:t>
    </dgm:pt>
    <dgm:pt modelId="{7413138C-5C59-437E-89B0-754120D22665}" type="sibTrans" cxnId="{B1E2DB7E-4E24-4BB7-B380-3EB9F833F314}">
      <dgm:prSet/>
      <dgm:spPr/>
      <dgm:t>
        <a:bodyPr/>
        <a:lstStyle/>
        <a:p>
          <a:endParaRPr lang="ru-RU"/>
        </a:p>
      </dgm:t>
    </dgm:pt>
    <dgm:pt modelId="{2AEFFFC1-4574-4711-A959-49D6B72B8CF1}">
      <dgm:prSet/>
      <dgm:spPr/>
      <dgm:t>
        <a:bodyPr/>
        <a:lstStyle/>
        <a:p>
          <a:pPr rtl="0"/>
          <a:r>
            <a:rPr lang="ru-RU" smtClean="0"/>
            <a:t>Микро-СГО   мемлекет, қала және т.б. учаскенің жағымды немесе жағымсыз орналасуы саналады.</a:t>
          </a:r>
          <a:endParaRPr lang="ru-RU"/>
        </a:p>
      </dgm:t>
    </dgm:pt>
    <dgm:pt modelId="{F1DBDD09-54B0-4D0F-918F-E9DFC6296D67}" type="parTrans" cxnId="{A12A8833-4F28-40BD-B539-4DE72EB29054}">
      <dgm:prSet/>
      <dgm:spPr/>
      <dgm:t>
        <a:bodyPr/>
        <a:lstStyle/>
        <a:p>
          <a:endParaRPr lang="ru-RU"/>
        </a:p>
      </dgm:t>
    </dgm:pt>
    <dgm:pt modelId="{DD5E7FC6-1622-400B-BC15-9AD19A2D6FAC}" type="sibTrans" cxnId="{A12A8833-4F28-40BD-B539-4DE72EB29054}">
      <dgm:prSet/>
      <dgm:spPr/>
      <dgm:t>
        <a:bodyPr/>
        <a:lstStyle/>
        <a:p>
          <a:endParaRPr lang="ru-RU"/>
        </a:p>
      </dgm:t>
    </dgm:pt>
    <dgm:pt modelId="{DCEAF3EB-65DC-4142-8DD2-17F9DA2DCDE4}" type="pres">
      <dgm:prSet presAssocID="{A91F06F2-8D17-45E0-81AA-EE0951BF83DE}" presName="Name0" presStyleCnt="0">
        <dgm:presLayoutVars>
          <dgm:dir/>
          <dgm:resizeHandles val="exact"/>
        </dgm:presLayoutVars>
      </dgm:prSet>
      <dgm:spPr/>
      <dgm:t>
        <a:bodyPr/>
        <a:lstStyle/>
        <a:p>
          <a:endParaRPr lang="ru-RU"/>
        </a:p>
      </dgm:t>
    </dgm:pt>
    <dgm:pt modelId="{1E6663EE-B517-4544-863C-3D1B9E397184}" type="pres">
      <dgm:prSet presAssocID="{A91F06F2-8D17-45E0-81AA-EE0951BF83DE}" presName="cycle" presStyleCnt="0"/>
      <dgm:spPr/>
    </dgm:pt>
    <dgm:pt modelId="{F873D96B-30A4-43B8-8DF4-B5BBF9578FB0}" type="pres">
      <dgm:prSet presAssocID="{376BEFA4-AECF-49FD-8A6B-9FD0D69691BB}" presName="nodeFirstNode" presStyleLbl="node1" presStyleIdx="0" presStyleCnt="4">
        <dgm:presLayoutVars>
          <dgm:bulletEnabled val="1"/>
        </dgm:presLayoutVars>
      </dgm:prSet>
      <dgm:spPr/>
      <dgm:t>
        <a:bodyPr/>
        <a:lstStyle/>
        <a:p>
          <a:endParaRPr lang="ru-RU"/>
        </a:p>
      </dgm:t>
    </dgm:pt>
    <dgm:pt modelId="{BA35B148-B7CE-481E-B5DC-B90339F7001F}" type="pres">
      <dgm:prSet presAssocID="{7AFA5479-3113-4D11-8EB3-DA4F5F04666B}" presName="sibTransFirstNode" presStyleLbl="bgShp" presStyleIdx="0" presStyleCnt="1"/>
      <dgm:spPr/>
      <dgm:t>
        <a:bodyPr/>
        <a:lstStyle/>
        <a:p>
          <a:endParaRPr lang="ru-RU"/>
        </a:p>
      </dgm:t>
    </dgm:pt>
    <dgm:pt modelId="{A376E938-5E0E-47BA-B2F8-B6C32EB9AFF8}" type="pres">
      <dgm:prSet presAssocID="{2553D3FD-2CFE-4F04-9E91-2670A8FBA4C7}" presName="nodeFollowingNodes" presStyleLbl="node1" presStyleIdx="1" presStyleCnt="4">
        <dgm:presLayoutVars>
          <dgm:bulletEnabled val="1"/>
        </dgm:presLayoutVars>
      </dgm:prSet>
      <dgm:spPr/>
      <dgm:t>
        <a:bodyPr/>
        <a:lstStyle/>
        <a:p>
          <a:endParaRPr lang="ru-RU"/>
        </a:p>
      </dgm:t>
    </dgm:pt>
    <dgm:pt modelId="{FCFEC9BE-8CB6-4666-961A-547D492623F7}" type="pres">
      <dgm:prSet presAssocID="{CD0E3F5D-5197-44E8-9565-AFB0F908C77F}" presName="nodeFollowingNodes" presStyleLbl="node1" presStyleIdx="2" presStyleCnt="4">
        <dgm:presLayoutVars>
          <dgm:bulletEnabled val="1"/>
        </dgm:presLayoutVars>
      </dgm:prSet>
      <dgm:spPr/>
      <dgm:t>
        <a:bodyPr/>
        <a:lstStyle/>
        <a:p>
          <a:endParaRPr lang="ru-RU"/>
        </a:p>
      </dgm:t>
    </dgm:pt>
    <dgm:pt modelId="{8B2CBDE3-C4E5-4DC5-B226-B20ACAB7D371}" type="pres">
      <dgm:prSet presAssocID="{2AEFFFC1-4574-4711-A959-49D6B72B8CF1}" presName="nodeFollowingNodes" presStyleLbl="node1" presStyleIdx="3" presStyleCnt="4">
        <dgm:presLayoutVars>
          <dgm:bulletEnabled val="1"/>
        </dgm:presLayoutVars>
      </dgm:prSet>
      <dgm:spPr/>
      <dgm:t>
        <a:bodyPr/>
        <a:lstStyle/>
        <a:p>
          <a:endParaRPr lang="ru-RU"/>
        </a:p>
      </dgm:t>
    </dgm:pt>
  </dgm:ptLst>
  <dgm:cxnLst>
    <dgm:cxn modelId="{261DEAB3-06F7-4D53-BC3A-A50D2F03BE40}" type="presOf" srcId="{2553D3FD-2CFE-4F04-9E91-2670A8FBA4C7}" destId="{A376E938-5E0E-47BA-B2F8-B6C32EB9AFF8}" srcOrd="0" destOrd="0" presId="urn:microsoft.com/office/officeart/2005/8/layout/cycle3"/>
    <dgm:cxn modelId="{74F36915-BEF3-4739-B90C-E3D088987159}" type="presOf" srcId="{7AFA5479-3113-4D11-8EB3-DA4F5F04666B}" destId="{BA35B148-B7CE-481E-B5DC-B90339F7001F}" srcOrd="0" destOrd="0" presId="urn:microsoft.com/office/officeart/2005/8/layout/cycle3"/>
    <dgm:cxn modelId="{51F3E1AA-1017-42B4-BA11-D4B77984EDD2}" type="presOf" srcId="{CD0E3F5D-5197-44E8-9565-AFB0F908C77F}" destId="{FCFEC9BE-8CB6-4666-961A-547D492623F7}" srcOrd="0" destOrd="0" presId="urn:microsoft.com/office/officeart/2005/8/layout/cycle3"/>
    <dgm:cxn modelId="{B1E2DB7E-4E24-4BB7-B380-3EB9F833F314}" srcId="{A91F06F2-8D17-45E0-81AA-EE0951BF83DE}" destId="{CD0E3F5D-5197-44E8-9565-AFB0F908C77F}" srcOrd="2" destOrd="0" parTransId="{1C073BD6-AFA2-4C07-9E64-3C3D2571A6F7}" sibTransId="{7413138C-5C59-437E-89B0-754120D22665}"/>
    <dgm:cxn modelId="{A12A8833-4F28-40BD-B539-4DE72EB29054}" srcId="{A91F06F2-8D17-45E0-81AA-EE0951BF83DE}" destId="{2AEFFFC1-4574-4711-A959-49D6B72B8CF1}" srcOrd="3" destOrd="0" parTransId="{F1DBDD09-54B0-4D0F-918F-E9DFC6296D67}" sibTransId="{DD5E7FC6-1622-400B-BC15-9AD19A2D6FAC}"/>
    <dgm:cxn modelId="{2172C273-84F4-4818-91D8-EA71B513760D}" type="presOf" srcId="{A91F06F2-8D17-45E0-81AA-EE0951BF83DE}" destId="{DCEAF3EB-65DC-4142-8DD2-17F9DA2DCDE4}" srcOrd="0" destOrd="0" presId="urn:microsoft.com/office/officeart/2005/8/layout/cycle3"/>
    <dgm:cxn modelId="{90500952-6723-47C1-BD3B-F40893257952}" type="presOf" srcId="{2AEFFFC1-4574-4711-A959-49D6B72B8CF1}" destId="{8B2CBDE3-C4E5-4DC5-B226-B20ACAB7D371}" srcOrd="0" destOrd="0" presId="urn:microsoft.com/office/officeart/2005/8/layout/cycle3"/>
    <dgm:cxn modelId="{FC2D4D61-9C9F-45B5-B57A-64E23B0B93B8}" srcId="{A91F06F2-8D17-45E0-81AA-EE0951BF83DE}" destId="{376BEFA4-AECF-49FD-8A6B-9FD0D69691BB}" srcOrd="0" destOrd="0" parTransId="{D5DEA85B-41BE-48DA-A1E3-22B334C04AF3}" sibTransId="{7AFA5479-3113-4D11-8EB3-DA4F5F04666B}"/>
    <dgm:cxn modelId="{AC760505-2541-4C8B-8514-BA0AAE36BD49}" type="presOf" srcId="{376BEFA4-AECF-49FD-8A6B-9FD0D69691BB}" destId="{F873D96B-30A4-43B8-8DF4-B5BBF9578FB0}" srcOrd="0" destOrd="0" presId="urn:microsoft.com/office/officeart/2005/8/layout/cycle3"/>
    <dgm:cxn modelId="{045FEAF7-6C1B-4087-9C59-B4F78C6748B1}" srcId="{A91F06F2-8D17-45E0-81AA-EE0951BF83DE}" destId="{2553D3FD-2CFE-4F04-9E91-2670A8FBA4C7}" srcOrd="1" destOrd="0" parTransId="{D9EB511B-DA24-4782-AEC1-A12BD17C65FE}" sibTransId="{ED2C0096-D8F6-421B-8E74-D1645F422F43}"/>
    <dgm:cxn modelId="{B75E5812-5CCD-429A-8DDD-18367ED5441E}" type="presParOf" srcId="{DCEAF3EB-65DC-4142-8DD2-17F9DA2DCDE4}" destId="{1E6663EE-B517-4544-863C-3D1B9E397184}" srcOrd="0" destOrd="0" presId="urn:microsoft.com/office/officeart/2005/8/layout/cycle3"/>
    <dgm:cxn modelId="{D6B06C79-8A4B-4162-8B84-4B7739C5BFBF}" type="presParOf" srcId="{1E6663EE-B517-4544-863C-3D1B9E397184}" destId="{F873D96B-30A4-43B8-8DF4-B5BBF9578FB0}" srcOrd="0" destOrd="0" presId="urn:microsoft.com/office/officeart/2005/8/layout/cycle3"/>
    <dgm:cxn modelId="{41920888-0EB9-4090-BB90-ED7A97FC805E}" type="presParOf" srcId="{1E6663EE-B517-4544-863C-3D1B9E397184}" destId="{BA35B148-B7CE-481E-B5DC-B90339F7001F}" srcOrd="1" destOrd="0" presId="urn:microsoft.com/office/officeart/2005/8/layout/cycle3"/>
    <dgm:cxn modelId="{1450615B-A9EC-47DB-BF94-A141F8154BA9}" type="presParOf" srcId="{1E6663EE-B517-4544-863C-3D1B9E397184}" destId="{A376E938-5E0E-47BA-B2F8-B6C32EB9AFF8}" srcOrd="2" destOrd="0" presId="urn:microsoft.com/office/officeart/2005/8/layout/cycle3"/>
    <dgm:cxn modelId="{F7BDF09F-3B9F-4BCA-B375-D6EA7AE8BCC0}" type="presParOf" srcId="{1E6663EE-B517-4544-863C-3D1B9E397184}" destId="{FCFEC9BE-8CB6-4666-961A-547D492623F7}" srcOrd="3" destOrd="0" presId="urn:microsoft.com/office/officeart/2005/8/layout/cycle3"/>
    <dgm:cxn modelId="{9927887E-1E4E-4047-8CAD-7B6D21CC89B2}" type="presParOf" srcId="{1E6663EE-B517-4544-863C-3D1B9E397184}" destId="{8B2CBDE3-C4E5-4DC5-B226-B20ACAB7D371}"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121F46D-23F6-473D-B453-F7BB15129244}"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RU"/>
        </a:p>
      </dgm:t>
    </dgm:pt>
    <dgm:pt modelId="{6521B4AE-3D8E-4A95-B3FD-EAF8B580BA03}">
      <dgm:prSet/>
      <dgm:spPr/>
      <dgm:t>
        <a:bodyPr/>
        <a:lstStyle/>
        <a:p>
          <a:pPr rtl="0"/>
          <a:r>
            <a:rPr lang="ru-RU" b="1" smtClean="0"/>
            <a:t>Мемлекет дамуының 7 заңы </a:t>
          </a:r>
          <a:endParaRPr lang="ru-RU"/>
        </a:p>
      </dgm:t>
    </dgm:pt>
    <dgm:pt modelId="{BE2025E1-A0FE-4907-A186-2CA99394F11C}" type="parTrans" cxnId="{5936358C-609F-48CE-A08D-2A8D1A8564E2}">
      <dgm:prSet/>
      <dgm:spPr/>
      <dgm:t>
        <a:bodyPr/>
        <a:lstStyle/>
        <a:p>
          <a:endParaRPr lang="ru-RU"/>
        </a:p>
      </dgm:t>
    </dgm:pt>
    <dgm:pt modelId="{6451A2FD-A17F-465B-B446-A138C3DB007F}" type="sibTrans" cxnId="{5936358C-609F-48CE-A08D-2A8D1A8564E2}">
      <dgm:prSet/>
      <dgm:spPr/>
      <dgm:t>
        <a:bodyPr/>
        <a:lstStyle/>
        <a:p>
          <a:endParaRPr lang="ru-RU"/>
        </a:p>
      </dgm:t>
    </dgm:pt>
    <dgm:pt modelId="{E5A05305-BE6C-419D-B3D0-33B6C4666AEC}">
      <dgm:prSet/>
      <dgm:spPr/>
      <dgm:t>
        <a:bodyPr/>
        <a:lstStyle/>
        <a:p>
          <a:pPr rtl="0"/>
          <a:r>
            <a:rPr lang="ru-RU" smtClean="0"/>
            <a:t>1.  Мемлекет аясының дамуы оның мәдениетінің дамуымен байланысты (алғашқы өркениет елдері: Вавилон, Троя).</a:t>
          </a:r>
          <a:endParaRPr lang="ru-RU"/>
        </a:p>
      </dgm:t>
    </dgm:pt>
    <dgm:pt modelId="{59F8A425-219F-4164-84A9-67F29CDE6318}" type="parTrans" cxnId="{05A13A08-225A-4061-A7BA-1B9A519ED3C1}">
      <dgm:prSet/>
      <dgm:spPr/>
      <dgm:t>
        <a:bodyPr/>
        <a:lstStyle/>
        <a:p>
          <a:endParaRPr lang="ru-RU"/>
        </a:p>
      </dgm:t>
    </dgm:pt>
    <dgm:pt modelId="{46B39761-FDC8-4598-8C2C-B1D65270E053}" type="sibTrans" cxnId="{05A13A08-225A-4061-A7BA-1B9A519ED3C1}">
      <dgm:prSet/>
      <dgm:spPr/>
      <dgm:t>
        <a:bodyPr/>
        <a:lstStyle/>
        <a:p>
          <a:endParaRPr lang="ru-RU"/>
        </a:p>
      </dgm:t>
    </dgm:pt>
    <dgm:pt modelId="{6E5B90B0-0AAE-4C89-A977-0B37177F9EEF}">
      <dgm:prSet/>
      <dgm:spPr/>
      <dgm:t>
        <a:bodyPr/>
        <a:lstStyle/>
        <a:p>
          <a:pPr rtl="0"/>
          <a:r>
            <a:rPr lang="ru-RU" smtClean="0"/>
            <a:t>2. Мемлекеттің дамуы оның сауда, идея, басқа да өндірістік белгілерінің дамуымен сипатталады (Англия, Франция).</a:t>
          </a:r>
          <a:endParaRPr lang="ru-RU"/>
        </a:p>
      </dgm:t>
    </dgm:pt>
    <dgm:pt modelId="{1D5CF9A7-668C-43C3-BDC1-5BAFA431503B}" type="parTrans" cxnId="{0AA8B606-B928-4C58-99BE-401CBC01EABE}">
      <dgm:prSet/>
      <dgm:spPr/>
      <dgm:t>
        <a:bodyPr/>
        <a:lstStyle/>
        <a:p>
          <a:endParaRPr lang="ru-RU"/>
        </a:p>
      </dgm:t>
    </dgm:pt>
    <dgm:pt modelId="{2A1A7DD0-EDDE-4594-8B17-44B5731A4231}" type="sibTrans" cxnId="{0AA8B606-B928-4C58-99BE-401CBC01EABE}">
      <dgm:prSet/>
      <dgm:spPr/>
      <dgm:t>
        <a:bodyPr/>
        <a:lstStyle/>
        <a:p>
          <a:endParaRPr lang="ru-RU"/>
        </a:p>
      </dgm:t>
    </dgm:pt>
    <dgm:pt modelId="{527307CC-B6DA-4D15-8DF5-11B014A4F53C}">
      <dgm:prSet/>
      <dgm:spPr/>
      <dgm:t>
        <a:bodyPr/>
        <a:lstStyle/>
        <a:p>
          <a:pPr rtl="0"/>
          <a:r>
            <a:rPr lang="ru-RU" smtClean="0"/>
            <a:t>3. Мемлекеттің дамуы мен территориясының кеңеюі кішкентай территорияларды жаулап немесе өз еріктерімен қосып алуы (Осман империясы).</a:t>
          </a:r>
          <a:endParaRPr lang="ru-RU"/>
        </a:p>
      </dgm:t>
    </dgm:pt>
    <dgm:pt modelId="{B603C3DB-137B-4296-B88F-1D1EB570D8FF}" type="parTrans" cxnId="{F83E9DB3-CCC8-4FCE-BFBE-58A731D90D85}">
      <dgm:prSet/>
      <dgm:spPr/>
      <dgm:t>
        <a:bodyPr/>
        <a:lstStyle/>
        <a:p>
          <a:endParaRPr lang="ru-RU"/>
        </a:p>
      </dgm:t>
    </dgm:pt>
    <dgm:pt modelId="{10003AD0-53E1-4D05-B413-E5700AEE8D2F}" type="sibTrans" cxnId="{F83E9DB3-CCC8-4FCE-BFBE-58A731D90D85}">
      <dgm:prSet/>
      <dgm:spPr/>
      <dgm:t>
        <a:bodyPr/>
        <a:lstStyle/>
        <a:p>
          <a:endParaRPr lang="ru-RU"/>
        </a:p>
      </dgm:t>
    </dgm:pt>
    <dgm:pt modelId="{1C9C4946-C947-42F8-B366-25CC9B27FC64}" type="pres">
      <dgm:prSet presAssocID="{E121F46D-23F6-473D-B453-F7BB15129244}" presName="linear" presStyleCnt="0">
        <dgm:presLayoutVars>
          <dgm:animLvl val="lvl"/>
          <dgm:resizeHandles val="exact"/>
        </dgm:presLayoutVars>
      </dgm:prSet>
      <dgm:spPr/>
      <dgm:t>
        <a:bodyPr/>
        <a:lstStyle/>
        <a:p>
          <a:endParaRPr lang="ru-RU"/>
        </a:p>
      </dgm:t>
    </dgm:pt>
    <dgm:pt modelId="{06D8DC45-F111-4F8C-819B-910036FB1C17}" type="pres">
      <dgm:prSet presAssocID="{6521B4AE-3D8E-4A95-B3FD-EAF8B580BA03}" presName="parentText" presStyleLbl="node1" presStyleIdx="0" presStyleCnt="4">
        <dgm:presLayoutVars>
          <dgm:chMax val="0"/>
          <dgm:bulletEnabled val="1"/>
        </dgm:presLayoutVars>
      </dgm:prSet>
      <dgm:spPr/>
      <dgm:t>
        <a:bodyPr/>
        <a:lstStyle/>
        <a:p>
          <a:endParaRPr lang="ru-RU"/>
        </a:p>
      </dgm:t>
    </dgm:pt>
    <dgm:pt modelId="{F96AF1A4-E100-4E4F-BA83-C4047EB375BB}" type="pres">
      <dgm:prSet presAssocID="{6451A2FD-A17F-465B-B446-A138C3DB007F}" presName="spacer" presStyleCnt="0"/>
      <dgm:spPr/>
    </dgm:pt>
    <dgm:pt modelId="{C7AE37AB-A86A-40DB-A683-62C7E661292F}" type="pres">
      <dgm:prSet presAssocID="{E5A05305-BE6C-419D-B3D0-33B6C4666AEC}" presName="parentText" presStyleLbl="node1" presStyleIdx="1" presStyleCnt="4">
        <dgm:presLayoutVars>
          <dgm:chMax val="0"/>
          <dgm:bulletEnabled val="1"/>
        </dgm:presLayoutVars>
      </dgm:prSet>
      <dgm:spPr/>
      <dgm:t>
        <a:bodyPr/>
        <a:lstStyle/>
        <a:p>
          <a:endParaRPr lang="ru-RU"/>
        </a:p>
      </dgm:t>
    </dgm:pt>
    <dgm:pt modelId="{4B2ECA62-71C4-487A-A92B-6D4A688DCB7B}" type="pres">
      <dgm:prSet presAssocID="{46B39761-FDC8-4598-8C2C-B1D65270E053}" presName="spacer" presStyleCnt="0"/>
      <dgm:spPr/>
    </dgm:pt>
    <dgm:pt modelId="{840A654F-39E4-41F4-8E62-CE6A2DAB44DC}" type="pres">
      <dgm:prSet presAssocID="{6E5B90B0-0AAE-4C89-A977-0B37177F9EEF}" presName="parentText" presStyleLbl="node1" presStyleIdx="2" presStyleCnt="4">
        <dgm:presLayoutVars>
          <dgm:chMax val="0"/>
          <dgm:bulletEnabled val="1"/>
        </dgm:presLayoutVars>
      </dgm:prSet>
      <dgm:spPr/>
      <dgm:t>
        <a:bodyPr/>
        <a:lstStyle/>
        <a:p>
          <a:endParaRPr lang="ru-RU"/>
        </a:p>
      </dgm:t>
    </dgm:pt>
    <dgm:pt modelId="{8E3431D5-21CE-4890-B80C-36882B64AD5D}" type="pres">
      <dgm:prSet presAssocID="{2A1A7DD0-EDDE-4594-8B17-44B5731A4231}" presName="spacer" presStyleCnt="0"/>
      <dgm:spPr/>
    </dgm:pt>
    <dgm:pt modelId="{9DF9BCB8-0467-48E7-804C-3DBBB61E3864}" type="pres">
      <dgm:prSet presAssocID="{527307CC-B6DA-4D15-8DF5-11B014A4F53C}" presName="parentText" presStyleLbl="node1" presStyleIdx="3" presStyleCnt="4">
        <dgm:presLayoutVars>
          <dgm:chMax val="0"/>
          <dgm:bulletEnabled val="1"/>
        </dgm:presLayoutVars>
      </dgm:prSet>
      <dgm:spPr/>
      <dgm:t>
        <a:bodyPr/>
        <a:lstStyle/>
        <a:p>
          <a:endParaRPr lang="ru-RU"/>
        </a:p>
      </dgm:t>
    </dgm:pt>
  </dgm:ptLst>
  <dgm:cxnLst>
    <dgm:cxn modelId="{4555D574-9296-4A63-8592-468BB3453D31}" type="presOf" srcId="{6E5B90B0-0AAE-4C89-A977-0B37177F9EEF}" destId="{840A654F-39E4-41F4-8E62-CE6A2DAB44DC}" srcOrd="0" destOrd="0" presId="urn:microsoft.com/office/officeart/2005/8/layout/vList2"/>
    <dgm:cxn modelId="{C854D305-3B95-4744-ADCF-CC5AEC7AC723}" type="presOf" srcId="{E5A05305-BE6C-419D-B3D0-33B6C4666AEC}" destId="{C7AE37AB-A86A-40DB-A683-62C7E661292F}" srcOrd="0" destOrd="0" presId="urn:microsoft.com/office/officeart/2005/8/layout/vList2"/>
    <dgm:cxn modelId="{19135901-D221-462A-B58C-F9B3EEC8FC7B}" type="presOf" srcId="{E121F46D-23F6-473D-B453-F7BB15129244}" destId="{1C9C4946-C947-42F8-B366-25CC9B27FC64}" srcOrd="0" destOrd="0" presId="urn:microsoft.com/office/officeart/2005/8/layout/vList2"/>
    <dgm:cxn modelId="{05A13A08-225A-4061-A7BA-1B9A519ED3C1}" srcId="{E121F46D-23F6-473D-B453-F7BB15129244}" destId="{E5A05305-BE6C-419D-B3D0-33B6C4666AEC}" srcOrd="1" destOrd="0" parTransId="{59F8A425-219F-4164-84A9-67F29CDE6318}" sibTransId="{46B39761-FDC8-4598-8C2C-B1D65270E053}"/>
    <dgm:cxn modelId="{0AA8B606-B928-4C58-99BE-401CBC01EABE}" srcId="{E121F46D-23F6-473D-B453-F7BB15129244}" destId="{6E5B90B0-0AAE-4C89-A977-0B37177F9EEF}" srcOrd="2" destOrd="0" parTransId="{1D5CF9A7-668C-43C3-BDC1-5BAFA431503B}" sibTransId="{2A1A7DD0-EDDE-4594-8B17-44B5731A4231}"/>
    <dgm:cxn modelId="{F83E9DB3-CCC8-4FCE-BFBE-58A731D90D85}" srcId="{E121F46D-23F6-473D-B453-F7BB15129244}" destId="{527307CC-B6DA-4D15-8DF5-11B014A4F53C}" srcOrd="3" destOrd="0" parTransId="{B603C3DB-137B-4296-B88F-1D1EB570D8FF}" sibTransId="{10003AD0-53E1-4D05-B413-E5700AEE8D2F}"/>
    <dgm:cxn modelId="{5936358C-609F-48CE-A08D-2A8D1A8564E2}" srcId="{E121F46D-23F6-473D-B453-F7BB15129244}" destId="{6521B4AE-3D8E-4A95-B3FD-EAF8B580BA03}" srcOrd="0" destOrd="0" parTransId="{BE2025E1-A0FE-4907-A186-2CA99394F11C}" sibTransId="{6451A2FD-A17F-465B-B446-A138C3DB007F}"/>
    <dgm:cxn modelId="{61F703F7-F782-47BD-B158-BD3105CC7C47}" type="presOf" srcId="{6521B4AE-3D8E-4A95-B3FD-EAF8B580BA03}" destId="{06D8DC45-F111-4F8C-819B-910036FB1C17}" srcOrd="0" destOrd="0" presId="urn:microsoft.com/office/officeart/2005/8/layout/vList2"/>
    <dgm:cxn modelId="{42E7EDCE-7BCF-48A5-950F-622390F980C7}" type="presOf" srcId="{527307CC-B6DA-4D15-8DF5-11B014A4F53C}" destId="{9DF9BCB8-0467-48E7-804C-3DBBB61E3864}" srcOrd="0" destOrd="0" presId="urn:microsoft.com/office/officeart/2005/8/layout/vList2"/>
    <dgm:cxn modelId="{EE46E04A-E9B5-4D84-B2C1-88639FF00994}" type="presParOf" srcId="{1C9C4946-C947-42F8-B366-25CC9B27FC64}" destId="{06D8DC45-F111-4F8C-819B-910036FB1C17}" srcOrd="0" destOrd="0" presId="urn:microsoft.com/office/officeart/2005/8/layout/vList2"/>
    <dgm:cxn modelId="{22D98B71-8801-42D6-A290-5C95791043E5}" type="presParOf" srcId="{1C9C4946-C947-42F8-B366-25CC9B27FC64}" destId="{F96AF1A4-E100-4E4F-BA83-C4047EB375BB}" srcOrd="1" destOrd="0" presId="urn:microsoft.com/office/officeart/2005/8/layout/vList2"/>
    <dgm:cxn modelId="{393C5795-FA6F-4124-A45C-F6B6D9996E63}" type="presParOf" srcId="{1C9C4946-C947-42F8-B366-25CC9B27FC64}" destId="{C7AE37AB-A86A-40DB-A683-62C7E661292F}" srcOrd="2" destOrd="0" presId="urn:microsoft.com/office/officeart/2005/8/layout/vList2"/>
    <dgm:cxn modelId="{4C75F28E-A00F-42C4-86B2-B131DE9AC561}" type="presParOf" srcId="{1C9C4946-C947-42F8-B366-25CC9B27FC64}" destId="{4B2ECA62-71C4-487A-A92B-6D4A688DCB7B}" srcOrd="3" destOrd="0" presId="urn:microsoft.com/office/officeart/2005/8/layout/vList2"/>
    <dgm:cxn modelId="{048A622A-AB36-404E-81C3-58DBAB37599A}" type="presParOf" srcId="{1C9C4946-C947-42F8-B366-25CC9B27FC64}" destId="{840A654F-39E4-41F4-8E62-CE6A2DAB44DC}" srcOrd="4" destOrd="0" presId="urn:microsoft.com/office/officeart/2005/8/layout/vList2"/>
    <dgm:cxn modelId="{84140313-C428-460B-95B1-BC56102429C1}" type="presParOf" srcId="{1C9C4946-C947-42F8-B366-25CC9B27FC64}" destId="{8E3431D5-21CE-4890-B80C-36882B64AD5D}" srcOrd="5" destOrd="0" presId="urn:microsoft.com/office/officeart/2005/8/layout/vList2"/>
    <dgm:cxn modelId="{86C33C2C-C2D7-4BCD-B14F-4CE20E31840D}" type="presParOf" srcId="{1C9C4946-C947-42F8-B366-25CC9B27FC64}" destId="{9DF9BCB8-0467-48E7-804C-3DBBB61E386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B5FCACC-CB84-4292-B9C0-875235E618D7}"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RU"/>
        </a:p>
      </dgm:t>
    </dgm:pt>
    <dgm:pt modelId="{DD4ACA1F-DBB3-43A3-9ABA-EE1BEE68D6E3}">
      <dgm:prSet/>
      <dgm:spPr/>
      <dgm:t>
        <a:bodyPr/>
        <a:lstStyle/>
        <a:p>
          <a:pPr rtl="0"/>
          <a:r>
            <a:rPr lang="ru-RU" dirty="0" smtClean="0"/>
            <a:t>4. </a:t>
          </a:r>
          <a:r>
            <a:rPr lang="ru-RU" dirty="0" err="1" smtClean="0"/>
            <a:t>Шекара</a:t>
          </a:r>
          <a:r>
            <a:rPr lang="ru-RU" dirty="0" smtClean="0"/>
            <a:t> мен </a:t>
          </a:r>
          <a:r>
            <a:rPr lang="ru-RU" dirty="0" err="1" smtClean="0"/>
            <a:t>перифериялық</a:t>
          </a:r>
          <a:r>
            <a:rPr lang="ru-RU" dirty="0" smtClean="0"/>
            <a:t> </a:t>
          </a:r>
          <a:r>
            <a:rPr lang="ru-RU" dirty="0" err="1" smtClean="0"/>
            <a:t>территориялар</a:t>
          </a:r>
          <a:r>
            <a:rPr lang="ru-RU" dirty="0" smtClean="0"/>
            <a:t> </a:t>
          </a:r>
          <a:r>
            <a:rPr lang="ru-RU" dirty="0" err="1" smtClean="0"/>
            <a:t>мемлекеттің</a:t>
          </a:r>
          <a:r>
            <a:rPr lang="ru-RU" dirty="0" smtClean="0"/>
            <a:t> масштабы мен </a:t>
          </a:r>
          <a:r>
            <a:rPr lang="ru-RU" dirty="0" err="1" smtClean="0"/>
            <a:t>күштілігі</a:t>
          </a:r>
          <a:r>
            <a:rPr lang="ru-RU" dirty="0" smtClean="0"/>
            <a:t> мен </a:t>
          </a:r>
          <a:r>
            <a:rPr lang="ru-RU" dirty="0" err="1" smtClean="0"/>
            <a:t>әлсіздігін</a:t>
          </a:r>
          <a:r>
            <a:rPr lang="ru-RU" dirty="0" smtClean="0"/>
            <a:t> </a:t>
          </a:r>
          <a:r>
            <a:rPr lang="ru-RU" dirty="0" err="1" smtClean="0"/>
            <a:t>көрсетеді</a:t>
          </a:r>
          <a:r>
            <a:rPr lang="ru-RU" dirty="0" smtClean="0"/>
            <a:t> (Англия ,Испания </a:t>
          </a:r>
          <a:r>
            <a:rPr lang="ru-RU" dirty="0" err="1" smtClean="0"/>
            <a:t>метрополиялары</a:t>
          </a:r>
          <a:r>
            <a:rPr lang="ru-RU" dirty="0" smtClean="0"/>
            <a:t>)</a:t>
          </a:r>
          <a:endParaRPr lang="ru-RU" dirty="0"/>
        </a:p>
      </dgm:t>
    </dgm:pt>
    <dgm:pt modelId="{2E73D466-871D-4816-AD23-81695CB7EB94}" type="parTrans" cxnId="{A4B6A595-A64B-44C7-A75F-3C863F902197}">
      <dgm:prSet/>
      <dgm:spPr/>
      <dgm:t>
        <a:bodyPr/>
        <a:lstStyle/>
        <a:p>
          <a:endParaRPr lang="ru-RU"/>
        </a:p>
      </dgm:t>
    </dgm:pt>
    <dgm:pt modelId="{0F4BC743-ED12-4DA5-9414-3430472B7CB9}" type="sibTrans" cxnId="{A4B6A595-A64B-44C7-A75F-3C863F902197}">
      <dgm:prSet/>
      <dgm:spPr/>
      <dgm:t>
        <a:bodyPr/>
        <a:lstStyle/>
        <a:p>
          <a:endParaRPr lang="ru-RU"/>
        </a:p>
      </dgm:t>
    </dgm:pt>
    <dgm:pt modelId="{E94E50EC-54AC-42F7-9396-49C30B20DEB8}">
      <dgm:prSet/>
      <dgm:spPr/>
      <dgm:t>
        <a:bodyPr/>
        <a:lstStyle/>
        <a:p>
          <a:pPr rtl="0"/>
          <a:r>
            <a:rPr lang="ru-RU" smtClean="0"/>
            <a:t>5.  Мемлекет өзінің дамуында аса ерекше құндылықтарға назар аударады немесе жаңа жерлердің игерілуі басталады (АҚШ)</a:t>
          </a:r>
          <a:endParaRPr lang="ru-RU"/>
        </a:p>
      </dgm:t>
    </dgm:pt>
    <dgm:pt modelId="{2B0B703F-AF69-4686-B432-608E01688389}" type="parTrans" cxnId="{13BD1DE2-519B-490C-9E9F-CE2C84FAEB9F}">
      <dgm:prSet/>
      <dgm:spPr/>
      <dgm:t>
        <a:bodyPr/>
        <a:lstStyle/>
        <a:p>
          <a:endParaRPr lang="ru-RU"/>
        </a:p>
      </dgm:t>
    </dgm:pt>
    <dgm:pt modelId="{3A7618C8-03B8-4F39-8295-C79DFEEA356A}" type="sibTrans" cxnId="{13BD1DE2-519B-490C-9E9F-CE2C84FAEB9F}">
      <dgm:prSet/>
      <dgm:spPr/>
      <dgm:t>
        <a:bodyPr/>
        <a:lstStyle/>
        <a:p>
          <a:endParaRPr lang="ru-RU"/>
        </a:p>
      </dgm:t>
    </dgm:pt>
    <dgm:pt modelId="{F432FB5D-CD96-4ECD-A323-C17B484AC423}">
      <dgm:prSet/>
      <dgm:spPr/>
      <dgm:t>
        <a:bodyPr/>
        <a:lstStyle/>
        <a:p>
          <a:pPr rtl="0"/>
          <a:r>
            <a:rPr lang="ru-RU" smtClean="0"/>
            <a:t>6. Ескі жоғары өркениеттен енді перифериялық жаңа өркениетке көшу (Азия) </a:t>
          </a:r>
          <a:endParaRPr lang="ru-RU"/>
        </a:p>
      </dgm:t>
    </dgm:pt>
    <dgm:pt modelId="{77474906-0976-405B-8156-EEBE8C08F6D5}" type="parTrans" cxnId="{CB293676-4A4A-482F-B9DA-922D520AD694}">
      <dgm:prSet/>
      <dgm:spPr/>
      <dgm:t>
        <a:bodyPr/>
        <a:lstStyle/>
        <a:p>
          <a:endParaRPr lang="ru-RU"/>
        </a:p>
      </dgm:t>
    </dgm:pt>
    <dgm:pt modelId="{83C2D6CE-8C01-4206-9F32-104E4326D973}" type="sibTrans" cxnId="{CB293676-4A4A-482F-B9DA-922D520AD694}">
      <dgm:prSet/>
      <dgm:spPr/>
      <dgm:t>
        <a:bodyPr/>
        <a:lstStyle/>
        <a:p>
          <a:endParaRPr lang="ru-RU"/>
        </a:p>
      </dgm:t>
    </dgm:pt>
    <dgm:pt modelId="{92D438D8-2E14-4A48-AB20-E846F8DBA62C}">
      <dgm:prSet/>
      <dgm:spPr/>
      <dgm:t>
        <a:bodyPr/>
        <a:lstStyle/>
        <a:p>
          <a:pPr rtl="0"/>
          <a:r>
            <a:rPr lang="ru-RU" smtClean="0"/>
            <a:t>7.  Жалпы барлық өркениеттің қосылуы </a:t>
          </a:r>
          <a:endParaRPr lang="ru-RU"/>
        </a:p>
      </dgm:t>
    </dgm:pt>
    <dgm:pt modelId="{368DC51F-359A-403D-BB20-85F37443731E}" type="parTrans" cxnId="{B052A107-52DE-4207-8047-55B68D7A47A9}">
      <dgm:prSet/>
      <dgm:spPr/>
      <dgm:t>
        <a:bodyPr/>
        <a:lstStyle/>
        <a:p>
          <a:endParaRPr lang="ru-RU"/>
        </a:p>
      </dgm:t>
    </dgm:pt>
    <dgm:pt modelId="{25F72E43-88D6-453E-A7CD-5B27422B5E3C}" type="sibTrans" cxnId="{B052A107-52DE-4207-8047-55B68D7A47A9}">
      <dgm:prSet/>
      <dgm:spPr/>
      <dgm:t>
        <a:bodyPr/>
        <a:lstStyle/>
        <a:p>
          <a:endParaRPr lang="ru-RU"/>
        </a:p>
      </dgm:t>
    </dgm:pt>
    <dgm:pt modelId="{AC3941A6-23E4-4982-9451-4FCAB61B2011}" type="pres">
      <dgm:prSet presAssocID="{6B5FCACC-CB84-4292-B9C0-875235E618D7}" presName="linear" presStyleCnt="0">
        <dgm:presLayoutVars>
          <dgm:animLvl val="lvl"/>
          <dgm:resizeHandles val="exact"/>
        </dgm:presLayoutVars>
      </dgm:prSet>
      <dgm:spPr/>
      <dgm:t>
        <a:bodyPr/>
        <a:lstStyle/>
        <a:p>
          <a:endParaRPr lang="ru-RU"/>
        </a:p>
      </dgm:t>
    </dgm:pt>
    <dgm:pt modelId="{97139759-D4B1-403C-B98C-22E559C9CC09}" type="pres">
      <dgm:prSet presAssocID="{DD4ACA1F-DBB3-43A3-9ABA-EE1BEE68D6E3}" presName="parentText" presStyleLbl="node1" presStyleIdx="0" presStyleCnt="4">
        <dgm:presLayoutVars>
          <dgm:chMax val="0"/>
          <dgm:bulletEnabled val="1"/>
        </dgm:presLayoutVars>
      </dgm:prSet>
      <dgm:spPr/>
      <dgm:t>
        <a:bodyPr/>
        <a:lstStyle/>
        <a:p>
          <a:endParaRPr lang="ru-RU"/>
        </a:p>
      </dgm:t>
    </dgm:pt>
    <dgm:pt modelId="{E9825169-FFBF-48F4-9988-6CD9A762367D}" type="pres">
      <dgm:prSet presAssocID="{0F4BC743-ED12-4DA5-9414-3430472B7CB9}" presName="spacer" presStyleCnt="0"/>
      <dgm:spPr/>
    </dgm:pt>
    <dgm:pt modelId="{67564278-9669-4D59-90C6-AA504922F007}" type="pres">
      <dgm:prSet presAssocID="{E94E50EC-54AC-42F7-9396-49C30B20DEB8}" presName="parentText" presStyleLbl="node1" presStyleIdx="1" presStyleCnt="4">
        <dgm:presLayoutVars>
          <dgm:chMax val="0"/>
          <dgm:bulletEnabled val="1"/>
        </dgm:presLayoutVars>
      </dgm:prSet>
      <dgm:spPr/>
      <dgm:t>
        <a:bodyPr/>
        <a:lstStyle/>
        <a:p>
          <a:endParaRPr lang="ru-RU"/>
        </a:p>
      </dgm:t>
    </dgm:pt>
    <dgm:pt modelId="{8905DBFB-30CB-4A23-937C-9904066A18A8}" type="pres">
      <dgm:prSet presAssocID="{3A7618C8-03B8-4F39-8295-C79DFEEA356A}" presName="spacer" presStyleCnt="0"/>
      <dgm:spPr/>
    </dgm:pt>
    <dgm:pt modelId="{40E6D262-E155-4288-A3A8-F6386EBE11F2}" type="pres">
      <dgm:prSet presAssocID="{F432FB5D-CD96-4ECD-A323-C17B484AC423}" presName="parentText" presStyleLbl="node1" presStyleIdx="2" presStyleCnt="4">
        <dgm:presLayoutVars>
          <dgm:chMax val="0"/>
          <dgm:bulletEnabled val="1"/>
        </dgm:presLayoutVars>
      </dgm:prSet>
      <dgm:spPr/>
      <dgm:t>
        <a:bodyPr/>
        <a:lstStyle/>
        <a:p>
          <a:endParaRPr lang="ru-RU"/>
        </a:p>
      </dgm:t>
    </dgm:pt>
    <dgm:pt modelId="{4C7B80A3-5549-49FF-8A75-4132004A10B7}" type="pres">
      <dgm:prSet presAssocID="{83C2D6CE-8C01-4206-9F32-104E4326D973}" presName="spacer" presStyleCnt="0"/>
      <dgm:spPr/>
    </dgm:pt>
    <dgm:pt modelId="{45E8196B-920D-4DF9-BA03-9F4E72AEBC9D}" type="pres">
      <dgm:prSet presAssocID="{92D438D8-2E14-4A48-AB20-E846F8DBA62C}" presName="parentText" presStyleLbl="node1" presStyleIdx="3" presStyleCnt="4">
        <dgm:presLayoutVars>
          <dgm:chMax val="0"/>
          <dgm:bulletEnabled val="1"/>
        </dgm:presLayoutVars>
      </dgm:prSet>
      <dgm:spPr/>
      <dgm:t>
        <a:bodyPr/>
        <a:lstStyle/>
        <a:p>
          <a:endParaRPr lang="ru-RU"/>
        </a:p>
      </dgm:t>
    </dgm:pt>
  </dgm:ptLst>
  <dgm:cxnLst>
    <dgm:cxn modelId="{CD3AD8FC-3657-42DB-9C82-FD06164BCEF2}" type="presOf" srcId="{92D438D8-2E14-4A48-AB20-E846F8DBA62C}" destId="{45E8196B-920D-4DF9-BA03-9F4E72AEBC9D}" srcOrd="0" destOrd="0" presId="urn:microsoft.com/office/officeart/2005/8/layout/vList2"/>
    <dgm:cxn modelId="{249D0597-F136-4151-9304-401A17BB36C7}" type="presOf" srcId="{F432FB5D-CD96-4ECD-A323-C17B484AC423}" destId="{40E6D262-E155-4288-A3A8-F6386EBE11F2}" srcOrd="0" destOrd="0" presId="urn:microsoft.com/office/officeart/2005/8/layout/vList2"/>
    <dgm:cxn modelId="{A4B6A595-A64B-44C7-A75F-3C863F902197}" srcId="{6B5FCACC-CB84-4292-B9C0-875235E618D7}" destId="{DD4ACA1F-DBB3-43A3-9ABA-EE1BEE68D6E3}" srcOrd="0" destOrd="0" parTransId="{2E73D466-871D-4816-AD23-81695CB7EB94}" sibTransId="{0F4BC743-ED12-4DA5-9414-3430472B7CB9}"/>
    <dgm:cxn modelId="{0FD2F1F6-0995-4348-BF39-BC1C1C83BE44}" type="presOf" srcId="{6B5FCACC-CB84-4292-B9C0-875235E618D7}" destId="{AC3941A6-23E4-4982-9451-4FCAB61B2011}" srcOrd="0" destOrd="0" presId="urn:microsoft.com/office/officeart/2005/8/layout/vList2"/>
    <dgm:cxn modelId="{CB293676-4A4A-482F-B9DA-922D520AD694}" srcId="{6B5FCACC-CB84-4292-B9C0-875235E618D7}" destId="{F432FB5D-CD96-4ECD-A323-C17B484AC423}" srcOrd="2" destOrd="0" parTransId="{77474906-0976-405B-8156-EEBE8C08F6D5}" sibTransId="{83C2D6CE-8C01-4206-9F32-104E4326D973}"/>
    <dgm:cxn modelId="{A449947E-E7F9-4185-B556-E855691437E5}" type="presOf" srcId="{DD4ACA1F-DBB3-43A3-9ABA-EE1BEE68D6E3}" destId="{97139759-D4B1-403C-B98C-22E559C9CC09}" srcOrd="0" destOrd="0" presId="urn:microsoft.com/office/officeart/2005/8/layout/vList2"/>
    <dgm:cxn modelId="{E00565BB-9DE1-4373-B972-2C3429357BA6}" type="presOf" srcId="{E94E50EC-54AC-42F7-9396-49C30B20DEB8}" destId="{67564278-9669-4D59-90C6-AA504922F007}" srcOrd="0" destOrd="0" presId="urn:microsoft.com/office/officeart/2005/8/layout/vList2"/>
    <dgm:cxn modelId="{B052A107-52DE-4207-8047-55B68D7A47A9}" srcId="{6B5FCACC-CB84-4292-B9C0-875235E618D7}" destId="{92D438D8-2E14-4A48-AB20-E846F8DBA62C}" srcOrd="3" destOrd="0" parTransId="{368DC51F-359A-403D-BB20-85F37443731E}" sibTransId="{25F72E43-88D6-453E-A7CD-5B27422B5E3C}"/>
    <dgm:cxn modelId="{13BD1DE2-519B-490C-9E9F-CE2C84FAEB9F}" srcId="{6B5FCACC-CB84-4292-B9C0-875235E618D7}" destId="{E94E50EC-54AC-42F7-9396-49C30B20DEB8}" srcOrd="1" destOrd="0" parTransId="{2B0B703F-AF69-4686-B432-608E01688389}" sibTransId="{3A7618C8-03B8-4F39-8295-C79DFEEA356A}"/>
    <dgm:cxn modelId="{F4AD0E6C-818F-4386-A928-7AA96D7C9C54}" type="presParOf" srcId="{AC3941A6-23E4-4982-9451-4FCAB61B2011}" destId="{97139759-D4B1-403C-B98C-22E559C9CC09}" srcOrd="0" destOrd="0" presId="urn:microsoft.com/office/officeart/2005/8/layout/vList2"/>
    <dgm:cxn modelId="{ACB0953B-A95B-43B5-908E-9B624DCDA706}" type="presParOf" srcId="{AC3941A6-23E4-4982-9451-4FCAB61B2011}" destId="{E9825169-FFBF-48F4-9988-6CD9A762367D}" srcOrd="1" destOrd="0" presId="urn:microsoft.com/office/officeart/2005/8/layout/vList2"/>
    <dgm:cxn modelId="{9FFC636A-F590-48CB-81EB-E326F58CD329}" type="presParOf" srcId="{AC3941A6-23E4-4982-9451-4FCAB61B2011}" destId="{67564278-9669-4D59-90C6-AA504922F007}" srcOrd="2" destOrd="0" presId="urn:microsoft.com/office/officeart/2005/8/layout/vList2"/>
    <dgm:cxn modelId="{5EA4C68E-6F9F-4A5E-8207-8B4B55B7665F}" type="presParOf" srcId="{AC3941A6-23E4-4982-9451-4FCAB61B2011}" destId="{8905DBFB-30CB-4A23-937C-9904066A18A8}" srcOrd="3" destOrd="0" presId="urn:microsoft.com/office/officeart/2005/8/layout/vList2"/>
    <dgm:cxn modelId="{D0321120-8EAC-4E1D-8693-EF0393C0B47F}" type="presParOf" srcId="{AC3941A6-23E4-4982-9451-4FCAB61B2011}" destId="{40E6D262-E155-4288-A3A8-F6386EBE11F2}" srcOrd="4" destOrd="0" presId="urn:microsoft.com/office/officeart/2005/8/layout/vList2"/>
    <dgm:cxn modelId="{652C0B89-C515-4C07-BD27-60AC6843E2E0}" type="presParOf" srcId="{AC3941A6-23E4-4982-9451-4FCAB61B2011}" destId="{4C7B80A3-5549-49FF-8A75-4132004A10B7}" srcOrd="5" destOrd="0" presId="urn:microsoft.com/office/officeart/2005/8/layout/vList2"/>
    <dgm:cxn modelId="{EF491B03-77D7-483B-BE50-876DF0152156}" type="presParOf" srcId="{AC3941A6-23E4-4982-9451-4FCAB61B2011}" destId="{45E8196B-920D-4DF9-BA03-9F4E72AEBC9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5A7D66-6ED8-4FDD-95CD-8843F34947E2}">
      <dsp:nvSpPr>
        <dsp:cNvPr id="0" name=""/>
        <dsp:cNvSpPr/>
      </dsp:nvSpPr>
      <dsp:spPr>
        <a:xfrm>
          <a:off x="6023" y="0"/>
          <a:ext cx="2435508" cy="5904656"/>
        </a:xfrm>
        <a:prstGeom prst="roundRect">
          <a:avLst>
            <a:gd name="adj" fmla="val 10000"/>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err="1" smtClean="0"/>
            <a:t>Өз</a:t>
          </a:r>
          <a:r>
            <a:rPr lang="ru-RU" sz="1700" kern="1200" dirty="0" smtClean="0"/>
            <a:t> </a:t>
          </a:r>
          <a:r>
            <a:rPr lang="ru-RU" sz="1700" kern="1200" dirty="0" err="1" smtClean="0"/>
            <a:t>дамуында</a:t>
          </a:r>
          <a:r>
            <a:rPr lang="ru-RU" sz="1700" kern="1200" dirty="0" smtClean="0"/>
            <a:t> </a:t>
          </a:r>
          <a:r>
            <a:rPr lang="ru-RU" sz="1700" kern="1200" dirty="0" err="1" smtClean="0"/>
            <a:t>геосаясат</a:t>
          </a:r>
          <a:r>
            <a:rPr lang="ru-RU" sz="1700" kern="1200" dirty="0" smtClean="0"/>
            <a:t> </a:t>
          </a:r>
          <a:r>
            <a:rPr lang="ru-RU" sz="1700" kern="1200" dirty="0" err="1" smtClean="0"/>
            <a:t>саяси</a:t>
          </a:r>
          <a:r>
            <a:rPr lang="ru-RU" sz="1700" kern="1200" dirty="0" smtClean="0"/>
            <a:t> география </a:t>
          </a:r>
          <a:r>
            <a:rPr lang="ru-RU" sz="1700" kern="1200" dirty="0" err="1" smtClean="0"/>
            <a:t>сияқты</a:t>
          </a:r>
          <a:r>
            <a:rPr lang="ru-RU" sz="1700" kern="1200" dirty="0" smtClean="0"/>
            <a:t>   </a:t>
          </a:r>
          <a:r>
            <a:rPr lang="ru-RU" sz="1700" kern="1200" dirty="0" err="1" smtClean="0"/>
            <a:t>бірнеше</a:t>
          </a:r>
          <a:r>
            <a:rPr lang="ru-RU" sz="1700" kern="1200" dirty="0" smtClean="0"/>
            <a:t> </a:t>
          </a:r>
          <a:r>
            <a:rPr lang="ru-RU" sz="1700" kern="1200" dirty="0" err="1" smtClean="0"/>
            <a:t>кезеңнен</a:t>
          </a:r>
          <a:r>
            <a:rPr lang="ru-RU" sz="1700" kern="1200" dirty="0" smtClean="0"/>
            <a:t> </a:t>
          </a:r>
          <a:r>
            <a:rPr lang="ru-RU" sz="1700" kern="1200" dirty="0" err="1" smtClean="0"/>
            <a:t>өтті</a:t>
          </a:r>
          <a:r>
            <a:rPr lang="ru-RU" sz="1700" kern="1200" dirty="0" smtClean="0"/>
            <a:t>.</a:t>
          </a:r>
          <a:endParaRPr lang="ru-RU" sz="1700" kern="1200" dirty="0"/>
        </a:p>
      </dsp:txBody>
      <dsp:txXfrm>
        <a:off x="77357" y="71334"/>
        <a:ext cx="2292840" cy="5761988"/>
      </dsp:txXfrm>
    </dsp:sp>
    <dsp:sp modelId="{21A3B9A4-7CFD-465F-8A86-70162A504ADA}">
      <dsp:nvSpPr>
        <dsp:cNvPr id="0" name=""/>
        <dsp:cNvSpPr/>
      </dsp:nvSpPr>
      <dsp:spPr>
        <a:xfrm>
          <a:off x="2850697" y="0"/>
          <a:ext cx="2435508" cy="5904656"/>
        </a:xfrm>
        <a:prstGeom prst="roundRect">
          <a:avLst>
            <a:gd name="adj" fmla="val 10000"/>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smtClean="0"/>
            <a:t>Бірінші кезеңі – классикалық геосаясат кезеңі. Ол 19 ғ соңын 20ғ басын қамтып жатыр. Бұл кезде көптеген әскери-саяси қақтығыстар болып жатты,  дүние жүзінің  территориясын бөлу, ал ол нәтижесінде  Бірінші Дүние жүзілік соғысқа келіп соқтырады. Басты идеологтар, геосаясат әкелері ретінде  неміс географы Ф.Ратцель, швед саясаттанушысы Р.Челлен және ағылшын географы Х.Маккиндер саналады.</a:t>
          </a:r>
          <a:endParaRPr lang="ru-RU" sz="1700" kern="1200"/>
        </a:p>
      </dsp:txBody>
      <dsp:txXfrm>
        <a:off x="2922031" y="71334"/>
        <a:ext cx="2292840" cy="5761988"/>
      </dsp:txXfrm>
    </dsp:sp>
    <dsp:sp modelId="{C565DD46-1A76-42E4-BD5F-5D99410A58D8}">
      <dsp:nvSpPr>
        <dsp:cNvPr id="0" name=""/>
        <dsp:cNvSpPr/>
      </dsp:nvSpPr>
      <dsp:spPr>
        <a:xfrm>
          <a:off x="5695371" y="0"/>
          <a:ext cx="2435508" cy="5904656"/>
        </a:xfrm>
        <a:prstGeom prst="roundRect">
          <a:avLst>
            <a:gd name="adj" fmla="val 10000"/>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err="1" smtClean="0"/>
            <a:t>Екінші</a:t>
          </a:r>
          <a:r>
            <a:rPr lang="ru-RU" sz="1700" kern="1200" dirty="0" smtClean="0"/>
            <a:t> </a:t>
          </a:r>
          <a:r>
            <a:rPr lang="ru-RU" sz="1700" kern="1200" dirty="0" err="1" smtClean="0"/>
            <a:t>кезеңі</a:t>
          </a:r>
          <a:r>
            <a:rPr lang="ru-RU" sz="1700" kern="1200" dirty="0" smtClean="0"/>
            <a:t> </a:t>
          </a:r>
          <a:r>
            <a:rPr lang="ru-RU" sz="1700" kern="1200" dirty="0" err="1" smtClean="0"/>
            <a:t>Бірінші</a:t>
          </a:r>
          <a:r>
            <a:rPr lang="ru-RU" sz="1700" kern="1200" dirty="0" smtClean="0"/>
            <a:t> </a:t>
          </a:r>
          <a:r>
            <a:rPr lang="ru-RU" sz="1700" kern="1200" dirty="0" err="1" smtClean="0"/>
            <a:t>және</a:t>
          </a:r>
          <a:r>
            <a:rPr lang="ru-RU" sz="1700" kern="1200" dirty="0" smtClean="0"/>
            <a:t> </a:t>
          </a:r>
          <a:r>
            <a:rPr lang="ru-RU" sz="1700" kern="1200" dirty="0" err="1" smtClean="0"/>
            <a:t>Екінші</a:t>
          </a:r>
          <a:r>
            <a:rPr lang="ru-RU" sz="1700" kern="1200" dirty="0" smtClean="0"/>
            <a:t> </a:t>
          </a:r>
          <a:r>
            <a:rPr lang="ru-RU" sz="1700" kern="1200" dirty="0" err="1" smtClean="0"/>
            <a:t>дүние</a:t>
          </a:r>
          <a:r>
            <a:rPr lang="ru-RU" sz="1700" kern="1200" dirty="0" smtClean="0"/>
            <a:t> </a:t>
          </a:r>
          <a:r>
            <a:rPr lang="ru-RU" sz="1700" kern="1200" dirty="0" err="1" smtClean="0"/>
            <a:t>жүзілік</a:t>
          </a:r>
          <a:r>
            <a:rPr lang="ru-RU" sz="1700" kern="1200" dirty="0" smtClean="0"/>
            <a:t> </a:t>
          </a:r>
          <a:r>
            <a:rPr lang="ru-RU" sz="1700" kern="1200" dirty="0" err="1" smtClean="0"/>
            <a:t>соғыс</a:t>
          </a:r>
          <a:r>
            <a:rPr lang="ru-RU" sz="1700" kern="1200" dirty="0" smtClean="0"/>
            <a:t> </a:t>
          </a:r>
          <a:r>
            <a:rPr lang="ru-RU" sz="1700" kern="1200" dirty="0" err="1" smtClean="0"/>
            <a:t>арасындағы</a:t>
          </a:r>
          <a:r>
            <a:rPr lang="ru-RU" sz="1700" kern="1200" dirty="0" smtClean="0"/>
            <a:t> </a:t>
          </a:r>
          <a:r>
            <a:rPr lang="ru-RU" sz="1700" kern="1200" dirty="0" err="1" smtClean="0"/>
            <a:t>уақыт</a:t>
          </a:r>
          <a:r>
            <a:rPr lang="ru-RU" sz="1700" kern="1200" dirty="0" smtClean="0"/>
            <a:t>, реваншизм </a:t>
          </a:r>
          <a:r>
            <a:rPr lang="ru-RU" sz="1700" kern="1200" dirty="0" err="1" smtClean="0"/>
            <a:t>идеясы</a:t>
          </a:r>
          <a:r>
            <a:rPr lang="ru-RU" sz="1700" kern="1200" dirty="0" smtClean="0"/>
            <a:t> </a:t>
          </a:r>
          <a:r>
            <a:rPr lang="ru-RU" sz="1700" kern="1200" dirty="0" err="1" smtClean="0"/>
            <a:t>Германияда</a:t>
          </a:r>
          <a:r>
            <a:rPr lang="ru-RU" sz="1700" kern="1200" dirty="0" smtClean="0"/>
            <a:t> </a:t>
          </a:r>
          <a:r>
            <a:rPr lang="ru-RU" sz="1700" kern="1200" dirty="0" err="1" smtClean="0"/>
            <a:t>кең</a:t>
          </a:r>
          <a:r>
            <a:rPr lang="ru-RU" sz="1700" kern="1200" dirty="0" smtClean="0"/>
            <a:t> </a:t>
          </a:r>
          <a:r>
            <a:rPr lang="ru-RU" sz="1700" kern="1200" dirty="0" err="1" smtClean="0"/>
            <a:t>таралды</a:t>
          </a:r>
          <a:r>
            <a:rPr lang="ru-RU" sz="1700" kern="1200" dirty="0" smtClean="0"/>
            <a:t>. </a:t>
          </a:r>
          <a:r>
            <a:rPr lang="ru-RU" sz="1700" kern="1200" dirty="0" err="1" smtClean="0"/>
            <a:t>Фашисттік</a:t>
          </a:r>
          <a:r>
            <a:rPr lang="ru-RU" sz="1700" kern="1200" dirty="0" smtClean="0"/>
            <a:t> </a:t>
          </a:r>
          <a:r>
            <a:rPr lang="ru-RU" sz="1700" kern="1200" dirty="0" err="1" smtClean="0"/>
            <a:t>Германияда</a:t>
          </a:r>
          <a:r>
            <a:rPr lang="ru-RU" sz="1700" kern="1200" dirty="0" smtClean="0"/>
            <a:t> </a:t>
          </a:r>
          <a:r>
            <a:rPr lang="ru-RU" sz="1700" kern="1200" dirty="0" err="1" smtClean="0"/>
            <a:t>геосаясат</a:t>
          </a:r>
          <a:r>
            <a:rPr lang="ru-RU" sz="1700" kern="1200" dirty="0" smtClean="0"/>
            <a:t> </a:t>
          </a:r>
          <a:r>
            <a:rPr lang="ru-RU" sz="1700" kern="1200" dirty="0" err="1" smtClean="0"/>
            <a:t>ресми</a:t>
          </a:r>
          <a:r>
            <a:rPr lang="ru-RU" sz="1700" kern="1200" dirty="0" smtClean="0"/>
            <a:t> </a:t>
          </a:r>
          <a:r>
            <a:rPr lang="ru-RU" sz="1700" kern="1200" dirty="0" err="1" smtClean="0"/>
            <a:t>мемлекеттік</a:t>
          </a:r>
          <a:r>
            <a:rPr lang="ru-RU" sz="1700" kern="1200" dirty="0" smtClean="0"/>
            <a:t> доктрина </a:t>
          </a:r>
          <a:r>
            <a:rPr lang="ru-RU" sz="1700" kern="1200" dirty="0" err="1" smtClean="0"/>
            <a:t>санала</a:t>
          </a:r>
          <a:r>
            <a:rPr lang="ru-RU" sz="1700" kern="1200" dirty="0" smtClean="0"/>
            <a:t> </a:t>
          </a:r>
          <a:r>
            <a:rPr lang="ru-RU" sz="1700" kern="1200" dirty="0" err="1" smtClean="0"/>
            <a:t>бастады</a:t>
          </a:r>
          <a:r>
            <a:rPr lang="ru-RU" sz="1700" kern="1200" dirty="0" smtClean="0"/>
            <a:t>.</a:t>
          </a:r>
          <a:endParaRPr lang="ru-RU" sz="1700" kern="1200" dirty="0"/>
        </a:p>
      </dsp:txBody>
      <dsp:txXfrm>
        <a:off x="5766705" y="71334"/>
        <a:ext cx="2292840" cy="57619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0F0224-4745-487E-A056-D6798E003B31}">
      <dsp:nvSpPr>
        <dsp:cNvPr id="0" name=""/>
        <dsp:cNvSpPr/>
      </dsp:nvSpPr>
      <dsp:spPr>
        <a:xfrm>
          <a:off x="0" y="1965818"/>
          <a:ext cx="8568952" cy="2621091"/>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6DA133-4BA8-4070-8274-727511F6BB2B}">
      <dsp:nvSpPr>
        <dsp:cNvPr id="0" name=""/>
        <dsp:cNvSpPr/>
      </dsp:nvSpPr>
      <dsp:spPr>
        <a:xfrm>
          <a:off x="94" y="121703"/>
          <a:ext cx="3761887" cy="2134275"/>
        </a:xfrm>
        <a:prstGeom prst="rect">
          <a:avLst/>
        </a:prstGeom>
        <a:solidFill>
          <a:schemeClr val="lt1"/>
        </a:solidFill>
        <a:ln w="1587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99568" tIns="99568" rIns="99568" bIns="99568" numCol="1" spcCol="1270" anchor="b" anchorCtr="0">
          <a:noAutofit/>
        </a:bodyPr>
        <a:lstStyle/>
        <a:p>
          <a:pPr lvl="0" algn="l" defTabSz="622300" rtl="0">
            <a:lnSpc>
              <a:spcPct val="90000"/>
            </a:lnSpc>
            <a:spcBef>
              <a:spcPct val="0"/>
            </a:spcBef>
            <a:spcAft>
              <a:spcPct val="35000"/>
            </a:spcAft>
          </a:pPr>
          <a:r>
            <a:rPr lang="ru-RU" sz="1400" kern="1200" dirty="0" err="1" smtClean="0">
              <a:latin typeface="Times New Roman" pitchFamily="18" charset="0"/>
              <a:cs typeface="Times New Roman" pitchFamily="18" charset="0"/>
            </a:rPr>
            <a:t>Үшінші</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кезең</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Екінші</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дүние</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жүзілік</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соғыстан</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кейін</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басталды</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Салқын</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соғыстың</a:t>
          </a:r>
          <a:r>
            <a:rPr lang="ru-RU" sz="1400" kern="1200" dirty="0" smtClean="0">
              <a:latin typeface="Times New Roman" pitchFamily="18" charset="0"/>
              <a:cs typeface="Times New Roman" pitchFamily="18" charset="0"/>
            </a:rPr>
            <a:t>» 40 </a:t>
          </a:r>
          <a:r>
            <a:rPr lang="ru-RU" sz="1400" kern="1200" dirty="0" err="1" smtClean="0">
              <a:latin typeface="Times New Roman" pitchFamily="18" charset="0"/>
              <a:cs typeface="Times New Roman" pitchFamily="18" charset="0"/>
            </a:rPr>
            <a:t>жылын</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қамтып</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отырды</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Бұл</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кезеңде</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геосаясаттық</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ізденістер</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Батыс</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европа</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елдерінде</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әсіресе</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Германияда</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Францияда</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және</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Ұлыбританияда</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халықаралық</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геосаяси</a:t>
          </a:r>
          <a:r>
            <a:rPr lang="ru-RU" sz="1400" kern="1200" dirty="0" smtClean="0">
              <a:latin typeface="Times New Roman" pitchFamily="18" charset="0"/>
              <a:cs typeface="Times New Roman" pitchFamily="18" charset="0"/>
            </a:rPr>
            <a:t> журнал </a:t>
          </a:r>
          <a:r>
            <a:rPr lang="ru-RU" sz="1400" kern="1200" dirty="0" err="1" smtClean="0">
              <a:latin typeface="Times New Roman" pitchFamily="18" charset="0"/>
              <a:cs typeface="Times New Roman" pitchFamily="18" charset="0"/>
            </a:rPr>
            <a:t>шыға</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бастады</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сонымен</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қатар</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геосаяси</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ойдың</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орталығы</a:t>
          </a:r>
          <a:r>
            <a:rPr lang="ru-RU" sz="1400" kern="1200" dirty="0" smtClean="0">
              <a:latin typeface="Times New Roman" pitchFamily="18" charset="0"/>
              <a:cs typeface="Times New Roman" pitchFamily="18" charset="0"/>
            </a:rPr>
            <a:t> АҚШ-</a:t>
          </a:r>
          <a:r>
            <a:rPr lang="ru-RU" sz="1400" kern="1200" dirty="0" err="1" smtClean="0">
              <a:latin typeface="Times New Roman" pitchFamily="18" charset="0"/>
              <a:cs typeface="Times New Roman" pitchFamily="18" charset="0"/>
            </a:rPr>
            <a:t>қа</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көшті</a:t>
          </a:r>
          <a:r>
            <a:rPr lang="ru-RU" sz="1400" kern="1200" dirty="0" smtClean="0">
              <a:latin typeface="Times New Roman" pitchFamily="18" charset="0"/>
              <a:cs typeface="Times New Roman" pitchFamily="18" charset="0"/>
            </a:rPr>
            <a:t>.</a:t>
          </a:r>
          <a:endParaRPr lang="ru-RU" sz="1400" kern="1200" dirty="0">
            <a:latin typeface="Times New Roman" pitchFamily="18" charset="0"/>
            <a:cs typeface="Times New Roman" pitchFamily="18" charset="0"/>
          </a:endParaRPr>
        </a:p>
      </dsp:txBody>
      <dsp:txXfrm>
        <a:off x="94" y="121703"/>
        <a:ext cx="3761887" cy="2134275"/>
      </dsp:txXfrm>
    </dsp:sp>
    <dsp:sp modelId="{7DCB54EB-A6BD-40AC-92AA-DC696AAF5861}">
      <dsp:nvSpPr>
        <dsp:cNvPr id="0" name=""/>
        <dsp:cNvSpPr/>
      </dsp:nvSpPr>
      <dsp:spPr>
        <a:xfrm>
          <a:off x="1553401" y="2827023"/>
          <a:ext cx="655272" cy="655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2FA4EE-4730-4F0F-B909-9FA04E2DC7C9}">
      <dsp:nvSpPr>
        <dsp:cNvPr id="0" name=""/>
        <dsp:cNvSpPr/>
      </dsp:nvSpPr>
      <dsp:spPr>
        <a:xfrm>
          <a:off x="3950075" y="4106574"/>
          <a:ext cx="3761887" cy="2387840"/>
        </a:xfrm>
        <a:prstGeom prst="rect">
          <a:avLst/>
        </a:prstGeom>
        <a:solidFill>
          <a:schemeClr val="lt1"/>
        </a:solidFill>
        <a:ln w="1587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99568" tIns="99568" rIns="99568" bIns="99568" numCol="1" spcCol="1270" anchor="t" anchorCtr="0">
          <a:noAutofit/>
        </a:bodyPr>
        <a:lstStyle/>
        <a:p>
          <a:pPr lvl="0" algn="l" defTabSz="622300" rtl="0">
            <a:lnSpc>
              <a:spcPct val="90000"/>
            </a:lnSpc>
            <a:spcBef>
              <a:spcPct val="0"/>
            </a:spcBef>
            <a:spcAft>
              <a:spcPct val="35000"/>
            </a:spcAft>
          </a:pPr>
          <a:r>
            <a:rPr lang="ru-RU" sz="1400" kern="1200" dirty="0" err="1" smtClean="0">
              <a:latin typeface="Times New Roman" pitchFamily="18" charset="0"/>
              <a:cs typeface="Times New Roman" pitchFamily="18" charset="0"/>
            </a:rPr>
            <a:t>Төртінші</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кезең</a:t>
          </a:r>
          <a:r>
            <a:rPr lang="ru-RU" sz="1400" kern="1200" dirty="0" smtClean="0">
              <a:latin typeface="Times New Roman" pitchFamily="18" charset="0"/>
              <a:cs typeface="Times New Roman" pitchFamily="18" charset="0"/>
            </a:rPr>
            <a:t> 20 ғ-</a:t>
          </a:r>
          <a:r>
            <a:rPr lang="ru-RU" sz="1400" kern="1200" dirty="0" err="1" smtClean="0">
              <a:latin typeface="Times New Roman" pitchFamily="18" charset="0"/>
              <a:cs typeface="Times New Roman" pitchFamily="18" charset="0"/>
            </a:rPr>
            <a:t>дың</a:t>
          </a:r>
          <a:r>
            <a:rPr lang="ru-RU" sz="1400" kern="1200" dirty="0" smtClean="0">
              <a:latin typeface="Times New Roman" pitchFamily="18" charset="0"/>
              <a:cs typeface="Times New Roman" pitchFamily="18" charset="0"/>
            </a:rPr>
            <a:t> 80-шы </a:t>
          </a:r>
          <a:r>
            <a:rPr lang="ru-RU" sz="1400" kern="1200" dirty="0" err="1" smtClean="0">
              <a:latin typeface="Times New Roman" pitchFamily="18" charset="0"/>
              <a:cs typeface="Times New Roman" pitchFamily="18" charset="0"/>
            </a:rPr>
            <a:t>жылдары</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болды</a:t>
          </a:r>
          <a:r>
            <a:rPr lang="ru-RU" sz="1400" kern="1200" dirty="0" smtClean="0">
              <a:latin typeface="Times New Roman" pitchFamily="18" charset="0"/>
              <a:cs typeface="Times New Roman" pitchFamily="18" charset="0"/>
            </a:rPr>
            <a:t>.  Оны </a:t>
          </a:r>
          <a:r>
            <a:rPr lang="ru-RU" sz="1400" kern="1200" dirty="0" err="1" smtClean="0">
              <a:latin typeface="Times New Roman" pitchFamily="18" charset="0"/>
              <a:cs typeface="Times New Roman" pitchFamily="18" charset="0"/>
            </a:rPr>
            <a:t>кей</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кездері</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жаңа</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конфронтациялық</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емес</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кезең</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деп</a:t>
          </a:r>
          <a:r>
            <a:rPr lang="ru-RU" sz="1400" kern="1200" dirty="0" smtClean="0">
              <a:latin typeface="Times New Roman" pitchFamily="18" charset="0"/>
              <a:cs typeface="Times New Roman" pitchFamily="18" charset="0"/>
            </a:rPr>
            <a:t> те </a:t>
          </a:r>
          <a:r>
            <a:rPr lang="ru-RU" sz="1400" kern="1200" dirty="0" err="1" smtClean="0">
              <a:latin typeface="Times New Roman" pitchFamily="18" charset="0"/>
              <a:cs typeface="Times New Roman" pitchFamily="18" charset="0"/>
            </a:rPr>
            <a:t>атайды</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Бұл</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кезеңде</a:t>
          </a:r>
          <a:r>
            <a:rPr lang="ru-RU" sz="1400" kern="1200" dirty="0" smtClean="0">
              <a:latin typeface="Times New Roman" pitchFamily="18" charset="0"/>
              <a:cs typeface="Times New Roman" pitchFamily="18" charset="0"/>
            </a:rPr>
            <a:t> капитализм </a:t>
          </a:r>
          <a:r>
            <a:rPr lang="ru-RU" sz="1400" kern="1200" dirty="0" err="1" smtClean="0">
              <a:latin typeface="Times New Roman" pitchFamily="18" charset="0"/>
              <a:cs typeface="Times New Roman" pitchFamily="18" charset="0"/>
            </a:rPr>
            <a:t>социализмді</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жеңеді</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Дүние</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жүзілік</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геосаяси</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жағдайды</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күрделендіретін</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мәселе</a:t>
          </a:r>
          <a:r>
            <a:rPr lang="ru-RU" sz="1400" kern="1200" dirty="0" smtClean="0">
              <a:latin typeface="Times New Roman" pitchFamily="18" charset="0"/>
              <a:cs typeface="Times New Roman" pitchFamily="18" charset="0"/>
            </a:rPr>
            <a:t> – </a:t>
          </a:r>
          <a:r>
            <a:rPr lang="ru-RU" sz="1400" kern="1200" dirty="0" err="1" smtClean="0">
              <a:latin typeface="Times New Roman" pitchFamily="18" charset="0"/>
              <a:cs typeface="Times New Roman" pitchFamily="18" charset="0"/>
            </a:rPr>
            <a:t>ол</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жалғыз</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бір</a:t>
          </a:r>
          <a:r>
            <a:rPr lang="ru-RU" sz="1400" kern="1200" dirty="0" smtClean="0">
              <a:latin typeface="Times New Roman" pitchFamily="18" charset="0"/>
              <a:cs typeface="Times New Roman" pitchFamily="18" charset="0"/>
            </a:rPr>
            <a:t> супердержава – АҚШ-</a:t>
          </a:r>
          <a:r>
            <a:rPr lang="ru-RU" sz="1400" kern="1200" dirty="0" err="1" smtClean="0">
              <a:latin typeface="Times New Roman" pitchFamily="18" charset="0"/>
              <a:cs typeface="Times New Roman" pitchFamily="18" charset="0"/>
            </a:rPr>
            <a:t>тың</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бөлініп</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шығуы</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болды.Ол</a:t>
          </a:r>
          <a:r>
            <a:rPr lang="ru-RU" sz="1400" kern="1200" dirty="0" smtClean="0">
              <a:latin typeface="Times New Roman" pitchFamily="18" charset="0"/>
              <a:cs typeface="Times New Roman" pitchFamily="18" charset="0"/>
            </a:rPr>
            <a:t> диктат  </a:t>
          </a:r>
          <a:r>
            <a:rPr lang="ru-RU" sz="1400" kern="1200" dirty="0" err="1" smtClean="0">
              <a:latin typeface="Times New Roman" pitchFamily="18" charset="0"/>
              <a:cs typeface="Times New Roman" pitchFamily="18" charset="0"/>
            </a:rPr>
            <a:t>саясатынан</a:t>
          </a:r>
          <a:r>
            <a:rPr lang="ru-RU" sz="1400" kern="1200" dirty="0" smtClean="0">
              <a:latin typeface="Times New Roman" pitchFamily="18" charset="0"/>
              <a:cs typeface="Times New Roman" pitchFamily="18" charset="0"/>
            </a:rPr>
            <a:t> бас </a:t>
          </a:r>
          <a:r>
            <a:rPr lang="ru-RU" sz="1400" kern="1200" dirty="0" err="1" smtClean="0">
              <a:latin typeface="Times New Roman" pitchFamily="18" charset="0"/>
              <a:cs typeface="Times New Roman" pitchFamily="18" charset="0"/>
            </a:rPr>
            <a:t>тартпаған</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Содан</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кейін</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дүние</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жүзілік</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аренада</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басқа</a:t>
          </a:r>
          <a:r>
            <a:rPr lang="ru-RU" sz="1400" kern="1200" dirty="0" smtClean="0">
              <a:latin typeface="Times New Roman" pitchFamily="18" charset="0"/>
              <a:cs typeface="Times New Roman" pitchFamily="18" charset="0"/>
            </a:rPr>
            <a:t> да </a:t>
          </a:r>
          <a:r>
            <a:rPr lang="ru-RU" sz="1400" kern="1200" dirty="0" err="1" smtClean="0">
              <a:latin typeface="Times New Roman" pitchFamily="18" charset="0"/>
              <a:cs typeface="Times New Roman" pitchFamily="18" charset="0"/>
            </a:rPr>
            <a:t>аймақтық</a:t>
          </a:r>
          <a:r>
            <a:rPr lang="ru-RU" sz="1400" kern="1200" dirty="0" smtClean="0">
              <a:latin typeface="Times New Roman" pitchFamily="18" charset="0"/>
              <a:cs typeface="Times New Roman" pitchFamily="18" charset="0"/>
            </a:rPr>
            <a:t> лидер </a:t>
          </a:r>
          <a:r>
            <a:rPr lang="ru-RU" sz="1400" kern="1200" dirty="0" err="1" smtClean="0">
              <a:latin typeface="Times New Roman" pitchFamily="18" charset="0"/>
              <a:cs typeface="Times New Roman" pitchFamily="18" charset="0"/>
            </a:rPr>
            <a:t>елдеріде</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бөліне</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бастады</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Олар</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Батыс</a:t>
          </a:r>
          <a:r>
            <a:rPr lang="ru-RU" sz="1400" kern="1200" dirty="0" smtClean="0">
              <a:latin typeface="Times New Roman" pitchFamily="18" charset="0"/>
              <a:cs typeface="Times New Roman" pitchFamily="18" charset="0"/>
            </a:rPr>
            <a:t> Европа, </a:t>
          </a:r>
          <a:r>
            <a:rPr lang="ru-RU" sz="1400" kern="1200" dirty="0" err="1" smtClean="0">
              <a:latin typeface="Times New Roman" pitchFamily="18" charset="0"/>
              <a:cs typeface="Times New Roman" pitchFamily="18" charset="0"/>
            </a:rPr>
            <a:t>Жапония</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Қытай</a:t>
          </a:r>
          <a:r>
            <a:rPr lang="ru-RU" sz="1400" kern="1200" dirty="0" smtClean="0">
              <a:latin typeface="Times New Roman" pitchFamily="18" charset="0"/>
              <a:cs typeface="Times New Roman" pitchFamily="18" charset="0"/>
            </a:rPr>
            <a:t>, </a:t>
          </a:r>
          <a:r>
            <a:rPr lang="ru-RU" sz="1400" kern="1200" dirty="0" err="1" smtClean="0">
              <a:latin typeface="Times New Roman" pitchFamily="18" charset="0"/>
              <a:cs typeface="Times New Roman" pitchFamily="18" charset="0"/>
            </a:rPr>
            <a:t>Үндістан</a:t>
          </a:r>
          <a:r>
            <a:rPr lang="ru-RU" sz="1400" kern="1200" dirty="0" smtClean="0">
              <a:latin typeface="Times New Roman" pitchFamily="18" charset="0"/>
              <a:cs typeface="Times New Roman" pitchFamily="18" charset="0"/>
            </a:rPr>
            <a:t>, Араб </a:t>
          </a:r>
          <a:r>
            <a:rPr lang="ru-RU" sz="1400" kern="1200" dirty="0" err="1" smtClean="0">
              <a:latin typeface="Times New Roman" pitchFamily="18" charset="0"/>
              <a:cs typeface="Times New Roman" pitchFamily="18" charset="0"/>
            </a:rPr>
            <a:t>дүниесі</a:t>
          </a:r>
          <a:r>
            <a:rPr lang="ru-RU" sz="1400" kern="1200" dirty="0" smtClean="0">
              <a:latin typeface="Times New Roman" pitchFamily="18" charset="0"/>
              <a:cs typeface="Times New Roman" pitchFamily="18" charset="0"/>
            </a:rPr>
            <a:t>.</a:t>
          </a:r>
          <a:endParaRPr lang="ru-RU" sz="1400" kern="1200" dirty="0">
            <a:latin typeface="Times New Roman" pitchFamily="18" charset="0"/>
            <a:cs typeface="Times New Roman" pitchFamily="18" charset="0"/>
          </a:endParaRPr>
        </a:p>
      </dsp:txBody>
      <dsp:txXfrm>
        <a:off x="3950075" y="4106574"/>
        <a:ext cx="3761887" cy="2387840"/>
      </dsp:txXfrm>
    </dsp:sp>
    <dsp:sp modelId="{B055B39A-857D-4123-8006-4AF1F2804F86}">
      <dsp:nvSpPr>
        <dsp:cNvPr id="0" name=""/>
        <dsp:cNvSpPr/>
      </dsp:nvSpPr>
      <dsp:spPr>
        <a:xfrm>
          <a:off x="5503382" y="3007040"/>
          <a:ext cx="655272" cy="655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3C0C28-67DD-4584-B165-16EF01E645F4}">
      <dsp:nvSpPr>
        <dsp:cNvPr id="0" name=""/>
        <dsp:cNvSpPr/>
      </dsp:nvSpPr>
      <dsp:spPr>
        <a:xfrm rot="5400000">
          <a:off x="1336208" y="2554793"/>
          <a:ext cx="2284791" cy="2601154"/>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68781AE9-DE2C-4AF2-A618-2479B3B84C2E}">
      <dsp:nvSpPr>
        <dsp:cNvPr id="0" name=""/>
        <dsp:cNvSpPr/>
      </dsp:nvSpPr>
      <dsp:spPr>
        <a:xfrm>
          <a:off x="730877" y="22056"/>
          <a:ext cx="3846243" cy="2692245"/>
        </a:xfrm>
        <a:prstGeom prst="roundRect">
          <a:avLst>
            <a:gd name="adj" fmla="val 16670"/>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kern="1200" dirty="0" err="1" smtClean="0"/>
            <a:t>Саяси</a:t>
          </a:r>
          <a:r>
            <a:rPr lang="ru-RU" sz="1500" kern="1200" dirty="0" smtClean="0"/>
            <a:t> география </a:t>
          </a:r>
          <a:r>
            <a:rPr lang="ru-RU" sz="1500" kern="1200" dirty="0" err="1" smtClean="0"/>
            <a:t>білім</a:t>
          </a:r>
          <a:r>
            <a:rPr lang="ru-RU" sz="1500" kern="1200" dirty="0" smtClean="0"/>
            <a:t> </a:t>
          </a:r>
          <a:r>
            <a:rPr lang="ru-RU" sz="1500" kern="1200" dirty="0" err="1" smtClean="0"/>
            <a:t>жүйесінде</a:t>
          </a:r>
          <a:r>
            <a:rPr lang="ru-RU" sz="1500" kern="1200" dirty="0" smtClean="0"/>
            <a:t>  </a:t>
          </a:r>
          <a:r>
            <a:rPr lang="ru-RU" sz="1500" kern="1200" dirty="0" err="1" smtClean="0"/>
            <a:t>саяси-географиялық</a:t>
          </a:r>
          <a:r>
            <a:rPr lang="ru-RU" sz="1500" kern="1200" dirty="0" smtClean="0"/>
            <a:t> </a:t>
          </a:r>
          <a:r>
            <a:rPr lang="ru-RU" sz="1500" kern="1200" dirty="0" err="1" smtClean="0"/>
            <a:t>орынға</a:t>
          </a:r>
          <a:r>
            <a:rPr lang="ru-RU" sz="1500" kern="1200" dirty="0" smtClean="0"/>
            <a:t> </a:t>
          </a:r>
          <a:r>
            <a:rPr lang="ru-RU" sz="1500" kern="1200" dirty="0" err="1" smtClean="0"/>
            <a:t>бірінші</a:t>
          </a:r>
          <a:r>
            <a:rPr lang="ru-RU" sz="1500" kern="1200" dirty="0" smtClean="0"/>
            <a:t> </a:t>
          </a:r>
          <a:r>
            <a:rPr lang="ru-RU" sz="1500" kern="1200" dirty="0" err="1" smtClean="0"/>
            <a:t>орын</a:t>
          </a:r>
          <a:r>
            <a:rPr lang="ru-RU" sz="1500" kern="1200" dirty="0" smtClean="0"/>
            <a:t> </a:t>
          </a:r>
          <a:r>
            <a:rPr lang="ru-RU" sz="1500" kern="1200" dirty="0" err="1" smtClean="0"/>
            <a:t>берілген</a:t>
          </a:r>
          <a:r>
            <a:rPr lang="ru-RU" sz="1500" kern="1200" dirty="0" smtClean="0"/>
            <a:t>. ЭГО </a:t>
          </a:r>
          <a:r>
            <a:rPr lang="ru-RU" sz="1500" kern="1200" dirty="0" err="1" smtClean="0"/>
            <a:t>және</a:t>
          </a:r>
          <a:r>
            <a:rPr lang="ru-RU" sz="1500" kern="1200" dirty="0" smtClean="0"/>
            <a:t> СГО </a:t>
          </a:r>
          <a:r>
            <a:rPr lang="ru-RU" sz="1500" kern="1200" dirty="0" err="1" smtClean="0"/>
            <a:t>арасында</a:t>
          </a:r>
          <a:r>
            <a:rPr lang="ru-RU" sz="1500" kern="1200" dirty="0" smtClean="0"/>
            <a:t> </a:t>
          </a:r>
          <a:r>
            <a:rPr lang="ru-RU" sz="1500" kern="1200" dirty="0" err="1" smtClean="0"/>
            <a:t>нақты</a:t>
          </a:r>
          <a:r>
            <a:rPr lang="ru-RU" sz="1500" kern="1200" dirty="0" smtClean="0"/>
            <a:t> </a:t>
          </a:r>
          <a:r>
            <a:rPr lang="ru-RU" sz="1500" kern="1200" dirty="0" err="1" smtClean="0"/>
            <a:t>шегі</a:t>
          </a:r>
          <a:r>
            <a:rPr lang="ru-RU" sz="1500" kern="1200" dirty="0" smtClean="0"/>
            <a:t> </a:t>
          </a:r>
          <a:r>
            <a:rPr lang="ru-RU" sz="1500" kern="1200" dirty="0" err="1" smtClean="0"/>
            <a:t>жоқ</a:t>
          </a:r>
          <a:r>
            <a:rPr lang="ru-RU" sz="1500" kern="1200" dirty="0" smtClean="0"/>
            <a:t>. </a:t>
          </a:r>
          <a:r>
            <a:rPr lang="ru-RU" sz="1500" kern="1200" dirty="0" err="1" smtClean="0"/>
            <a:t>Мемлекеттің</a:t>
          </a:r>
          <a:r>
            <a:rPr lang="ru-RU" sz="1500" kern="1200" dirty="0" smtClean="0"/>
            <a:t> </a:t>
          </a:r>
          <a:r>
            <a:rPr lang="ru-RU" sz="1500" kern="1200" dirty="0" err="1" smtClean="0"/>
            <a:t>немеме</a:t>
          </a:r>
          <a:r>
            <a:rPr lang="ru-RU" sz="1500" kern="1200" dirty="0" smtClean="0"/>
            <a:t> </a:t>
          </a:r>
          <a:r>
            <a:rPr lang="ru-RU" sz="1500" kern="1200" dirty="0" err="1" smtClean="0"/>
            <a:t>бір</a:t>
          </a:r>
          <a:r>
            <a:rPr lang="ru-RU" sz="1500" kern="1200" dirty="0" smtClean="0"/>
            <a:t> </a:t>
          </a:r>
          <a:r>
            <a:rPr lang="ru-RU" sz="1500" kern="1200" dirty="0" err="1" smtClean="0"/>
            <a:t>аймақтың</a:t>
          </a:r>
          <a:r>
            <a:rPr lang="ru-RU" sz="1500" kern="1200" dirty="0" smtClean="0"/>
            <a:t> </a:t>
          </a:r>
          <a:r>
            <a:rPr lang="ru-RU" sz="1500" kern="1200" dirty="0" err="1" smtClean="0"/>
            <a:t>маңызды</a:t>
          </a:r>
          <a:r>
            <a:rPr lang="ru-RU" sz="1500" kern="1200" dirty="0" smtClean="0"/>
            <a:t> </a:t>
          </a:r>
          <a:r>
            <a:rPr lang="ru-RU" sz="1500" kern="1200" dirty="0" err="1" smtClean="0"/>
            <a:t>экономикалық</a:t>
          </a:r>
          <a:r>
            <a:rPr lang="ru-RU" sz="1500" kern="1200" dirty="0" smtClean="0"/>
            <a:t> </a:t>
          </a:r>
          <a:r>
            <a:rPr lang="ru-RU" sz="1500" kern="1200" dirty="0" err="1" smtClean="0"/>
            <a:t>орталықтарға</a:t>
          </a:r>
          <a:r>
            <a:rPr lang="ru-RU" sz="1500" kern="1200" dirty="0" smtClean="0"/>
            <a:t>, </a:t>
          </a:r>
          <a:r>
            <a:rPr lang="ru-RU" sz="1500" kern="1200" dirty="0" err="1" smtClean="0"/>
            <a:t>дүние</a:t>
          </a:r>
          <a:r>
            <a:rPr lang="ru-RU" sz="1500" kern="1200" dirty="0" smtClean="0"/>
            <a:t> </a:t>
          </a:r>
          <a:r>
            <a:rPr lang="ru-RU" sz="1500" kern="1200" dirty="0" err="1" smtClean="0"/>
            <a:t>жүзілік</a:t>
          </a:r>
          <a:r>
            <a:rPr lang="ru-RU" sz="1500" kern="1200" dirty="0" smtClean="0"/>
            <a:t> </a:t>
          </a:r>
          <a:r>
            <a:rPr lang="ru-RU" sz="1500" kern="1200" dirty="0" err="1" smtClean="0"/>
            <a:t>көлік</a:t>
          </a:r>
          <a:r>
            <a:rPr lang="ru-RU" sz="1500" kern="1200" dirty="0" smtClean="0"/>
            <a:t> </a:t>
          </a:r>
          <a:r>
            <a:rPr lang="ru-RU" sz="1500" kern="1200" dirty="0" err="1" smtClean="0"/>
            <a:t>және</a:t>
          </a:r>
          <a:r>
            <a:rPr lang="ru-RU" sz="1500" kern="1200" dirty="0" smtClean="0"/>
            <a:t> </a:t>
          </a:r>
          <a:r>
            <a:rPr lang="ru-RU" sz="1500" kern="1200" dirty="0" err="1" smtClean="0"/>
            <a:t>сауда</a:t>
          </a:r>
          <a:r>
            <a:rPr lang="ru-RU" sz="1500" kern="1200" dirty="0" smtClean="0"/>
            <a:t> </a:t>
          </a:r>
          <a:r>
            <a:rPr lang="ru-RU" sz="1500" kern="1200" dirty="0" err="1" smtClean="0"/>
            <a:t>жолдарын</a:t>
          </a:r>
          <a:r>
            <a:rPr lang="ru-RU" sz="1500" kern="1200" dirty="0" smtClean="0"/>
            <a:t>, </a:t>
          </a:r>
          <a:r>
            <a:rPr lang="ru-RU" sz="1500" kern="1200" dirty="0" err="1" smtClean="0"/>
            <a:t>интеграциялық</a:t>
          </a:r>
          <a:r>
            <a:rPr lang="ru-RU" sz="1500" kern="1200" dirty="0" smtClean="0"/>
            <a:t> </a:t>
          </a:r>
          <a:r>
            <a:rPr lang="ru-RU" sz="1500" kern="1200" dirty="0" err="1" smtClean="0"/>
            <a:t>топтамаларға</a:t>
          </a:r>
          <a:r>
            <a:rPr lang="ru-RU" sz="1500" kern="1200" dirty="0" smtClean="0"/>
            <a:t>, </a:t>
          </a:r>
          <a:r>
            <a:rPr lang="ru-RU" sz="1500" kern="1200" dirty="0" err="1" smtClean="0"/>
            <a:t>туристтік</a:t>
          </a:r>
          <a:r>
            <a:rPr lang="ru-RU" sz="1500" kern="1200" dirty="0" smtClean="0"/>
            <a:t> </a:t>
          </a:r>
          <a:r>
            <a:rPr lang="ru-RU" sz="1500" kern="1200" dirty="0" err="1" smtClean="0"/>
            <a:t>ағындарға</a:t>
          </a:r>
          <a:r>
            <a:rPr lang="ru-RU" sz="1500" kern="1200" dirty="0" smtClean="0"/>
            <a:t>   </a:t>
          </a:r>
          <a:r>
            <a:rPr lang="ru-RU" sz="1500" kern="1200" dirty="0" err="1" smtClean="0"/>
            <a:t>қатысты</a:t>
          </a:r>
          <a:r>
            <a:rPr lang="ru-RU" sz="1500" kern="1200" dirty="0" smtClean="0"/>
            <a:t> </a:t>
          </a:r>
          <a:r>
            <a:rPr lang="ru-RU" sz="1500" kern="1200" dirty="0" err="1" smtClean="0"/>
            <a:t>орналасуы</a:t>
          </a:r>
          <a:r>
            <a:rPr lang="ru-RU" sz="1500" kern="1200" dirty="0" smtClean="0"/>
            <a:t> тек </a:t>
          </a:r>
          <a:r>
            <a:rPr lang="ru-RU" sz="1500" kern="1200" dirty="0" err="1" smtClean="0"/>
            <a:t>экономикалықемес</a:t>
          </a:r>
          <a:r>
            <a:rPr lang="ru-RU" sz="1500" kern="1200" dirty="0" smtClean="0"/>
            <a:t>, </a:t>
          </a:r>
          <a:r>
            <a:rPr lang="ru-RU" sz="1500" kern="1200" dirty="0" err="1" smtClean="0"/>
            <a:t>сонымен</a:t>
          </a:r>
          <a:r>
            <a:rPr lang="ru-RU" sz="1500" kern="1200" dirty="0" smtClean="0"/>
            <a:t> </a:t>
          </a:r>
          <a:r>
            <a:rPr lang="ru-RU" sz="1500" kern="1200" dirty="0" err="1" smtClean="0"/>
            <a:t>қатар</a:t>
          </a:r>
          <a:r>
            <a:rPr lang="ru-RU" sz="1500" kern="1200" dirty="0" smtClean="0"/>
            <a:t> </a:t>
          </a:r>
          <a:r>
            <a:rPr lang="ru-RU" sz="1500" kern="1200" dirty="0" err="1" smtClean="0"/>
            <a:t>саяси</a:t>
          </a:r>
          <a:r>
            <a:rPr lang="ru-RU" sz="1500" kern="1200" dirty="0" smtClean="0"/>
            <a:t> </a:t>
          </a:r>
          <a:r>
            <a:rPr lang="ru-RU" sz="1500" kern="1200" dirty="0" err="1" smtClean="0"/>
            <a:t>географияға</a:t>
          </a:r>
          <a:r>
            <a:rPr lang="ru-RU" sz="1500" kern="1200" dirty="0" smtClean="0"/>
            <a:t> да </a:t>
          </a:r>
          <a:r>
            <a:rPr lang="ru-RU" sz="1500" kern="1200" dirty="0" err="1" smtClean="0"/>
            <a:t>қатысты</a:t>
          </a:r>
          <a:r>
            <a:rPr lang="ru-RU" sz="1500" kern="1200" dirty="0" smtClean="0"/>
            <a:t>.</a:t>
          </a:r>
          <a:endParaRPr lang="ru-RU" sz="1500" kern="1200" dirty="0"/>
        </a:p>
      </dsp:txBody>
      <dsp:txXfrm>
        <a:off x="862325" y="153504"/>
        <a:ext cx="3583347" cy="2429349"/>
      </dsp:txXfrm>
    </dsp:sp>
    <dsp:sp modelId="{0F372C8D-320A-4E88-AF43-9302CE97705E}">
      <dsp:nvSpPr>
        <dsp:cNvPr id="0" name=""/>
        <dsp:cNvSpPr/>
      </dsp:nvSpPr>
      <dsp:spPr>
        <a:xfrm>
          <a:off x="4577121" y="278823"/>
          <a:ext cx="2797391" cy="2175991"/>
        </a:xfrm>
        <a:prstGeom prst="rect">
          <a:avLst/>
        </a:prstGeom>
        <a:noFill/>
        <a:ln>
          <a:noFill/>
        </a:ln>
        <a:effectLst/>
      </dsp:spPr>
      <dsp:style>
        <a:lnRef idx="0">
          <a:scrgbClr r="0" g="0" b="0"/>
        </a:lnRef>
        <a:fillRef idx="0">
          <a:scrgbClr r="0" g="0" b="0"/>
        </a:fillRef>
        <a:effectRef idx="0">
          <a:scrgbClr r="0" g="0" b="0"/>
        </a:effectRef>
        <a:fontRef idx="minor"/>
      </dsp:style>
    </dsp:sp>
    <dsp:sp modelId="{D8E3C53F-6548-4DDC-9382-D06D700B29D8}">
      <dsp:nvSpPr>
        <dsp:cNvPr id="0" name=""/>
        <dsp:cNvSpPr/>
      </dsp:nvSpPr>
      <dsp:spPr>
        <a:xfrm>
          <a:off x="3919822" y="3046337"/>
          <a:ext cx="3846243" cy="2692245"/>
        </a:xfrm>
        <a:prstGeom prst="roundRect">
          <a:avLst>
            <a:gd name="adj" fmla="val 16670"/>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b="1" kern="1200" smtClean="0"/>
            <a:t>Саяси-географиялық орын дегеніміз </a:t>
          </a:r>
          <a:r>
            <a:rPr lang="ru-RU" sz="1500" kern="1200" smtClean="0"/>
            <a:t>– ол объектінің (елдің, оның бөлшегі, елдер тобы) басқа мемлекеттерге және олардың тобына  саяси объект ретіндегі қатынасы. Мемлекеттің СГО – елдің географиялық орнымен  байланысты саяси жағдайлардың кешеңі саналады.</a:t>
          </a:r>
          <a:endParaRPr lang="ru-RU" sz="1500" kern="1200"/>
        </a:p>
      </dsp:txBody>
      <dsp:txXfrm>
        <a:off x="4051270" y="3177785"/>
        <a:ext cx="3583347" cy="24293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5B148-B7CE-481E-B5DC-B90339F7001F}">
      <dsp:nvSpPr>
        <dsp:cNvPr id="0" name=""/>
        <dsp:cNvSpPr/>
      </dsp:nvSpPr>
      <dsp:spPr>
        <a:xfrm>
          <a:off x="1260417" y="-148263"/>
          <a:ext cx="5976108" cy="5976108"/>
        </a:xfrm>
        <a:prstGeom prst="circularArrow">
          <a:avLst>
            <a:gd name="adj1" fmla="val 4668"/>
            <a:gd name="adj2" fmla="val 272909"/>
            <a:gd name="adj3" fmla="val 12873021"/>
            <a:gd name="adj4" fmla="val 18002518"/>
            <a:gd name="adj5" fmla="val 484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F873D96B-30A4-43B8-8DF4-B5BBF9578FB0}">
      <dsp:nvSpPr>
        <dsp:cNvPr id="0" name=""/>
        <dsp:cNvSpPr/>
      </dsp:nvSpPr>
      <dsp:spPr>
        <a:xfrm>
          <a:off x="2279819" y="2201"/>
          <a:ext cx="3937304" cy="1968652"/>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kern="1200" smtClean="0"/>
            <a:t>Саяси-географиялық орынның макро-, мезо- және микроорындарын бөледі.</a:t>
          </a:r>
          <a:endParaRPr lang="ru-RU" sz="1500" kern="1200"/>
        </a:p>
      </dsp:txBody>
      <dsp:txXfrm>
        <a:off x="2375921" y="98303"/>
        <a:ext cx="3745100" cy="1776448"/>
      </dsp:txXfrm>
    </dsp:sp>
    <dsp:sp modelId="{A376E938-5E0E-47BA-B2F8-B6C32EB9AFF8}">
      <dsp:nvSpPr>
        <dsp:cNvPr id="0" name=""/>
        <dsp:cNvSpPr/>
      </dsp:nvSpPr>
      <dsp:spPr>
        <a:xfrm>
          <a:off x="4425639" y="2148021"/>
          <a:ext cx="3937304" cy="1968652"/>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kern="1200" smtClean="0"/>
            <a:t>Мемлекеттің және аймақтың макро-СГО – бұл ғаламдық саяси өзарақатынастың жүйесіндегі орны. Ең алдымен елдің басты саяси-әскери және саяси топтамаларға, халықаралық қақтығыстар ошақтарына және әскери конфликттерге байланысты бағалайды.  Макро-СГО – тарихи категория.</a:t>
          </a:r>
          <a:endParaRPr lang="ru-RU" sz="1500" kern="1200"/>
        </a:p>
      </dsp:txBody>
      <dsp:txXfrm>
        <a:off x="4521741" y="2244123"/>
        <a:ext cx="3745100" cy="1776448"/>
      </dsp:txXfrm>
    </dsp:sp>
    <dsp:sp modelId="{FCFEC9BE-8CB6-4666-961A-547D492623F7}">
      <dsp:nvSpPr>
        <dsp:cNvPr id="0" name=""/>
        <dsp:cNvSpPr/>
      </dsp:nvSpPr>
      <dsp:spPr>
        <a:xfrm>
          <a:off x="2279819" y="4293841"/>
          <a:ext cx="3937304" cy="1968652"/>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kern="1200" smtClean="0"/>
            <a:t>Мезо-СГО – бұл елдің өз аймағындағы немесе субаймақтағы орны. Оны бағалаған кезде  көршілес елдердің сипаты маңызды рөл атқарады. Мысалы: Германия және Франция арасындағы қатынастар,  АҚШ және Канада арасындағы қатынастар. </a:t>
          </a:r>
          <a:endParaRPr lang="ru-RU" sz="1500" kern="1200"/>
        </a:p>
      </dsp:txBody>
      <dsp:txXfrm>
        <a:off x="2375921" y="4389943"/>
        <a:ext cx="3745100" cy="1776448"/>
      </dsp:txXfrm>
    </dsp:sp>
    <dsp:sp modelId="{8B2CBDE3-C4E5-4DC5-B226-B20ACAB7D371}">
      <dsp:nvSpPr>
        <dsp:cNvPr id="0" name=""/>
        <dsp:cNvSpPr/>
      </dsp:nvSpPr>
      <dsp:spPr>
        <a:xfrm>
          <a:off x="133999" y="2148021"/>
          <a:ext cx="3937304" cy="1968652"/>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kern="1200" smtClean="0"/>
            <a:t>Микро-СГО   мемлекет, қала және т.б. учаскенің жағымды немесе жағымсыз орналасуы саналады.</a:t>
          </a:r>
          <a:endParaRPr lang="ru-RU" sz="1500" kern="1200"/>
        </a:p>
      </dsp:txBody>
      <dsp:txXfrm>
        <a:off x="230101" y="2244123"/>
        <a:ext cx="3745100" cy="17764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D8DC45-F111-4F8C-819B-910036FB1C17}">
      <dsp:nvSpPr>
        <dsp:cNvPr id="0" name=""/>
        <dsp:cNvSpPr/>
      </dsp:nvSpPr>
      <dsp:spPr>
        <a:xfrm>
          <a:off x="0" y="102133"/>
          <a:ext cx="8153400" cy="1228997"/>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ru-RU" sz="2200" b="1" kern="1200" smtClean="0"/>
            <a:t>Мемлекет дамуының 7 заңы </a:t>
          </a:r>
          <a:endParaRPr lang="ru-RU" sz="2200" kern="1200"/>
        </a:p>
      </dsp:txBody>
      <dsp:txXfrm>
        <a:off x="59995" y="162128"/>
        <a:ext cx="8033410" cy="1109007"/>
      </dsp:txXfrm>
    </dsp:sp>
    <dsp:sp modelId="{C7AE37AB-A86A-40DB-A683-62C7E661292F}">
      <dsp:nvSpPr>
        <dsp:cNvPr id="0" name=""/>
        <dsp:cNvSpPr/>
      </dsp:nvSpPr>
      <dsp:spPr>
        <a:xfrm>
          <a:off x="0" y="1394490"/>
          <a:ext cx="8153400" cy="1228997"/>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ru-RU" sz="2200" kern="1200" smtClean="0"/>
            <a:t>1.  Мемлекет аясының дамуы оның мәдениетінің дамуымен байланысты (алғашқы өркениет елдері: Вавилон, Троя).</a:t>
          </a:r>
          <a:endParaRPr lang="ru-RU" sz="2200" kern="1200"/>
        </a:p>
      </dsp:txBody>
      <dsp:txXfrm>
        <a:off x="59995" y="1454485"/>
        <a:ext cx="8033410" cy="1109007"/>
      </dsp:txXfrm>
    </dsp:sp>
    <dsp:sp modelId="{840A654F-39E4-41F4-8E62-CE6A2DAB44DC}">
      <dsp:nvSpPr>
        <dsp:cNvPr id="0" name=""/>
        <dsp:cNvSpPr/>
      </dsp:nvSpPr>
      <dsp:spPr>
        <a:xfrm>
          <a:off x="0" y="2686848"/>
          <a:ext cx="8153400" cy="1228997"/>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ru-RU" sz="2200" kern="1200" smtClean="0"/>
            <a:t>2. Мемлекеттің дамуы оның сауда, идея, басқа да өндірістік белгілерінің дамуымен сипатталады (Англия, Франция).</a:t>
          </a:r>
          <a:endParaRPr lang="ru-RU" sz="2200" kern="1200"/>
        </a:p>
      </dsp:txBody>
      <dsp:txXfrm>
        <a:off x="59995" y="2746843"/>
        <a:ext cx="8033410" cy="1109007"/>
      </dsp:txXfrm>
    </dsp:sp>
    <dsp:sp modelId="{9DF9BCB8-0467-48E7-804C-3DBBB61E3864}">
      <dsp:nvSpPr>
        <dsp:cNvPr id="0" name=""/>
        <dsp:cNvSpPr/>
      </dsp:nvSpPr>
      <dsp:spPr>
        <a:xfrm>
          <a:off x="0" y="3979205"/>
          <a:ext cx="8153400" cy="1228997"/>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ru-RU" sz="2200" kern="1200" smtClean="0"/>
            <a:t>3. Мемлекеттің дамуы мен территориясының кеңеюі кішкентай территорияларды жаулап немесе өз еріктерімен қосып алуы (Осман империясы).</a:t>
          </a:r>
          <a:endParaRPr lang="ru-RU" sz="2200" kern="1200"/>
        </a:p>
      </dsp:txBody>
      <dsp:txXfrm>
        <a:off x="59995" y="4039200"/>
        <a:ext cx="8033410" cy="11090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139759-D4B1-403C-B98C-22E559C9CC09}">
      <dsp:nvSpPr>
        <dsp:cNvPr id="0" name=""/>
        <dsp:cNvSpPr/>
      </dsp:nvSpPr>
      <dsp:spPr>
        <a:xfrm>
          <a:off x="0" y="8083"/>
          <a:ext cx="4968552" cy="1498770"/>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ru-RU" sz="2100" kern="1200" dirty="0" smtClean="0"/>
            <a:t>4. </a:t>
          </a:r>
          <a:r>
            <a:rPr lang="ru-RU" sz="2100" kern="1200" dirty="0" err="1" smtClean="0"/>
            <a:t>Шекара</a:t>
          </a:r>
          <a:r>
            <a:rPr lang="ru-RU" sz="2100" kern="1200" dirty="0" smtClean="0"/>
            <a:t> мен </a:t>
          </a:r>
          <a:r>
            <a:rPr lang="ru-RU" sz="2100" kern="1200" dirty="0" err="1" smtClean="0"/>
            <a:t>перифериялық</a:t>
          </a:r>
          <a:r>
            <a:rPr lang="ru-RU" sz="2100" kern="1200" dirty="0" smtClean="0"/>
            <a:t> </a:t>
          </a:r>
          <a:r>
            <a:rPr lang="ru-RU" sz="2100" kern="1200" dirty="0" err="1" smtClean="0"/>
            <a:t>территориялар</a:t>
          </a:r>
          <a:r>
            <a:rPr lang="ru-RU" sz="2100" kern="1200" dirty="0" smtClean="0"/>
            <a:t> </a:t>
          </a:r>
          <a:r>
            <a:rPr lang="ru-RU" sz="2100" kern="1200" dirty="0" err="1" smtClean="0"/>
            <a:t>мемлекеттің</a:t>
          </a:r>
          <a:r>
            <a:rPr lang="ru-RU" sz="2100" kern="1200" dirty="0" smtClean="0"/>
            <a:t> масштабы мен </a:t>
          </a:r>
          <a:r>
            <a:rPr lang="ru-RU" sz="2100" kern="1200" dirty="0" err="1" smtClean="0"/>
            <a:t>күштілігі</a:t>
          </a:r>
          <a:r>
            <a:rPr lang="ru-RU" sz="2100" kern="1200" dirty="0" smtClean="0"/>
            <a:t> мен </a:t>
          </a:r>
          <a:r>
            <a:rPr lang="ru-RU" sz="2100" kern="1200" dirty="0" err="1" smtClean="0"/>
            <a:t>әлсіздігін</a:t>
          </a:r>
          <a:r>
            <a:rPr lang="ru-RU" sz="2100" kern="1200" dirty="0" smtClean="0"/>
            <a:t> </a:t>
          </a:r>
          <a:r>
            <a:rPr lang="ru-RU" sz="2100" kern="1200" dirty="0" err="1" smtClean="0"/>
            <a:t>көрсетеді</a:t>
          </a:r>
          <a:r>
            <a:rPr lang="ru-RU" sz="2100" kern="1200" dirty="0" smtClean="0"/>
            <a:t> (Англия ,Испания </a:t>
          </a:r>
          <a:r>
            <a:rPr lang="ru-RU" sz="2100" kern="1200" dirty="0" err="1" smtClean="0"/>
            <a:t>метрополиялары</a:t>
          </a:r>
          <a:r>
            <a:rPr lang="ru-RU" sz="2100" kern="1200" dirty="0" smtClean="0"/>
            <a:t>)</a:t>
          </a:r>
          <a:endParaRPr lang="ru-RU" sz="2100" kern="1200" dirty="0"/>
        </a:p>
      </dsp:txBody>
      <dsp:txXfrm>
        <a:off x="73164" y="81247"/>
        <a:ext cx="4822224" cy="1352442"/>
      </dsp:txXfrm>
    </dsp:sp>
    <dsp:sp modelId="{67564278-9669-4D59-90C6-AA504922F007}">
      <dsp:nvSpPr>
        <dsp:cNvPr id="0" name=""/>
        <dsp:cNvSpPr/>
      </dsp:nvSpPr>
      <dsp:spPr>
        <a:xfrm>
          <a:off x="0" y="1567334"/>
          <a:ext cx="4968552" cy="1498770"/>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ru-RU" sz="2100" kern="1200" smtClean="0"/>
            <a:t>5.  Мемлекет өзінің дамуында аса ерекше құндылықтарға назар аударады немесе жаңа жерлердің игерілуі басталады (АҚШ)</a:t>
          </a:r>
          <a:endParaRPr lang="ru-RU" sz="2100" kern="1200"/>
        </a:p>
      </dsp:txBody>
      <dsp:txXfrm>
        <a:off x="73164" y="1640498"/>
        <a:ext cx="4822224" cy="1352442"/>
      </dsp:txXfrm>
    </dsp:sp>
    <dsp:sp modelId="{40E6D262-E155-4288-A3A8-F6386EBE11F2}">
      <dsp:nvSpPr>
        <dsp:cNvPr id="0" name=""/>
        <dsp:cNvSpPr/>
      </dsp:nvSpPr>
      <dsp:spPr>
        <a:xfrm>
          <a:off x="0" y="3126584"/>
          <a:ext cx="4968552" cy="1498770"/>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ru-RU" sz="2100" kern="1200" smtClean="0"/>
            <a:t>6. Ескі жоғары өркениеттен енді перифериялық жаңа өркениетке көшу (Азия) </a:t>
          </a:r>
          <a:endParaRPr lang="ru-RU" sz="2100" kern="1200"/>
        </a:p>
      </dsp:txBody>
      <dsp:txXfrm>
        <a:off x="73164" y="3199748"/>
        <a:ext cx="4822224" cy="1352442"/>
      </dsp:txXfrm>
    </dsp:sp>
    <dsp:sp modelId="{45E8196B-920D-4DF9-BA03-9F4E72AEBC9D}">
      <dsp:nvSpPr>
        <dsp:cNvPr id="0" name=""/>
        <dsp:cNvSpPr/>
      </dsp:nvSpPr>
      <dsp:spPr>
        <a:xfrm>
          <a:off x="0" y="4685834"/>
          <a:ext cx="4968552" cy="1498770"/>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ru-RU" sz="2100" kern="1200" smtClean="0"/>
            <a:t>7.  Жалпы барлық өркениеттің қосылуы </a:t>
          </a:r>
          <a:endParaRPr lang="ru-RU" sz="2100" kern="1200"/>
        </a:p>
      </dsp:txBody>
      <dsp:txXfrm>
        <a:off x="73164" y="4758998"/>
        <a:ext cx="4822224" cy="135244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354DB9C-74D9-433D-9474-74E3C082A14C}"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0C002-FD8D-48FB-8AF3-4130F0E20D1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9132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354DB9C-74D9-433D-9474-74E3C082A14C}"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0C002-FD8D-48FB-8AF3-4130F0E20D18}" type="slidenum">
              <a:rPr lang="en-US" smtClean="0"/>
              <a:t>‹#›</a:t>
            </a:fld>
            <a:endParaRPr lang="en-US"/>
          </a:p>
        </p:txBody>
      </p:sp>
    </p:spTree>
    <p:extLst>
      <p:ext uri="{BB962C8B-B14F-4D97-AF65-F5344CB8AC3E}">
        <p14:creationId xmlns:p14="http://schemas.microsoft.com/office/powerpoint/2010/main" val="3029443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354DB9C-74D9-433D-9474-74E3C082A14C}"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0C002-FD8D-48FB-8AF3-4130F0E20D18}" type="slidenum">
              <a:rPr lang="en-US" smtClean="0"/>
              <a:t>‹#›</a:t>
            </a:fld>
            <a:endParaRPr lang="en-US"/>
          </a:p>
        </p:txBody>
      </p:sp>
    </p:spTree>
    <p:extLst>
      <p:ext uri="{BB962C8B-B14F-4D97-AF65-F5344CB8AC3E}">
        <p14:creationId xmlns:p14="http://schemas.microsoft.com/office/powerpoint/2010/main" val="504710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354DB9C-74D9-433D-9474-74E3C082A14C}"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0C002-FD8D-48FB-8AF3-4130F0E20D18}" type="slidenum">
              <a:rPr lang="en-US" smtClean="0"/>
              <a:t>‹#›</a:t>
            </a:fld>
            <a:endParaRPr lang="en-US"/>
          </a:p>
        </p:txBody>
      </p:sp>
    </p:spTree>
    <p:extLst>
      <p:ext uri="{BB962C8B-B14F-4D97-AF65-F5344CB8AC3E}">
        <p14:creationId xmlns:p14="http://schemas.microsoft.com/office/powerpoint/2010/main" val="4180852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354DB9C-74D9-433D-9474-74E3C082A14C}"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0C002-FD8D-48FB-8AF3-4130F0E20D1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9787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354DB9C-74D9-433D-9474-74E3C082A14C}" type="datetimeFigureOut">
              <a:rPr lang="en-US" smtClean="0"/>
              <a:t>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20C002-FD8D-48FB-8AF3-4130F0E20D18}" type="slidenum">
              <a:rPr lang="en-US" smtClean="0"/>
              <a:t>‹#›</a:t>
            </a:fld>
            <a:endParaRPr lang="en-US"/>
          </a:p>
        </p:txBody>
      </p:sp>
    </p:spTree>
    <p:extLst>
      <p:ext uri="{BB962C8B-B14F-4D97-AF65-F5344CB8AC3E}">
        <p14:creationId xmlns:p14="http://schemas.microsoft.com/office/powerpoint/2010/main" val="2963764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354DB9C-74D9-433D-9474-74E3C082A14C}" type="datetimeFigureOut">
              <a:rPr lang="en-US" smtClean="0"/>
              <a:t>11/6/2023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20C002-FD8D-48FB-8AF3-4130F0E20D18}" type="slidenum">
              <a:rPr lang="en-US" smtClean="0"/>
              <a:t>‹#›</a:t>
            </a:fld>
            <a:endParaRPr lang="en-US"/>
          </a:p>
        </p:txBody>
      </p:sp>
    </p:spTree>
    <p:extLst>
      <p:ext uri="{BB962C8B-B14F-4D97-AF65-F5344CB8AC3E}">
        <p14:creationId xmlns:p14="http://schemas.microsoft.com/office/powerpoint/2010/main" val="163617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354DB9C-74D9-433D-9474-74E3C082A14C}" type="datetimeFigureOut">
              <a:rPr lang="en-US" smtClean="0"/>
              <a:t>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20C002-FD8D-48FB-8AF3-4130F0E20D18}" type="slidenum">
              <a:rPr lang="en-US" smtClean="0"/>
              <a:t>‹#›</a:t>
            </a:fld>
            <a:endParaRPr lang="en-US"/>
          </a:p>
        </p:txBody>
      </p:sp>
    </p:spTree>
    <p:extLst>
      <p:ext uri="{BB962C8B-B14F-4D97-AF65-F5344CB8AC3E}">
        <p14:creationId xmlns:p14="http://schemas.microsoft.com/office/powerpoint/2010/main" val="3143001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354DB9C-74D9-433D-9474-74E3C082A14C}" type="datetimeFigureOut">
              <a:rPr lang="en-US" smtClean="0"/>
              <a:t>11/6/2023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E20C002-FD8D-48FB-8AF3-4130F0E20D18}" type="slidenum">
              <a:rPr lang="en-US" smtClean="0"/>
              <a:t>‹#›</a:t>
            </a:fld>
            <a:endParaRPr lang="en-US"/>
          </a:p>
        </p:txBody>
      </p:sp>
    </p:spTree>
    <p:extLst>
      <p:ext uri="{BB962C8B-B14F-4D97-AF65-F5344CB8AC3E}">
        <p14:creationId xmlns:p14="http://schemas.microsoft.com/office/powerpoint/2010/main" val="576490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354DB9C-74D9-433D-9474-74E3C082A14C}" type="datetimeFigureOut">
              <a:rPr lang="en-US" smtClean="0"/>
              <a:t>11/6/2023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E20C002-FD8D-48FB-8AF3-4130F0E20D18}" type="slidenum">
              <a:rPr lang="en-US" smtClean="0"/>
              <a:t>‹#›</a:t>
            </a:fld>
            <a:endParaRPr lang="en-US"/>
          </a:p>
        </p:txBody>
      </p:sp>
    </p:spTree>
    <p:extLst>
      <p:ext uri="{BB962C8B-B14F-4D97-AF65-F5344CB8AC3E}">
        <p14:creationId xmlns:p14="http://schemas.microsoft.com/office/powerpoint/2010/main" val="3537469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354DB9C-74D9-433D-9474-74E3C082A14C}" type="datetimeFigureOut">
              <a:rPr lang="en-US" smtClean="0"/>
              <a:t>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20C002-FD8D-48FB-8AF3-4130F0E20D18}" type="slidenum">
              <a:rPr lang="en-US" smtClean="0"/>
              <a:t>‹#›</a:t>
            </a:fld>
            <a:endParaRPr lang="en-US"/>
          </a:p>
        </p:txBody>
      </p:sp>
    </p:spTree>
    <p:extLst>
      <p:ext uri="{BB962C8B-B14F-4D97-AF65-F5344CB8AC3E}">
        <p14:creationId xmlns:p14="http://schemas.microsoft.com/office/powerpoint/2010/main" val="96692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354DB9C-74D9-433D-9474-74E3C082A14C}" type="datetimeFigureOut">
              <a:rPr lang="en-US" smtClean="0"/>
              <a:t>11/6/2023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E20C002-FD8D-48FB-8AF3-4130F0E20D1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97261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kk.wikipedia.org/wiki/%D0%A1%D1%83%D1%80%D0%B5%D1%82:Divided_Korea.jpg" TargetMode="External"/><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hyperlink" Target="https://kk.wikipedia.org/wiki/%D0%A1%D1%83%D1%80%D0%B5%D1%82:Korean_war_1950-1953.gif" TargetMode="Externa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dirty="0" err="1"/>
              <a:t>Дәріс</a:t>
            </a:r>
            <a:r>
              <a:rPr lang="ru-RU" dirty="0"/>
              <a:t> </a:t>
            </a:r>
            <a:r>
              <a:rPr lang="ru-RU" dirty="0" smtClean="0"/>
              <a:t>10. </a:t>
            </a:r>
            <a:r>
              <a:rPr lang="ru-RU" dirty="0" err="1"/>
              <a:t>Соғыс</a:t>
            </a:r>
            <a:r>
              <a:rPr lang="ru-RU" dirty="0"/>
              <a:t> </a:t>
            </a:r>
            <a:r>
              <a:rPr lang="ru-RU" dirty="0" err="1"/>
              <a:t>және</a:t>
            </a:r>
            <a:r>
              <a:rPr lang="ru-RU" dirty="0"/>
              <a:t> б</a:t>
            </a:r>
            <a:r>
              <a:rPr lang="en-US" dirty="0"/>
              <a:t>i</a:t>
            </a:r>
            <a:r>
              <a:rPr lang="ru-RU" dirty="0"/>
              <a:t>т</a:t>
            </a:r>
            <a:r>
              <a:rPr lang="en-US" dirty="0"/>
              <a:t>i</a:t>
            </a:r>
            <a:r>
              <a:rPr lang="ru-RU" dirty="0"/>
              <a:t>м </a:t>
            </a:r>
            <a:r>
              <a:rPr lang="ru-RU" dirty="0" err="1"/>
              <a:t>мәселелер</a:t>
            </a:r>
            <a:r>
              <a:rPr lang="en-US" dirty="0"/>
              <a:t>i: </a:t>
            </a:r>
            <a:r>
              <a:rPr lang="ru-RU" dirty="0" err="1"/>
              <a:t>жаңа</a:t>
            </a:r>
            <a:r>
              <a:rPr lang="ru-RU" dirty="0"/>
              <a:t> </a:t>
            </a:r>
            <a:r>
              <a:rPr lang="ru-RU" dirty="0" err="1"/>
              <a:t>аспектілері</a:t>
            </a:r>
            <a:r>
              <a:rPr lang="ru-RU" dirty="0"/>
              <a:t>.</a:t>
            </a:r>
          </a:p>
        </p:txBody>
      </p:sp>
    </p:spTree>
    <p:extLst>
      <p:ext uri="{BB962C8B-B14F-4D97-AF65-F5344CB8AC3E}">
        <p14:creationId xmlns:p14="http://schemas.microsoft.com/office/powerpoint/2010/main" val="1302873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ln/>
          <a:extLst/>
        </p:spPr>
        <p:style>
          <a:lnRef idx="2">
            <a:schemeClr val="accent1"/>
          </a:lnRef>
          <a:fillRef idx="1">
            <a:schemeClr val="lt1"/>
          </a:fillRef>
          <a:effectRef idx="0">
            <a:schemeClr val="accent1"/>
          </a:effectRef>
          <a:fontRef idx="minor">
            <a:schemeClr val="dk1"/>
          </a:fontRef>
        </p:style>
        <p:txBody>
          <a:bodyPr lIns="80962" tIns="39688" rIns="80962" bIns="39688" anchor="ctr"/>
          <a:lstStyle/>
          <a:p>
            <a:pPr algn="ctr" defTabSz="584200" eaLnBrk="0" hangingPunct="0">
              <a:lnSpc>
                <a:spcPct val="60000"/>
              </a:lnSpc>
            </a:pPr>
            <a:endParaRPr lang="ru-RU" altLang="ru-RU" sz="2000" b="1">
              <a:solidFill>
                <a:srgbClr val="FFFF00"/>
              </a:solidFill>
            </a:endParaRPr>
          </a:p>
        </p:txBody>
      </p:sp>
      <p:sp>
        <p:nvSpPr>
          <p:cNvPr id="19459" name="Rectangle 3"/>
          <p:cNvSpPr>
            <a:spLocks noChangeArrowheads="1"/>
          </p:cNvSpPr>
          <p:nvPr/>
        </p:nvSpPr>
        <p:spPr bwMode="auto">
          <a:xfrm>
            <a:off x="1635126" y="101600"/>
            <a:ext cx="8924925" cy="6648450"/>
          </a:xfrm>
          <a:prstGeom prst="rect">
            <a:avLst/>
          </a:prstGeom>
          <a:noFill/>
          <a:ln w="76200" cmpd="tri">
            <a:solidFill>
              <a:srgbClr val="99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tLang="ru-RU"/>
          </a:p>
        </p:txBody>
      </p:sp>
      <p:sp>
        <p:nvSpPr>
          <p:cNvPr id="19460" name="Rectangle 4"/>
          <p:cNvSpPr>
            <a:spLocks noChangeArrowheads="1"/>
          </p:cNvSpPr>
          <p:nvPr/>
        </p:nvSpPr>
        <p:spPr bwMode="auto">
          <a:xfrm>
            <a:off x="1732756" y="264535"/>
            <a:ext cx="8729663" cy="436563"/>
          </a:xfrm>
          <a:prstGeom prst="rect">
            <a:avLst/>
          </a:prstGeom>
          <a:solidFill>
            <a:srgbClr val="FFCC99"/>
          </a:solidFill>
          <a:ln w="76200">
            <a:solidFill>
              <a:srgbClr val="66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80000"/>
              </a:lnSpc>
            </a:pPr>
            <a:r>
              <a:rPr lang="ru-RU" altLang="ru-RU" sz="2000" b="1" dirty="0"/>
              <a:t>МЕМЛЕКЕТТІК ҚАУІПСІЗДІК ТҮРЛЕРІ</a:t>
            </a:r>
          </a:p>
        </p:txBody>
      </p:sp>
      <p:sp>
        <p:nvSpPr>
          <p:cNvPr id="19461" name="AutoShape 5"/>
          <p:cNvSpPr>
            <a:spLocks noChangeArrowheads="1"/>
          </p:cNvSpPr>
          <p:nvPr/>
        </p:nvSpPr>
        <p:spPr bwMode="auto">
          <a:xfrm>
            <a:off x="10423525" y="6592889"/>
            <a:ext cx="215900" cy="217487"/>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ru-RU" altLang="ru-RU" sz="1400" b="1"/>
              <a:t>8</a:t>
            </a:r>
          </a:p>
        </p:txBody>
      </p:sp>
      <p:grpSp>
        <p:nvGrpSpPr>
          <p:cNvPr id="19462" name="Group 22"/>
          <p:cNvGrpSpPr>
            <a:grpSpLocks/>
          </p:cNvGrpSpPr>
          <p:nvPr/>
        </p:nvGrpSpPr>
        <p:grpSpPr bwMode="auto">
          <a:xfrm>
            <a:off x="1758950" y="1425575"/>
            <a:ext cx="8439150" cy="4751388"/>
            <a:chOff x="204" y="663"/>
            <a:chExt cx="5316" cy="3264"/>
          </a:xfrm>
        </p:grpSpPr>
        <p:sp>
          <p:nvSpPr>
            <p:cNvPr id="19463" name="AutoShape 7"/>
            <p:cNvSpPr>
              <a:spLocks noChangeArrowheads="1"/>
            </p:cNvSpPr>
            <p:nvPr/>
          </p:nvSpPr>
          <p:spPr bwMode="auto">
            <a:xfrm>
              <a:off x="240" y="663"/>
              <a:ext cx="5280" cy="3264"/>
            </a:xfrm>
            <a:prstGeom prst="octagon">
              <a:avLst>
                <a:gd name="adj" fmla="val 29287"/>
              </a:avLst>
            </a:prstGeom>
            <a:gradFill rotWithShape="1">
              <a:gsLst>
                <a:gs pos="0">
                  <a:srgbClr val="66FFFF"/>
                </a:gs>
                <a:gs pos="50000">
                  <a:srgbClr val="FFCC00"/>
                </a:gs>
                <a:gs pos="100000">
                  <a:srgbClr val="66FFFF"/>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66FF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ru-RU" altLang="ru-RU"/>
            </a:p>
          </p:txBody>
        </p:sp>
        <p:sp>
          <p:nvSpPr>
            <p:cNvPr id="19464" name="Line 8"/>
            <p:cNvSpPr>
              <a:spLocks noChangeShapeType="1"/>
            </p:cNvSpPr>
            <p:nvPr/>
          </p:nvSpPr>
          <p:spPr bwMode="auto">
            <a:xfrm>
              <a:off x="240" y="2343"/>
              <a:ext cx="52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465" name="Line 9"/>
            <p:cNvSpPr>
              <a:spLocks noChangeShapeType="1"/>
            </p:cNvSpPr>
            <p:nvPr/>
          </p:nvSpPr>
          <p:spPr bwMode="auto">
            <a:xfrm>
              <a:off x="2880" y="663"/>
              <a:ext cx="0" cy="32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466" name="Line 10"/>
            <p:cNvSpPr>
              <a:spLocks noChangeShapeType="1"/>
            </p:cNvSpPr>
            <p:nvPr/>
          </p:nvSpPr>
          <p:spPr bwMode="auto">
            <a:xfrm flipV="1">
              <a:off x="720" y="1191"/>
              <a:ext cx="4368" cy="225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467" name="Line 11"/>
            <p:cNvSpPr>
              <a:spLocks noChangeShapeType="1"/>
            </p:cNvSpPr>
            <p:nvPr/>
          </p:nvSpPr>
          <p:spPr bwMode="auto">
            <a:xfrm>
              <a:off x="736" y="1095"/>
              <a:ext cx="4224" cy="24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468" name="Text Box 12"/>
            <p:cNvSpPr txBox="1">
              <a:spLocks noChangeArrowheads="1"/>
            </p:cNvSpPr>
            <p:nvPr/>
          </p:nvSpPr>
          <p:spPr bwMode="auto">
            <a:xfrm>
              <a:off x="1248" y="940"/>
              <a:ext cx="1584"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spcBef>
                  <a:spcPct val="50000"/>
                </a:spcBef>
              </a:pPr>
              <a:r>
                <a:rPr lang="ru-RU" altLang="ru-RU" sz="1800" b="1" dirty="0" err="1">
                  <a:latin typeface="Times New Roman" pitchFamily="18" charset="0"/>
                </a:rPr>
                <a:t>Саяси</a:t>
              </a:r>
              <a:r>
                <a:rPr lang="ru-RU" altLang="ru-RU" sz="1800" b="1" dirty="0">
                  <a:latin typeface="Times New Roman" pitchFamily="18" charset="0"/>
                </a:rPr>
                <a:t> </a:t>
              </a:r>
              <a:r>
                <a:rPr lang="ru-RU" altLang="ru-RU" sz="1800" b="1" dirty="0" err="1">
                  <a:latin typeface="Times New Roman" pitchFamily="18" charset="0"/>
                </a:rPr>
                <a:t>қауіпсіздік</a:t>
              </a:r>
              <a:endParaRPr lang="ru-RU" altLang="ru-RU" sz="1800" b="1" dirty="0">
                <a:latin typeface="Times New Roman" pitchFamily="18" charset="0"/>
              </a:endParaRPr>
            </a:p>
          </p:txBody>
        </p:sp>
        <p:sp>
          <p:nvSpPr>
            <p:cNvPr id="19469" name="Text Box 13"/>
            <p:cNvSpPr txBox="1">
              <a:spLocks noChangeArrowheads="1"/>
            </p:cNvSpPr>
            <p:nvPr/>
          </p:nvSpPr>
          <p:spPr bwMode="auto">
            <a:xfrm>
              <a:off x="3024" y="940"/>
              <a:ext cx="1680" cy="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spcBef>
                  <a:spcPct val="50000"/>
                </a:spcBef>
              </a:pPr>
              <a:r>
                <a:rPr lang="ru-RU" altLang="ru-RU" sz="1800" b="1" dirty="0" err="1">
                  <a:latin typeface="Times New Roman" pitchFamily="18" charset="0"/>
                </a:rPr>
                <a:t>Экономикалық</a:t>
              </a:r>
              <a:r>
                <a:rPr lang="ru-RU" altLang="ru-RU" sz="1800" b="1" dirty="0">
                  <a:latin typeface="Times New Roman" pitchFamily="18" charset="0"/>
                </a:rPr>
                <a:t> </a:t>
              </a:r>
              <a:r>
                <a:rPr lang="ru-RU" altLang="ru-RU" sz="1800" b="1" dirty="0" err="1">
                  <a:latin typeface="Times New Roman" pitchFamily="18" charset="0"/>
                </a:rPr>
                <a:t>қауіпсіздік</a:t>
              </a:r>
              <a:r>
                <a:rPr lang="ru-RU" altLang="ru-RU" sz="1800" b="1" dirty="0">
                  <a:latin typeface="Times New Roman" pitchFamily="18" charset="0"/>
                </a:rPr>
                <a:t> </a:t>
              </a:r>
            </a:p>
          </p:txBody>
        </p:sp>
        <p:sp>
          <p:nvSpPr>
            <p:cNvPr id="19470" name="Text Box 14"/>
            <p:cNvSpPr txBox="1">
              <a:spLocks noChangeArrowheads="1"/>
            </p:cNvSpPr>
            <p:nvPr/>
          </p:nvSpPr>
          <p:spPr bwMode="auto">
            <a:xfrm>
              <a:off x="343" y="1711"/>
              <a:ext cx="1584"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spcBef>
                  <a:spcPct val="50000"/>
                </a:spcBef>
              </a:pPr>
              <a:r>
                <a:rPr lang="ru-RU" altLang="ru-RU" sz="1800" b="1">
                  <a:latin typeface="Times New Roman" pitchFamily="18" charset="0"/>
                </a:rPr>
                <a:t>Рухани қауіпсіздік </a:t>
              </a:r>
            </a:p>
          </p:txBody>
        </p:sp>
        <p:sp>
          <p:nvSpPr>
            <p:cNvPr id="19471" name="Text Box 15"/>
            <p:cNvSpPr txBox="1">
              <a:spLocks noChangeArrowheads="1"/>
            </p:cNvSpPr>
            <p:nvPr/>
          </p:nvSpPr>
          <p:spPr bwMode="auto">
            <a:xfrm>
              <a:off x="204" y="2527"/>
              <a:ext cx="1824"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spcBef>
                  <a:spcPct val="50000"/>
                </a:spcBef>
              </a:pPr>
              <a:r>
                <a:rPr lang="ru-RU" altLang="ru-RU" sz="1800" b="1">
                  <a:latin typeface="Times New Roman" pitchFamily="18" charset="0"/>
                </a:rPr>
                <a:t>Ақпараттық қауіпсіздік </a:t>
              </a:r>
            </a:p>
          </p:txBody>
        </p:sp>
        <p:sp>
          <p:nvSpPr>
            <p:cNvPr id="19472" name="Text Box 16"/>
            <p:cNvSpPr txBox="1">
              <a:spLocks noChangeArrowheads="1"/>
            </p:cNvSpPr>
            <p:nvPr/>
          </p:nvSpPr>
          <p:spPr bwMode="auto">
            <a:xfrm>
              <a:off x="3878" y="1687"/>
              <a:ext cx="1584"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lnSpc>
                  <a:spcPct val="80000"/>
                </a:lnSpc>
                <a:spcBef>
                  <a:spcPct val="50000"/>
                </a:spcBef>
              </a:pPr>
              <a:r>
                <a:rPr lang="ru-RU" altLang="ru-RU" sz="1800" b="1">
                  <a:latin typeface="Times New Roman" pitchFamily="18" charset="0"/>
                </a:rPr>
                <a:t>Ғылыми -             техникалық қауіпсіздік </a:t>
              </a:r>
            </a:p>
          </p:txBody>
        </p:sp>
        <p:sp>
          <p:nvSpPr>
            <p:cNvPr id="19473" name="Text Box 17"/>
            <p:cNvSpPr txBox="1">
              <a:spLocks noChangeArrowheads="1"/>
            </p:cNvSpPr>
            <p:nvPr/>
          </p:nvSpPr>
          <p:spPr bwMode="auto">
            <a:xfrm>
              <a:off x="1251" y="3203"/>
              <a:ext cx="1584" cy="2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lnSpc>
                  <a:spcPct val="90000"/>
                </a:lnSpc>
                <a:spcBef>
                  <a:spcPct val="50000"/>
                </a:spcBef>
              </a:pPr>
              <a:r>
                <a:rPr lang="kk-KZ" altLang="ru-RU" sz="1800" b="1">
                  <a:latin typeface="Times New Roman" pitchFamily="18" charset="0"/>
                </a:rPr>
                <a:t>Әскери </a:t>
              </a:r>
              <a:r>
                <a:rPr lang="ru-RU" altLang="ru-RU" sz="1800" b="1">
                  <a:latin typeface="Times New Roman" pitchFamily="18" charset="0"/>
                </a:rPr>
                <a:t>қауіпсіздік </a:t>
              </a:r>
            </a:p>
          </p:txBody>
        </p:sp>
        <p:sp>
          <p:nvSpPr>
            <p:cNvPr id="19474" name="Text Box 18"/>
            <p:cNvSpPr txBox="1">
              <a:spLocks noChangeArrowheads="1"/>
            </p:cNvSpPr>
            <p:nvPr/>
          </p:nvSpPr>
          <p:spPr bwMode="auto">
            <a:xfrm>
              <a:off x="2976" y="3187"/>
              <a:ext cx="1584" cy="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spcBef>
                  <a:spcPct val="50000"/>
                </a:spcBef>
              </a:pPr>
              <a:r>
                <a:rPr lang="ru-RU" altLang="ru-RU" sz="1800" b="1">
                  <a:latin typeface="Times New Roman" pitchFamily="18" charset="0"/>
                </a:rPr>
                <a:t>Экологиялық қауіпсіздік </a:t>
              </a:r>
            </a:p>
          </p:txBody>
        </p:sp>
        <p:sp>
          <p:nvSpPr>
            <p:cNvPr id="19475" name="Text Box 19"/>
            <p:cNvSpPr txBox="1">
              <a:spLocks noChangeArrowheads="1"/>
            </p:cNvSpPr>
            <p:nvPr/>
          </p:nvSpPr>
          <p:spPr bwMode="auto">
            <a:xfrm>
              <a:off x="3878" y="2527"/>
              <a:ext cx="1584" cy="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spcBef>
                  <a:spcPct val="50000"/>
                </a:spcBef>
              </a:pPr>
              <a:r>
                <a:rPr lang="kk-KZ" altLang="ru-RU" sz="1800" b="1">
                  <a:latin typeface="Times New Roman" pitchFamily="18" charset="0"/>
                </a:rPr>
                <a:t>Әлеуметтік </a:t>
              </a:r>
              <a:r>
                <a:rPr lang="ru-RU" altLang="ru-RU" sz="1800" b="1">
                  <a:latin typeface="Times New Roman" pitchFamily="18" charset="0"/>
                </a:rPr>
                <a:t>қауіпсіздік </a:t>
              </a:r>
            </a:p>
          </p:txBody>
        </p:sp>
        <p:sp>
          <p:nvSpPr>
            <p:cNvPr id="19476" name="Rectangle 20"/>
            <p:cNvSpPr>
              <a:spLocks noChangeArrowheads="1"/>
            </p:cNvSpPr>
            <p:nvPr/>
          </p:nvSpPr>
          <p:spPr bwMode="auto">
            <a:xfrm>
              <a:off x="2178" y="1983"/>
              <a:ext cx="1392" cy="672"/>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tLang="ru-RU"/>
            </a:p>
          </p:txBody>
        </p:sp>
        <p:sp>
          <p:nvSpPr>
            <p:cNvPr id="268309" name="Text Box 21"/>
            <p:cNvSpPr txBox="1">
              <a:spLocks noChangeArrowheads="1"/>
            </p:cNvSpPr>
            <p:nvPr/>
          </p:nvSpPr>
          <p:spPr bwMode="auto">
            <a:xfrm>
              <a:off x="2136" y="2031"/>
              <a:ext cx="1488" cy="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defRPr/>
              </a:pPr>
              <a:r>
                <a:rPr lang="ru-RU" altLang="ru-RU" b="1" dirty="0">
                  <a:effectLst>
                    <a:outerShdw blurRad="38100" dist="38100" dir="2700000" algn="tl">
                      <a:srgbClr val="FFFFFF"/>
                    </a:outerShdw>
                  </a:effectLst>
                </a:rPr>
                <a:t>МЕМЛЕКЕТТІҢ ҰЛТТЫҚ ҚАУІПСІЗДІГІ </a:t>
              </a:r>
              <a:endParaRPr lang="ru-RU" altLang="ru-RU" b="1" dirty="0"/>
            </a:p>
          </p:txBody>
        </p:sp>
      </p:grpSp>
    </p:spTree>
    <p:extLst>
      <p:ext uri="{BB962C8B-B14F-4D97-AF65-F5344CB8AC3E}">
        <p14:creationId xmlns:p14="http://schemas.microsoft.com/office/powerpoint/2010/main" val="34709586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1635125" y="0"/>
            <a:ext cx="9144000" cy="6858000"/>
          </a:xfrm>
          <a:prstGeom prst="rect">
            <a:avLst/>
          </a:prstGeom>
          <a:ln/>
          <a:extLst/>
        </p:spPr>
        <p:style>
          <a:lnRef idx="2">
            <a:schemeClr val="accent2"/>
          </a:lnRef>
          <a:fillRef idx="1">
            <a:schemeClr val="lt1"/>
          </a:fillRef>
          <a:effectRef idx="0">
            <a:schemeClr val="accent2"/>
          </a:effectRef>
          <a:fontRef idx="minor">
            <a:schemeClr val="dk1"/>
          </a:fontRef>
        </p:style>
        <p:txBody>
          <a:bodyPr lIns="80962" tIns="39688" rIns="80962" bIns="39688" anchor="ctr"/>
          <a:lstStyle/>
          <a:p>
            <a:pPr algn="ctr" defTabSz="584200" eaLnBrk="0" hangingPunct="0">
              <a:lnSpc>
                <a:spcPct val="60000"/>
              </a:lnSpc>
            </a:pPr>
            <a:endParaRPr lang="ru-RU" altLang="ru-RU" sz="2000" b="1">
              <a:solidFill>
                <a:srgbClr val="FFFF00"/>
              </a:solidFill>
            </a:endParaRPr>
          </a:p>
        </p:txBody>
      </p:sp>
      <p:sp>
        <p:nvSpPr>
          <p:cNvPr id="20483" name="Rectangle 3"/>
          <p:cNvSpPr>
            <a:spLocks noChangeArrowheads="1"/>
          </p:cNvSpPr>
          <p:nvPr/>
        </p:nvSpPr>
        <p:spPr bwMode="auto">
          <a:xfrm>
            <a:off x="1635126" y="101600"/>
            <a:ext cx="8924925" cy="6648450"/>
          </a:xfrm>
          <a:prstGeom prst="rect">
            <a:avLst/>
          </a:prstGeom>
          <a:noFill/>
          <a:ln w="76200" cmpd="tri">
            <a:solidFill>
              <a:srgbClr val="99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ltLang="ru-RU"/>
          </a:p>
        </p:txBody>
      </p:sp>
      <p:sp>
        <p:nvSpPr>
          <p:cNvPr id="11268" name="Rectangle 4"/>
          <p:cNvSpPr>
            <a:spLocks noChangeArrowheads="1"/>
          </p:cNvSpPr>
          <p:nvPr/>
        </p:nvSpPr>
        <p:spPr bwMode="auto">
          <a:xfrm>
            <a:off x="1546226" y="142954"/>
            <a:ext cx="9077325" cy="951136"/>
          </a:xfrm>
          <a:prstGeom prst="rect">
            <a:avLst/>
          </a:prstGeom>
          <a:ln>
            <a:headEnd/>
            <a:tailEnd/>
          </a:ln>
          <a:extLst/>
        </p:spPr>
        <p:style>
          <a:lnRef idx="1">
            <a:schemeClr val="accent2"/>
          </a:lnRef>
          <a:fillRef idx="2">
            <a:schemeClr val="accent2"/>
          </a:fillRef>
          <a:effectRef idx="1">
            <a:schemeClr val="accent2"/>
          </a:effectRef>
          <a:fontRef idx="minor">
            <a:schemeClr val="dk1"/>
          </a:fontRef>
        </p:style>
        <p:txBody>
          <a:bodyPr anchor="ctr"/>
          <a:lstStyle/>
          <a:p>
            <a:pPr algn="ctr">
              <a:defRPr/>
            </a:pPr>
            <a:r>
              <a:rPr lang="ru-RU" sz="2000" dirty="0"/>
              <a:t> </a:t>
            </a:r>
            <a:r>
              <a:rPr lang="ru-RU" sz="2400" dirty="0" err="1"/>
              <a:t>Геосаясаттағы</a:t>
            </a:r>
            <a:r>
              <a:rPr lang="ru-RU" sz="2400" dirty="0"/>
              <a:t> </a:t>
            </a:r>
            <a:r>
              <a:rPr lang="ru-RU" sz="2400" dirty="0" err="1"/>
              <a:t>өзгерістер</a:t>
            </a:r>
            <a:r>
              <a:rPr lang="ru-RU" sz="2400" dirty="0"/>
              <a:t>, </a:t>
            </a:r>
            <a:r>
              <a:rPr lang="ru-RU" sz="2400" dirty="0" err="1"/>
              <a:t>елдер</a:t>
            </a:r>
            <a:r>
              <a:rPr lang="ru-RU" sz="2400" dirty="0"/>
              <a:t> </a:t>
            </a:r>
            <a:r>
              <a:rPr lang="ru-RU" sz="2400" dirty="0" err="1"/>
              <a:t>арасындағы</a:t>
            </a:r>
            <a:r>
              <a:rPr lang="ru-RU" sz="2400" dirty="0"/>
              <a:t> </a:t>
            </a:r>
            <a:r>
              <a:rPr lang="ru-RU" sz="2400" dirty="0" err="1"/>
              <a:t>бейбітшіліктің</a:t>
            </a:r>
            <a:r>
              <a:rPr lang="ru-RU" sz="2400" dirty="0"/>
              <a:t> </a:t>
            </a:r>
            <a:r>
              <a:rPr lang="ru-RU" sz="2400" dirty="0" err="1"/>
              <a:t>нығаюы</a:t>
            </a:r>
            <a:endParaRPr lang="ru-RU" altLang="ru-RU" sz="2400" dirty="0"/>
          </a:p>
          <a:p>
            <a:pPr marL="647700" indent="-647700">
              <a:buFont typeface="Wingdings" pitchFamily="2" charset="2"/>
              <a:buAutoNum type="arabicPeriod"/>
              <a:defRPr/>
            </a:pPr>
            <a:endParaRPr lang="ru-RU" altLang="ru-RU" sz="2000" dirty="0"/>
          </a:p>
        </p:txBody>
      </p:sp>
      <p:sp>
        <p:nvSpPr>
          <p:cNvPr id="20485" name="AutoShape 5"/>
          <p:cNvSpPr>
            <a:spLocks noChangeArrowheads="1"/>
          </p:cNvSpPr>
          <p:nvPr/>
        </p:nvSpPr>
        <p:spPr bwMode="auto">
          <a:xfrm>
            <a:off x="10423525" y="6592889"/>
            <a:ext cx="215900" cy="217487"/>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ru-RU" altLang="ru-RU" sz="1400" b="1"/>
              <a:t>10</a:t>
            </a:r>
          </a:p>
        </p:txBody>
      </p:sp>
      <p:sp>
        <p:nvSpPr>
          <p:cNvPr id="20486" name="AutoShape 6"/>
          <p:cNvSpPr>
            <a:spLocks noChangeArrowheads="1"/>
          </p:cNvSpPr>
          <p:nvPr/>
        </p:nvSpPr>
        <p:spPr bwMode="auto">
          <a:xfrm>
            <a:off x="5170488" y="1628775"/>
            <a:ext cx="1828800" cy="1371600"/>
          </a:xfrm>
          <a:prstGeom prst="octagon">
            <a:avLst>
              <a:gd name="adj" fmla="val 29287"/>
            </a:avLst>
          </a:prstGeom>
          <a:gradFill rotWithShape="1">
            <a:gsLst>
              <a:gs pos="0">
                <a:srgbClr val="ED3D0D"/>
              </a:gs>
              <a:gs pos="50000">
                <a:srgbClr val="8FFF8F"/>
              </a:gs>
              <a:gs pos="100000">
                <a:srgbClr val="ED3D0D"/>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8FFF8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ru-RU" altLang="ru-RU"/>
          </a:p>
        </p:txBody>
      </p:sp>
      <p:sp>
        <p:nvSpPr>
          <p:cNvPr id="20487" name="Text Box 8"/>
          <p:cNvSpPr txBox="1">
            <a:spLocks noChangeArrowheads="1"/>
          </p:cNvSpPr>
          <p:nvPr/>
        </p:nvSpPr>
        <p:spPr bwMode="auto">
          <a:xfrm>
            <a:off x="2085975" y="1227138"/>
            <a:ext cx="2209800" cy="646112"/>
          </a:xfrm>
          <a:prstGeom prst="rect">
            <a:avLst/>
          </a:prstGeom>
          <a:gradFill rotWithShape="1">
            <a:gsLst>
              <a:gs pos="0">
                <a:srgbClr val="66FFFF"/>
              </a:gs>
              <a:gs pos="50000">
                <a:srgbClr val="FFFB53"/>
              </a:gs>
              <a:gs pos="100000">
                <a:srgbClr val="66FFFF"/>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66FF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spcBef>
                <a:spcPct val="50000"/>
              </a:spcBef>
            </a:pPr>
            <a:r>
              <a:rPr lang="ru-RU" altLang="ru-RU" sz="1800" b="1">
                <a:latin typeface="Times New Roman" pitchFamily="18" charset="0"/>
              </a:rPr>
              <a:t>1945 ж БҰҰ құрылуы</a:t>
            </a:r>
          </a:p>
        </p:txBody>
      </p:sp>
      <p:sp>
        <p:nvSpPr>
          <p:cNvPr id="20488" name="Text Box 9"/>
          <p:cNvSpPr txBox="1">
            <a:spLocks noChangeArrowheads="1"/>
          </p:cNvSpPr>
          <p:nvPr/>
        </p:nvSpPr>
        <p:spPr bwMode="auto">
          <a:xfrm>
            <a:off x="2046288" y="2282826"/>
            <a:ext cx="2209800" cy="646113"/>
          </a:xfrm>
          <a:prstGeom prst="rect">
            <a:avLst/>
          </a:prstGeom>
          <a:gradFill rotWithShape="1">
            <a:gsLst>
              <a:gs pos="0">
                <a:srgbClr val="66FFFF"/>
              </a:gs>
              <a:gs pos="50000">
                <a:srgbClr val="FFFB53"/>
              </a:gs>
              <a:gs pos="100000">
                <a:srgbClr val="66FFFF"/>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66FF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0" hangingPunct="0">
              <a:spcBef>
                <a:spcPct val="50000"/>
              </a:spcBef>
            </a:pPr>
            <a:r>
              <a:rPr lang="ru-RU" altLang="ru-RU" sz="1800" b="1">
                <a:latin typeface="Times New Roman" pitchFamily="18" charset="0"/>
              </a:rPr>
              <a:t>1950-1953 жж Корей соғысы</a:t>
            </a:r>
          </a:p>
        </p:txBody>
      </p:sp>
      <p:sp>
        <p:nvSpPr>
          <p:cNvPr id="20489" name="Text Box 10"/>
          <p:cNvSpPr txBox="1">
            <a:spLocks noChangeArrowheads="1"/>
          </p:cNvSpPr>
          <p:nvPr/>
        </p:nvSpPr>
        <p:spPr bwMode="auto">
          <a:xfrm>
            <a:off x="2046288" y="3330575"/>
            <a:ext cx="2209800" cy="585788"/>
          </a:xfrm>
          <a:prstGeom prst="rect">
            <a:avLst/>
          </a:prstGeom>
          <a:gradFill rotWithShape="1">
            <a:gsLst>
              <a:gs pos="0">
                <a:srgbClr val="66FFFF"/>
              </a:gs>
              <a:gs pos="50000">
                <a:srgbClr val="FFFB53"/>
              </a:gs>
              <a:gs pos="100000">
                <a:srgbClr val="66FFFF"/>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66FF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0" hangingPunct="0"/>
            <a:r>
              <a:rPr lang="ru-RU" altLang="ru-RU" sz="1600" b="1">
                <a:latin typeface="Times New Roman" pitchFamily="18" charset="0"/>
              </a:rPr>
              <a:t>1962 ж Кубалық зымыран дағдарысы;</a:t>
            </a:r>
          </a:p>
        </p:txBody>
      </p:sp>
      <p:sp>
        <p:nvSpPr>
          <p:cNvPr id="20490" name="Text Box 11"/>
          <p:cNvSpPr txBox="1">
            <a:spLocks noChangeArrowheads="1"/>
          </p:cNvSpPr>
          <p:nvPr/>
        </p:nvSpPr>
        <p:spPr bwMode="auto">
          <a:xfrm>
            <a:off x="7989888" y="1397001"/>
            <a:ext cx="2570162" cy="646113"/>
          </a:xfrm>
          <a:prstGeom prst="rect">
            <a:avLst/>
          </a:prstGeom>
          <a:gradFill rotWithShape="1">
            <a:gsLst>
              <a:gs pos="0">
                <a:srgbClr val="66FFFF"/>
              </a:gs>
              <a:gs pos="50000">
                <a:srgbClr val="FFFB53"/>
              </a:gs>
              <a:gs pos="100000">
                <a:srgbClr val="66FFFF"/>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66FF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0" hangingPunct="0"/>
            <a:r>
              <a:rPr lang="ru-RU" altLang="ru-RU" sz="1800" b="1">
                <a:latin typeface="Times New Roman" pitchFamily="18" charset="0"/>
              </a:rPr>
              <a:t>1975 ж аяқталған Вьетнамдағы соғыс;</a:t>
            </a:r>
          </a:p>
        </p:txBody>
      </p:sp>
      <p:sp>
        <p:nvSpPr>
          <p:cNvPr id="20491" name="Text Box 12"/>
          <p:cNvSpPr txBox="1">
            <a:spLocks noChangeArrowheads="1"/>
          </p:cNvSpPr>
          <p:nvPr/>
        </p:nvSpPr>
        <p:spPr bwMode="auto">
          <a:xfrm>
            <a:off x="8002589" y="2282826"/>
            <a:ext cx="2528887" cy="923925"/>
          </a:xfrm>
          <a:prstGeom prst="rect">
            <a:avLst/>
          </a:prstGeom>
          <a:gradFill rotWithShape="1">
            <a:gsLst>
              <a:gs pos="0">
                <a:srgbClr val="66FFFF"/>
              </a:gs>
              <a:gs pos="50000">
                <a:srgbClr val="FFFB53"/>
              </a:gs>
              <a:gs pos="100000">
                <a:srgbClr val="66FFFF"/>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66FF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0" hangingPunct="0">
              <a:spcBef>
                <a:spcPct val="50000"/>
              </a:spcBef>
            </a:pPr>
            <a:r>
              <a:rPr lang="ru-RU" altLang="ru-RU" sz="1800" b="1">
                <a:latin typeface="Times New Roman" pitchFamily="18" charset="0"/>
              </a:rPr>
              <a:t>1989 ж. Берлин қабырғасының құлауы</a:t>
            </a:r>
          </a:p>
        </p:txBody>
      </p:sp>
      <p:sp>
        <p:nvSpPr>
          <p:cNvPr id="20492" name="Text Box 13"/>
          <p:cNvSpPr txBox="1">
            <a:spLocks noChangeArrowheads="1"/>
          </p:cNvSpPr>
          <p:nvPr/>
        </p:nvSpPr>
        <p:spPr bwMode="auto">
          <a:xfrm>
            <a:off x="7696200" y="3627438"/>
            <a:ext cx="2209800" cy="646112"/>
          </a:xfrm>
          <a:prstGeom prst="rect">
            <a:avLst/>
          </a:prstGeom>
          <a:gradFill rotWithShape="1">
            <a:gsLst>
              <a:gs pos="0">
                <a:srgbClr val="66FFFF"/>
              </a:gs>
              <a:gs pos="50000">
                <a:srgbClr val="FFFB53"/>
              </a:gs>
              <a:gs pos="100000">
                <a:srgbClr val="66FFFF"/>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66FF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0" hangingPunct="0"/>
            <a:r>
              <a:rPr lang="ru-RU" altLang="ru-RU" sz="1800" b="1">
                <a:latin typeface="Times New Roman" pitchFamily="18" charset="0"/>
              </a:rPr>
              <a:t>1990 ж. КСРО-ның ыдырауы;</a:t>
            </a:r>
          </a:p>
        </p:txBody>
      </p:sp>
      <p:sp>
        <p:nvSpPr>
          <p:cNvPr id="20493" name="Text Box 14"/>
          <p:cNvSpPr txBox="1">
            <a:spLocks noChangeArrowheads="1"/>
          </p:cNvSpPr>
          <p:nvPr/>
        </p:nvSpPr>
        <p:spPr bwMode="auto">
          <a:xfrm>
            <a:off x="5170488" y="3562350"/>
            <a:ext cx="1535112" cy="647700"/>
          </a:xfrm>
          <a:prstGeom prst="rect">
            <a:avLst/>
          </a:prstGeom>
          <a:gradFill rotWithShape="1">
            <a:gsLst>
              <a:gs pos="0">
                <a:srgbClr val="66FFFF"/>
              </a:gs>
              <a:gs pos="50000">
                <a:srgbClr val="FFFB53"/>
              </a:gs>
              <a:gs pos="100000">
                <a:srgbClr val="66FFFF"/>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66FF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0" hangingPunct="0"/>
            <a:r>
              <a:rPr lang="ru-RU" altLang="ru-RU" sz="1800" b="1">
                <a:latin typeface="Times New Roman" pitchFamily="18" charset="0"/>
              </a:rPr>
              <a:t>1993 ж. ЕО құрылуы;</a:t>
            </a:r>
          </a:p>
        </p:txBody>
      </p:sp>
      <p:sp>
        <p:nvSpPr>
          <p:cNvPr id="20494" name="Line 15"/>
          <p:cNvSpPr>
            <a:spLocks noChangeShapeType="1"/>
          </p:cNvSpPr>
          <p:nvPr/>
        </p:nvSpPr>
        <p:spPr bwMode="auto">
          <a:xfrm flipV="1">
            <a:off x="6999288" y="1857375"/>
            <a:ext cx="990600" cy="228600"/>
          </a:xfrm>
          <a:prstGeom prst="line">
            <a:avLst/>
          </a:prstGeom>
          <a:noFill/>
          <a:ln w="76200" cmpd="tri">
            <a:solidFill>
              <a:srgbClr val="FF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5" name="Line 16"/>
          <p:cNvSpPr>
            <a:spLocks noChangeShapeType="1"/>
          </p:cNvSpPr>
          <p:nvPr/>
        </p:nvSpPr>
        <p:spPr bwMode="auto">
          <a:xfrm>
            <a:off x="6999288" y="2466975"/>
            <a:ext cx="990600" cy="0"/>
          </a:xfrm>
          <a:prstGeom prst="line">
            <a:avLst/>
          </a:prstGeom>
          <a:noFill/>
          <a:ln w="76200" cmpd="tri">
            <a:solidFill>
              <a:srgbClr val="FF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6" name="Line 17"/>
          <p:cNvSpPr>
            <a:spLocks noChangeShapeType="1"/>
          </p:cNvSpPr>
          <p:nvPr/>
        </p:nvSpPr>
        <p:spPr bwMode="auto">
          <a:xfrm>
            <a:off x="6900863" y="2886075"/>
            <a:ext cx="990600" cy="457200"/>
          </a:xfrm>
          <a:prstGeom prst="line">
            <a:avLst/>
          </a:prstGeom>
          <a:noFill/>
          <a:ln w="76200" cmpd="tri">
            <a:solidFill>
              <a:srgbClr val="FF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7" name="Line 18"/>
          <p:cNvSpPr>
            <a:spLocks noChangeShapeType="1"/>
          </p:cNvSpPr>
          <p:nvPr/>
        </p:nvSpPr>
        <p:spPr bwMode="auto">
          <a:xfrm>
            <a:off x="6084888" y="3114675"/>
            <a:ext cx="0" cy="304800"/>
          </a:xfrm>
          <a:prstGeom prst="line">
            <a:avLst/>
          </a:prstGeom>
          <a:noFill/>
          <a:ln w="76200" cmpd="tri">
            <a:solidFill>
              <a:srgbClr val="FF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8" name="Line 19"/>
          <p:cNvSpPr>
            <a:spLocks noChangeShapeType="1"/>
          </p:cNvSpPr>
          <p:nvPr/>
        </p:nvSpPr>
        <p:spPr bwMode="auto">
          <a:xfrm flipH="1" flipV="1">
            <a:off x="4256088" y="1857375"/>
            <a:ext cx="914400" cy="304800"/>
          </a:xfrm>
          <a:prstGeom prst="line">
            <a:avLst/>
          </a:prstGeom>
          <a:noFill/>
          <a:ln w="76200" cmpd="tri">
            <a:solidFill>
              <a:srgbClr val="FF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9" name="Line 20"/>
          <p:cNvSpPr>
            <a:spLocks noChangeShapeType="1"/>
          </p:cNvSpPr>
          <p:nvPr/>
        </p:nvSpPr>
        <p:spPr bwMode="auto">
          <a:xfrm flipH="1">
            <a:off x="4256088" y="2695575"/>
            <a:ext cx="914400" cy="457200"/>
          </a:xfrm>
          <a:prstGeom prst="line">
            <a:avLst/>
          </a:prstGeom>
          <a:noFill/>
          <a:ln w="76200" cmpd="tri">
            <a:solidFill>
              <a:srgbClr val="FF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500" name="Line 21"/>
          <p:cNvSpPr>
            <a:spLocks noChangeShapeType="1"/>
          </p:cNvSpPr>
          <p:nvPr/>
        </p:nvSpPr>
        <p:spPr bwMode="auto">
          <a:xfrm flipH="1">
            <a:off x="4256088" y="2466975"/>
            <a:ext cx="914400" cy="0"/>
          </a:xfrm>
          <a:prstGeom prst="line">
            <a:avLst/>
          </a:prstGeom>
          <a:noFill/>
          <a:ln w="76200" cmpd="tri">
            <a:solidFill>
              <a:srgbClr val="FF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285" name="WordArt 22"/>
          <p:cNvSpPr>
            <a:spLocks noChangeArrowheads="1" noChangeShapeType="1" noTextEdit="1"/>
          </p:cNvSpPr>
          <p:nvPr/>
        </p:nvSpPr>
        <p:spPr bwMode="auto">
          <a:xfrm>
            <a:off x="5324475" y="1989138"/>
            <a:ext cx="1511300" cy="869950"/>
          </a:xfrm>
          <a:prstGeom prst="rect">
            <a:avLst/>
          </a:prstGeom>
        </p:spPr>
        <p:txBody>
          <a:bodyPr wrap="none" fromWordArt="1">
            <a:prstTxWarp prst="textPlain">
              <a:avLst>
                <a:gd name="adj" fmla="val 50000"/>
              </a:avLst>
            </a:prstTxWarp>
          </a:bodyPr>
          <a:lstStyle/>
          <a:p>
            <a:pPr marL="647700" indent="-647700">
              <a:buFont typeface="Wingdings" pitchFamily="2" charset="2"/>
              <a:buAutoNum type="arabicPeriod"/>
              <a:defRPr/>
            </a:pPr>
            <a:r>
              <a:rPr lang="kk-KZ" altLang="ru-RU" sz="3600" dirty="0"/>
              <a:t>ТАРИХИ </a:t>
            </a:r>
          </a:p>
          <a:p>
            <a:pPr>
              <a:defRPr/>
            </a:pPr>
            <a:r>
              <a:rPr lang="kk-KZ" altLang="ru-RU" sz="3600" dirty="0"/>
              <a:t>ОҚИҒАЛАР </a:t>
            </a:r>
          </a:p>
          <a:p>
            <a:pPr algn="ctr">
              <a:defRPr/>
            </a:pPr>
            <a:endParaRPr lang="ru-RU" sz="3600" kern="10" dirty="0">
              <a:ln w="19050">
                <a:solidFill>
                  <a:srgbClr val="FFFF00"/>
                </a:solidFill>
                <a:round/>
                <a:headEnd/>
                <a:tailEnd/>
              </a:ln>
              <a:solidFill>
                <a:schemeClr val="accent2"/>
              </a:solidFill>
              <a:effectLst>
                <a:outerShdw dist="35921" dir="2700000" algn="ctr" rotWithShape="0">
                  <a:srgbClr val="990000"/>
                </a:outerShdw>
              </a:effectLst>
              <a:latin typeface="Impact"/>
            </a:endParaRPr>
          </a:p>
        </p:txBody>
      </p:sp>
    </p:spTree>
    <p:extLst>
      <p:ext uri="{BB962C8B-B14F-4D97-AF65-F5344CB8AC3E}">
        <p14:creationId xmlns:p14="http://schemas.microsoft.com/office/powerpoint/2010/main" val="30706350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5661" y="131805"/>
            <a:ext cx="8149281" cy="523220"/>
          </a:xfrm>
          <a:prstGeom prst="rect">
            <a:avLst/>
          </a:prstGeom>
          <a:noFill/>
        </p:spPr>
        <p:txBody>
          <a:bodyPr wrap="square" rtlCol="0">
            <a:spAutoFit/>
          </a:bodyPr>
          <a:lstStyle/>
          <a:p>
            <a:pPr algn="ctr"/>
            <a:r>
              <a:rPr lang="kk-KZ" sz="2800" u="sng" dirty="0">
                <a:latin typeface="Times New Roman" panose="02020603050405020304" pitchFamily="18" charset="0"/>
                <a:cs typeface="Times New Roman" panose="02020603050405020304" pitchFamily="18" charset="0"/>
              </a:rPr>
              <a:t>Геосаяси жағдайларға әсер етуші  факторлар</a:t>
            </a:r>
            <a:endParaRPr lang="ru-RU" sz="2800" u="sng"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271584" y="922640"/>
            <a:ext cx="3538664" cy="9720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a:solidFill>
                  <a:schemeClr val="tx1"/>
                </a:solidFill>
                <a:latin typeface="Times New Roman" panose="02020603050405020304" pitchFamily="18" charset="0"/>
                <a:cs typeface="Times New Roman" panose="02020603050405020304" pitchFamily="18" charset="0"/>
              </a:rPr>
              <a:t>Географиялық</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2271584" y="2275704"/>
            <a:ext cx="3467226" cy="9720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a:solidFill>
                  <a:schemeClr val="tx1"/>
                </a:solidFill>
                <a:latin typeface="Times New Roman" panose="02020603050405020304" pitchFamily="18" charset="0"/>
                <a:cs typeface="Times New Roman" panose="02020603050405020304" pitchFamily="18" charset="0"/>
              </a:rPr>
              <a:t>Саяси</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6380206" y="979333"/>
            <a:ext cx="3716322" cy="9720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a:solidFill>
                  <a:schemeClr val="tx1"/>
                </a:solidFill>
                <a:latin typeface="Times New Roman" panose="02020603050405020304" pitchFamily="18" charset="0"/>
                <a:cs typeface="Times New Roman" panose="02020603050405020304" pitchFamily="18" charset="0"/>
              </a:rPr>
              <a:t>Мәдени және діни</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10" name="Прямоугольник 9"/>
          <p:cNvSpPr/>
          <p:nvPr/>
        </p:nvSpPr>
        <p:spPr>
          <a:xfrm>
            <a:off x="2271584" y="3628769"/>
            <a:ext cx="3467226" cy="9720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a:solidFill>
                  <a:schemeClr val="tx1"/>
                </a:solidFill>
                <a:latin typeface="Times New Roman" panose="02020603050405020304" pitchFamily="18" charset="0"/>
                <a:cs typeface="Times New Roman" panose="02020603050405020304" pitchFamily="18" charset="0"/>
              </a:rPr>
              <a:t>Этникалық</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11" name="Прямоугольник 10"/>
          <p:cNvSpPr/>
          <p:nvPr/>
        </p:nvSpPr>
        <p:spPr>
          <a:xfrm>
            <a:off x="6380206" y="3628770"/>
            <a:ext cx="3716322" cy="9720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a:solidFill>
                  <a:schemeClr val="tx1"/>
                </a:solidFill>
                <a:latin typeface="Times New Roman" panose="02020603050405020304" pitchFamily="18" charset="0"/>
                <a:cs typeface="Times New Roman" panose="02020603050405020304" pitchFamily="18" charset="0"/>
              </a:rPr>
              <a:t>Әскери</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12" name="Прямоугольник 11"/>
          <p:cNvSpPr/>
          <p:nvPr/>
        </p:nvSpPr>
        <p:spPr>
          <a:xfrm>
            <a:off x="6380206" y="2275704"/>
            <a:ext cx="3644884" cy="9720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a:solidFill>
                  <a:schemeClr val="tx1"/>
                </a:solidFill>
                <a:latin typeface="Times New Roman" panose="02020603050405020304" pitchFamily="18" charset="0"/>
                <a:cs typeface="Times New Roman" panose="02020603050405020304" pitchFamily="18" charset="0"/>
              </a:rPr>
              <a:t>Экономикалық</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13" name="Прямоугольник 12"/>
          <p:cNvSpPr/>
          <p:nvPr/>
        </p:nvSpPr>
        <p:spPr>
          <a:xfrm>
            <a:off x="2271584" y="5147678"/>
            <a:ext cx="3538664" cy="9720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a:solidFill>
                  <a:schemeClr val="tx1"/>
                </a:solidFill>
                <a:latin typeface="Times New Roman" panose="02020603050405020304" pitchFamily="18" charset="0"/>
                <a:cs typeface="Times New Roman" panose="02020603050405020304" pitchFamily="18" charset="0"/>
              </a:rPr>
              <a:t>Экологиялық</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6380206" y="5123937"/>
            <a:ext cx="3716322" cy="9720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a:solidFill>
                  <a:schemeClr val="tx1"/>
                </a:solidFill>
                <a:latin typeface="Times New Roman" panose="02020603050405020304" pitchFamily="18" charset="0"/>
                <a:cs typeface="Times New Roman" panose="02020603050405020304" pitchFamily="18" charset="0"/>
              </a:rPr>
              <a:t>Демографиялық</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64911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38400" y="274638"/>
            <a:ext cx="7772400" cy="562074"/>
          </a:xfrm>
        </p:spPr>
        <p:txBody>
          <a:bodyPr>
            <a:normAutofit fontScale="90000"/>
          </a:bodyPr>
          <a:lstStyle/>
          <a:p>
            <a:pPr algn="ctr"/>
            <a:r>
              <a:rPr lang="ru-RU" dirty="0" err="1" smtClean="0"/>
              <a:t>Пайдаланылған</a:t>
            </a:r>
            <a:r>
              <a:rPr lang="ru-RU" dirty="0" smtClean="0"/>
              <a:t> </a:t>
            </a:r>
            <a:r>
              <a:rPr lang="ru-RU" dirty="0" err="1"/>
              <a:t>ресурстар</a:t>
            </a:r>
            <a:endParaRPr lang="ru-RU" dirty="0"/>
          </a:p>
        </p:txBody>
      </p:sp>
      <p:sp>
        <p:nvSpPr>
          <p:cNvPr id="3" name="Объект 2"/>
          <p:cNvSpPr>
            <a:spLocks noGrp="1"/>
          </p:cNvSpPr>
          <p:nvPr>
            <p:ph idx="1"/>
          </p:nvPr>
        </p:nvSpPr>
        <p:spPr>
          <a:xfrm>
            <a:off x="2279576" y="1124744"/>
            <a:ext cx="7931224" cy="4895056"/>
          </a:xfrm>
        </p:spPr>
        <p:txBody>
          <a:bodyPr/>
          <a:lstStyle/>
          <a:p>
            <a:r>
              <a:rPr lang="en-US" dirty="0">
                <a:latin typeface="Times New Roman" pitchFamily="18" charset="0"/>
                <a:cs typeface="Times New Roman" pitchFamily="18" charset="0"/>
              </a:rPr>
              <a:t>https://www.google.kz/url?sa=i&amp;rct=j&amp;q=&amp;esrc=s&amp;source=images&amp;cd=&amp;cad=rja&amp;uact=8&amp;ved=0ahUKEwiQuuqYqffKAhVLEJoKHUqyCkgQjB0IBg&amp;url=http%3A%2F%2Fmapoftheworld.ru%2Fkarta-mira</a:t>
            </a:r>
          </a:p>
          <a:p>
            <a:r>
              <a:rPr lang="ru-RU" dirty="0" err="1">
                <a:latin typeface="Times New Roman" pitchFamily="18" charset="0"/>
                <a:cs typeface="Times New Roman" pitchFamily="18" charset="0"/>
              </a:rPr>
              <a:t>Максаковский</a:t>
            </a:r>
            <a:r>
              <a:rPr lang="ru-RU" dirty="0">
                <a:latin typeface="Times New Roman" pitchFamily="18" charset="0"/>
                <a:cs typeface="Times New Roman" pitchFamily="18" charset="0"/>
              </a:rPr>
              <a:t> В.П.  Географическая картина мира.</a:t>
            </a:r>
          </a:p>
        </p:txBody>
      </p:sp>
    </p:spTree>
    <p:extLst>
      <p:ext uri="{BB962C8B-B14F-4D97-AF65-F5344CB8AC3E}">
        <p14:creationId xmlns:p14="http://schemas.microsoft.com/office/powerpoint/2010/main" val="3395581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buNone/>
            </a:pPr>
            <a:endParaRPr lang="kk-KZ" sz="44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marL="0" indent="0" algn="ctr">
              <a:buNone/>
            </a:pPr>
            <a:r>
              <a:rPr lang="kk-KZ" sz="44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Назарларыңызға рахмет</a:t>
            </a:r>
            <a:endParaRPr lang="ru-RU" sz="44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1933231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19536" y="404664"/>
            <a:ext cx="8291264" cy="6120680"/>
          </a:xfrm>
        </p:spPr>
        <p:txBody>
          <a:bodyPr>
            <a:normAutofit lnSpcReduction="10000"/>
          </a:bodyPr>
          <a:lstStyle/>
          <a:p>
            <a:r>
              <a:rPr lang="ru-RU" b="1" dirty="0" err="1">
                <a:solidFill>
                  <a:srgbClr val="C00000"/>
                </a:solidFill>
                <a:latin typeface="Times New Roman" pitchFamily="18" charset="0"/>
                <a:cs typeface="Times New Roman" pitchFamily="18" charset="0"/>
              </a:rPr>
              <a:t>Географиялық</a:t>
            </a:r>
            <a:r>
              <a:rPr lang="ru-RU" b="1" dirty="0">
                <a:solidFill>
                  <a:srgbClr val="C00000"/>
                </a:solidFill>
                <a:latin typeface="Times New Roman" pitchFamily="18" charset="0"/>
                <a:cs typeface="Times New Roman" pitchFamily="18" charset="0"/>
              </a:rPr>
              <a:t> </a:t>
            </a:r>
            <a:r>
              <a:rPr lang="ru-RU" b="1" dirty="0" err="1">
                <a:solidFill>
                  <a:srgbClr val="C00000"/>
                </a:solidFill>
                <a:latin typeface="Times New Roman" pitchFamily="18" charset="0"/>
                <a:cs typeface="Times New Roman" pitchFamily="18" charset="0"/>
              </a:rPr>
              <a:t>факторлардың</a:t>
            </a:r>
            <a:r>
              <a:rPr lang="ru-RU" b="1" dirty="0">
                <a:solidFill>
                  <a:srgbClr val="C00000"/>
                </a:solidFill>
                <a:latin typeface="Times New Roman" pitchFamily="18" charset="0"/>
                <a:cs typeface="Times New Roman" pitchFamily="18" charset="0"/>
              </a:rPr>
              <a:t> </a:t>
            </a:r>
            <a:r>
              <a:rPr lang="ru-RU" b="1" dirty="0" err="1">
                <a:solidFill>
                  <a:srgbClr val="C00000"/>
                </a:solidFill>
                <a:latin typeface="Times New Roman" pitchFamily="18" charset="0"/>
                <a:cs typeface="Times New Roman" pitchFamily="18" charset="0"/>
              </a:rPr>
              <a:t>негізгілері</a:t>
            </a:r>
            <a:r>
              <a:rPr lang="ru-RU" b="1" dirty="0">
                <a:solidFill>
                  <a:srgbClr val="C00000"/>
                </a:solidFill>
                <a:latin typeface="Times New Roman" pitchFamily="18" charset="0"/>
                <a:cs typeface="Times New Roman" pitchFamily="18" charset="0"/>
              </a:rPr>
              <a:t> </a:t>
            </a:r>
            <a:r>
              <a:rPr lang="ru-RU" b="1" dirty="0" err="1">
                <a:solidFill>
                  <a:srgbClr val="C00000"/>
                </a:solidFill>
                <a:latin typeface="Times New Roman" pitchFamily="18" charset="0"/>
                <a:cs typeface="Times New Roman" pitchFamily="18" charset="0"/>
              </a:rPr>
              <a:t>ретінде</a:t>
            </a:r>
            <a:r>
              <a:rPr lang="ru-RU" b="1" dirty="0">
                <a:solidFill>
                  <a:srgbClr val="C00000"/>
                </a:solidFill>
                <a:latin typeface="Times New Roman" pitchFamily="18" charset="0"/>
                <a:cs typeface="Times New Roman" pitchFamily="18" charset="0"/>
              </a:rPr>
              <a:t> </a:t>
            </a:r>
            <a:r>
              <a:rPr lang="ru-RU" b="1" dirty="0" err="1">
                <a:solidFill>
                  <a:srgbClr val="C00000"/>
                </a:solidFill>
                <a:latin typeface="Times New Roman" pitchFamily="18" charset="0"/>
                <a:cs typeface="Times New Roman" pitchFamily="18" charset="0"/>
              </a:rPr>
              <a:t>әдетте</a:t>
            </a:r>
            <a:r>
              <a:rPr lang="ru-RU" b="1" dirty="0">
                <a:solidFill>
                  <a:srgbClr val="C00000"/>
                </a:solidFill>
                <a:latin typeface="Times New Roman" pitchFamily="18" charset="0"/>
                <a:cs typeface="Times New Roman" pitchFamily="18" charset="0"/>
              </a:rPr>
              <a:t> </a:t>
            </a:r>
            <a:r>
              <a:rPr lang="ru-RU" b="1" dirty="0" err="1">
                <a:solidFill>
                  <a:srgbClr val="C00000"/>
                </a:solidFill>
                <a:latin typeface="Times New Roman" pitchFamily="18" charset="0"/>
                <a:cs typeface="Times New Roman" pitchFamily="18" charset="0"/>
              </a:rPr>
              <a:t>келесілері</a:t>
            </a:r>
            <a:r>
              <a:rPr lang="ru-RU" b="1" dirty="0">
                <a:solidFill>
                  <a:srgbClr val="C00000"/>
                </a:solidFill>
                <a:latin typeface="Times New Roman" pitchFamily="18" charset="0"/>
                <a:cs typeface="Times New Roman" pitchFamily="18" charset="0"/>
              </a:rPr>
              <a:t> </a:t>
            </a:r>
            <a:r>
              <a:rPr lang="ru-RU" b="1" dirty="0" err="1">
                <a:solidFill>
                  <a:srgbClr val="C00000"/>
                </a:solidFill>
                <a:latin typeface="Times New Roman" pitchFamily="18" charset="0"/>
                <a:cs typeface="Times New Roman" pitchFamily="18" charset="0"/>
              </a:rPr>
              <a:t>қарастырылады</a:t>
            </a:r>
            <a:r>
              <a:rPr lang="ru-RU" b="1" dirty="0">
                <a:solidFill>
                  <a:srgbClr val="C00000"/>
                </a:solidFill>
                <a:latin typeface="Times New Roman" pitchFamily="18" charset="0"/>
                <a:cs typeface="Times New Roman" pitchFamily="18" charset="0"/>
              </a:rPr>
              <a:t>: </a:t>
            </a:r>
          </a:p>
          <a:p>
            <a:r>
              <a:rPr lang="ru-RU" dirty="0" err="1" smtClean="0">
                <a:latin typeface="Times New Roman" pitchFamily="18" charset="0"/>
                <a:cs typeface="Times New Roman" pitchFamily="18" charset="0"/>
              </a:rPr>
              <a:t>географиялық</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кеңістік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табиғи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ресурстар</a:t>
            </a:r>
            <a:r>
              <a:rPr lang="ru-RU" dirty="0">
                <a:latin typeface="Times New Roman" pitchFamily="18" charset="0"/>
                <a:cs typeface="Times New Roman" pitchFamily="18" charset="0"/>
              </a:rPr>
              <a:t>);</a:t>
            </a:r>
          </a:p>
          <a:p>
            <a:r>
              <a:rPr lang="ru-RU" dirty="0" err="1" smtClean="0">
                <a:latin typeface="Times New Roman" pitchFamily="18" charset="0"/>
                <a:cs typeface="Times New Roman" pitchFamily="18" charset="0"/>
              </a:rPr>
              <a:t>саяси</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мемлекеттік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құрылымның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қоғамның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құрылымы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елдермен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өзарақатынасы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саяси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одақтарда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блоктарға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мемлекеттер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шекарасының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сипаты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режимі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ыстық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нүктелердің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болуы</a:t>
            </a:r>
            <a:r>
              <a:rPr lang="ru-RU" dirty="0">
                <a:latin typeface="Times New Roman" pitchFamily="18" charset="0"/>
                <a:cs typeface="Times New Roman" pitchFamily="18" charset="0"/>
              </a:rPr>
              <a:t>);</a:t>
            </a:r>
          </a:p>
          <a:p>
            <a:r>
              <a:rPr lang="ru-RU" dirty="0" err="1" smtClean="0">
                <a:latin typeface="Times New Roman" pitchFamily="18" charset="0"/>
                <a:cs typeface="Times New Roman" pitchFamily="18" charset="0"/>
              </a:rPr>
              <a:t>экономикалық</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халықтың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өмір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сүру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экономиканың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салаларының</a:t>
            </a:r>
            <a:r>
              <a:rPr lang="ru-RU" dirty="0">
                <a:latin typeface="Times New Roman" pitchFamily="18" charset="0"/>
                <a:cs typeface="Times New Roman" pitchFamily="18" charset="0"/>
              </a:rPr>
              <a:t> даму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сыртқы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экономикалық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a:t>
            </a:r>
            <a:r>
              <a:rPr lang="ru-RU" dirty="0">
                <a:latin typeface="Times New Roman" pitchFamily="18" charset="0"/>
                <a:cs typeface="Times New Roman" pitchFamily="18" charset="0"/>
              </a:rPr>
              <a:t>);</a:t>
            </a:r>
          </a:p>
          <a:p>
            <a:r>
              <a:rPr lang="ru-RU" dirty="0" err="1" smtClean="0">
                <a:latin typeface="Times New Roman" pitchFamily="18" charset="0"/>
                <a:cs typeface="Times New Roman" pitchFamily="18" charset="0"/>
              </a:rPr>
              <a:t>әскери</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әскери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күштердің</a:t>
            </a:r>
            <a:r>
              <a:rPr lang="ru-RU" dirty="0">
                <a:latin typeface="Times New Roman" pitchFamily="18" charset="0"/>
                <a:cs typeface="Times New Roman" pitchFamily="18" charset="0"/>
              </a:rPr>
              <a:t> даму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әскери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мүмкіншілігі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әскери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дайындығы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әскери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инфроқұрылымның</a:t>
            </a:r>
            <a:r>
              <a:rPr lang="ru-RU" dirty="0">
                <a:latin typeface="Times New Roman" pitchFamily="18" charset="0"/>
                <a:cs typeface="Times New Roman" pitchFamily="18" charset="0"/>
              </a:rPr>
              <a:t> даму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әскери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кадрларды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дайындау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әскери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шығындар</a:t>
            </a:r>
            <a:r>
              <a:rPr lang="ru-RU" dirty="0">
                <a:latin typeface="Times New Roman" pitchFamily="18" charset="0"/>
                <a:cs typeface="Times New Roman" pitchFamily="18" charset="0"/>
              </a:rPr>
              <a:t>);</a:t>
            </a:r>
          </a:p>
          <a:p>
            <a:r>
              <a:rPr lang="ru-RU" dirty="0" err="1" smtClean="0">
                <a:latin typeface="Times New Roman" pitchFamily="18" charset="0"/>
                <a:cs typeface="Times New Roman" pitchFamily="18" charset="0"/>
              </a:rPr>
              <a:t>экологиялық</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табиғи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ортаның</a:t>
            </a:r>
            <a:r>
              <a:rPr lang="ru-RU" dirty="0">
                <a:latin typeface="Times New Roman" pitchFamily="18" charset="0"/>
                <a:cs typeface="Times New Roman" pitchFamily="18" charset="0"/>
              </a:rPr>
              <a:t> деградация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қорғау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жөніндегі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шаралар</a:t>
            </a:r>
            <a:r>
              <a:rPr lang="ru-RU" dirty="0">
                <a:latin typeface="Times New Roman" pitchFamily="18" charset="0"/>
                <a:cs typeface="Times New Roman" pitchFamily="18" charset="0"/>
              </a:rPr>
              <a:t>);</a:t>
            </a:r>
          </a:p>
          <a:p>
            <a:r>
              <a:rPr lang="ru-RU" dirty="0" err="1" smtClean="0">
                <a:latin typeface="Times New Roman" pitchFamily="18" charset="0"/>
                <a:cs typeface="Times New Roman" pitchFamily="18" charset="0"/>
              </a:rPr>
              <a:t>демографиялық</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халықтың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ұдайы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өсуі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құрамы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қоныстануы</a:t>
            </a:r>
            <a:r>
              <a:rPr lang="ru-RU" dirty="0">
                <a:latin typeface="Times New Roman" pitchFamily="18" charset="0"/>
                <a:cs typeface="Times New Roman" pitchFamily="18" charset="0"/>
              </a:rPr>
              <a:t>);</a:t>
            </a:r>
          </a:p>
          <a:p>
            <a:r>
              <a:rPr lang="ru-RU" dirty="0" err="1" smtClean="0">
                <a:latin typeface="Times New Roman" pitchFamily="18" charset="0"/>
                <a:cs typeface="Times New Roman" pitchFamily="18" charset="0"/>
              </a:rPr>
              <a:t>мәдени-тарихи</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ғылымның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деңсаулық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сақтау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мәдени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еңбек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дәстүрлерінің</a:t>
            </a:r>
            <a:r>
              <a:rPr lang="ru-RU" dirty="0">
                <a:latin typeface="Times New Roman" pitchFamily="18" charset="0"/>
                <a:cs typeface="Times New Roman" pitchFamily="18" charset="0"/>
              </a:rPr>
              <a:t> даму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этникалық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өзарақатынастар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кримоногенді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a:t>
            </a:r>
            <a:r>
              <a:rPr lang="ru-RU" dirty="0">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2036269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nvPr>
        </p:nvGraphicFramePr>
        <p:xfrm>
          <a:off x="1991544" y="620688"/>
          <a:ext cx="8136904" cy="5904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8963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nvPr>
        </p:nvGraphicFramePr>
        <p:xfrm>
          <a:off x="1919536" y="305272"/>
          <a:ext cx="8568952" cy="6552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2100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23592" y="116632"/>
            <a:ext cx="7772400" cy="562074"/>
          </a:xfrm>
        </p:spPr>
        <p:txBody>
          <a:bodyPr>
            <a:normAutofit fontScale="90000"/>
          </a:bodyPr>
          <a:lstStyle/>
          <a:p>
            <a:pPr algn="ctr"/>
            <a:r>
              <a:rPr lang="ru-RU" dirty="0" err="1"/>
              <a:t>Саяси-географиялық</a:t>
            </a:r>
            <a:r>
              <a:rPr lang="ru-RU" dirty="0"/>
              <a:t> </a:t>
            </a:r>
            <a:r>
              <a:rPr lang="ru-RU" dirty="0" err="1"/>
              <a:t>орын</a:t>
            </a:r>
            <a:r>
              <a:rPr lang="ru-RU" dirty="0"/>
              <a:t>.</a:t>
            </a:r>
          </a:p>
        </p:txBody>
      </p:sp>
      <p:graphicFrame>
        <p:nvGraphicFramePr>
          <p:cNvPr id="4" name="Объект 3"/>
          <p:cNvGraphicFramePr>
            <a:graphicFrameLocks noGrp="1"/>
          </p:cNvGraphicFramePr>
          <p:nvPr>
            <p:ph idx="1"/>
            <p:extLst/>
          </p:nvPr>
        </p:nvGraphicFramePr>
        <p:xfrm>
          <a:off x="1847528" y="836712"/>
          <a:ext cx="8496944"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8168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nvPr>
        </p:nvGraphicFramePr>
        <p:xfrm>
          <a:off x="1919536" y="332656"/>
          <a:ext cx="8496944"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1506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2"/>
          <p:cNvSpPr>
            <a:spLocks noGrp="1"/>
          </p:cNvSpPr>
          <p:nvPr>
            <p:ph type="title" idx="4294967295"/>
          </p:nvPr>
        </p:nvSpPr>
        <p:spPr>
          <a:xfrm>
            <a:off x="0" y="457200"/>
            <a:ext cx="8229600" cy="533400"/>
          </a:xfrm>
        </p:spPr>
        <p:style>
          <a:lnRef idx="1">
            <a:schemeClr val="accent2"/>
          </a:lnRef>
          <a:fillRef idx="2">
            <a:schemeClr val="accent2"/>
          </a:fillRef>
          <a:effectRef idx="1">
            <a:schemeClr val="accent2"/>
          </a:effectRef>
          <a:fontRef idx="minor">
            <a:schemeClr val="dk1"/>
          </a:fontRef>
        </p:style>
        <p:txBody>
          <a:bodyPr anchor="b">
            <a:normAutofit fontScale="90000"/>
          </a:bodyPr>
          <a:lstStyle/>
          <a:p>
            <a:pPr algn="ctr" eaLnBrk="1" hangingPunct="1"/>
            <a:r>
              <a:rPr lang="ru-RU" altLang="ru-RU" sz="2800" dirty="0">
                <a:solidFill>
                  <a:srgbClr val="000000"/>
                </a:solidFill>
              </a:rPr>
              <a:t/>
            </a:r>
            <a:br>
              <a:rPr lang="ru-RU" altLang="ru-RU" sz="2800" dirty="0">
                <a:solidFill>
                  <a:srgbClr val="000000"/>
                </a:solidFill>
              </a:rPr>
            </a:br>
            <a:r>
              <a:rPr lang="ru-RU" altLang="ru-RU" sz="2800" dirty="0" err="1">
                <a:solidFill>
                  <a:srgbClr val="000000"/>
                </a:solidFill>
              </a:rPr>
              <a:t>Геосаясат</a:t>
            </a:r>
            <a:r>
              <a:rPr lang="ru-RU" altLang="ru-RU" sz="2800" dirty="0">
                <a:solidFill>
                  <a:srgbClr val="000000"/>
                </a:solidFill>
              </a:rPr>
              <a:t> </a:t>
            </a:r>
            <a:r>
              <a:rPr lang="ru-RU" altLang="ru-RU" sz="2800" dirty="0" err="1">
                <a:solidFill>
                  <a:srgbClr val="000000"/>
                </a:solidFill>
              </a:rPr>
              <a:t>модельдері</a:t>
            </a:r>
            <a:r>
              <a:rPr lang="ru-RU" altLang="ru-RU" sz="2800" dirty="0">
                <a:solidFill>
                  <a:srgbClr val="000000"/>
                </a:solidFill>
              </a:rPr>
              <a:t> </a:t>
            </a:r>
            <a:endParaRPr lang="ru-RU" altLang="ru-RU" sz="2800" dirty="0"/>
          </a:p>
        </p:txBody>
      </p:sp>
      <p:graphicFrame>
        <p:nvGraphicFramePr>
          <p:cNvPr id="2" name="Схема 1"/>
          <p:cNvGraphicFramePr/>
          <p:nvPr>
            <p:extLst/>
          </p:nvPr>
        </p:nvGraphicFramePr>
        <p:xfrm>
          <a:off x="2057400" y="1143000"/>
          <a:ext cx="8153400" cy="5310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9709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1" descr="D:\Преподаватель\ЛЕКЦИИ ПРЕЗЕНТАЦИИ Политология новый план\geopolitics1.jpg"/>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0" y="2362200"/>
            <a:ext cx="4343400" cy="3170238"/>
          </a:xfrm>
          <a:noFill/>
        </p:spPr>
      </p:pic>
      <p:graphicFrame>
        <p:nvGraphicFramePr>
          <p:cNvPr id="2" name="Схема 1"/>
          <p:cNvGraphicFramePr/>
          <p:nvPr>
            <p:extLst/>
          </p:nvPr>
        </p:nvGraphicFramePr>
        <p:xfrm>
          <a:off x="5303912" y="404664"/>
          <a:ext cx="4968552" cy="6192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341" name="Text Box 8"/>
          <p:cNvSpPr txBox="1">
            <a:spLocks noChangeArrowheads="1"/>
          </p:cNvSpPr>
          <p:nvPr/>
        </p:nvSpPr>
        <p:spPr bwMode="auto">
          <a:xfrm>
            <a:off x="2286000" y="5867401"/>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endParaRPr lang="ru-RU" altLang="ru-RU" sz="1800"/>
          </a:p>
        </p:txBody>
      </p:sp>
    </p:spTree>
    <p:extLst>
      <p:ext uri="{BB962C8B-B14F-4D97-AF65-F5344CB8AC3E}">
        <p14:creationId xmlns:p14="http://schemas.microsoft.com/office/powerpoint/2010/main" val="3413216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820562" y="58861"/>
            <a:ext cx="8396416" cy="1477328"/>
          </a:xfrm>
          <a:prstGeom prst="rect">
            <a:avLst/>
          </a:prstGeom>
        </p:spPr>
        <p:txBody>
          <a:bodyPr wrap="square">
            <a:spAutoFit/>
          </a:bodyPr>
          <a:lstStyle/>
          <a:p>
            <a:pPr algn="ctr"/>
            <a:r>
              <a:rPr lang="ru-RU" b="1" dirty="0" err="1">
                <a:latin typeface="Times New Roman" panose="02020603050405020304" pitchFamily="18" charset="0"/>
                <a:cs typeface="Times New Roman" panose="02020603050405020304" pitchFamily="18" charset="0"/>
              </a:rPr>
              <a:t>Корей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соғысы</a:t>
            </a:r>
            <a:r>
              <a:rPr lang="en-US" altLang="ko-KR" dirty="0">
                <a:latin typeface="Times New Roman" panose="02020603050405020304" pitchFamily="18" charset="0"/>
                <a:cs typeface="Times New Roman" panose="02020603050405020304" pitchFamily="18" charset="0"/>
              </a:rPr>
              <a:t>— </a:t>
            </a:r>
            <a:r>
              <a:rPr lang="en-US" altLang="ko-KR" dirty="0">
                <a:latin typeface="Times New Roman" panose="02020603050405020304" pitchFamily="18" charset="0"/>
                <a:cs typeface="Times New Roman" panose="02020603050405020304" pitchFamily="18" charset="0"/>
              </a:rPr>
              <a:t>1950 </a:t>
            </a:r>
            <a:r>
              <a:rPr lang="ru-RU" dirty="0" err="1">
                <a:latin typeface="Times New Roman" panose="02020603050405020304" pitchFamily="18" charset="0"/>
                <a:cs typeface="Times New Roman" panose="02020603050405020304" pitchFamily="18" charset="0"/>
              </a:rPr>
              <a:t>жылдың</a:t>
            </a:r>
            <a:r>
              <a:rPr lang="ru-RU" dirty="0">
                <a:latin typeface="Times New Roman" panose="02020603050405020304" pitchFamily="18" charset="0"/>
                <a:cs typeface="Times New Roman" panose="02020603050405020304" pitchFamily="18" charset="0"/>
              </a:rPr>
              <a:t> 25 </a:t>
            </a:r>
            <a:r>
              <a:rPr lang="ru-RU" dirty="0" err="1">
                <a:latin typeface="Times New Roman" panose="02020603050405020304" pitchFamily="18" charset="0"/>
                <a:cs typeface="Times New Roman" panose="02020603050405020304" pitchFamily="18" charset="0"/>
              </a:rPr>
              <a:t>маусымынан</a:t>
            </a:r>
            <a:r>
              <a:rPr lang="ru-RU" dirty="0">
                <a:latin typeface="Times New Roman" panose="02020603050405020304" pitchFamily="18" charset="0"/>
                <a:cs typeface="Times New Roman" panose="02020603050405020304" pitchFamily="18" charset="0"/>
              </a:rPr>
              <a:t> 1953 </a:t>
            </a:r>
            <a:r>
              <a:rPr lang="ru-RU" dirty="0" err="1">
                <a:latin typeface="Times New Roman" panose="02020603050405020304" pitchFamily="18" charset="0"/>
                <a:cs typeface="Times New Roman" panose="02020603050405020304" pitchFamily="18" charset="0"/>
              </a:rPr>
              <a:t>жылдың</a:t>
            </a:r>
            <a:r>
              <a:rPr lang="ru-RU" dirty="0">
                <a:latin typeface="Times New Roman" panose="02020603050405020304" pitchFamily="18" charset="0"/>
                <a:cs typeface="Times New Roman" panose="02020603050405020304" pitchFamily="18" charset="0"/>
              </a:rPr>
              <a:t> 27 </a:t>
            </a:r>
            <a:r>
              <a:rPr lang="ru-RU" dirty="0" err="1">
                <a:latin typeface="Times New Roman" panose="02020603050405020304" pitchFamily="18" charset="0"/>
                <a:cs typeface="Times New Roman" panose="02020603050405020304" pitchFamily="18" charset="0"/>
              </a:rPr>
              <a:t>шілдесіне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дейін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дегенмен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соғыстың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ресми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тоқтағаны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жарияланған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созылған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Солтүстік</a:t>
            </a:r>
            <a:r>
              <a:rPr lang="ru-RU" dirty="0">
                <a:latin typeface="Times New Roman" panose="02020603050405020304" pitchFamily="18" charset="0"/>
                <a:cs typeface="Times New Roman" panose="02020603050405020304" pitchFamily="18" charset="0"/>
              </a:rPr>
              <a:t> Корея </a:t>
            </a:r>
            <a:r>
              <a:rPr lang="ru-RU" dirty="0">
                <a:latin typeface="Times New Roman" panose="02020603050405020304" pitchFamily="18" charset="0"/>
                <a:cs typeface="Times New Roman" panose="02020603050405020304" pitchFamily="18" charset="0"/>
              </a:rPr>
              <a:t>мен </a:t>
            </a:r>
            <a:r>
              <a:rPr lang="ru-RU" dirty="0" err="1">
                <a:latin typeface="Times New Roman" panose="02020603050405020304" pitchFamily="18" charset="0"/>
                <a:cs typeface="Times New Roman" panose="02020603050405020304" pitchFamily="18" charset="0"/>
              </a:rPr>
              <a:t>Оңтүстік</a:t>
            </a:r>
            <a:r>
              <a:rPr lang="ru-RU"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Корея </a:t>
            </a:r>
            <a:r>
              <a:rPr lang="ru-RU" dirty="0" err="1">
                <a:latin typeface="Times New Roman" panose="02020603050405020304" pitchFamily="18" charset="0"/>
                <a:cs typeface="Times New Roman" panose="02020603050405020304" pitchFamily="18" charset="0"/>
              </a:rPr>
              <a:t>арасындағы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қақтығыс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Негізінен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соғысты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соғыс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кезеңіндегі</a:t>
            </a:r>
            <a:r>
              <a:rPr lang="ru-RU" dirty="0">
                <a:latin typeface="Times New Roman" panose="02020603050405020304" pitchFamily="18" charset="0"/>
                <a:cs typeface="Times New Roman" panose="02020603050405020304" pitchFamily="18" charset="0"/>
              </a:rPr>
              <a:t> АҚШ-пен ҚХР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КСРО </a:t>
            </a:r>
            <a:r>
              <a:rPr lang="ru-RU" dirty="0" err="1">
                <a:latin typeface="Times New Roman" panose="02020603050405020304" pitchFamily="18" charset="0"/>
                <a:cs typeface="Times New Roman" panose="02020603050405020304" pitchFamily="18" charset="0"/>
              </a:rPr>
              <a:t>одақтас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елдері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арасындағы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жанама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соғыс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те </a:t>
            </a:r>
            <a:r>
              <a:rPr lang="ru-RU" dirty="0" err="1">
                <a:latin typeface="Times New Roman" panose="02020603050405020304" pitchFamily="18" charset="0"/>
                <a:cs typeface="Times New Roman" panose="02020603050405020304" pitchFamily="18" charset="0"/>
              </a:rPr>
              <a:t>атайды</a:t>
            </a:r>
            <a:r>
              <a:rPr lang="ru-RU" dirty="0">
                <a:latin typeface="Times New Roman" panose="02020603050405020304" pitchFamily="18" charset="0"/>
                <a:cs typeface="Times New Roman" panose="02020603050405020304" pitchFamily="18" charset="0"/>
              </a:rPr>
              <a:t>. </a:t>
            </a:r>
          </a:p>
        </p:txBody>
      </p:sp>
      <p:pic>
        <p:nvPicPr>
          <p:cNvPr id="4" name="Рисунок 3" descr="https://upload.wikimedia.org/wikipedia/commons/thumb/1/1e/Divided_Korea.jpg/200px-Divided_Korea.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1727886" y="1536190"/>
            <a:ext cx="1906088" cy="4855973"/>
          </a:xfrm>
          <a:prstGeom prst="rect">
            <a:avLst/>
          </a:prstGeom>
          <a:noFill/>
          <a:ln>
            <a:noFill/>
          </a:ln>
        </p:spPr>
      </p:pic>
      <p:pic>
        <p:nvPicPr>
          <p:cNvPr id="5" name="Рисунок 4" descr="Koreanwarmontage.jpg"/>
          <p:cNvPicPr/>
          <p:nvPr/>
        </p:nvPicPr>
        <p:blipFill rotWithShape="1">
          <a:blip r:embed="rId4">
            <a:extLst>
              <a:ext uri="{28A0092B-C50C-407E-A947-70E740481C1C}">
                <a14:useLocalDpi xmlns:a14="http://schemas.microsoft.com/office/drawing/2010/main" val="0"/>
              </a:ext>
            </a:extLst>
          </a:blip>
          <a:srcRect l="-4437" t="3120" r="4437" b="49197"/>
          <a:stretch/>
        </p:blipFill>
        <p:spPr bwMode="auto">
          <a:xfrm>
            <a:off x="3565954" y="1536189"/>
            <a:ext cx="4455319" cy="4037562"/>
          </a:xfrm>
          <a:prstGeom prst="rect">
            <a:avLst/>
          </a:prstGeom>
          <a:noFill/>
          <a:ln>
            <a:noFill/>
          </a:ln>
        </p:spPr>
      </p:pic>
      <p:sp>
        <p:nvSpPr>
          <p:cNvPr id="6" name="Прямоугольник 5"/>
          <p:cNvSpPr/>
          <p:nvPr/>
        </p:nvSpPr>
        <p:spPr>
          <a:xfrm>
            <a:off x="3624648" y="5758875"/>
            <a:ext cx="4572000" cy="1077218"/>
          </a:xfrm>
          <a:prstGeom prst="rect">
            <a:avLst/>
          </a:prstGeom>
        </p:spPr>
        <p:txBody>
          <a:bodyPr>
            <a:spAutoFit/>
          </a:bodyPr>
          <a:lstStyle/>
          <a:p>
            <a:pPr algn="ctr"/>
            <a:r>
              <a:rPr lang="ru-RU" sz="1600" dirty="0">
                <a:latin typeface="Times New Roman" panose="02020603050405020304" pitchFamily="18" charset="0"/>
                <a:cs typeface="Times New Roman" panose="02020603050405020304" pitchFamily="18" charset="0"/>
              </a:rPr>
              <a:t>1. АҚШ </a:t>
            </a:r>
            <a:r>
              <a:rPr lang="ru-RU" sz="1600" dirty="0" err="1">
                <a:latin typeface="Times New Roman" panose="02020603050405020304" pitchFamily="18" charset="0"/>
                <a:cs typeface="Times New Roman" panose="02020603050405020304" pitchFamily="18" charset="0"/>
              </a:rPr>
              <a:t>теңіз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әскерлері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қытай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сарбаздарын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тұтқынға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алуды</a:t>
            </a:r>
            <a:r>
              <a:rPr lang="ru-RU" sz="1600" dirty="0">
                <a:latin typeface="Times New Roman" panose="02020603050405020304" pitchFamily="18" charset="0"/>
                <a:cs typeface="Times New Roman" panose="02020603050405020304" pitchFamily="18" charset="0"/>
              </a:rPr>
              <a:t>; 2. </a:t>
            </a:r>
            <a:r>
              <a:rPr lang="en-US" sz="1600" dirty="0">
                <a:latin typeface="Times New Roman" panose="02020603050405020304" pitchFamily="18" charset="0"/>
                <a:cs typeface="Times New Roman" panose="02020603050405020304" pitchFamily="18" charset="0"/>
              </a:rPr>
              <a:t>B-26 </a:t>
            </a:r>
            <a:r>
              <a:rPr lang="ru-RU" sz="1600" dirty="0" err="1">
                <a:latin typeface="Times New Roman" panose="02020603050405020304" pitchFamily="18" charset="0"/>
                <a:cs typeface="Times New Roman" panose="02020603050405020304" pitchFamily="18" charset="0"/>
              </a:rPr>
              <a:t>бомбалау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үстінде</a:t>
            </a:r>
            <a:r>
              <a:rPr lang="ru-RU"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3. </a:t>
            </a:r>
            <a:r>
              <a:rPr lang="ru-RU" sz="1600" dirty="0" err="1">
                <a:latin typeface="Times New Roman" panose="02020603050405020304" pitchFamily="18" charset="0"/>
                <a:cs typeface="Times New Roman" panose="02020603050405020304" pitchFamily="18" charset="0"/>
              </a:rPr>
              <a:t>Оңтүстік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корейлік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қашқындар</a:t>
            </a:r>
            <a:r>
              <a:rPr lang="ru-RU"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4. БҰҰ </a:t>
            </a:r>
            <a:r>
              <a:rPr lang="ru-RU" sz="1600" dirty="0" err="1">
                <a:latin typeface="Times New Roman" panose="02020603050405020304" pitchFamily="18" charset="0"/>
                <a:cs typeface="Times New Roman" panose="02020603050405020304" pitchFamily="18" charset="0"/>
              </a:rPr>
              <a:t>күштері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Пхеньяннан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ашып</a:t>
            </a:r>
            <a:r>
              <a:rPr lang="ru-RU" sz="1600" dirty="0">
                <a:latin typeface="Times New Roman" panose="02020603050405020304" pitchFamily="18" charset="0"/>
                <a:cs typeface="Times New Roman" panose="02020603050405020304" pitchFamily="18" charset="0"/>
              </a:rPr>
              <a:t>, 38-ші </a:t>
            </a:r>
            <a:r>
              <a:rPr lang="ru-RU" sz="1600" dirty="0" err="1">
                <a:latin typeface="Times New Roman" panose="02020603050405020304" pitchFamily="18" charset="0"/>
                <a:cs typeface="Times New Roman" panose="02020603050405020304" pitchFamily="18" charset="0"/>
              </a:rPr>
              <a:t>параллельді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қиып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өтуде</a:t>
            </a:r>
            <a:endParaRPr lang="ru-RU" sz="1600" dirty="0">
              <a:latin typeface="Times New Roman" panose="02020603050405020304" pitchFamily="18" charset="0"/>
              <a:cs typeface="Times New Roman" panose="02020603050405020304" pitchFamily="18" charset="0"/>
            </a:endParaRPr>
          </a:p>
        </p:txBody>
      </p:sp>
      <p:pic>
        <p:nvPicPr>
          <p:cNvPr id="7" name="Рисунок 6" descr="https://upload.wikimedia.org/wikipedia/commons/thumb/e/eb/Korean_war_1950-1953.gif/170px-Korean_war_1950-1953.gif">
            <a:hlinkClick r:id="rId5"/>
          </p:cNvPr>
          <p:cNvPicPr/>
          <p:nvPr/>
        </p:nvPicPr>
        <p:blipFill>
          <a:blip r:embed="rId6">
            <a:extLst>
              <a:ext uri="{28A0092B-C50C-407E-A947-70E740481C1C}">
                <a14:useLocalDpi xmlns:a14="http://schemas.microsoft.com/office/drawing/2010/main" val="0"/>
              </a:ext>
            </a:extLst>
          </a:blip>
          <a:srcRect/>
          <a:stretch>
            <a:fillRect/>
          </a:stretch>
        </p:blipFill>
        <p:spPr bwMode="auto">
          <a:xfrm>
            <a:off x="8338752" y="1536189"/>
            <a:ext cx="1970903" cy="4559812"/>
          </a:xfrm>
          <a:prstGeom prst="rect">
            <a:avLst/>
          </a:prstGeom>
          <a:noFill/>
          <a:ln>
            <a:noFill/>
          </a:ln>
        </p:spPr>
      </p:pic>
      <p:sp>
        <p:nvSpPr>
          <p:cNvPr id="8" name="Прямоугольник 7"/>
          <p:cNvSpPr/>
          <p:nvPr/>
        </p:nvSpPr>
        <p:spPr>
          <a:xfrm>
            <a:off x="8467603" y="5557392"/>
            <a:ext cx="1884405" cy="1077218"/>
          </a:xfrm>
          <a:prstGeom prst="rect">
            <a:avLst/>
          </a:prstGeom>
        </p:spPr>
        <p:txBody>
          <a:bodyPr wrap="square">
            <a:spAutoFit/>
          </a:bodyPr>
          <a:lstStyle/>
          <a:p>
            <a:pPr algn="ctr"/>
            <a:r>
              <a:rPr lang="ru-RU" sz="1600" b="1" dirty="0" err="1">
                <a:latin typeface="Times New Roman" panose="02020603050405020304" pitchFamily="18" charset="0"/>
                <a:cs typeface="Times New Roman" panose="02020603050405020304" pitchFamily="18" charset="0"/>
              </a:rPr>
              <a:t>Соғыс</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кезіндегі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екі</a:t>
            </a:r>
            <a:r>
              <a:rPr lang="ru-RU" sz="1600" b="1" dirty="0">
                <a:latin typeface="Times New Roman" panose="02020603050405020304" pitchFamily="18" charset="0"/>
                <a:cs typeface="Times New Roman" panose="02020603050405020304" pitchFamily="18" charset="0"/>
              </a:rPr>
              <a:t> ел  </a:t>
            </a:r>
            <a:r>
              <a:rPr lang="ru-RU" sz="1600" b="1" dirty="0" err="1">
                <a:latin typeface="Times New Roman" panose="02020603050405020304" pitchFamily="18" charset="0"/>
                <a:cs typeface="Times New Roman" panose="02020603050405020304" pitchFamily="18" charset="0"/>
              </a:rPr>
              <a:t>шекарасының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өзгеруі</a:t>
            </a:r>
            <a:endParaRPr lang="ru-RU"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1920097"/>
      </p:ext>
    </p:extLst>
  </p:cSld>
  <p:clrMapOvr>
    <a:masterClrMapping/>
  </p:clrMapOvr>
  <p:timing>
    <p:tnLst>
      <p:par>
        <p:cTn id="1" dur="indefinite" restart="never" nodeType="tmRoot"/>
      </p:par>
    </p:tnLst>
  </p:timing>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866</Words>
  <Application>Microsoft Office PowerPoint</Application>
  <PresentationFormat>Широкоэкранный</PresentationFormat>
  <Paragraphs>69</Paragraphs>
  <Slides>14</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14</vt:i4>
      </vt:variant>
    </vt:vector>
  </HeadingPairs>
  <TitlesOfParts>
    <vt:vector size="22" baseType="lpstr">
      <vt:lpstr>맑은 고딕</vt:lpstr>
      <vt:lpstr>Arial</vt:lpstr>
      <vt:lpstr>Calibri</vt:lpstr>
      <vt:lpstr>Calibri Light</vt:lpstr>
      <vt:lpstr>Impact</vt:lpstr>
      <vt:lpstr>Times New Roman</vt:lpstr>
      <vt:lpstr>Wingdings</vt:lpstr>
      <vt:lpstr>Ретро</vt:lpstr>
      <vt:lpstr>Дәріс 10. Соғыс және бiтiм мәселелерi: жаңа аспектілері.</vt:lpstr>
      <vt:lpstr>Презентация PowerPoint</vt:lpstr>
      <vt:lpstr>Презентация PowerPoint</vt:lpstr>
      <vt:lpstr>Презентация PowerPoint</vt:lpstr>
      <vt:lpstr>Саяси-географиялық орын.</vt:lpstr>
      <vt:lpstr>Презентация PowerPoint</vt:lpstr>
      <vt:lpstr> Геосаясат модельдері </vt:lpstr>
      <vt:lpstr>Презентация PowerPoint</vt:lpstr>
      <vt:lpstr>Презентация PowerPoint</vt:lpstr>
      <vt:lpstr>Презентация PowerPoint</vt:lpstr>
      <vt:lpstr>Презентация PowerPoint</vt:lpstr>
      <vt:lpstr>Презентация PowerPoint</vt:lpstr>
      <vt:lpstr>Пайдаланылған ресурстар</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10. Соғыс және бiтiм мәселелерi: жаңа аспектілері.</dc:title>
  <dc:creator>Эрасмус 2</dc:creator>
  <cp:lastModifiedBy>Эрасмус 2</cp:lastModifiedBy>
  <cp:revision>1</cp:revision>
  <dcterms:created xsi:type="dcterms:W3CDTF">2023-11-06T13:43:27Z</dcterms:created>
  <dcterms:modified xsi:type="dcterms:W3CDTF">2023-11-06T13:44:18Z</dcterms:modified>
</cp:coreProperties>
</file>