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2"/>
  </p:notesMasterIdLst>
  <p:sldIdLst>
    <p:sldId id="570" r:id="rId3"/>
    <p:sldId id="258" r:id="rId4"/>
    <p:sldId id="269" r:id="rId5"/>
    <p:sldId id="306" r:id="rId6"/>
    <p:sldId id="568" r:id="rId7"/>
    <p:sldId id="308" r:id="rId8"/>
    <p:sldId id="311" r:id="rId9"/>
    <p:sldId id="565" r:id="rId10"/>
    <p:sldId id="309" r:id="rId11"/>
    <p:sldId id="296" r:id="rId12"/>
    <p:sldId id="277" r:id="rId13"/>
    <p:sldId id="278" r:id="rId14"/>
    <p:sldId id="297" r:id="rId15"/>
    <p:sldId id="280" r:id="rId16"/>
    <p:sldId id="281" r:id="rId17"/>
    <p:sldId id="299" r:id="rId18"/>
    <p:sldId id="284" r:id="rId19"/>
    <p:sldId id="285" r:id="rId20"/>
    <p:sldId id="268" r:id="rId21"/>
  </p:sldIdLst>
  <p:sldSz cx="9144000" cy="6858000" type="screen4x3"/>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76280" autoAdjust="0"/>
  </p:normalViewPr>
  <p:slideViewPr>
    <p:cSldViewPr snapToGrid="0">
      <p:cViewPr varScale="1">
        <p:scale>
          <a:sx n="84" d="100"/>
          <a:sy n="84" d="100"/>
        </p:scale>
        <p:origin x="20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14736-98EA-4CD4-835C-027B8CD9F9F4}"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ru-KZ"/>
        </a:p>
      </dgm:t>
    </dgm:pt>
    <dgm:pt modelId="{E989E15D-F87E-4F2F-8039-BFD86ED32DB0}">
      <dgm:prSet phldrT="[Текст]" custT="1"/>
      <dgm:spPr/>
      <dgm:t>
        <a:bodyPr/>
        <a:lstStyle/>
        <a:p>
          <a:r>
            <a:rPr lang="en-US" sz="2000" b="0" dirty="0">
              <a:latin typeface="Arial" panose="020B0604020202020204" pitchFamily="34" charset="0"/>
              <a:cs typeface="Arial" panose="020B0604020202020204" pitchFamily="34" charset="0"/>
            </a:rPr>
            <a:t>Server Socket Methods</a:t>
          </a:r>
          <a:endParaRPr lang="ru-KZ" sz="2000" b="0" dirty="0">
            <a:latin typeface="Arial" panose="020B0604020202020204" pitchFamily="34" charset="0"/>
            <a:cs typeface="Arial" panose="020B0604020202020204" pitchFamily="34" charset="0"/>
          </a:endParaRPr>
        </a:p>
      </dgm:t>
    </dgm:pt>
    <dgm:pt modelId="{FD7861B8-E704-4F22-BEBB-40A5444A8600}" type="parTrans" cxnId="{0840FE6E-61EC-46E1-80A5-1E69217399D8}">
      <dgm:prSet/>
      <dgm:spPr/>
      <dgm:t>
        <a:bodyPr/>
        <a:lstStyle/>
        <a:p>
          <a:endParaRPr lang="ru-KZ" sz="2000" b="0">
            <a:latin typeface="Arial" panose="020B0604020202020204" pitchFamily="34" charset="0"/>
            <a:cs typeface="Arial" panose="020B0604020202020204" pitchFamily="34" charset="0"/>
          </a:endParaRPr>
        </a:p>
      </dgm:t>
    </dgm:pt>
    <dgm:pt modelId="{BE90A18F-DEDA-4248-AB9F-A3004CC1F831}" type="sibTrans" cxnId="{0840FE6E-61EC-46E1-80A5-1E69217399D8}">
      <dgm:prSet/>
      <dgm:spPr/>
      <dgm:t>
        <a:bodyPr/>
        <a:lstStyle/>
        <a:p>
          <a:endParaRPr lang="ru-KZ" sz="2000" b="0">
            <a:latin typeface="Arial" panose="020B0604020202020204" pitchFamily="34" charset="0"/>
            <a:cs typeface="Arial" panose="020B0604020202020204" pitchFamily="34" charset="0"/>
          </a:endParaRPr>
        </a:p>
      </dgm:t>
    </dgm:pt>
    <dgm:pt modelId="{B3D2AFB1-0570-495A-9FD0-022D4D836B3E}">
      <dgm:prSet phldrT="[Текст]" custT="1"/>
      <dgm:spPr/>
      <dgm:t>
        <a:bodyPr/>
        <a:lstStyle/>
        <a:p>
          <a:r>
            <a:rPr lang="en-US" sz="2000" b="0" dirty="0" err="1">
              <a:effectLst/>
              <a:latin typeface="Arial" panose="020B0604020202020204" pitchFamily="34" charset="0"/>
              <a:cs typeface="Arial" panose="020B0604020202020204" pitchFamily="34" charset="0"/>
            </a:rPr>
            <a:t>s.listen</a:t>
          </a:r>
          <a:r>
            <a:rPr lang="en-US" sz="2000" b="0" dirty="0">
              <a:effectLst/>
              <a:latin typeface="Arial" panose="020B0604020202020204" pitchFamily="34" charset="0"/>
              <a:cs typeface="Arial" panose="020B0604020202020204" pitchFamily="34" charset="0"/>
            </a:rPr>
            <a:t>()</a:t>
          </a:r>
          <a:endParaRPr lang="ru-KZ" sz="2000" b="0" dirty="0">
            <a:latin typeface="Arial" panose="020B0604020202020204" pitchFamily="34" charset="0"/>
            <a:cs typeface="Arial" panose="020B0604020202020204" pitchFamily="34" charset="0"/>
          </a:endParaRPr>
        </a:p>
      </dgm:t>
    </dgm:pt>
    <dgm:pt modelId="{BF561559-3944-4818-AA84-2B79657C4677}" type="parTrans" cxnId="{6379D35B-2946-49A4-86A6-450AEC0BE06C}">
      <dgm:prSet/>
      <dgm:spPr/>
      <dgm:t>
        <a:bodyPr/>
        <a:lstStyle/>
        <a:p>
          <a:endParaRPr lang="ru-KZ" sz="2000" b="0">
            <a:latin typeface="Arial" panose="020B0604020202020204" pitchFamily="34" charset="0"/>
            <a:cs typeface="Arial" panose="020B0604020202020204" pitchFamily="34" charset="0"/>
          </a:endParaRPr>
        </a:p>
      </dgm:t>
    </dgm:pt>
    <dgm:pt modelId="{6E597177-E2A6-46FD-B957-D0BD3A10EB86}" type="sibTrans" cxnId="{6379D35B-2946-49A4-86A6-450AEC0BE06C}">
      <dgm:prSet/>
      <dgm:spPr/>
      <dgm:t>
        <a:bodyPr/>
        <a:lstStyle/>
        <a:p>
          <a:endParaRPr lang="ru-KZ" sz="2000" b="0">
            <a:latin typeface="Arial" panose="020B0604020202020204" pitchFamily="34" charset="0"/>
            <a:cs typeface="Arial" panose="020B0604020202020204" pitchFamily="34" charset="0"/>
          </a:endParaRPr>
        </a:p>
      </dgm:t>
    </dgm:pt>
    <dgm:pt modelId="{6DBF2E27-CF88-4047-B46D-52FE9EA861CF}">
      <dgm:prSet phldrT="[Текст]" custT="1"/>
      <dgm:spPr/>
      <dgm:t>
        <a:bodyPr/>
        <a:lstStyle/>
        <a:p>
          <a:r>
            <a:rPr lang="en-US" sz="2000" b="0">
              <a:latin typeface="Arial" panose="020B0604020202020204" pitchFamily="34" charset="0"/>
              <a:cs typeface="Arial" panose="020B0604020202020204" pitchFamily="34" charset="0"/>
            </a:rPr>
            <a:t>Client Socket Methods</a:t>
          </a:r>
          <a:endParaRPr lang="ru-KZ" sz="2000" b="0" dirty="0">
            <a:latin typeface="Arial" panose="020B0604020202020204" pitchFamily="34" charset="0"/>
            <a:cs typeface="Arial" panose="020B0604020202020204" pitchFamily="34" charset="0"/>
          </a:endParaRPr>
        </a:p>
      </dgm:t>
    </dgm:pt>
    <dgm:pt modelId="{584F4A58-E9EC-42EB-84C7-9D0E26D0F322}" type="parTrans" cxnId="{3BFF68D9-90C8-4671-BA85-8A869227ACBD}">
      <dgm:prSet/>
      <dgm:spPr/>
      <dgm:t>
        <a:bodyPr/>
        <a:lstStyle/>
        <a:p>
          <a:endParaRPr lang="ru-KZ" sz="2000" b="0">
            <a:latin typeface="Arial" panose="020B0604020202020204" pitchFamily="34" charset="0"/>
            <a:cs typeface="Arial" panose="020B0604020202020204" pitchFamily="34" charset="0"/>
          </a:endParaRPr>
        </a:p>
      </dgm:t>
    </dgm:pt>
    <dgm:pt modelId="{36E80384-0915-491D-B31C-5795E52EEC4C}" type="sibTrans" cxnId="{3BFF68D9-90C8-4671-BA85-8A869227ACBD}">
      <dgm:prSet/>
      <dgm:spPr/>
      <dgm:t>
        <a:bodyPr/>
        <a:lstStyle/>
        <a:p>
          <a:endParaRPr lang="ru-KZ" sz="2000" b="0">
            <a:latin typeface="Arial" panose="020B0604020202020204" pitchFamily="34" charset="0"/>
            <a:cs typeface="Arial" panose="020B0604020202020204" pitchFamily="34" charset="0"/>
          </a:endParaRPr>
        </a:p>
      </dgm:t>
    </dgm:pt>
    <dgm:pt modelId="{788CDA51-A1A2-47E3-AAD4-C92EE7CC469E}">
      <dgm:prSet phldrT="[Текст]" custT="1"/>
      <dgm:spPr/>
      <dgm:t>
        <a:bodyPr/>
        <a:lstStyle/>
        <a:p>
          <a:r>
            <a:rPr lang="en-US" sz="2000" b="0" dirty="0" err="1">
              <a:effectLst/>
              <a:latin typeface="Arial" panose="020B0604020202020204" pitchFamily="34" charset="0"/>
              <a:cs typeface="Arial" panose="020B0604020202020204" pitchFamily="34" charset="0"/>
            </a:rPr>
            <a:t>s.connect</a:t>
          </a:r>
          <a:r>
            <a:rPr lang="en-US" sz="2000" b="0" dirty="0">
              <a:effectLst/>
              <a:latin typeface="Arial" panose="020B0604020202020204" pitchFamily="34" charset="0"/>
              <a:cs typeface="Arial" panose="020B0604020202020204" pitchFamily="34" charset="0"/>
            </a:rPr>
            <a:t>()</a:t>
          </a:r>
          <a:endParaRPr lang="ru-KZ" sz="2000" b="0" dirty="0">
            <a:latin typeface="Arial" panose="020B0604020202020204" pitchFamily="34" charset="0"/>
            <a:cs typeface="Arial" panose="020B0604020202020204" pitchFamily="34" charset="0"/>
          </a:endParaRPr>
        </a:p>
      </dgm:t>
    </dgm:pt>
    <dgm:pt modelId="{D55DE019-D5A6-4AAB-922B-59FEA2F31A2E}" type="parTrans" cxnId="{0CCCE7BE-0300-4E95-A196-C0C081247C1E}">
      <dgm:prSet/>
      <dgm:spPr/>
      <dgm:t>
        <a:bodyPr/>
        <a:lstStyle/>
        <a:p>
          <a:endParaRPr lang="ru-KZ" sz="2000" b="0">
            <a:latin typeface="Arial" panose="020B0604020202020204" pitchFamily="34" charset="0"/>
            <a:cs typeface="Arial" panose="020B0604020202020204" pitchFamily="34" charset="0"/>
          </a:endParaRPr>
        </a:p>
      </dgm:t>
    </dgm:pt>
    <dgm:pt modelId="{32BA4AEE-FAAA-49D5-BACE-4BD4A8EA8EAE}" type="sibTrans" cxnId="{0CCCE7BE-0300-4E95-A196-C0C081247C1E}">
      <dgm:prSet/>
      <dgm:spPr/>
      <dgm:t>
        <a:bodyPr/>
        <a:lstStyle/>
        <a:p>
          <a:endParaRPr lang="ru-KZ" sz="2000" b="0">
            <a:latin typeface="Arial" panose="020B0604020202020204" pitchFamily="34" charset="0"/>
            <a:cs typeface="Arial" panose="020B0604020202020204" pitchFamily="34" charset="0"/>
          </a:endParaRPr>
        </a:p>
      </dgm:t>
    </dgm:pt>
    <dgm:pt modelId="{0F833525-367E-48A6-B08A-1F1367BA4125}">
      <dgm:prSet phldrT="[Текст]" custT="1"/>
      <dgm:spPr/>
      <dgm:t>
        <a:bodyPr/>
        <a:lstStyle/>
        <a:p>
          <a:r>
            <a:rPr lang="en-US" sz="2000" b="0">
              <a:latin typeface="Arial" panose="020B0604020202020204" pitchFamily="34" charset="0"/>
              <a:cs typeface="Arial" panose="020B0604020202020204" pitchFamily="34" charset="0"/>
            </a:rPr>
            <a:t>General Socket Methods</a:t>
          </a:r>
          <a:endParaRPr lang="ru-KZ" sz="2000" b="0" dirty="0">
            <a:latin typeface="Arial" panose="020B0604020202020204" pitchFamily="34" charset="0"/>
            <a:cs typeface="Arial" panose="020B0604020202020204" pitchFamily="34" charset="0"/>
          </a:endParaRPr>
        </a:p>
      </dgm:t>
    </dgm:pt>
    <dgm:pt modelId="{E20F4000-A45D-4196-9594-B7FBA535704C}" type="parTrans" cxnId="{82DE0BE1-3FA6-437D-B967-88A8F05488FC}">
      <dgm:prSet/>
      <dgm:spPr/>
      <dgm:t>
        <a:bodyPr/>
        <a:lstStyle/>
        <a:p>
          <a:endParaRPr lang="ru-KZ" sz="2000" b="0">
            <a:latin typeface="Arial" panose="020B0604020202020204" pitchFamily="34" charset="0"/>
            <a:cs typeface="Arial" panose="020B0604020202020204" pitchFamily="34" charset="0"/>
          </a:endParaRPr>
        </a:p>
      </dgm:t>
    </dgm:pt>
    <dgm:pt modelId="{C62483AA-7AC7-4B57-92FB-BCCC43C8DF23}" type="sibTrans" cxnId="{82DE0BE1-3FA6-437D-B967-88A8F05488FC}">
      <dgm:prSet/>
      <dgm:spPr/>
      <dgm:t>
        <a:bodyPr/>
        <a:lstStyle/>
        <a:p>
          <a:endParaRPr lang="ru-KZ" sz="2000" b="0">
            <a:latin typeface="Arial" panose="020B0604020202020204" pitchFamily="34" charset="0"/>
            <a:cs typeface="Arial" panose="020B0604020202020204" pitchFamily="34" charset="0"/>
          </a:endParaRPr>
        </a:p>
      </dgm:t>
    </dgm:pt>
    <dgm:pt modelId="{B7F5EEE7-3D43-4BB6-938F-C1F1ED2D90A7}">
      <dgm:prSet phldrT="[Текст]" custT="1"/>
      <dgm:spPr/>
      <dgm:t>
        <a:bodyPr/>
        <a:lstStyle/>
        <a:p>
          <a:r>
            <a:rPr lang="en-US" sz="2000" b="0" dirty="0" err="1">
              <a:latin typeface="Arial" panose="020B0604020202020204" pitchFamily="34" charset="0"/>
              <a:cs typeface="Arial" panose="020B0604020202020204" pitchFamily="34" charset="0"/>
            </a:rPr>
            <a:t>s.accept</a:t>
          </a:r>
          <a:r>
            <a:rPr lang="en-US" sz="2000" b="0" dirty="0">
              <a:latin typeface="Arial" panose="020B0604020202020204" pitchFamily="34" charset="0"/>
              <a:cs typeface="Arial" panose="020B0604020202020204" pitchFamily="34" charset="0"/>
            </a:rPr>
            <a:t>()</a:t>
          </a:r>
          <a:endParaRPr lang="ru-KZ" sz="2000" b="0" dirty="0">
            <a:latin typeface="Arial" panose="020B0604020202020204" pitchFamily="34" charset="0"/>
            <a:cs typeface="Arial" panose="020B0604020202020204" pitchFamily="34" charset="0"/>
          </a:endParaRPr>
        </a:p>
      </dgm:t>
    </dgm:pt>
    <dgm:pt modelId="{F4EC92FD-D5BB-45E7-B9A5-E4321C56DEF1}" type="parTrans" cxnId="{C77D6EFB-B474-4AB4-AC26-C50BFC254C32}">
      <dgm:prSet/>
      <dgm:spPr/>
      <dgm:t>
        <a:bodyPr/>
        <a:lstStyle/>
        <a:p>
          <a:endParaRPr lang="ru-KZ" sz="2000" b="0">
            <a:latin typeface="Arial" panose="020B0604020202020204" pitchFamily="34" charset="0"/>
            <a:cs typeface="Arial" panose="020B0604020202020204" pitchFamily="34" charset="0"/>
          </a:endParaRPr>
        </a:p>
      </dgm:t>
    </dgm:pt>
    <dgm:pt modelId="{FA3E330B-4326-4BAC-87EC-594D1F96C5F3}" type="sibTrans" cxnId="{C77D6EFB-B474-4AB4-AC26-C50BFC254C32}">
      <dgm:prSet/>
      <dgm:spPr/>
      <dgm:t>
        <a:bodyPr/>
        <a:lstStyle/>
        <a:p>
          <a:endParaRPr lang="ru-KZ" sz="2000" b="0">
            <a:latin typeface="Arial" panose="020B0604020202020204" pitchFamily="34" charset="0"/>
            <a:cs typeface="Arial" panose="020B0604020202020204" pitchFamily="34" charset="0"/>
          </a:endParaRPr>
        </a:p>
      </dgm:t>
    </dgm:pt>
    <dgm:pt modelId="{2AD25281-794E-4604-9ABA-ABB68E47D659}">
      <dgm:prSet phldrT="[Текст]" custT="1"/>
      <dgm:spPr/>
      <dgm:t>
        <a:bodyPr/>
        <a:lstStyle/>
        <a:p>
          <a:r>
            <a:rPr lang="en-US" sz="2000" b="0" dirty="0" err="1">
              <a:effectLst/>
              <a:latin typeface="Arial" panose="020B0604020202020204" pitchFamily="34" charset="0"/>
              <a:cs typeface="Arial" panose="020B0604020202020204" pitchFamily="34" charset="0"/>
            </a:rPr>
            <a:t>s.bind</a:t>
          </a:r>
          <a:r>
            <a:rPr lang="en-US" sz="2000" b="0" dirty="0">
              <a:effectLst/>
              <a:latin typeface="Arial" panose="020B0604020202020204" pitchFamily="34" charset="0"/>
              <a:cs typeface="Arial" panose="020B0604020202020204" pitchFamily="34" charset="0"/>
            </a:rPr>
            <a:t>()</a:t>
          </a:r>
          <a:endParaRPr lang="ru-KZ" sz="2000" b="0" dirty="0">
            <a:latin typeface="Arial" panose="020B0604020202020204" pitchFamily="34" charset="0"/>
            <a:cs typeface="Arial" panose="020B0604020202020204" pitchFamily="34" charset="0"/>
          </a:endParaRPr>
        </a:p>
      </dgm:t>
    </dgm:pt>
    <dgm:pt modelId="{600FAEE3-4631-4D81-9A98-F504172D3114}" type="parTrans" cxnId="{664DB359-5C70-427F-AF67-4688994878F3}">
      <dgm:prSet/>
      <dgm:spPr/>
      <dgm:t>
        <a:bodyPr/>
        <a:lstStyle/>
        <a:p>
          <a:endParaRPr lang="ru-KZ" sz="2000" b="0">
            <a:latin typeface="Arial" panose="020B0604020202020204" pitchFamily="34" charset="0"/>
            <a:cs typeface="Arial" panose="020B0604020202020204" pitchFamily="34" charset="0"/>
          </a:endParaRPr>
        </a:p>
      </dgm:t>
    </dgm:pt>
    <dgm:pt modelId="{3D14B3C2-22D1-4F18-AF1F-AB087A96CEB4}" type="sibTrans" cxnId="{664DB359-5C70-427F-AF67-4688994878F3}">
      <dgm:prSet/>
      <dgm:spPr/>
      <dgm:t>
        <a:bodyPr/>
        <a:lstStyle/>
        <a:p>
          <a:endParaRPr lang="ru-KZ" sz="2000" b="0">
            <a:latin typeface="Arial" panose="020B0604020202020204" pitchFamily="34" charset="0"/>
            <a:cs typeface="Arial" panose="020B0604020202020204" pitchFamily="34" charset="0"/>
          </a:endParaRPr>
        </a:p>
      </dgm:t>
    </dgm:pt>
    <dgm:pt modelId="{FD287764-10FA-4A4A-BCDC-F99FF884B953}">
      <dgm:prSet phldrT="[Текст]" custT="1"/>
      <dgm:spPr/>
      <dgm:t>
        <a:bodyPr/>
        <a:lstStyle/>
        <a:p>
          <a:r>
            <a:rPr lang="en-US" sz="2000" b="0" dirty="0" err="1">
              <a:effectLst/>
              <a:latin typeface="Arial" panose="020B0604020202020204" pitchFamily="34" charset="0"/>
              <a:cs typeface="Arial" panose="020B0604020202020204" pitchFamily="34" charset="0"/>
            </a:rPr>
            <a:t>s.close</a:t>
          </a:r>
          <a:r>
            <a:rPr lang="en-US" sz="2000" b="0" dirty="0">
              <a:effectLst/>
              <a:latin typeface="Arial" panose="020B0604020202020204" pitchFamily="34" charset="0"/>
              <a:cs typeface="Arial" panose="020B0604020202020204" pitchFamily="34" charset="0"/>
            </a:rPr>
            <a:t>()</a:t>
          </a:r>
          <a:endParaRPr lang="ru-KZ" sz="2000" b="0" dirty="0">
            <a:latin typeface="Arial" panose="020B0604020202020204" pitchFamily="34" charset="0"/>
            <a:cs typeface="Arial" panose="020B0604020202020204" pitchFamily="34" charset="0"/>
          </a:endParaRPr>
        </a:p>
      </dgm:t>
    </dgm:pt>
    <dgm:pt modelId="{F297AC6F-6466-494D-8BCF-B466D6FA12E0}" type="parTrans" cxnId="{330CFC76-7B09-458C-B158-9FE14AF5E6F6}">
      <dgm:prSet/>
      <dgm:spPr/>
      <dgm:t>
        <a:bodyPr/>
        <a:lstStyle/>
        <a:p>
          <a:endParaRPr lang="ru-KZ" sz="2000" b="0">
            <a:latin typeface="Arial" panose="020B0604020202020204" pitchFamily="34" charset="0"/>
            <a:cs typeface="Arial" panose="020B0604020202020204" pitchFamily="34" charset="0"/>
          </a:endParaRPr>
        </a:p>
      </dgm:t>
    </dgm:pt>
    <dgm:pt modelId="{B7702641-A800-432D-AE74-71FF2A4D9212}" type="sibTrans" cxnId="{330CFC76-7B09-458C-B158-9FE14AF5E6F6}">
      <dgm:prSet/>
      <dgm:spPr/>
      <dgm:t>
        <a:bodyPr/>
        <a:lstStyle/>
        <a:p>
          <a:endParaRPr lang="ru-KZ" sz="2000" b="0">
            <a:latin typeface="Arial" panose="020B0604020202020204" pitchFamily="34" charset="0"/>
            <a:cs typeface="Arial" panose="020B0604020202020204" pitchFamily="34" charset="0"/>
          </a:endParaRPr>
        </a:p>
      </dgm:t>
    </dgm:pt>
    <dgm:pt modelId="{CF8237BA-58C9-4A22-BB26-802D8D892C85}">
      <dgm:prSet phldrT="[Текст]" custT="1"/>
      <dgm:spPr/>
      <dgm:t>
        <a:bodyPr/>
        <a:lstStyle/>
        <a:p>
          <a:r>
            <a:rPr lang="en-US" sz="2000" b="0" dirty="0" err="1">
              <a:effectLst/>
              <a:latin typeface="Arial" panose="020B0604020202020204" pitchFamily="34" charset="0"/>
              <a:cs typeface="Arial" panose="020B0604020202020204" pitchFamily="34" charset="0"/>
            </a:rPr>
            <a:t>s.recv</a:t>
          </a:r>
          <a:r>
            <a:rPr lang="en-US" sz="2000" b="0" dirty="0">
              <a:effectLst/>
              <a:latin typeface="Arial" panose="020B0604020202020204" pitchFamily="34" charset="0"/>
              <a:cs typeface="Arial" panose="020B0604020202020204" pitchFamily="34" charset="0"/>
            </a:rPr>
            <a:t>()</a:t>
          </a:r>
          <a:endParaRPr lang="ru-KZ" sz="2000" b="0" dirty="0">
            <a:latin typeface="Arial" panose="020B0604020202020204" pitchFamily="34" charset="0"/>
            <a:cs typeface="Arial" panose="020B0604020202020204" pitchFamily="34" charset="0"/>
          </a:endParaRPr>
        </a:p>
      </dgm:t>
    </dgm:pt>
    <dgm:pt modelId="{825EFC92-C7C4-424A-895D-0D222D6C3C67}" type="parTrans" cxnId="{BA3FB7B6-6ADE-453A-9D3F-B516977D279D}">
      <dgm:prSet/>
      <dgm:spPr/>
      <dgm:t>
        <a:bodyPr/>
        <a:lstStyle/>
        <a:p>
          <a:endParaRPr lang="ru-KZ" sz="2000" b="0">
            <a:latin typeface="Arial" panose="020B0604020202020204" pitchFamily="34" charset="0"/>
            <a:cs typeface="Arial" panose="020B0604020202020204" pitchFamily="34" charset="0"/>
          </a:endParaRPr>
        </a:p>
      </dgm:t>
    </dgm:pt>
    <dgm:pt modelId="{CB3EF877-5BC4-49C5-AF1B-EA10A3BE120F}" type="sibTrans" cxnId="{BA3FB7B6-6ADE-453A-9D3F-B516977D279D}">
      <dgm:prSet/>
      <dgm:spPr/>
      <dgm:t>
        <a:bodyPr/>
        <a:lstStyle/>
        <a:p>
          <a:endParaRPr lang="ru-KZ" sz="2000" b="0">
            <a:latin typeface="Arial" panose="020B0604020202020204" pitchFamily="34" charset="0"/>
            <a:cs typeface="Arial" panose="020B0604020202020204" pitchFamily="34" charset="0"/>
          </a:endParaRPr>
        </a:p>
      </dgm:t>
    </dgm:pt>
    <dgm:pt modelId="{76D493F9-D6D1-4041-92EF-FD48B3EB08C1}">
      <dgm:prSet phldrT="[Текст]" custT="1"/>
      <dgm:spPr/>
      <dgm:t>
        <a:bodyPr/>
        <a:lstStyle/>
        <a:p>
          <a:r>
            <a:rPr lang="en-US" sz="2000" b="0" dirty="0" err="1">
              <a:effectLst/>
              <a:latin typeface="Arial" panose="020B0604020202020204" pitchFamily="34" charset="0"/>
              <a:cs typeface="Arial" panose="020B0604020202020204" pitchFamily="34" charset="0"/>
            </a:rPr>
            <a:t>s.send</a:t>
          </a:r>
          <a:r>
            <a:rPr lang="en-US" sz="2000" b="0" dirty="0">
              <a:effectLst/>
              <a:latin typeface="Arial" panose="020B0604020202020204" pitchFamily="34" charset="0"/>
              <a:cs typeface="Arial" panose="020B0604020202020204" pitchFamily="34" charset="0"/>
            </a:rPr>
            <a:t>()</a:t>
          </a:r>
          <a:endParaRPr lang="ru-KZ" sz="2000" b="0" dirty="0">
            <a:latin typeface="Arial" panose="020B0604020202020204" pitchFamily="34" charset="0"/>
            <a:cs typeface="Arial" panose="020B0604020202020204" pitchFamily="34" charset="0"/>
          </a:endParaRPr>
        </a:p>
      </dgm:t>
    </dgm:pt>
    <dgm:pt modelId="{BAD725EE-D5FD-4089-8BC1-B1ACC87C8325}" type="parTrans" cxnId="{8ACB3204-AE85-4902-BE32-7E46DAC9573D}">
      <dgm:prSet/>
      <dgm:spPr/>
      <dgm:t>
        <a:bodyPr/>
        <a:lstStyle/>
        <a:p>
          <a:endParaRPr lang="ru-KZ" sz="2000" b="0">
            <a:latin typeface="Arial" panose="020B0604020202020204" pitchFamily="34" charset="0"/>
            <a:cs typeface="Arial" panose="020B0604020202020204" pitchFamily="34" charset="0"/>
          </a:endParaRPr>
        </a:p>
      </dgm:t>
    </dgm:pt>
    <dgm:pt modelId="{4F4D34BF-37F0-445F-BAB8-0EDC367D3134}" type="sibTrans" cxnId="{8ACB3204-AE85-4902-BE32-7E46DAC9573D}">
      <dgm:prSet/>
      <dgm:spPr/>
      <dgm:t>
        <a:bodyPr/>
        <a:lstStyle/>
        <a:p>
          <a:endParaRPr lang="ru-KZ" sz="2000" b="0">
            <a:latin typeface="Arial" panose="020B0604020202020204" pitchFamily="34" charset="0"/>
            <a:cs typeface="Arial" panose="020B0604020202020204" pitchFamily="34" charset="0"/>
          </a:endParaRPr>
        </a:p>
      </dgm:t>
    </dgm:pt>
    <dgm:pt modelId="{621AB463-2BF6-41EC-AD27-27EC5687A5C4}">
      <dgm:prSet phldrT="[Текст]" custT="1"/>
      <dgm:spPr/>
      <dgm:t>
        <a:bodyPr/>
        <a:lstStyle/>
        <a:p>
          <a:r>
            <a:rPr lang="en-US" sz="2000" b="0" dirty="0" err="1">
              <a:effectLst/>
              <a:latin typeface="Arial" panose="020B0604020202020204" pitchFamily="34" charset="0"/>
              <a:cs typeface="Arial" panose="020B0604020202020204" pitchFamily="34" charset="0"/>
            </a:rPr>
            <a:t>s.recvfrom</a:t>
          </a:r>
          <a:r>
            <a:rPr lang="en-US" sz="2000" b="0" dirty="0">
              <a:effectLst/>
              <a:latin typeface="Arial" panose="020B0604020202020204" pitchFamily="34" charset="0"/>
              <a:cs typeface="Arial" panose="020B0604020202020204" pitchFamily="34" charset="0"/>
            </a:rPr>
            <a:t>()</a:t>
          </a:r>
          <a:endParaRPr lang="ru-KZ" sz="2000" b="0" dirty="0">
            <a:latin typeface="Arial" panose="020B0604020202020204" pitchFamily="34" charset="0"/>
            <a:cs typeface="Arial" panose="020B0604020202020204" pitchFamily="34" charset="0"/>
          </a:endParaRPr>
        </a:p>
      </dgm:t>
    </dgm:pt>
    <dgm:pt modelId="{F205BD90-3048-4045-9E4E-3D352463ACF7}" type="parTrans" cxnId="{C902CE36-93FB-4C8A-BE49-39E39EC88961}">
      <dgm:prSet/>
      <dgm:spPr/>
      <dgm:t>
        <a:bodyPr/>
        <a:lstStyle/>
        <a:p>
          <a:endParaRPr lang="ru-KZ" sz="2000" b="0">
            <a:latin typeface="Arial" panose="020B0604020202020204" pitchFamily="34" charset="0"/>
            <a:cs typeface="Arial" panose="020B0604020202020204" pitchFamily="34" charset="0"/>
          </a:endParaRPr>
        </a:p>
      </dgm:t>
    </dgm:pt>
    <dgm:pt modelId="{F7BD0454-9928-4176-9F2C-061A66C909CE}" type="sibTrans" cxnId="{C902CE36-93FB-4C8A-BE49-39E39EC88961}">
      <dgm:prSet/>
      <dgm:spPr/>
      <dgm:t>
        <a:bodyPr/>
        <a:lstStyle/>
        <a:p>
          <a:endParaRPr lang="ru-KZ" sz="2000" b="0">
            <a:latin typeface="Arial" panose="020B0604020202020204" pitchFamily="34" charset="0"/>
            <a:cs typeface="Arial" panose="020B0604020202020204" pitchFamily="34" charset="0"/>
          </a:endParaRPr>
        </a:p>
      </dgm:t>
    </dgm:pt>
    <dgm:pt modelId="{A238C1A6-2CDD-47C4-B959-22135F26C566}">
      <dgm:prSet phldrT="[Текст]" custT="1"/>
      <dgm:spPr/>
      <dgm:t>
        <a:bodyPr/>
        <a:lstStyle/>
        <a:p>
          <a:r>
            <a:rPr lang="en-US" sz="2000" b="0" dirty="0" err="1">
              <a:effectLst/>
              <a:latin typeface="Arial" panose="020B0604020202020204" pitchFamily="34" charset="0"/>
              <a:cs typeface="Arial" panose="020B0604020202020204" pitchFamily="34" charset="0"/>
            </a:rPr>
            <a:t>s.sendto</a:t>
          </a:r>
          <a:r>
            <a:rPr lang="en-US" sz="2000" b="0" dirty="0">
              <a:effectLst/>
              <a:latin typeface="Arial" panose="020B0604020202020204" pitchFamily="34" charset="0"/>
              <a:cs typeface="Arial" panose="020B0604020202020204" pitchFamily="34" charset="0"/>
            </a:rPr>
            <a:t>()</a:t>
          </a:r>
          <a:endParaRPr lang="ru-KZ" sz="2000" b="0" dirty="0">
            <a:latin typeface="Arial" panose="020B0604020202020204" pitchFamily="34" charset="0"/>
            <a:cs typeface="Arial" panose="020B0604020202020204" pitchFamily="34" charset="0"/>
          </a:endParaRPr>
        </a:p>
      </dgm:t>
    </dgm:pt>
    <dgm:pt modelId="{40660BEF-9DD1-40EB-93AF-0FDE20E1B10C}" type="parTrans" cxnId="{97D9A8D8-E7CC-4CDC-9463-05B8799ECF5E}">
      <dgm:prSet/>
      <dgm:spPr/>
      <dgm:t>
        <a:bodyPr/>
        <a:lstStyle/>
        <a:p>
          <a:endParaRPr lang="ru-KZ" sz="2000" b="0">
            <a:latin typeface="Arial" panose="020B0604020202020204" pitchFamily="34" charset="0"/>
            <a:cs typeface="Arial" panose="020B0604020202020204" pitchFamily="34" charset="0"/>
          </a:endParaRPr>
        </a:p>
      </dgm:t>
    </dgm:pt>
    <dgm:pt modelId="{59BF7CBF-1E3B-4CBB-936A-3493F496EDD2}" type="sibTrans" cxnId="{97D9A8D8-E7CC-4CDC-9463-05B8799ECF5E}">
      <dgm:prSet/>
      <dgm:spPr/>
      <dgm:t>
        <a:bodyPr/>
        <a:lstStyle/>
        <a:p>
          <a:endParaRPr lang="ru-KZ" sz="2000" b="0">
            <a:latin typeface="Arial" panose="020B0604020202020204" pitchFamily="34" charset="0"/>
            <a:cs typeface="Arial" panose="020B0604020202020204" pitchFamily="34" charset="0"/>
          </a:endParaRPr>
        </a:p>
      </dgm:t>
    </dgm:pt>
    <dgm:pt modelId="{14128989-0C1D-42A0-8693-E527ADC5F44A}">
      <dgm:prSet phldrT="[Текст]" custT="1"/>
      <dgm:spPr/>
      <dgm:t>
        <a:bodyPr/>
        <a:lstStyle/>
        <a:p>
          <a:r>
            <a:rPr lang="en-US" sz="2000" b="0" dirty="0" err="1">
              <a:effectLst/>
              <a:latin typeface="Arial" panose="020B0604020202020204" pitchFamily="34" charset="0"/>
              <a:cs typeface="Arial" panose="020B0604020202020204" pitchFamily="34" charset="0"/>
            </a:rPr>
            <a:t>socket.gethostname</a:t>
          </a:r>
          <a:r>
            <a:rPr lang="en-US" sz="2000" b="0" dirty="0">
              <a:effectLst/>
              <a:latin typeface="Arial" panose="020B0604020202020204" pitchFamily="34" charset="0"/>
              <a:cs typeface="Arial" panose="020B0604020202020204" pitchFamily="34" charset="0"/>
            </a:rPr>
            <a:t>()</a:t>
          </a:r>
          <a:endParaRPr lang="ru-KZ" sz="2000" b="0" dirty="0">
            <a:latin typeface="Arial" panose="020B0604020202020204" pitchFamily="34" charset="0"/>
            <a:cs typeface="Arial" panose="020B0604020202020204" pitchFamily="34" charset="0"/>
          </a:endParaRPr>
        </a:p>
      </dgm:t>
    </dgm:pt>
    <dgm:pt modelId="{E391CC9F-8B7F-4DCC-9BF9-0295D604D8E4}" type="parTrans" cxnId="{D3E88ADD-C2D7-48C8-AFA0-6C094B29C4EE}">
      <dgm:prSet/>
      <dgm:spPr/>
      <dgm:t>
        <a:bodyPr/>
        <a:lstStyle/>
        <a:p>
          <a:endParaRPr lang="ru-KZ" sz="2000" b="0">
            <a:latin typeface="Arial" panose="020B0604020202020204" pitchFamily="34" charset="0"/>
            <a:cs typeface="Arial" panose="020B0604020202020204" pitchFamily="34" charset="0"/>
          </a:endParaRPr>
        </a:p>
      </dgm:t>
    </dgm:pt>
    <dgm:pt modelId="{3489C8F5-F362-407B-B617-6B975B6A1605}" type="sibTrans" cxnId="{D3E88ADD-C2D7-48C8-AFA0-6C094B29C4EE}">
      <dgm:prSet/>
      <dgm:spPr/>
      <dgm:t>
        <a:bodyPr/>
        <a:lstStyle/>
        <a:p>
          <a:endParaRPr lang="ru-KZ" sz="2000" b="0">
            <a:latin typeface="Arial" panose="020B0604020202020204" pitchFamily="34" charset="0"/>
            <a:cs typeface="Arial" panose="020B0604020202020204" pitchFamily="34" charset="0"/>
          </a:endParaRPr>
        </a:p>
      </dgm:t>
    </dgm:pt>
    <dgm:pt modelId="{DC7EFFFD-C889-486A-9F99-5274432C3E70}" type="pres">
      <dgm:prSet presAssocID="{41114736-98EA-4CD4-835C-027B8CD9F9F4}" presName="linear" presStyleCnt="0">
        <dgm:presLayoutVars>
          <dgm:dir/>
          <dgm:animLvl val="lvl"/>
          <dgm:resizeHandles val="exact"/>
        </dgm:presLayoutVars>
      </dgm:prSet>
      <dgm:spPr/>
    </dgm:pt>
    <dgm:pt modelId="{65525747-60CB-45D6-85AE-D65BC1822C08}" type="pres">
      <dgm:prSet presAssocID="{E989E15D-F87E-4F2F-8039-BFD86ED32DB0}" presName="parentLin" presStyleCnt="0"/>
      <dgm:spPr/>
    </dgm:pt>
    <dgm:pt modelId="{AE1E4CDB-2166-4EB5-9B3B-EC221B96D14D}" type="pres">
      <dgm:prSet presAssocID="{E989E15D-F87E-4F2F-8039-BFD86ED32DB0}" presName="parentLeftMargin" presStyleLbl="node1" presStyleIdx="0" presStyleCnt="3"/>
      <dgm:spPr/>
    </dgm:pt>
    <dgm:pt modelId="{BFE3953D-5C9E-444E-9864-9D748D9BAAA3}" type="pres">
      <dgm:prSet presAssocID="{E989E15D-F87E-4F2F-8039-BFD86ED32DB0}" presName="parentText" presStyleLbl="node1" presStyleIdx="0" presStyleCnt="3">
        <dgm:presLayoutVars>
          <dgm:chMax val="0"/>
          <dgm:bulletEnabled val="1"/>
        </dgm:presLayoutVars>
      </dgm:prSet>
      <dgm:spPr/>
    </dgm:pt>
    <dgm:pt modelId="{B8B2173B-B3AC-4271-8A0D-43B0F6F2BCFF}" type="pres">
      <dgm:prSet presAssocID="{E989E15D-F87E-4F2F-8039-BFD86ED32DB0}" presName="negativeSpace" presStyleCnt="0"/>
      <dgm:spPr/>
    </dgm:pt>
    <dgm:pt modelId="{9DB2AD3C-2641-491F-8828-316AD07A2EA3}" type="pres">
      <dgm:prSet presAssocID="{E989E15D-F87E-4F2F-8039-BFD86ED32DB0}" presName="childText" presStyleLbl="conFgAcc1" presStyleIdx="0" presStyleCnt="3">
        <dgm:presLayoutVars>
          <dgm:bulletEnabled val="1"/>
        </dgm:presLayoutVars>
      </dgm:prSet>
      <dgm:spPr/>
    </dgm:pt>
    <dgm:pt modelId="{5A3CB16C-F13C-4F1B-AE6C-11FDDF5D7886}" type="pres">
      <dgm:prSet presAssocID="{BE90A18F-DEDA-4248-AB9F-A3004CC1F831}" presName="spaceBetweenRectangles" presStyleCnt="0"/>
      <dgm:spPr/>
    </dgm:pt>
    <dgm:pt modelId="{F0F490B3-E8FA-4A66-8579-39B76C43CC88}" type="pres">
      <dgm:prSet presAssocID="{6DBF2E27-CF88-4047-B46D-52FE9EA861CF}" presName="parentLin" presStyleCnt="0"/>
      <dgm:spPr/>
    </dgm:pt>
    <dgm:pt modelId="{E42ED492-A4C9-4CD8-9138-45556D899254}" type="pres">
      <dgm:prSet presAssocID="{6DBF2E27-CF88-4047-B46D-52FE9EA861CF}" presName="parentLeftMargin" presStyleLbl="node1" presStyleIdx="0" presStyleCnt="3"/>
      <dgm:spPr/>
    </dgm:pt>
    <dgm:pt modelId="{6C3C2478-948E-4AE9-917E-71342D880AFF}" type="pres">
      <dgm:prSet presAssocID="{6DBF2E27-CF88-4047-B46D-52FE9EA861CF}" presName="parentText" presStyleLbl="node1" presStyleIdx="1" presStyleCnt="3">
        <dgm:presLayoutVars>
          <dgm:chMax val="0"/>
          <dgm:bulletEnabled val="1"/>
        </dgm:presLayoutVars>
      </dgm:prSet>
      <dgm:spPr/>
    </dgm:pt>
    <dgm:pt modelId="{FA5A67CB-0330-4FD5-89B3-8AA85776AD2F}" type="pres">
      <dgm:prSet presAssocID="{6DBF2E27-CF88-4047-B46D-52FE9EA861CF}" presName="negativeSpace" presStyleCnt="0"/>
      <dgm:spPr/>
    </dgm:pt>
    <dgm:pt modelId="{B526F207-CB28-423C-AEDC-156B76E31AEB}" type="pres">
      <dgm:prSet presAssocID="{6DBF2E27-CF88-4047-B46D-52FE9EA861CF}" presName="childText" presStyleLbl="conFgAcc1" presStyleIdx="1" presStyleCnt="3">
        <dgm:presLayoutVars>
          <dgm:bulletEnabled val="1"/>
        </dgm:presLayoutVars>
      </dgm:prSet>
      <dgm:spPr/>
    </dgm:pt>
    <dgm:pt modelId="{A50FC446-3A00-4844-BFE7-0DAC4ABF1654}" type="pres">
      <dgm:prSet presAssocID="{36E80384-0915-491D-B31C-5795E52EEC4C}" presName="spaceBetweenRectangles" presStyleCnt="0"/>
      <dgm:spPr/>
    </dgm:pt>
    <dgm:pt modelId="{A4D9E1A9-CBED-4E1C-9243-666945736457}" type="pres">
      <dgm:prSet presAssocID="{0F833525-367E-48A6-B08A-1F1367BA4125}" presName="parentLin" presStyleCnt="0"/>
      <dgm:spPr/>
    </dgm:pt>
    <dgm:pt modelId="{CD73C3A2-4F47-4B97-BD91-D98447FD0235}" type="pres">
      <dgm:prSet presAssocID="{0F833525-367E-48A6-B08A-1F1367BA4125}" presName="parentLeftMargin" presStyleLbl="node1" presStyleIdx="1" presStyleCnt="3"/>
      <dgm:spPr/>
    </dgm:pt>
    <dgm:pt modelId="{B0ADB9D3-2675-438B-BCA3-9E3321B100F8}" type="pres">
      <dgm:prSet presAssocID="{0F833525-367E-48A6-B08A-1F1367BA4125}" presName="parentText" presStyleLbl="node1" presStyleIdx="2" presStyleCnt="3">
        <dgm:presLayoutVars>
          <dgm:chMax val="0"/>
          <dgm:bulletEnabled val="1"/>
        </dgm:presLayoutVars>
      </dgm:prSet>
      <dgm:spPr/>
    </dgm:pt>
    <dgm:pt modelId="{684A99F0-06A7-49DA-8348-77A5075C1B1C}" type="pres">
      <dgm:prSet presAssocID="{0F833525-367E-48A6-B08A-1F1367BA4125}" presName="negativeSpace" presStyleCnt="0"/>
      <dgm:spPr/>
    </dgm:pt>
    <dgm:pt modelId="{4460E979-E3D9-4A6B-BD7D-3B45B6CB8D92}" type="pres">
      <dgm:prSet presAssocID="{0F833525-367E-48A6-B08A-1F1367BA4125}" presName="childText" presStyleLbl="conFgAcc1" presStyleIdx="2" presStyleCnt="3">
        <dgm:presLayoutVars>
          <dgm:bulletEnabled val="1"/>
        </dgm:presLayoutVars>
      </dgm:prSet>
      <dgm:spPr/>
    </dgm:pt>
  </dgm:ptLst>
  <dgm:cxnLst>
    <dgm:cxn modelId="{8ACB3204-AE85-4902-BE32-7E46DAC9573D}" srcId="{0F833525-367E-48A6-B08A-1F1367BA4125}" destId="{76D493F9-D6D1-4041-92EF-FD48B3EB08C1}" srcOrd="1" destOrd="0" parTransId="{BAD725EE-D5FD-4089-8BC1-B1ACC87C8325}" sibTransId="{4F4D34BF-37F0-445F-BAB8-0EDC367D3134}"/>
    <dgm:cxn modelId="{8BB6790D-8D8E-41D8-8069-8D68B8686ADC}" type="presOf" srcId="{621AB463-2BF6-41EC-AD27-27EC5687A5C4}" destId="{4460E979-E3D9-4A6B-BD7D-3B45B6CB8D92}" srcOrd="0" destOrd="2" presId="urn:microsoft.com/office/officeart/2005/8/layout/list1"/>
    <dgm:cxn modelId="{4FEBB114-06D8-4842-8C4B-CEB6B710F52E}" type="presOf" srcId="{76D493F9-D6D1-4041-92EF-FD48B3EB08C1}" destId="{4460E979-E3D9-4A6B-BD7D-3B45B6CB8D92}" srcOrd="0" destOrd="1" presId="urn:microsoft.com/office/officeart/2005/8/layout/list1"/>
    <dgm:cxn modelId="{930BB515-593F-4705-942E-A63BE4A05624}" type="presOf" srcId="{2AD25281-794E-4604-9ABA-ABB68E47D659}" destId="{9DB2AD3C-2641-491F-8828-316AD07A2EA3}" srcOrd="0" destOrd="0" presId="urn:microsoft.com/office/officeart/2005/8/layout/list1"/>
    <dgm:cxn modelId="{588DCB35-4D0B-4C3C-B69B-93CBEB3321C9}" type="presOf" srcId="{E989E15D-F87E-4F2F-8039-BFD86ED32DB0}" destId="{BFE3953D-5C9E-444E-9864-9D748D9BAAA3}" srcOrd="1" destOrd="0" presId="urn:microsoft.com/office/officeart/2005/8/layout/list1"/>
    <dgm:cxn modelId="{C902CE36-93FB-4C8A-BE49-39E39EC88961}" srcId="{0F833525-367E-48A6-B08A-1F1367BA4125}" destId="{621AB463-2BF6-41EC-AD27-27EC5687A5C4}" srcOrd="2" destOrd="0" parTransId="{F205BD90-3048-4045-9E4E-3D352463ACF7}" sibTransId="{F7BD0454-9928-4176-9F2C-061A66C909CE}"/>
    <dgm:cxn modelId="{0BFE2C3F-04C2-4213-9A0F-9EAE0734D819}" type="presOf" srcId="{41114736-98EA-4CD4-835C-027B8CD9F9F4}" destId="{DC7EFFFD-C889-486A-9F99-5274432C3E70}" srcOrd="0" destOrd="0" presId="urn:microsoft.com/office/officeart/2005/8/layout/list1"/>
    <dgm:cxn modelId="{6379D35B-2946-49A4-86A6-450AEC0BE06C}" srcId="{E989E15D-F87E-4F2F-8039-BFD86ED32DB0}" destId="{B3D2AFB1-0570-495A-9FD0-022D4D836B3E}" srcOrd="1" destOrd="0" parTransId="{BF561559-3944-4818-AA84-2B79657C4677}" sibTransId="{6E597177-E2A6-46FD-B957-D0BD3A10EB86}"/>
    <dgm:cxn modelId="{FA159E43-085C-4436-AFB0-68A4263FE77D}" type="presOf" srcId="{B7F5EEE7-3D43-4BB6-938F-C1F1ED2D90A7}" destId="{9DB2AD3C-2641-491F-8828-316AD07A2EA3}" srcOrd="0" destOrd="2" presId="urn:microsoft.com/office/officeart/2005/8/layout/list1"/>
    <dgm:cxn modelId="{B3F57265-AF6A-4BA2-A301-365716421370}" type="presOf" srcId="{6DBF2E27-CF88-4047-B46D-52FE9EA861CF}" destId="{6C3C2478-948E-4AE9-917E-71342D880AFF}" srcOrd="1" destOrd="0" presId="urn:microsoft.com/office/officeart/2005/8/layout/list1"/>
    <dgm:cxn modelId="{033A3C46-10D9-4B28-9A73-0EB95EA77593}" type="presOf" srcId="{E989E15D-F87E-4F2F-8039-BFD86ED32DB0}" destId="{AE1E4CDB-2166-4EB5-9B3B-EC221B96D14D}" srcOrd="0" destOrd="0" presId="urn:microsoft.com/office/officeart/2005/8/layout/list1"/>
    <dgm:cxn modelId="{1A3A5F66-A148-4A19-8CCF-4B2E4A8DD234}" type="presOf" srcId="{14128989-0C1D-42A0-8693-E527ADC5F44A}" destId="{4460E979-E3D9-4A6B-BD7D-3B45B6CB8D92}" srcOrd="0" destOrd="5" presId="urn:microsoft.com/office/officeart/2005/8/layout/list1"/>
    <dgm:cxn modelId="{0840FE6E-61EC-46E1-80A5-1E69217399D8}" srcId="{41114736-98EA-4CD4-835C-027B8CD9F9F4}" destId="{E989E15D-F87E-4F2F-8039-BFD86ED32DB0}" srcOrd="0" destOrd="0" parTransId="{FD7861B8-E704-4F22-BEBB-40A5444A8600}" sibTransId="{BE90A18F-DEDA-4248-AB9F-A3004CC1F831}"/>
    <dgm:cxn modelId="{330CFC76-7B09-458C-B158-9FE14AF5E6F6}" srcId="{0F833525-367E-48A6-B08A-1F1367BA4125}" destId="{FD287764-10FA-4A4A-BCDC-F99FF884B953}" srcOrd="4" destOrd="0" parTransId="{F297AC6F-6466-494D-8BCF-B466D6FA12E0}" sibTransId="{B7702641-A800-432D-AE74-71FF2A4D9212}"/>
    <dgm:cxn modelId="{A5A5FD57-3AC8-4117-A7FD-5978AB6526D7}" type="presOf" srcId="{0F833525-367E-48A6-B08A-1F1367BA4125}" destId="{CD73C3A2-4F47-4B97-BD91-D98447FD0235}" srcOrd="0" destOrd="0" presId="urn:microsoft.com/office/officeart/2005/8/layout/list1"/>
    <dgm:cxn modelId="{664DB359-5C70-427F-AF67-4688994878F3}" srcId="{E989E15D-F87E-4F2F-8039-BFD86ED32DB0}" destId="{2AD25281-794E-4604-9ABA-ABB68E47D659}" srcOrd="0" destOrd="0" parTransId="{600FAEE3-4631-4D81-9A98-F504172D3114}" sibTransId="{3D14B3C2-22D1-4F18-AF1F-AB087A96CEB4}"/>
    <dgm:cxn modelId="{EB51B281-8615-4D6F-B591-4A91A2934BBF}" type="presOf" srcId="{0F833525-367E-48A6-B08A-1F1367BA4125}" destId="{B0ADB9D3-2675-438B-BCA3-9E3321B100F8}" srcOrd="1" destOrd="0" presId="urn:microsoft.com/office/officeart/2005/8/layout/list1"/>
    <dgm:cxn modelId="{F246238C-8956-4FA0-AA29-3BC27FDBA91F}" type="presOf" srcId="{788CDA51-A1A2-47E3-AAD4-C92EE7CC469E}" destId="{B526F207-CB28-423C-AEDC-156B76E31AEB}" srcOrd="0" destOrd="0" presId="urn:microsoft.com/office/officeart/2005/8/layout/list1"/>
    <dgm:cxn modelId="{DD469D91-1F26-4F5C-BA0A-686E3B1E63AA}" type="presOf" srcId="{6DBF2E27-CF88-4047-B46D-52FE9EA861CF}" destId="{E42ED492-A4C9-4CD8-9138-45556D899254}" srcOrd="0" destOrd="0" presId="urn:microsoft.com/office/officeart/2005/8/layout/list1"/>
    <dgm:cxn modelId="{529A5C93-0C58-446A-83FC-2F004438AB88}" type="presOf" srcId="{FD287764-10FA-4A4A-BCDC-F99FF884B953}" destId="{4460E979-E3D9-4A6B-BD7D-3B45B6CB8D92}" srcOrd="0" destOrd="4" presId="urn:microsoft.com/office/officeart/2005/8/layout/list1"/>
    <dgm:cxn modelId="{BA3FB7B6-6ADE-453A-9D3F-B516977D279D}" srcId="{0F833525-367E-48A6-B08A-1F1367BA4125}" destId="{CF8237BA-58C9-4A22-BB26-802D8D892C85}" srcOrd="0" destOrd="0" parTransId="{825EFC92-C7C4-424A-895D-0D222D6C3C67}" sibTransId="{CB3EF877-5BC4-49C5-AF1B-EA10A3BE120F}"/>
    <dgm:cxn modelId="{0CCCE7BE-0300-4E95-A196-C0C081247C1E}" srcId="{6DBF2E27-CF88-4047-B46D-52FE9EA861CF}" destId="{788CDA51-A1A2-47E3-AAD4-C92EE7CC469E}" srcOrd="0" destOrd="0" parTransId="{D55DE019-D5A6-4AAB-922B-59FEA2F31A2E}" sibTransId="{32BA4AEE-FAAA-49D5-BACE-4BD4A8EA8EAE}"/>
    <dgm:cxn modelId="{6CBCFFCB-811B-4DEC-AA6E-91558160DB6D}" type="presOf" srcId="{B3D2AFB1-0570-495A-9FD0-022D4D836B3E}" destId="{9DB2AD3C-2641-491F-8828-316AD07A2EA3}" srcOrd="0" destOrd="1" presId="urn:microsoft.com/office/officeart/2005/8/layout/list1"/>
    <dgm:cxn modelId="{52D1ADD3-81A9-45EE-BBA0-D1FA493A0A7A}" type="presOf" srcId="{CF8237BA-58C9-4A22-BB26-802D8D892C85}" destId="{4460E979-E3D9-4A6B-BD7D-3B45B6CB8D92}" srcOrd="0" destOrd="0" presId="urn:microsoft.com/office/officeart/2005/8/layout/list1"/>
    <dgm:cxn modelId="{97D9A8D8-E7CC-4CDC-9463-05B8799ECF5E}" srcId="{0F833525-367E-48A6-B08A-1F1367BA4125}" destId="{A238C1A6-2CDD-47C4-B959-22135F26C566}" srcOrd="3" destOrd="0" parTransId="{40660BEF-9DD1-40EB-93AF-0FDE20E1B10C}" sibTransId="{59BF7CBF-1E3B-4CBB-936A-3493F496EDD2}"/>
    <dgm:cxn modelId="{3BFF68D9-90C8-4671-BA85-8A869227ACBD}" srcId="{41114736-98EA-4CD4-835C-027B8CD9F9F4}" destId="{6DBF2E27-CF88-4047-B46D-52FE9EA861CF}" srcOrd="1" destOrd="0" parTransId="{584F4A58-E9EC-42EB-84C7-9D0E26D0F322}" sibTransId="{36E80384-0915-491D-B31C-5795E52EEC4C}"/>
    <dgm:cxn modelId="{D3E88ADD-C2D7-48C8-AFA0-6C094B29C4EE}" srcId="{0F833525-367E-48A6-B08A-1F1367BA4125}" destId="{14128989-0C1D-42A0-8693-E527ADC5F44A}" srcOrd="5" destOrd="0" parTransId="{E391CC9F-8B7F-4DCC-9BF9-0295D604D8E4}" sibTransId="{3489C8F5-F362-407B-B617-6B975B6A1605}"/>
    <dgm:cxn modelId="{82DE0BE1-3FA6-437D-B967-88A8F05488FC}" srcId="{41114736-98EA-4CD4-835C-027B8CD9F9F4}" destId="{0F833525-367E-48A6-B08A-1F1367BA4125}" srcOrd="2" destOrd="0" parTransId="{E20F4000-A45D-4196-9594-B7FBA535704C}" sibTransId="{C62483AA-7AC7-4B57-92FB-BCCC43C8DF23}"/>
    <dgm:cxn modelId="{6E41EBEE-5B7F-47C0-B668-ABBE7AF0B720}" type="presOf" srcId="{A238C1A6-2CDD-47C4-B959-22135F26C566}" destId="{4460E979-E3D9-4A6B-BD7D-3B45B6CB8D92}" srcOrd="0" destOrd="3" presId="urn:microsoft.com/office/officeart/2005/8/layout/list1"/>
    <dgm:cxn modelId="{C77D6EFB-B474-4AB4-AC26-C50BFC254C32}" srcId="{E989E15D-F87E-4F2F-8039-BFD86ED32DB0}" destId="{B7F5EEE7-3D43-4BB6-938F-C1F1ED2D90A7}" srcOrd="2" destOrd="0" parTransId="{F4EC92FD-D5BB-45E7-B9A5-E4321C56DEF1}" sibTransId="{FA3E330B-4326-4BAC-87EC-594D1F96C5F3}"/>
    <dgm:cxn modelId="{0D21E068-19B4-4914-817F-4DFC2C28DC9B}" type="presParOf" srcId="{DC7EFFFD-C889-486A-9F99-5274432C3E70}" destId="{65525747-60CB-45D6-85AE-D65BC1822C08}" srcOrd="0" destOrd="0" presId="urn:microsoft.com/office/officeart/2005/8/layout/list1"/>
    <dgm:cxn modelId="{14D95AF7-7D82-4495-8670-11BCD4D23EFD}" type="presParOf" srcId="{65525747-60CB-45D6-85AE-D65BC1822C08}" destId="{AE1E4CDB-2166-4EB5-9B3B-EC221B96D14D}" srcOrd="0" destOrd="0" presId="urn:microsoft.com/office/officeart/2005/8/layout/list1"/>
    <dgm:cxn modelId="{409F2A7C-DF0A-42D9-8CD3-69C7F83FF22B}" type="presParOf" srcId="{65525747-60CB-45D6-85AE-D65BC1822C08}" destId="{BFE3953D-5C9E-444E-9864-9D748D9BAAA3}" srcOrd="1" destOrd="0" presId="urn:microsoft.com/office/officeart/2005/8/layout/list1"/>
    <dgm:cxn modelId="{89ABC5FE-EA2A-4633-860E-E1C20EB5B44B}" type="presParOf" srcId="{DC7EFFFD-C889-486A-9F99-5274432C3E70}" destId="{B8B2173B-B3AC-4271-8A0D-43B0F6F2BCFF}" srcOrd="1" destOrd="0" presId="urn:microsoft.com/office/officeart/2005/8/layout/list1"/>
    <dgm:cxn modelId="{771FFDD9-E4EB-4B4C-8047-CDD6D2B3F900}" type="presParOf" srcId="{DC7EFFFD-C889-486A-9F99-5274432C3E70}" destId="{9DB2AD3C-2641-491F-8828-316AD07A2EA3}" srcOrd="2" destOrd="0" presId="urn:microsoft.com/office/officeart/2005/8/layout/list1"/>
    <dgm:cxn modelId="{ADEEFF40-1942-4531-ADF6-0A4DB5B9D5FD}" type="presParOf" srcId="{DC7EFFFD-C889-486A-9F99-5274432C3E70}" destId="{5A3CB16C-F13C-4F1B-AE6C-11FDDF5D7886}" srcOrd="3" destOrd="0" presId="urn:microsoft.com/office/officeart/2005/8/layout/list1"/>
    <dgm:cxn modelId="{E0D4A465-0AB9-4B98-8F67-B494F6A6CF57}" type="presParOf" srcId="{DC7EFFFD-C889-486A-9F99-5274432C3E70}" destId="{F0F490B3-E8FA-4A66-8579-39B76C43CC88}" srcOrd="4" destOrd="0" presId="urn:microsoft.com/office/officeart/2005/8/layout/list1"/>
    <dgm:cxn modelId="{ADC0FC3B-073D-4D5A-AA0C-35D3D13D8848}" type="presParOf" srcId="{F0F490B3-E8FA-4A66-8579-39B76C43CC88}" destId="{E42ED492-A4C9-4CD8-9138-45556D899254}" srcOrd="0" destOrd="0" presId="urn:microsoft.com/office/officeart/2005/8/layout/list1"/>
    <dgm:cxn modelId="{2A06D93C-CC51-447D-861D-2EECEC8E2BB5}" type="presParOf" srcId="{F0F490B3-E8FA-4A66-8579-39B76C43CC88}" destId="{6C3C2478-948E-4AE9-917E-71342D880AFF}" srcOrd="1" destOrd="0" presId="urn:microsoft.com/office/officeart/2005/8/layout/list1"/>
    <dgm:cxn modelId="{A5F3A846-EAD8-4248-B1E3-0E88559E0FB0}" type="presParOf" srcId="{DC7EFFFD-C889-486A-9F99-5274432C3E70}" destId="{FA5A67CB-0330-4FD5-89B3-8AA85776AD2F}" srcOrd="5" destOrd="0" presId="urn:microsoft.com/office/officeart/2005/8/layout/list1"/>
    <dgm:cxn modelId="{2229020F-D58F-4A74-8C94-1579CF2F7556}" type="presParOf" srcId="{DC7EFFFD-C889-486A-9F99-5274432C3E70}" destId="{B526F207-CB28-423C-AEDC-156B76E31AEB}" srcOrd="6" destOrd="0" presId="urn:microsoft.com/office/officeart/2005/8/layout/list1"/>
    <dgm:cxn modelId="{930CFE47-F6E9-4CF7-8F5A-010ABEFB745B}" type="presParOf" srcId="{DC7EFFFD-C889-486A-9F99-5274432C3E70}" destId="{A50FC446-3A00-4844-BFE7-0DAC4ABF1654}" srcOrd="7" destOrd="0" presId="urn:microsoft.com/office/officeart/2005/8/layout/list1"/>
    <dgm:cxn modelId="{51FD644D-A3C5-4A4A-B182-9AE8105C0396}" type="presParOf" srcId="{DC7EFFFD-C889-486A-9F99-5274432C3E70}" destId="{A4D9E1A9-CBED-4E1C-9243-666945736457}" srcOrd="8" destOrd="0" presId="urn:microsoft.com/office/officeart/2005/8/layout/list1"/>
    <dgm:cxn modelId="{E0AFA082-3D75-4C74-A31A-D0244703E75D}" type="presParOf" srcId="{A4D9E1A9-CBED-4E1C-9243-666945736457}" destId="{CD73C3A2-4F47-4B97-BD91-D98447FD0235}" srcOrd="0" destOrd="0" presId="urn:microsoft.com/office/officeart/2005/8/layout/list1"/>
    <dgm:cxn modelId="{0EC5C426-F2DD-46A0-9077-538F6891FA99}" type="presParOf" srcId="{A4D9E1A9-CBED-4E1C-9243-666945736457}" destId="{B0ADB9D3-2675-438B-BCA3-9E3321B100F8}" srcOrd="1" destOrd="0" presId="urn:microsoft.com/office/officeart/2005/8/layout/list1"/>
    <dgm:cxn modelId="{0093F047-F758-40B2-A112-B62C70C1F784}" type="presParOf" srcId="{DC7EFFFD-C889-486A-9F99-5274432C3E70}" destId="{684A99F0-06A7-49DA-8348-77A5075C1B1C}" srcOrd="9" destOrd="0" presId="urn:microsoft.com/office/officeart/2005/8/layout/list1"/>
    <dgm:cxn modelId="{0D01E107-39E4-4406-AEBE-5A68C3ACADCA}" type="presParOf" srcId="{DC7EFFFD-C889-486A-9F99-5274432C3E70}" destId="{4460E979-E3D9-4A6B-BD7D-3B45B6CB8D9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2AD3C-2641-491F-8828-316AD07A2EA3}">
      <dsp:nvSpPr>
        <dsp:cNvPr id="0" name=""/>
        <dsp:cNvSpPr/>
      </dsp:nvSpPr>
      <dsp:spPr>
        <a:xfrm>
          <a:off x="0" y="263054"/>
          <a:ext cx="8128000" cy="13923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30823" tIns="354076" rIns="630823"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err="1">
              <a:effectLst/>
              <a:latin typeface="Arial" panose="020B0604020202020204" pitchFamily="34" charset="0"/>
              <a:cs typeface="Arial" panose="020B0604020202020204" pitchFamily="34" charset="0"/>
            </a:rPr>
            <a:t>s.bind</a:t>
          </a:r>
          <a:r>
            <a:rPr lang="en-US" sz="2000" b="0" kern="1200" dirty="0">
              <a:effectLst/>
              <a:latin typeface="Arial" panose="020B0604020202020204" pitchFamily="34" charset="0"/>
              <a:cs typeface="Arial" panose="020B0604020202020204" pitchFamily="34" charset="0"/>
            </a:rPr>
            <a:t>()</a:t>
          </a:r>
          <a:endParaRPr lang="ru-KZ" sz="2000" b="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err="1">
              <a:effectLst/>
              <a:latin typeface="Arial" panose="020B0604020202020204" pitchFamily="34" charset="0"/>
              <a:cs typeface="Arial" panose="020B0604020202020204" pitchFamily="34" charset="0"/>
            </a:rPr>
            <a:t>s.listen</a:t>
          </a:r>
          <a:r>
            <a:rPr lang="en-US" sz="2000" b="0" kern="1200" dirty="0">
              <a:effectLst/>
              <a:latin typeface="Arial" panose="020B0604020202020204" pitchFamily="34" charset="0"/>
              <a:cs typeface="Arial" panose="020B0604020202020204" pitchFamily="34" charset="0"/>
            </a:rPr>
            <a:t>()</a:t>
          </a:r>
          <a:endParaRPr lang="ru-KZ" sz="2000" b="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err="1">
              <a:latin typeface="Arial" panose="020B0604020202020204" pitchFamily="34" charset="0"/>
              <a:cs typeface="Arial" panose="020B0604020202020204" pitchFamily="34" charset="0"/>
            </a:rPr>
            <a:t>s.accept</a:t>
          </a:r>
          <a:r>
            <a:rPr lang="en-US" sz="2000" b="0" kern="1200" dirty="0">
              <a:latin typeface="Arial" panose="020B0604020202020204" pitchFamily="34" charset="0"/>
              <a:cs typeface="Arial" panose="020B0604020202020204" pitchFamily="34" charset="0"/>
            </a:rPr>
            <a:t>()</a:t>
          </a:r>
          <a:endParaRPr lang="ru-KZ" sz="2000" b="0" kern="1200" dirty="0">
            <a:latin typeface="Arial" panose="020B0604020202020204" pitchFamily="34" charset="0"/>
            <a:cs typeface="Arial" panose="020B0604020202020204" pitchFamily="34" charset="0"/>
          </a:endParaRPr>
        </a:p>
      </dsp:txBody>
      <dsp:txXfrm>
        <a:off x="0" y="263054"/>
        <a:ext cx="8128000" cy="1392300"/>
      </dsp:txXfrm>
    </dsp:sp>
    <dsp:sp modelId="{BFE3953D-5C9E-444E-9864-9D748D9BAAA3}">
      <dsp:nvSpPr>
        <dsp:cNvPr id="0" name=""/>
        <dsp:cNvSpPr/>
      </dsp:nvSpPr>
      <dsp:spPr>
        <a:xfrm>
          <a:off x="406400" y="12134"/>
          <a:ext cx="5689600"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Server Socket Methods</a:t>
          </a:r>
          <a:endParaRPr lang="ru-KZ" sz="2000" b="0" kern="1200" dirty="0">
            <a:latin typeface="Arial" panose="020B0604020202020204" pitchFamily="34" charset="0"/>
            <a:cs typeface="Arial" panose="020B0604020202020204" pitchFamily="34" charset="0"/>
          </a:endParaRPr>
        </a:p>
      </dsp:txBody>
      <dsp:txXfrm>
        <a:off x="430898" y="36632"/>
        <a:ext cx="5640604" cy="452844"/>
      </dsp:txXfrm>
    </dsp:sp>
    <dsp:sp modelId="{B526F207-CB28-423C-AEDC-156B76E31AEB}">
      <dsp:nvSpPr>
        <dsp:cNvPr id="0" name=""/>
        <dsp:cNvSpPr/>
      </dsp:nvSpPr>
      <dsp:spPr>
        <a:xfrm>
          <a:off x="0" y="1998074"/>
          <a:ext cx="8128000" cy="763087"/>
        </a:xfrm>
        <a:prstGeom prst="rect">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30823" tIns="354076" rIns="630823"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err="1">
              <a:effectLst/>
              <a:latin typeface="Arial" panose="020B0604020202020204" pitchFamily="34" charset="0"/>
              <a:cs typeface="Arial" panose="020B0604020202020204" pitchFamily="34" charset="0"/>
            </a:rPr>
            <a:t>s.connect</a:t>
          </a:r>
          <a:r>
            <a:rPr lang="en-US" sz="2000" b="0" kern="1200" dirty="0">
              <a:effectLst/>
              <a:latin typeface="Arial" panose="020B0604020202020204" pitchFamily="34" charset="0"/>
              <a:cs typeface="Arial" panose="020B0604020202020204" pitchFamily="34" charset="0"/>
            </a:rPr>
            <a:t>()</a:t>
          </a:r>
          <a:endParaRPr lang="ru-KZ" sz="2000" b="0" kern="1200" dirty="0">
            <a:latin typeface="Arial" panose="020B0604020202020204" pitchFamily="34" charset="0"/>
            <a:cs typeface="Arial" panose="020B0604020202020204" pitchFamily="34" charset="0"/>
          </a:endParaRPr>
        </a:p>
      </dsp:txBody>
      <dsp:txXfrm>
        <a:off x="0" y="1998074"/>
        <a:ext cx="8128000" cy="763087"/>
      </dsp:txXfrm>
    </dsp:sp>
    <dsp:sp modelId="{6C3C2478-948E-4AE9-917E-71342D880AFF}">
      <dsp:nvSpPr>
        <dsp:cNvPr id="0" name=""/>
        <dsp:cNvSpPr/>
      </dsp:nvSpPr>
      <dsp:spPr>
        <a:xfrm>
          <a:off x="406400" y="1747154"/>
          <a:ext cx="5689600" cy="501840"/>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Client Socket Methods</a:t>
          </a:r>
          <a:endParaRPr lang="ru-KZ" sz="2000" b="0" kern="1200" dirty="0">
            <a:latin typeface="Arial" panose="020B0604020202020204" pitchFamily="34" charset="0"/>
            <a:cs typeface="Arial" panose="020B0604020202020204" pitchFamily="34" charset="0"/>
          </a:endParaRPr>
        </a:p>
      </dsp:txBody>
      <dsp:txXfrm>
        <a:off x="430898" y="1771652"/>
        <a:ext cx="5640604" cy="452844"/>
      </dsp:txXfrm>
    </dsp:sp>
    <dsp:sp modelId="{4460E979-E3D9-4A6B-BD7D-3B45B6CB8D92}">
      <dsp:nvSpPr>
        <dsp:cNvPr id="0" name=""/>
        <dsp:cNvSpPr/>
      </dsp:nvSpPr>
      <dsp:spPr>
        <a:xfrm>
          <a:off x="0" y="3103882"/>
          <a:ext cx="8128000" cy="230265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30823" tIns="354076" rIns="630823"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err="1">
              <a:effectLst/>
              <a:latin typeface="Arial" panose="020B0604020202020204" pitchFamily="34" charset="0"/>
              <a:cs typeface="Arial" panose="020B0604020202020204" pitchFamily="34" charset="0"/>
            </a:rPr>
            <a:t>s.recv</a:t>
          </a:r>
          <a:r>
            <a:rPr lang="en-US" sz="2000" b="0" kern="1200" dirty="0">
              <a:effectLst/>
              <a:latin typeface="Arial" panose="020B0604020202020204" pitchFamily="34" charset="0"/>
              <a:cs typeface="Arial" panose="020B0604020202020204" pitchFamily="34" charset="0"/>
            </a:rPr>
            <a:t>()</a:t>
          </a:r>
          <a:endParaRPr lang="ru-KZ" sz="2000" b="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err="1">
              <a:effectLst/>
              <a:latin typeface="Arial" panose="020B0604020202020204" pitchFamily="34" charset="0"/>
              <a:cs typeface="Arial" panose="020B0604020202020204" pitchFamily="34" charset="0"/>
            </a:rPr>
            <a:t>s.send</a:t>
          </a:r>
          <a:r>
            <a:rPr lang="en-US" sz="2000" b="0" kern="1200" dirty="0">
              <a:effectLst/>
              <a:latin typeface="Arial" panose="020B0604020202020204" pitchFamily="34" charset="0"/>
              <a:cs typeface="Arial" panose="020B0604020202020204" pitchFamily="34" charset="0"/>
            </a:rPr>
            <a:t>()</a:t>
          </a:r>
          <a:endParaRPr lang="ru-KZ" sz="2000" b="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err="1">
              <a:effectLst/>
              <a:latin typeface="Arial" panose="020B0604020202020204" pitchFamily="34" charset="0"/>
              <a:cs typeface="Arial" panose="020B0604020202020204" pitchFamily="34" charset="0"/>
            </a:rPr>
            <a:t>s.recvfrom</a:t>
          </a:r>
          <a:r>
            <a:rPr lang="en-US" sz="2000" b="0" kern="1200" dirty="0">
              <a:effectLst/>
              <a:latin typeface="Arial" panose="020B0604020202020204" pitchFamily="34" charset="0"/>
              <a:cs typeface="Arial" panose="020B0604020202020204" pitchFamily="34" charset="0"/>
            </a:rPr>
            <a:t>()</a:t>
          </a:r>
          <a:endParaRPr lang="ru-KZ" sz="2000" b="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err="1">
              <a:effectLst/>
              <a:latin typeface="Arial" panose="020B0604020202020204" pitchFamily="34" charset="0"/>
              <a:cs typeface="Arial" panose="020B0604020202020204" pitchFamily="34" charset="0"/>
            </a:rPr>
            <a:t>s.sendto</a:t>
          </a:r>
          <a:r>
            <a:rPr lang="en-US" sz="2000" b="0" kern="1200" dirty="0">
              <a:effectLst/>
              <a:latin typeface="Arial" panose="020B0604020202020204" pitchFamily="34" charset="0"/>
              <a:cs typeface="Arial" panose="020B0604020202020204" pitchFamily="34" charset="0"/>
            </a:rPr>
            <a:t>()</a:t>
          </a:r>
          <a:endParaRPr lang="ru-KZ" sz="2000" b="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err="1">
              <a:effectLst/>
              <a:latin typeface="Arial" panose="020B0604020202020204" pitchFamily="34" charset="0"/>
              <a:cs typeface="Arial" panose="020B0604020202020204" pitchFamily="34" charset="0"/>
            </a:rPr>
            <a:t>s.close</a:t>
          </a:r>
          <a:r>
            <a:rPr lang="en-US" sz="2000" b="0" kern="1200" dirty="0">
              <a:effectLst/>
              <a:latin typeface="Arial" panose="020B0604020202020204" pitchFamily="34" charset="0"/>
              <a:cs typeface="Arial" panose="020B0604020202020204" pitchFamily="34" charset="0"/>
            </a:rPr>
            <a:t>()</a:t>
          </a:r>
          <a:endParaRPr lang="ru-KZ" sz="2000" b="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err="1">
              <a:effectLst/>
              <a:latin typeface="Arial" panose="020B0604020202020204" pitchFamily="34" charset="0"/>
              <a:cs typeface="Arial" panose="020B0604020202020204" pitchFamily="34" charset="0"/>
            </a:rPr>
            <a:t>socket.gethostname</a:t>
          </a:r>
          <a:r>
            <a:rPr lang="en-US" sz="2000" b="0" kern="1200" dirty="0">
              <a:effectLst/>
              <a:latin typeface="Arial" panose="020B0604020202020204" pitchFamily="34" charset="0"/>
              <a:cs typeface="Arial" panose="020B0604020202020204" pitchFamily="34" charset="0"/>
            </a:rPr>
            <a:t>()</a:t>
          </a:r>
          <a:endParaRPr lang="ru-KZ" sz="2000" b="0" kern="1200" dirty="0">
            <a:latin typeface="Arial" panose="020B0604020202020204" pitchFamily="34" charset="0"/>
            <a:cs typeface="Arial" panose="020B0604020202020204" pitchFamily="34" charset="0"/>
          </a:endParaRPr>
        </a:p>
      </dsp:txBody>
      <dsp:txXfrm>
        <a:off x="0" y="3103882"/>
        <a:ext cx="8128000" cy="2302650"/>
      </dsp:txXfrm>
    </dsp:sp>
    <dsp:sp modelId="{B0ADB9D3-2675-438B-BCA3-9E3321B100F8}">
      <dsp:nvSpPr>
        <dsp:cNvPr id="0" name=""/>
        <dsp:cNvSpPr/>
      </dsp:nvSpPr>
      <dsp:spPr>
        <a:xfrm>
          <a:off x="406400" y="2852962"/>
          <a:ext cx="5689600" cy="50184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General Socket Methods</a:t>
          </a:r>
          <a:endParaRPr lang="ru-KZ" sz="2000" b="0" kern="1200" dirty="0">
            <a:latin typeface="Arial" panose="020B0604020202020204" pitchFamily="34" charset="0"/>
            <a:cs typeface="Arial" panose="020B0604020202020204" pitchFamily="34" charset="0"/>
          </a:endParaRPr>
        </a:p>
      </dsp:txBody>
      <dsp:txXfrm>
        <a:off x="430898" y="2877460"/>
        <a:ext cx="564060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DBC58-C11F-4192-B492-68A2C09361C8}" type="datetimeFigureOut">
              <a:rPr lang="ru-KZ" smtClean="0"/>
              <a:t>03/02/2022</a:t>
            </a:fld>
            <a:endParaRPr lang="ru-KZ"/>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30B7F-9ABC-48FF-A87A-2D40241819F9}" type="slidenum">
              <a:rPr lang="ru-KZ" smtClean="0"/>
              <a:t>‹#›</a:t>
            </a:fld>
            <a:endParaRPr lang="ru-KZ"/>
          </a:p>
        </p:txBody>
      </p:sp>
    </p:spTree>
    <p:extLst>
      <p:ext uri="{BB962C8B-B14F-4D97-AF65-F5344CB8AC3E}">
        <p14:creationId xmlns:p14="http://schemas.microsoft.com/office/powerpoint/2010/main" val="100537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Python is an interpreted, cross-platform, object-oriented programming language that is popular for a wide range of applications, one of which is Internet programming.</a:t>
            </a:r>
            <a:endParaRPr lang="kk-KZ" dirty="0"/>
          </a:p>
          <a:p>
            <a:r>
              <a:rPr lang="en-US" dirty="0"/>
              <a:t>Python provides two levels of access to network services. At a low level, you can access the basic </a:t>
            </a:r>
            <a:r>
              <a:rPr lang="en-US" b="1" dirty="0"/>
              <a:t>socket</a:t>
            </a:r>
            <a:r>
              <a:rPr lang="en-US" dirty="0"/>
              <a:t> support in the underlying operating system, which allows you to implement clients and servers for both connection-oriented and connectionless protocols.</a:t>
            </a:r>
          </a:p>
          <a:p>
            <a:r>
              <a:rPr lang="en-US" dirty="0"/>
              <a:t>Python also has </a:t>
            </a:r>
            <a:r>
              <a:rPr lang="en-US" b="1" dirty="0"/>
              <a:t>libraries</a:t>
            </a:r>
            <a:r>
              <a:rPr lang="en-US" dirty="0"/>
              <a:t> that provide higher-level access to specific application-level network protocols, such as FTP, HTTP, and so on.</a:t>
            </a:r>
            <a:endParaRPr lang="ru-KZ" dirty="0"/>
          </a:p>
        </p:txBody>
      </p:sp>
      <p:sp>
        <p:nvSpPr>
          <p:cNvPr id="4" name="Номер слайда 3"/>
          <p:cNvSpPr>
            <a:spLocks noGrp="1"/>
          </p:cNvSpPr>
          <p:nvPr>
            <p:ph type="sldNum" sz="quarter" idx="5"/>
          </p:nvPr>
        </p:nvSpPr>
        <p:spPr/>
        <p:txBody>
          <a:bodyPr/>
          <a:lstStyle/>
          <a:p>
            <a:fld id="{A0130B7F-9ABC-48FF-A87A-2D40241819F9}" type="slidenum">
              <a:rPr lang="ru-KZ" smtClean="0"/>
              <a:t>3</a:t>
            </a:fld>
            <a:endParaRPr lang="ru-KZ"/>
          </a:p>
        </p:txBody>
      </p:sp>
    </p:spTree>
    <p:extLst>
      <p:ext uri="{BB962C8B-B14F-4D97-AF65-F5344CB8AC3E}">
        <p14:creationId xmlns:p14="http://schemas.microsoft.com/office/powerpoint/2010/main" val="964304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When using Python’s FTP support, all you do is import the </a:t>
            </a:r>
            <a:r>
              <a:rPr lang="en-US" b="1" dirty="0"/>
              <a:t>ftplib</a:t>
            </a:r>
            <a:r>
              <a:rPr lang="en-US" dirty="0"/>
              <a:t> module and instantiate the </a:t>
            </a:r>
            <a:r>
              <a:rPr lang="en-US" b="1" dirty="0" err="1"/>
              <a:t>ftplib</a:t>
            </a:r>
            <a:r>
              <a:rPr lang="en-US" dirty="0" err="1"/>
              <a:t>.</a:t>
            </a:r>
            <a:r>
              <a:rPr lang="en-US" b="1" dirty="0" err="1"/>
              <a:t>FTP</a:t>
            </a:r>
            <a:r>
              <a:rPr lang="en-US" b="1" dirty="0"/>
              <a:t> class. </a:t>
            </a:r>
          </a:p>
          <a:p>
            <a:r>
              <a:rPr lang="en-US" dirty="0"/>
              <a:t>All FTP activity—logging in, transferring files, and logging out—will be accomplished using your object.</a:t>
            </a:r>
            <a:endParaRPr lang="ru-KZ" dirty="0"/>
          </a:p>
        </p:txBody>
      </p:sp>
      <p:sp>
        <p:nvSpPr>
          <p:cNvPr id="4" name="Номер слайда 3"/>
          <p:cNvSpPr>
            <a:spLocks noGrp="1"/>
          </p:cNvSpPr>
          <p:nvPr>
            <p:ph type="sldNum" sz="quarter" idx="5"/>
          </p:nvPr>
        </p:nvSpPr>
        <p:spPr/>
        <p:txBody>
          <a:bodyPr/>
          <a:lstStyle/>
          <a:p>
            <a:fld id="{A0130B7F-9ABC-48FF-A87A-2D40241819F9}" type="slidenum">
              <a:rPr lang="ru-KZ" smtClean="0"/>
              <a:t>12</a:t>
            </a:fld>
            <a:endParaRPr lang="ru-KZ"/>
          </a:p>
        </p:txBody>
      </p:sp>
    </p:spTree>
    <p:extLst>
      <p:ext uri="{BB962C8B-B14F-4D97-AF65-F5344CB8AC3E}">
        <p14:creationId xmlns:p14="http://schemas.microsoft.com/office/powerpoint/2010/main" val="133117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method by which users can download newsgroup postings or articles or perhaps post new articles, is called the Network News Transfer Protocol (NNTP). It was authored by Brian Kantor (University of California, San Diego) and Phil Lapsley (University of California, Berkeley) in RFC 977, published in February 1986. The protocol has since been updated in RFC 2980, published in October 2000.</a:t>
            </a:r>
          </a:p>
          <a:p>
            <a:r>
              <a:rPr lang="en-US" dirty="0"/>
              <a:t>As another example of client/server architecture, NNTP operates in a fashion similar to FTP; however, it is much simpler. Rather than having a whole set of different port numbers for logging in, data, and control, NNTP uses only one standard port for communication, 119. You give the server a request, and it responds appropriately, as shown in the picture.</a:t>
            </a:r>
          </a:p>
          <a:p>
            <a:endParaRPr lang="en-US" dirty="0"/>
          </a:p>
          <a:p>
            <a:r>
              <a:rPr lang="en-US" dirty="0"/>
              <a:t>Let’s review the protocol briefly:</a:t>
            </a:r>
          </a:p>
          <a:p>
            <a:r>
              <a:rPr lang="en-US" dirty="0"/>
              <a:t>1. Connect to server;</a:t>
            </a:r>
          </a:p>
          <a:p>
            <a:r>
              <a:rPr lang="en-US" dirty="0"/>
              <a:t>2. Log in (if applicable);</a:t>
            </a:r>
          </a:p>
          <a:p>
            <a:r>
              <a:rPr lang="en-US" dirty="0"/>
              <a:t>3. Make service request(s);</a:t>
            </a:r>
          </a:p>
          <a:p>
            <a:r>
              <a:rPr lang="en-US" dirty="0"/>
              <a:t>4. Quit.</a:t>
            </a:r>
          </a:p>
          <a:p>
            <a:endParaRPr lang="en-US" dirty="0"/>
          </a:p>
        </p:txBody>
      </p:sp>
      <p:sp>
        <p:nvSpPr>
          <p:cNvPr id="4" name="Номер слайда 3"/>
          <p:cNvSpPr>
            <a:spLocks noGrp="1"/>
          </p:cNvSpPr>
          <p:nvPr>
            <p:ph type="sldNum" sz="quarter" idx="5"/>
          </p:nvPr>
        </p:nvSpPr>
        <p:spPr/>
        <p:txBody>
          <a:bodyPr/>
          <a:lstStyle/>
          <a:p>
            <a:fld id="{A0130B7F-9ABC-48FF-A87A-2D40241819F9}" type="slidenum">
              <a:rPr lang="ru-KZ" smtClean="0"/>
              <a:t>13</a:t>
            </a:fld>
            <a:endParaRPr lang="ru-KZ"/>
          </a:p>
        </p:txBody>
      </p:sp>
    </p:spTree>
    <p:extLst>
      <p:ext uri="{BB962C8B-B14F-4D97-AF65-F5344CB8AC3E}">
        <p14:creationId xmlns:p14="http://schemas.microsoft.com/office/powerpoint/2010/main" val="3652414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This module provides a </a:t>
            </a:r>
            <a:r>
              <a:rPr lang="en-US" sz="1200" b="0" i="1" kern="1200" dirty="0">
                <a:solidFill>
                  <a:schemeClr val="tx1"/>
                </a:solidFill>
                <a:effectLst/>
                <a:latin typeface="+mn-lt"/>
                <a:ea typeface="+mn-ea"/>
                <a:cs typeface="+mn-cs"/>
              </a:rPr>
              <a:t>Network News Transfer Protocol</a:t>
            </a:r>
            <a:r>
              <a:rPr lang="en-US" sz="1200" b="0" i="0" kern="1200" dirty="0">
                <a:solidFill>
                  <a:schemeClr val="tx1"/>
                </a:solidFill>
                <a:effectLst/>
                <a:latin typeface="+mn-lt"/>
                <a:ea typeface="+mn-ea"/>
                <a:cs typeface="+mn-cs"/>
              </a:rPr>
              <a:t> (NNTP) client implementation.</a:t>
            </a:r>
          </a:p>
          <a:p>
            <a:r>
              <a:rPr lang="en-US" sz="1200" b="0" i="0" kern="1200" dirty="0">
                <a:solidFill>
                  <a:schemeClr val="tx1"/>
                </a:solidFill>
                <a:effectLst/>
                <a:latin typeface="+mn-lt"/>
                <a:ea typeface="+mn-ea"/>
                <a:cs typeface="+mn-cs"/>
              </a:rPr>
              <a:t>Network News, also known as Usenet News, is mostly transmitted with the Network News Transport Protocol (NNTP). The Python standard library supports this protocol in its module nntplib. The nntplib module supplies a class NNTP to connect to an NNTP server.</a:t>
            </a:r>
          </a:p>
          <a:p>
            <a:r>
              <a:rPr lang="en-US" sz="1200" b="0" i="0" kern="1200" dirty="0">
                <a:solidFill>
                  <a:schemeClr val="tx1"/>
                </a:solidFill>
                <a:effectLst/>
                <a:latin typeface="+mn-lt"/>
                <a:ea typeface="+mn-ea"/>
                <a:cs typeface="+mn-cs"/>
              </a:rPr>
              <a:t>This is a list of the most popular methods of </a:t>
            </a:r>
            <a:r>
              <a:rPr lang="en-US" sz="1200" b="1" i="0" kern="1200" dirty="0" err="1">
                <a:solidFill>
                  <a:schemeClr val="tx1"/>
                </a:solidFill>
                <a:effectLst/>
                <a:latin typeface="+mn-lt"/>
                <a:ea typeface="+mn-ea"/>
                <a:cs typeface="+mn-cs"/>
              </a:rPr>
              <a:t>nntplib.NNTP</a:t>
            </a:r>
            <a:r>
              <a:rPr lang="en-US" sz="1200" b="1" i="0" kern="1200" dirty="0">
                <a:solidFill>
                  <a:schemeClr val="tx1"/>
                </a:solidFill>
                <a:effectLst/>
                <a:latin typeface="+mn-lt"/>
                <a:ea typeface="+mn-ea"/>
                <a:cs typeface="+mn-cs"/>
              </a:rPr>
              <a:t> class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ru-KZ" dirty="0"/>
          </a:p>
        </p:txBody>
      </p:sp>
      <p:sp>
        <p:nvSpPr>
          <p:cNvPr id="4" name="Номер слайда 3"/>
          <p:cNvSpPr>
            <a:spLocks noGrp="1"/>
          </p:cNvSpPr>
          <p:nvPr>
            <p:ph type="sldNum" sz="quarter" idx="5"/>
          </p:nvPr>
        </p:nvSpPr>
        <p:spPr/>
        <p:txBody>
          <a:bodyPr/>
          <a:lstStyle/>
          <a:p>
            <a:fld id="{A0130B7F-9ABC-48FF-A87A-2D40241819F9}" type="slidenum">
              <a:rPr lang="ru-KZ" smtClean="0"/>
              <a:t>14</a:t>
            </a:fld>
            <a:endParaRPr lang="ru-KZ"/>
          </a:p>
        </p:txBody>
      </p:sp>
    </p:spTree>
    <p:extLst>
      <p:ext uri="{BB962C8B-B14F-4D97-AF65-F5344CB8AC3E}">
        <p14:creationId xmlns:p14="http://schemas.microsoft.com/office/powerpoint/2010/main" val="18089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Typically, once you log in, you will choose a newsgroup of interest and call the group() method. It returns the server reply, a count of the number of articles, the ID of the first and last articles, and superfluously, the group name again. Once you have this information, you will then perform some sort of action, such as scroll through and browse articles, download entire postings (headers and body of article), or perhaps post an article.</a:t>
            </a:r>
            <a:endParaRPr lang="ru-KZ" dirty="0"/>
          </a:p>
        </p:txBody>
      </p:sp>
      <p:sp>
        <p:nvSpPr>
          <p:cNvPr id="4" name="Номер слайда 3"/>
          <p:cNvSpPr>
            <a:spLocks noGrp="1"/>
          </p:cNvSpPr>
          <p:nvPr>
            <p:ph type="sldNum" sz="quarter" idx="5"/>
          </p:nvPr>
        </p:nvSpPr>
        <p:spPr/>
        <p:txBody>
          <a:bodyPr/>
          <a:lstStyle/>
          <a:p>
            <a:fld id="{A0130B7F-9ABC-48FF-A87A-2D40241819F9}" type="slidenum">
              <a:rPr lang="ru-KZ" smtClean="0"/>
              <a:t>15</a:t>
            </a:fld>
            <a:endParaRPr lang="ru-KZ"/>
          </a:p>
        </p:txBody>
      </p:sp>
    </p:spTree>
    <p:extLst>
      <p:ext uri="{BB962C8B-B14F-4D97-AF65-F5344CB8AC3E}">
        <p14:creationId xmlns:p14="http://schemas.microsoft.com/office/powerpoint/2010/main" val="2004596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first protocol developed for downloading was the Post Office Protocol. As stated in the original RFC document, RFC 918 published in October 1984, “The intent of the Post Office Protocol (POP) is to allow a user’s workstation to access mail from a mailbox server. It is expected that mail will be posted from the workstation to the mailbox server via the Simple Mail Transfer Protocol (SMTP).” The most recent version of POP is version 3, otherwise known as POP3. POP3, defined in RFC 1939, is still widely used today.</a:t>
            </a:r>
          </a:p>
          <a:p>
            <a:endParaRPr lang="en-US" dirty="0"/>
          </a:p>
          <a:p>
            <a:r>
              <a:rPr lang="en-US" dirty="0"/>
              <a:t>Protocol consist:</a:t>
            </a:r>
          </a:p>
          <a:p>
            <a:r>
              <a:rPr lang="en-US" dirty="0"/>
              <a:t>import </a:t>
            </a:r>
            <a:r>
              <a:rPr lang="en-US" b="1" dirty="0"/>
              <a:t>poplib</a:t>
            </a:r>
            <a:r>
              <a:rPr lang="en-US" dirty="0"/>
              <a:t> and instantiate the </a:t>
            </a:r>
            <a:r>
              <a:rPr lang="en-US" b="1" dirty="0"/>
              <a:t>poplib.POP3 class; </a:t>
            </a:r>
          </a:p>
          <a:p>
            <a:r>
              <a:rPr lang="en-US" dirty="0"/>
              <a:t>the standard conversation is as expected:</a:t>
            </a:r>
          </a:p>
          <a:p>
            <a:r>
              <a:rPr lang="en-US" dirty="0"/>
              <a:t>1. Connect to server;</a:t>
            </a:r>
          </a:p>
          <a:p>
            <a:r>
              <a:rPr lang="en-US" dirty="0"/>
              <a:t>2. Log in;</a:t>
            </a:r>
          </a:p>
          <a:p>
            <a:r>
              <a:rPr lang="en-US" dirty="0"/>
              <a:t>3. Make service request(s);</a:t>
            </a:r>
          </a:p>
          <a:p>
            <a:r>
              <a:rPr lang="en-US" dirty="0"/>
              <a:t>4. Quit.</a:t>
            </a:r>
            <a:endParaRPr lang="ru-KZ" dirty="0"/>
          </a:p>
        </p:txBody>
      </p:sp>
      <p:sp>
        <p:nvSpPr>
          <p:cNvPr id="4" name="Номер слайда 3"/>
          <p:cNvSpPr>
            <a:spLocks noGrp="1"/>
          </p:cNvSpPr>
          <p:nvPr>
            <p:ph type="sldNum" sz="quarter" idx="5"/>
          </p:nvPr>
        </p:nvSpPr>
        <p:spPr/>
        <p:txBody>
          <a:bodyPr/>
          <a:lstStyle/>
          <a:p>
            <a:fld id="{A0130B7F-9ABC-48FF-A87A-2D40241819F9}" type="slidenum">
              <a:rPr lang="ru-KZ" smtClean="0"/>
              <a:t>16</a:t>
            </a:fld>
            <a:endParaRPr lang="ru-KZ"/>
          </a:p>
        </p:txBody>
      </p:sp>
    </p:spTree>
    <p:extLst>
      <p:ext uri="{BB962C8B-B14F-4D97-AF65-F5344CB8AC3E}">
        <p14:creationId xmlns:p14="http://schemas.microsoft.com/office/powerpoint/2010/main" val="610449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This is a list of the most popular methods of </a:t>
            </a:r>
            <a:r>
              <a:rPr lang="en-US" b="1" dirty="0"/>
              <a:t>poplib.POP3{,SSL} classes</a:t>
            </a:r>
            <a:r>
              <a:rPr lang="en-US" dirty="0"/>
              <a:t>.</a:t>
            </a:r>
          </a:p>
          <a:p>
            <a:endParaRPr lang="ru-KZ" dirty="0"/>
          </a:p>
        </p:txBody>
      </p:sp>
      <p:sp>
        <p:nvSpPr>
          <p:cNvPr id="4" name="Номер слайда 3"/>
          <p:cNvSpPr>
            <a:spLocks noGrp="1"/>
          </p:cNvSpPr>
          <p:nvPr>
            <p:ph type="sldNum" sz="quarter" idx="5"/>
          </p:nvPr>
        </p:nvSpPr>
        <p:spPr/>
        <p:txBody>
          <a:bodyPr/>
          <a:lstStyle/>
          <a:p>
            <a:fld id="{A0130B7F-9ABC-48FF-A87A-2D40241819F9}" type="slidenum">
              <a:rPr lang="ru-KZ" smtClean="0"/>
              <a:t>17</a:t>
            </a:fld>
            <a:endParaRPr lang="ru-KZ"/>
          </a:p>
        </p:txBody>
      </p:sp>
    </p:spTree>
    <p:extLst>
      <p:ext uri="{BB962C8B-B14F-4D97-AF65-F5344CB8AC3E}">
        <p14:creationId xmlns:p14="http://schemas.microsoft.com/office/powerpoint/2010/main" val="253844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protocol of creating POP3 Clients consists:</a:t>
            </a:r>
          </a:p>
          <a:p>
            <a:pPr marL="285750" indent="-285750">
              <a:buFont typeface="Arial" panose="020B0604020202020204" pitchFamily="34" charset="0"/>
              <a:buChar char="•"/>
            </a:pPr>
            <a:r>
              <a:rPr lang="en-US" b="1" dirty="0">
                <a:latin typeface="Arial-BoldMT"/>
              </a:rPr>
              <a:t>Connect to server</a:t>
            </a:r>
          </a:p>
          <a:p>
            <a:pPr marL="285750" indent="-285750">
              <a:buFont typeface="Arial" panose="020B0604020202020204" pitchFamily="34" charset="0"/>
              <a:buChar char="•"/>
            </a:pPr>
            <a:r>
              <a:rPr lang="en-US" b="1" dirty="0">
                <a:latin typeface="Arial-BoldMT"/>
              </a:rPr>
              <a:t>Login</a:t>
            </a:r>
          </a:p>
          <a:p>
            <a:pPr marL="285750" indent="-285750">
              <a:buFont typeface="Arial" panose="020B0604020202020204" pitchFamily="34" charset="0"/>
              <a:buChar char="•"/>
            </a:pPr>
            <a:r>
              <a:rPr lang="en-US" b="1" dirty="0">
                <a:latin typeface="Arial-BoldMT"/>
              </a:rPr>
              <a:t>Make service requests</a:t>
            </a:r>
          </a:p>
          <a:p>
            <a:pPr marL="285750" indent="-285750">
              <a:buFont typeface="Arial" panose="020B0604020202020204" pitchFamily="34" charset="0"/>
              <a:buChar char="•"/>
            </a:pPr>
            <a:r>
              <a:rPr lang="en-US" b="1" dirty="0">
                <a:latin typeface="Arial-BoldMT"/>
              </a:rPr>
              <a:t>Quit</a:t>
            </a:r>
            <a:endParaRPr lang="ru-KZ" dirty="0"/>
          </a:p>
          <a:p>
            <a:endParaRPr lang="en-US" dirty="0"/>
          </a:p>
          <a:p>
            <a:r>
              <a:rPr lang="en-US" sz="1200" b="0" i="0" u="none" strike="noStrike" baseline="0" dirty="0">
                <a:latin typeface="PalatinoLinotype"/>
              </a:rPr>
              <a:t>Python pseudocode shows creating POP3 Clients.</a:t>
            </a:r>
            <a:endParaRPr lang="en-US" dirty="0"/>
          </a:p>
        </p:txBody>
      </p:sp>
      <p:sp>
        <p:nvSpPr>
          <p:cNvPr id="4" name="Номер слайда 3"/>
          <p:cNvSpPr>
            <a:spLocks noGrp="1"/>
          </p:cNvSpPr>
          <p:nvPr>
            <p:ph type="sldNum" sz="quarter" idx="5"/>
          </p:nvPr>
        </p:nvSpPr>
        <p:spPr/>
        <p:txBody>
          <a:bodyPr/>
          <a:lstStyle/>
          <a:p>
            <a:fld id="{A0130B7F-9ABC-48FF-A87A-2D40241819F9}" type="slidenum">
              <a:rPr lang="ru-KZ" smtClean="0"/>
              <a:t>18</a:t>
            </a:fld>
            <a:endParaRPr lang="ru-KZ"/>
          </a:p>
        </p:txBody>
      </p:sp>
    </p:spTree>
    <p:extLst>
      <p:ext uri="{BB962C8B-B14F-4D97-AF65-F5344CB8AC3E}">
        <p14:creationId xmlns:p14="http://schemas.microsoft.com/office/powerpoint/2010/main" val="280878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b="1" dirty="0"/>
              <a:t>Sockets</a:t>
            </a:r>
            <a:r>
              <a:rPr lang="en-US" dirty="0"/>
              <a:t> are the endpoints of a bidirectional communications channel. </a:t>
            </a:r>
          </a:p>
          <a:p>
            <a:r>
              <a:rPr lang="en-US" b="1" dirty="0"/>
              <a:t>Sockets</a:t>
            </a:r>
            <a:r>
              <a:rPr lang="en-US" dirty="0"/>
              <a:t> may communicate within a process, between processes on the same machine, or between processes on different continents.</a:t>
            </a:r>
          </a:p>
          <a:p>
            <a:r>
              <a:rPr lang="en-US" b="1" dirty="0"/>
              <a:t>Sockets</a:t>
            </a:r>
            <a:r>
              <a:rPr lang="en-US" dirty="0"/>
              <a:t> may be implemented over a number of different channel types: Unix domain sockets, TCP, UDP, and so on. </a:t>
            </a:r>
          </a:p>
          <a:p>
            <a:r>
              <a:rPr lang="en-US" dirty="0"/>
              <a:t>The </a:t>
            </a:r>
            <a:r>
              <a:rPr lang="en-US" b="1" dirty="0"/>
              <a:t>socket</a:t>
            </a:r>
            <a:r>
              <a:rPr lang="en-US" dirty="0"/>
              <a:t> library provides specific classes for handling the common transports as well as a generic interface for handling the rest.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create a socket, you must use the </a:t>
            </a:r>
            <a:r>
              <a:rPr kumimoji="0" lang="en-US" sz="1200" b="1" i="1" u="none" strike="noStrike" kern="1200" cap="none" spc="0" normalizeH="0" baseline="0" noProof="0" dirty="0" err="1">
                <a:ln>
                  <a:noFill/>
                </a:ln>
                <a:solidFill>
                  <a:prstClr val="black"/>
                </a:solidFill>
                <a:effectLst/>
                <a:uLnTx/>
                <a:uFillTx/>
                <a:latin typeface="+mn-lt"/>
                <a:ea typeface="+mn-ea"/>
                <a:cs typeface="+mn-cs"/>
              </a:rPr>
              <a:t>socket.socket</a:t>
            </a:r>
            <a:r>
              <a:rPr kumimoji="0" lang="en-US" sz="1200" b="1" i="1" u="none" strike="noStrike" kern="1200" cap="none" spc="0" normalizeH="0" baseline="0" noProof="0" dirty="0">
                <a:ln>
                  <a:noFill/>
                </a:ln>
                <a:solidFill>
                  <a:prstClr val="black"/>
                </a:solidFill>
                <a:effectLst/>
                <a:uLnTx/>
                <a:uFillTx/>
                <a:latin typeface="+mn-lt"/>
                <a:ea typeface="+mn-ea"/>
                <a:cs typeface="+mn-cs"/>
              </a:rPr>
              <a:t>()</a:t>
            </a:r>
            <a:r>
              <a:rPr kumimoji="0" lang="en-US" sz="1200" b="0" i="0" u="none" strike="noStrike" kern="1200" cap="none" spc="0" normalizeH="0" baseline="0" noProof="0" dirty="0">
                <a:ln>
                  <a:noFill/>
                </a:ln>
                <a:solidFill>
                  <a:prstClr val="black"/>
                </a:solidFill>
                <a:effectLst/>
                <a:uLnTx/>
                <a:uFillTx/>
                <a:latin typeface="+mn-lt"/>
                <a:ea typeface="+mn-ea"/>
                <a:cs typeface="+mn-cs"/>
              </a:rPr>
              <a:t> function available in </a:t>
            </a:r>
            <a:r>
              <a:rPr kumimoji="0" lang="en-US" sz="1200" b="1" i="1" u="none" strike="noStrike" kern="1200" cap="none" spc="0" normalizeH="0" baseline="0" noProof="0" dirty="0">
                <a:ln>
                  <a:noFill/>
                </a:ln>
                <a:solidFill>
                  <a:prstClr val="black"/>
                </a:solidFill>
                <a:effectLst/>
                <a:uLnTx/>
                <a:uFillTx/>
                <a:latin typeface="+mn-lt"/>
                <a:ea typeface="+mn-ea"/>
                <a:cs typeface="+mn-cs"/>
              </a:rPr>
              <a:t>socket</a:t>
            </a:r>
            <a:r>
              <a:rPr kumimoji="0" lang="en-US" sz="1200" b="0" i="0" u="none" strike="noStrike" kern="1200" cap="none" spc="0" normalizeH="0" baseline="0" noProof="0" dirty="0">
                <a:ln>
                  <a:noFill/>
                </a:ln>
                <a:solidFill>
                  <a:prstClr val="black"/>
                </a:solidFill>
                <a:effectLst/>
                <a:uLnTx/>
                <a:uFillTx/>
                <a:latin typeface="+mn-lt"/>
                <a:ea typeface="+mn-ea"/>
                <a:cs typeface="+mn-cs"/>
              </a:rPr>
              <a:t> module, which has the general syntax.</a:t>
            </a:r>
          </a:p>
        </p:txBody>
      </p:sp>
      <p:sp>
        <p:nvSpPr>
          <p:cNvPr id="4" name="Номер слайда 3"/>
          <p:cNvSpPr>
            <a:spLocks noGrp="1"/>
          </p:cNvSpPr>
          <p:nvPr>
            <p:ph type="sldNum" sz="quarter" idx="5"/>
          </p:nvPr>
        </p:nvSpPr>
        <p:spPr/>
        <p:txBody>
          <a:bodyPr/>
          <a:lstStyle/>
          <a:p>
            <a:fld id="{A0130B7F-9ABC-48FF-A87A-2D40241819F9}" type="slidenum">
              <a:rPr lang="ru-KZ" smtClean="0"/>
              <a:t>4</a:t>
            </a:fld>
            <a:endParaRPr lang="ru-KZ"/>
          </a:p>
        </p:txBody>
      </p:sp>
    </p:spTree>
    <p:extLst>
      <p:ext uri="{BB962C8B-B14F-4D97-AF65-F5344CB8AC3E}">
        <p14:creationId xmlns:p14="http://schemas.microsoft.com/office/powerpoint/2010/main" val="289568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algn="ctr"/>
            <a:r>
              <a:rPr lang="en-US" b="1" dirty="0"/>
              <a:t>Server Socket Methods</a:t>
            </a:r>
          </a:p>
          <a:p>
            <a:pPr marL="171450" indent="-171450" rtl="0" eaLnBrk="1" fontAlgn="t" latinLnBrk="0" hangingPunct="1">
              <a:buFont typeface="Arial" panose="020B0604020202020204" pitchFamily="34" charset="0"/>
              <a:buChar char="•"/>
            </a:pPr>
            <a:r>
              <a:rPr lang="en-US" sz="1200" b="0" i="0" u="none" strike="noStrike" kern="1200" dirty="0" err="1">
                <a:solidFill>
                  <a:schemeClr val="tx1"/>
                </a:solidFill>
                <a:effectLst/>
                <a:latin typeface="+mn-lt"/>
                <a:ea typeface="+mn-ea"/>
                <a:cs typeface="+mn-cs"/>
              </a:rPr>
              <a:t>s.bind</a:t>
            </a:r>
            <a:r>
              <a:rPr lang="en-US" sz="1200" b="0" i="0" u="none" strike="noStrike" kern="1200" dirty="0">
                <a:solidFill>
                  <a:schemeClr val="tx1"/>
                </a:solidFill>
                <a:effectLst/>
                <a:latin typeface="+mn-lt"/>
                <a:ea typeface="+mn-ea"/>
                <a:cs typeface="+mn-cs"/>
              </a:rPr>
              <a:t>()</a:t>
            </a:r>
            <a:endParaRPr lang="ru-KZ" sz="1200" b="0" i="0" u="none" strike="noStrike" kern="1200" dirty="0">
              <a:solidFill>
                <a:schemeClr val="tx1"/>
              </a:solidFill>
              <a:effectLst/>
              <a:latin typeface="+mn-lt"/>
              <a:ea typeface="+mn-ea"/>
              <a:cs typeface="+mn-cs"/>
            </a:endParaRPr>
          </a:p>
          <a:p>
            <a:pPr marL="0" indent="0" rtl="0" eaLnBrk="1" fontAlgn="t" latinLnBrk="0" hangingPunct="1">
              <a:buFont typeface="Arial" panose="020B0604020202020204" pitchFamily="34" charset="0"/>
              <a:buNone/>
            </a:pPr>
            <a:r>
              <a:rPr lang="en-US" sz="1200" b="0" i="0" u="none" strike="noStrike" kern="1200" dirty="0">
                <a:solidFill>
                  <a:schemeClr val="tx1"/>
                </a:solidFill>
                <a:effectLst/>
                <a:latin typeface="+mn-lt"/>
                <a:ea typeface="+mn-ea"/>
                <a:cs typeface="+mn-cs"/>
              </a:rPr>
              <a:t>This method binds address such as hostname or port number pair to socket.</a:t>
            </a:r>
            <a:endParaRPr lang="ru-KZ"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200" b="0" i="0" u="none" strike="noStrike" kern="1200" dirty="0" err="1">
                <a:solidFill>
                  <a:schemeClr val="tx1"/>
                </a:solidFill>
                <a:effectLst/>
                <a:latin typeface="+mn-lt"/>
                <a:ea typeface="+mn-ea"/>
                <a:cs typeface="+mn-cs"/>
              </a:rPr>
              <a:t>s.listen</a:t>
            </a:r>
            <a:r>
              <a:rPr lang="en-US" sz="1200" b="0" i="0" u="none" strike="noStrike" kern="1200" dirty="0">
                <a:solidFill>
                  <a:schemeClr val="tx1"/>
                </a:solidFill>
                <a:effectLst/>
                <a:latin typeface="+mn-lt"/>
                <a:ea typeface="+mn-ea"/>
                <a:cs typeface="+mn-cs"/>
              </a:rPr>
              <a:t>()</a:t>
            </a:r>
            <a:endParaRPr lang="ru-KZ" sz="1200" b="0" i="0" u="none" strike="noStrike" kern="1200" dirty="0">
              <a:solidFill>
                <a:schemeClr val="tx1"/>
              </a:solidFill>
              <a:effectLst/>
              <a:latin typeface="+mn-lt"/>
              <a:ea typeface="+mn-ea"/>
              <a:cs typeface="+mn-cs"/>
            </a:endParaRPr>
          </a:p>
          <a:p>
            <a:pPr marL="0" indent="0" rtl="0" eaLnBrk="1" fontAlgn="t" latinLnBrk="0" hangingPunct="1">
              <a:buFont typeface="Arial" panose="020B0604020202020204" pitchFamily="34" charset="0"/>
              <a:buNone/>
            </a:pPr>
            <a:r>
              <a:rPr lang="en-US" sz="1200" b="0" i="0" u="none" strike="noStrike" kern="1200" dirty="0">
                <a:solidFill>
                  <a:schemeClr val="tx1"/>
                </a:solidFill>
                <a:effectLst/>
                <a:latin typeface="+mn-lt"/>
                <a:ea typeface="+mn-ea"/>
                <a:cs typeface="+mn-cs"/>
              </a:rPr>
              <a:t>This method sets up and start TCP listener.</a:t>
            </a:r>
            <a:endParaRPr lang="ru-KZ"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200" b="0" i="0" u="none" strike="noStrike" kern="1200" dirty="0" err="1">
                <a:solidFill>
                  <a:schemeClr val="tx1"/>
                </a:solidFill>
                <a:effectLst/>
                <a:latin typeface="+mn-lt"/>
                <a:ea typeface="+mn-ea"/>
                <a:cs typeface="+mn-cs"/>
              </a:rPr>
              <a:t>s.accept</a:t>
            </a:r>
            <a:r>
              <a:rPr lang="en-US" sz="1200" b="0" i="0" u="none" strike="noStrike" kern="1200" dirty="0">
                <a:solidFill>
                  <a:schemeClr val="tx1"/>
                </a:solidFill>
                <a:effectLst/>
                <a:latin typeface="+mn-lt"/>
                <a:ea typeface="+mn-ea"/>
                <a:cs typeface="+mn-cs"/>
              </a:rPr>
              <a:t>()</a:t>
            </a:r>
            <a:endParaRPr lang="ru-KZ" sz="1200" b="0" i="0" u="none" strike="noStrike" kern="1200" dirty="0">
              <a:solidFill>
                <a:schemeClr val="tx1"/>
              </a:solidFill>
              <a:effectLst/>
              <a:latin typeface="+mn-lt"/>
              <a:ea typeface="+mn-ea"/>
              <a:cs typeface="+mn-cs"/>
            </a:endParaRPr>
          </a:p>
          <a:p>
            <a:pPr marL="0" indent="0" rtl="0" eaLnBrk="1" fontAlgn="t" latinLnBrk="0" hangingPunct="1">
              <a:buFont typeface="Arial" panose="020B0604020202020204" pitchFamily="34" charset="0"/>
              <a:buNone/>
            </a:pPr>
            <a:r>
              <a:rPr lang="en-US" sz="1200" b="0" i="0" u="none" strike="noStrike" kern="1200" dirty="0">
                <a:solidFill>
                  <a:schemeClr val="tx1"/>
                </a:solidFill>
                <a:effectLst/>
                <a:latin typeface="+mn-lt"/>
                <a:ea typeface="+mn-ea"/>
                <a:cs typeface="+mn-cs"/>
              </a:rPr>
              <a:t>This passively accept TCP client connection, waiting until connection arrives or blocking.</a:t>
            </a:r>
            <a:endParaRPr lang="ru-KZ" sz="1200" b="0" i="0" u="none" strike="noStrike" kern="1200" dirty="0">
              <a:solidFill>
                <a:schemeClr val="tx1"/>
              </a:solidFill>
              <a:effectLst/>
              <a:latin typeface="+mn-lt"/>
              <a:ea typeface="+mn-ea"/>
              <a:cs typeface="+mn-cs"/>
            </a:endParaRPr>
          </a:p>
          <a:p>
            <a:pPr algn="ctr"/>
            <a:endParaRPr lang="en-US" dirty="0"/>
          </a:p>
          <a:p>
            <a:pPr algn="ctr"/>
            <a:r>
              <a:rPr lang="en-US" b="1" dirty="0"/>
              <a:t>Client Socket Methods</a:t>
            </a:r>
          </a:p>
          <a:p>
            <a:pPr marL="171450" indent="-171450" rtl="0" eaLnBrk="1" fontAlgn="t" latinLnBrk="0" hangingPunct="1">
              <a:buFont typeface="Arial" panose="020B0604020202020204" pitchFamily="34" charset="0"/>
              <a:buChar char="•"/>
            </a:pPr>
            <a:r>
              <a:rPr lang="en-US" sz="1200" b="0" i="0" u="none" strike="noStrike" kern="1200" dirty="0" err="1">
                <a:solidFill>
                  <a:schemeClr val="tx1"/>
                </a:solidFill>
                <a:effectLst/>
                <a:latin typeface="+mn-lt"/>
                <a:ea typeface="+mn-ea"/>
                <a:cs typeface="+mn-cs"/>
              </a:rPr>
              <a:t>s.connect</a:t>
            </a:r>
            <a:r>
              <a:rPr lang="en-US" sz="1200" b="0" i="0" u="none" strike="noStrike" kern="1200" dirty="0">
                <a:solidFill>
                  <a:schemeClr val="tx1"/>
                </a:solidFill>
                <a:effectLst/>
                <a:latin typeface="+mn-lt"/>
                <a:ea typeface="+mn-ea"/>
                <a:cs typeface="+mn-cs"/>
              </a:rPr>
              <a:t>()</a:t>
            </a:r>
            <a:endParaRPr lang="ru-KZ"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This method actively initiates TCP server connection.</a:t>
            </a:r>
            <a:endParaRPr lang="ru-KZ" sz="1200" b="0" i="0" u="none" strike="noStrike" kern="1200" dirty="0">
              <a:solidFill>
                <a:schemeClr val="tx1"/>
              </a:solidFill>
              <a:effectLst/>
              <a:latin typeface="+mn-lt"/>
              <a:ea typeface="+mn-ea"/>
              <a:cs typeface="+mn-cs"/>
            </a:endParaRPr>
          </a:p>
          <a:p>
            <a:pPr algn="ctr"/>
            <a:endParaRPr lang="en-US" dirty="0"/>
          </a:p>
          <a:p>
            <a:pPr algn="ctr"/>
            <a:r>
              <a:rPr lang="en-US" b="1" dirty="0"/>
              <a:t>General Socket Methods</a:t>
            </a:r>
          </a:p>
          <a:p>
            <a:pPr marL="171450" indent="-171450" rtl="0" eaLnBrk="1" fontAlgn="t" latinLnBrk="0" hangingPunct="1">
              <a:buFont typeface="Arial" panose="020B0604020202020204" pitchFamily="34" charset="0"/>
              <a:buChar char="•"/>
            </a:pPr>
            <a:r>
              <a:rPr lang="en-US" sz="1200" b="0" i="0" u="none" strike="noStrike" kern="1200" dirty="0" err="1">
                <a:solidFill>
                  <a:schemeClr val="tx1"/>
                </a:solidFill>
                <a:effectLst/>
                <a:latin typeface="+mn-lt"/>
                <a:ea typeface="+mn-ea"/>
                <a:cs typeface="+mn-cs"/>
              </a:rPr>
              <a:t>s.recv</a:t>
            </a:r>
            <a:r>
              <a:rPr lang="en-US" sz="1200" b="0" i="0" u="none" strike="noStrike" kern="1200" dirty="0">
                <a:solidFill>
                  <a:schemeClr val="tx1"/>
                </a:solidFill>
                <a:effectLst/>
                <a:latin typeface="+mn-lt"/>
                <a:ea typeface="+mn-ea"/>
                <a:cs typeface="+mn-cs"/>
              </a:rPr>
              <a:t>()</a:t>
            </a:r>
          </a:p>
          <a:p>
            <a:pPr marL="0" indent="0" rtl="0" eaLnBrk="1" fontAlgn="t" latinLnBrk="0" hangingPunct="1">
              <a:buFont typeface="Arial" panose="020B0604020202020204" pitchFamily="34" charset="0"/>
              <a:buNone/>
            </a:pPr>
            <a:r>
              <a:rPr lang="en-US" sz="1200" b="0" i="0" u="none" strike="noStrike" kern="1200" dirty="0">
                <a:solidFill>
                  <a:schemeClr val="tx1"/>
                </a:solidFill>
                <a:effectLst/>
                <a:latin typeface="+mn-lt"/>
                <a:ea typeface="+mn-ea"/>
                <a:cs typeface="+mn-cs"/>
              </a:rPr>
              <a:t>This method receives TCP message.</a:t>
            </a:r>
            <a:endParaRPr lang="ru-KZ"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200" b="0" i="0" u="none" strike="noStrike" kern="1200" dirty="0" err="1">
                <a:solidFill>
                  <a:schemeClr val="tx1"/>
                </a:solidFill>
                <a:effectLst/>
                <a:latin typeface="+mn-lt"/>
                <a:ea typeface="+mn-ea"/>
                <a:cs typeface="+mn-cs"/>
              </a:rPr>
              <a:t>s.send</a:t>
            </a:r>
            <a:r>
              <a:rPr lang="en-US" sz="1200" b="0" i="0" u="none" strike="noStrike" kern="1200" dirty="0">
                <a:solidFill>
                  <a:schemeClr val="tx1"/>
                </a:solidFill>
                <a:effectLst/>
                <a:latin typeface="+mn-lt"/>
                <a:ea typeface="+mn-ea"/>
                <a:cs typeface="+mn-cs"/>
              </a:rPr>
              <a:t>()</a:t>
            </a:r>
            <a:endParaRPr lang="ru-KZ" sz="1200" b="0" i="0" u="none" strike="noStrike" kern="1200" dirty="0">
              <a:solidFill>
                <a:schemeClr val="tx1"/>
              </a:solidFill>
              <a:effectLst/>
              <a:latin typeface="+mn-lt"/>
              <a:ea typeface="+mn-ea"/>
              <a:cs typeface="+mn-cs"/>
            </a:endParaRPr>
          </a:p>
          <a:p>
            <a:pPr marL="0" indent="0" rtl="0" eaLnBrk="1" fontAlgn="t" latinLnBrk="0" hangingPunct="1">
              <a:buFont typeface="Arial" panose="020B0604020202020204" pitchFamily="34" charset="0"/>
              <a:buNone/>
            </a:pPr>
            <a:r>
              <a:rPr lang="en-US" sz="1200" b="0" i="0" u="none" strike="noStrike" kern="1200" dirty="0">
                <a:solidFill>
                  <a:schemeClr val="tx1"/>
                </a:solidFill>
                <a:effectLst/>
                <a:latin typeface="+mn-lt"/>
                <a:ea typeface="+mn-ea"/>
                <a:cs typeface="+mn-cs"/>
              </a:rPr>
              <a:t>This method transmits TCP message.</a:t>
            </a:r>
            <a:endParaRPr lang="ru-KZ"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200" b="0" i="0" u="none" strike="noStrike" kern="1200" dirty="0" err="1">
                <a:solidFill>
                  <a:schemeClr val="tx1"/>
                </a:solidFill>
                <a:effectLst/>
                <a:latin typeface="+mn-lt"/>
                <a:ea typeface="+mn-ea"/>
                <a:cs typeface="+mn-cs"/>
              </a:rPr>
              <a:t>s.recvfrom</a:t>
            </a:r>
            <a:r>
              <a:rPr lang="en-US" sz="1200" b="0" i="0" u="none" strike="noStrike" kern="1200" dirty="0">
                <a:solidFill>
                  <a:schemeClr val="tx1"/>
                </a:solidFill>
                <a:effectLst/>
                <a:latin typeface="+mn-lt"/>
                <a:ea typeface="+mn-ea"/>
                <a:cs typeface="+mn-cs"/>
              </a:rPr>
              <a:t>()</a:t>
            </a:r>
            <a:endParaRPr lang="ru-KZ" sz="1200" b="0" i="0" u="none" strike="noStrike" kern="1200" dirty="0">
              <a:solidFill>
                <a:schemeClr val="tx1"/>
              </a:solidFill>
              <a:effectLst/>
              <a:latin typeface="+mn-lt"/>
              <a:ea typeface="+mn-ea"/>
              <a:cs typeface="+mn-cs"/>
            </a:endParaRPr>
          </a:p>
          <a:p>
            <a:pPr marL="0" indent="0" rtl="0" eaLnBrk="1" fontAlgn="t" latinLnBrk="0" hangingPunct="1">
              <a:buFont typeface="Arial" panose="020B0604020202020204" pitchFamily="34" charset="0"/>
              <a:buNone/>
            </a:pPr>
            <a:r>
              <a:rPr lang="en-US" sz="1200" b="0" i="0" u="none" strike="noStrike" kern="1200" dirty="0">
                <a:solidFill>
                  <a:schemeClr val="tx1"/>
                </a:solidFill>
                <a:effectLst/>
                <a:latin typeface="+mn-lt"/>
                <a:ea typeface="+mn-ea"/>
                <a:cs typeface="+mn-cs"/>
              </a:rPr>
              <a:t>This method receives UDP message.</a:t>
            </a:r>
            <a:endParaRPr lang="ru-KZ"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200" b="0" i="0" u="none" strike="noStrike" kern="1200" dirty="0" err="1">
                <a:solidFill>
                  <a:schemeClr val="tx1"/>
                </a:solidFill>
                <a:effectLst/>
                <a:latin typeface="+mn-lt"/>
                <a:ea typeface="+mn-ea"/>
                <a:cs typeface="+mn-cs"/>
              </a:rPr>
              <a:t>s.sendto</a:t>
            </a:r>
            <a:r>
              <a:rPr lang="en-US" sz="1200" b="0" i="0" u="none" strike="noStrike" kern="1200" dirty="0">
                <a:solidFill>
                  <a:schemeClr val="tx1"/>
                </a:solidFill>
                <a:effectLst/>
                <a:latin typeface="+mn-lt"/>
                <a:ea typeface="+mn-ea"/>
                <a:cs typeface="+mn-cs"/>
              </a:rPr>
              <a:t>()</a:t>
            </a:r>
            <a:endParaRPr lang="ru-KZ" sz="1200" b="0" i="0" u="none" strike="noStrike" kern="1200" dirty="0">
              <a:solidFill>
                <a:schemeClr val="tx1"/>
              </a:solidFill>
              <a:effectLst/>
              <a:latin typeface="+mn-lt"/>
              <a:ea typeface="+mn-ea"/>
              <a:cs typeface="+mn-cs"/>
            </a:endParaRPr>
          </a:p>
          <a:p>
            <a:pPr marL="0" indent="0" rtl="0" eaLnBrk="1" fontAlgn="t" latinLnBrk="0" hangingPunct="1">
              <a:buFont typeface="Arial" panose="020B0604020202020204" pitchFamily="34" charset="0"/>
              <a:buNone/>
            </a:pPr>
            <a:r>
              <a:rPr lang="en-US" sz="1200" b="0" i="0" u="none" strike="noStrike" kern="1200" dirty="0">
                <a:solidFill>
                  <a:schemeClr val="tx1"/>
                </a:solidFill>
                <a:effectLst/>
                <a:latin typeface="+mn-lt"/>
                <a:ea typeface="+mn-ea"/>
                <a:cs typeface="+mn-cs"/>
              </a:rPr>
              <a:t>This method transmits UDP message.</a:t>
            </a:r>
            <a:endParaRPr lang="ru-KZ"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200" b="0" i="0" u="none" strike="noStrike" kern="1200" dirty="0" err="1">
                <a:solidFill>
                  <a:schemeClr val="tx1"/>
                </a:solidFill>
                <a:effectLst/>
                <a:latin typeface="+mn-lt"/>
                <a:ea typeface="+mn-ea"/>
                <a:cs typeface="+mn-cs"/>
              </a:rPr>
              <a:t>s.close</a:t>
            </a:r>
            <a:r>
              <a:rPr lang="en-US" sz="1200" b="0" i="0" u="none" strike="noStrike" kern="1200" dirty="0">
                <a:solidFill>
                  <a:schemeClr val="tx1"/>
                </a:solidFill>
                <a:effectLst/>
                <a:latin typeface="+mn-lt"/>
                <a:ea typeface="+mn-ea"/>
                <a:cs typeface="+mn-cs"/>
              </a:rPr>
              <a:t>()</a:t>
            </a:r>
            <a:endParaRPr lang="ru-KZ" sz="1200" b="0" i="0" u="none" strike="noStrike" kern="1200" dirty="0">
              <a:solidFill>
                <a:schemeClr val="tx1"/>
              </a:solidFill>
              <a:effectLst/>
              <a:latin typeface="+mn-lt"/>
              <a:ea typeface="+mn-ea"/>
              <a:cs typeface="+mn-cs"/>
            </a:endParaRPr>
          </a:p>
          <a:p>
            <a:pPr marL="0" indent="0" rtl="0" eaLnBrk="1" fontAlgn="t" latinLnBrk="0" hangingPunct="1">
              <a:buFont typeface="Arial" panose="020B0604020202020204" pitchFamily="34" charset="0"/>
              <a:buNone/>
            </a:pPr>
            <a:r>
              <a:rPr lang="en-US" sz="1200" b="0" i="0" u="none" strike="noStrike" kern="1200" dirty="0">
                <a:solidFill>
                  <a:schemeClr val="tx1"/>
                </a:solidFill>
                <a:effectLst/>
                <a:latin typeface="+mn-lt"/>
                <a:ea typeface="+mn-ea"/>
                <a:cs typeface="+mn-cs"/>
              </a:rPr>
              <a:t>This method closes socket.</a:t>
            </a:r>
            <a:endParaRPr lang="ru-KZ"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200" b="0" i="0" u="none" strike="noStrike" kern="1200" dirty="0" err="1">
                <a:solidFill>
                  <a:schemeClr val="tx1"/>
                </a:solidFill>
                <a:effectLst/>
                <a:latin typeface="+mn-lt"/>
                <a:ea typeface="+mn-ea"/>
                <a:cs typeface="+mn-cs"/>
              </a:rPr>
              <a:t>socket.gethostname</a:t>
            </a:r>
            <a:r>
              <a:rPr lang="en-US" sz="1200" b="0" i="0" u="none" strike="noStrike" kern="1200" dirty="0">
                <a:solidFill>
                  <a:schemeClr val="tx1"/>
                </a:solidFill>
                <a:effectLst/>
                <a:latin typeface="+mn-lt"/>
                <a:ea typeface="+mn-ea"/>
                <a:cs typeface="+mn-cs"/>
              </a:rPr>
              <a:t>()</a:t>
            </a:r>
            <a:endParaRPr lang="ru-KZ" sz="1200" b="0" i="0" u="none" strike="noStrike" kern="1200" dirty="0">
              <a:solidFill>
                <a:schemeClr val="tx1"/>
              </a:solidFill>
              <a:effectLst/>
              <a:latin typeface="+mn-lt"/>
              <a:ea typeface="+mn-ea"/>
              <a:cs typeface="+mn-cs"/>
            </a:endParaRPr>
          </a:p>
          <a:p>
            <a:pPr marL="0" indent="0" rtl="0" eaLnBrk="1" fontAlgn="t" latinLnBrk="0" hangingPunct="1">
              <a:buFont typeface="Arial" panose="020B0604020202020204" pitchFamily="34" charset="0"/>
              <a:buNone/>
            </a:pPr>
            <a:r>
              <a:rPr lang="en-US" sz="1200" b="0" i="0" u="none" strike="noStrike" kern="1200" dirty="0">
                <a:solidFill>
                  <a:schemeClr val="tx1"/>
                </a:solidFill>
                <a:effectLst/>
                <a:latin typeface="+mn-lt"/>
                <a:ea typeface="+mn-ea"/>
                <a:cs typeface="+mn-cs"/>
              </a:rPr>
              <a:t>Returns the hostname.</a:t>
            </a:r>
            <a:endParaRPr lang="ru-KZ" dirty="0"/>
          </a:p>
        </p:txBody>
      </p:sp>
      <p:sp>
        <p:nvSpPr>
          <p:cNvPr id="4" name="Номер слайда 3"/>
          <p:cNvSpPr>
            <a:spLocks noGrp="1"/>
          </p:cNvSpPr>
          <p:nvPr>
            <p:ph type="sldNum" sz="quarter" idx="5"/>
          </p:nvPr>
        </p:nvSpPr>
        <p:spPr/>
        <p:txBody>
          <a:bodyPr/>
          <a:lstStyle/>
          <a:p>
            <a:fld id="{A0130B7F-9ABC-48FF-A87A-2D40241819F9}" type="slidenum">
              <a:rPr lang="ru-KZ" smtClean="0"/>
              <a:t>5</a:t>
            </a:fld>
            <a:endParaRPr lang="ru-KZ"/>
          </a:p>
        </p:txBody>
      </p:sp>
    </p:spTree>
    <p:extLst>
      <p:ext uri="{BB962C8B-B14F-4D97-AF65-F5344CB8AC3E}">
        <p14:creationId xmlns:p14="http://schemas.microsoft.com/office/powerpoint/2010/main" val="411529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To write Internet servers, we use the </a:t>
            </a:r>
            <a:r>
              <a:rPr lang="en-US" b="1" dirty="0"/>
              <a:t>socket</a:t>
            </a:r>
            <a:r>
              <a:rPr lang="en-US" dirty="0"/>
              <a:t> function available in socket module to create a socket object. A socket object is then used to call other functions to setup a socket server.</a:t>
            </a:r>
          </a:p>
          <a:p>
            <a:r>
              <a:rPr lang="en-US" dirty="0"/>
              <a:t>Now call </a:t>
            </a:r>
            <a:r>
              <a:rPr lang="en-US" b="1" dirty="0"/>
              <a:t>bind(hostname, port) </a:t>
            </a:r>
            <a:r>
              <a:rPr lang="en-US" dirty="0"/>
              <a:t>function to specify a port for your service on the given host.</a:t>
            </a:r>
          </a:p>
          <a:p>
            <a:r>
              <a:rPr lang="en-US" dirty="0"/>
              <a:t>Next, call the </a:t>
            </a:r>
            <a:r>
              <a:rPr lang="en-US" b="1" i="1" dirty="0"/>
              <a:t>accept</a:t>
            </a:r>
            <a:r>
              <a:rPr lang="en-US" dirty="0"/>
              <a:t> method of the returned object. This method waits until a client connects to the port you specified, and then returns a </a:t>
            </a:r>
            <a:r>
              <a:rPr lang="en-US" b="1" i="1" dirty="0"/>
              <a:t>connection</a:t>
            </a:r>
            <a:r>
              <a:rPr lang="en-US" dirty="0"/>
              <a:t> object that represents the connection to that client.</a:t>
            </a:r>
            <a:endParaRPr lang="ru-KZ" dirty="0"/>
          </a:p>
        </p:txBody>
      </p:sp>
      <p:sp>
        <p:nvSpPr>
          <p:cNvPr id="4" name="Номер слайда 3"/>
          <p:cNvSpPr>
            <a:spLocks noGrp="1"/>
          </p:cNvSpPr>
          <p:nvPr>
            <p:ph type="sldNum" sz="quarter" idx="5"/>
          </p:nvPr>
        </p:nvSpPr>
        <p:spPr/>
        <p:txBody>
          <a:bodyPr/>
          <a:lstStyle/>
          <a:p>
            <a:fld id="{A0130B7F-9ABC-48FF-A87A-2D40241819F9}" type="slidenum">
              <a:rPr lang="ru-KZ" smtClean="0"/>
              <a:t>6</a:t>
            </a:fld>
            <a:endParaRPr lang="ru-KZ"/>
          </a:p>
        </p:txBody>
      </p:sp>
    </p:spTree>
    <p:extLst>
      <p:ext uri="{BB962C8B-B14F-4D97-AF65-F5344CB8AC3E}">
        <p14:creationId xmlns:p14="http://schemas.microsoft.com/office/powerpoint/2010/main" val="391208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Let us write a very simple client program which opens a connection to a given port 12345 and given host. This is very simple to create a socket client using Python's </a:t>
            </a:r>
            <a:r>
              <a:rPr lang="en-US" b="1" i="1" dirty="0"/>
              <a:t>socket</a:t>
            </a:r>
            <a:r>
              <a:rPr lang="en-US" dirty="0"/>
              <a:t> module function.</a:t>
            </a:r>
          </a:p>
          <a:p>
            <a:endParaRPr lang="en-US" dirty="0"/>
          </a:p>
          <a:p>
            <a:r>
              <a:rPr lang="en-US" dirty="0"/>
              <a:t>The </a:t>
            </a:r>
            <a:r>
              <a:rPr lang="en-US" b="1" i="1" dirty="0" err="1"/>
              <a:t>socket.connect</a:t>
            </a:r>
            <a:r>
              <a:rPr lang="en-US" b="1" i="1" dirty="0"/>
              <a:t>(</a:t>
            </a:r>
            <a:r>
              <a:rPr lang="en-US" b="1" i="1" dirty="0" err="1"/>
              <a:t>hosname</a:t>
            </a:r>
            <a:r>
              <a:rPr lang="en-US" b="1" i="1" dirty="0"/>
              <a:t>, port) </a:t>
            </a:r>
            <a:r>
              <a:rPr lang="en-US" dirty="0"/>
              <a:t>opens a TCP connection to </a:t>
            </a:r>
            <a:r>
              <a:rPr lang="en-US" b="1" i="1" dirty="0"/>
              <a:t>hostname</a:t>
            </a:r>
            <a:r>
              <a:rPr lang="en-US" dirty="0"/>
              <a:t> on the port. Once you have a socket open, you can read from it like any IO object. When done, remember to close it, as you would close a file.</a:t>
            </a:r>
            <a:endParaRPr lang="ru-KZ" dirty="0"/>
          </a:p>
        </p:txBody>
      </p:sp>
      <p:sp>
        <p:nvSpPr>
          <p:cNvPr id="4" name="Номер слайда 3"/>
          <p:cNvSpPr>
            <a:spLocks noGrp="1"/>
          </p:cNvSpPr>
          <p:nvPr>
            <p:ph type="sldNum" sz="quarter" idx="5"/>
          </p:nvPr>
        </p:nvSpPr>
        <p:spPr/>
        <p:txBody>
          <a:bodyPr/>
          <a:lstStyle/>
          <a:p>
            <a:fld id="{A0130B7F-9ABC-48FF-A87A-2D40241819F9}" type="slidenum">
              <a:rPr lang="ru-KZ" smtClean="0"/>
              <a:t>7</a:t>
            </a:fld>
            <a:endParaRPr lang="ru-KZ"/>
          </a:p>
        </p:txBody>
      </p:sp>
    </p:spTree>
    <p:extLst>
      <p:ext uri="{BB962C8B-B14F-4D97-AF65-F5344CB8AC3E}">
        <p14:creationId xmlns:p14="http://schemas.microsoft.com/office/powerpoint/2010/main" val="385453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Internet Protocol is a scheme for imposing a uniform system of addresses on all of the Internet-connected computers in the entire world, and to make it possible for packets to travel from one end of the Internet to the other.</a:t>
            </a:r>
            <a:endParaRPr lang="ru-KZ" dirty="0"/>
          </a:p>
        </p:txBody>
      </p:sp>
      <p:sp>
        <p:nvSpPr>
          <p:cNvPr id="4" name="Номер слайда 3"/>
          <p:cNvSpPr>
            <a:spLocks noGrp="1"/>
          </p:cNvSpPr>
          <p:nvPr>
            <p:ph type="sldNum" sz="quarter" idx="5"/>
          </p:nvPr>
        </p:nvSpPr>
        <p:spPr/>
        <p:txBody>
          <a:bodyPr/>
          <a:lstStyle/>
          <a:p>
            <a:fld id="{A0130B7F-9ABC-48FF-A87A-2D40241819F9}" type="slidenum">
              <a:rPr lang="ru-KZ" smtClean="0"/>
              <a:t>8</a:t>
            </a:fld>
            <a:endParaRPr lang="ru-KZ"/>
          </a:p>
        </p:txBody>
      </p:sp>
    </p:spTree>
    <p:extLst>
      <p:ext uri="{BB962C8B-B14F-4D97-AF65-F5344CB8AC3E}">
        <p14:creationId xmlns:p14="http://schemas.microsoft.com/office/powerpoint/2010/main" val="379819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A list of some important modules in Python Network Internet programming.</a:t>
            </a:r>
          </a:p>
          <a:p>
            <a:endParaRPr lang="en-US" dirty="0"/>
          </a:p>
          <a:p>
            <a:endParaRPr lang="ru-KZ" dirty="0"/>
          </a:p>
        </p:txBody>
      </p:sp>
      <p:sp>
        <p:nvSpPr>
          <p:cNvPr id="4" name="Номер слайда 3"/>
          <p:cNvSpPr>
            <a:spLocks noGrp="1"/>
          </p:cNvSpPr>
          <p:nvPr>
            <p:ph type="sldNum" sz="quarter" idx="5"/>
          </p:nvPr>
        </p:nvSpPr>
        <p:spPr/>
        <p:txBody>
          <a:bodyPr/>
          <a:lstStyle/>
          <a:p>
            <a:fld id="{A0130B7F-9ABC-48FF-A87A-2D40241819F9}" type="slidenum">
              <a:rPr lang="ru-KZ" smtClean="0"/>
              <a:t>9</a:t>
            </a:fld>
            <a:endParaRPr lang="ru-KZ"/>
          </a:p>
        </p:txBody>
      </p:sp>
    </p:spTree>
    <p:extLst>
      <p:ext uri="{BB962C8B-B14F-4D97-AF65-F5344CB8AC3E}">
        <p14:creationId xmlns:p14="http://schemas.microsoft.com/office/powerpoint/2010/main" val="196005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File Transfer Protocol (FTP) was once among the most widely used protocols on the Internet, invoked whenever a user wanted to transfer files between Internet-connected computers.</a:t>
            </a:r>
          </a:p>
          <a:p>
            <a:r>
              <a:rPr lang="en-US" dirty="0"/>
              <a:t>The File Transfer Protocol (FTP) was developed by the late Jon </a:t>
            </a:r>
            <a:r>
              <a:rPr lang="en-US" dirty="0" err="1"/>
              <a:t>Postel</a:t>
            </a:r>
            <a:r>
              <a:rPr lang="en-US" dirty="0"/>
              <a:t> and Joyce Reynolds in the Internet Request for Comment (RFC) 959 document and published in October 1985. It is primarily used to download publicly accessible files in an anonymous fashion. It can also be used to transfer files between two computers, especially when you’re using a Unix-based system for file storage or archiving and a desktop or laptop PC for work. Before the Web became popular, FTP was one of the primary methods of transferring files on the Internet, and one of the only ways to download software and/or source code.</a:t>
            </a:r>
          </a:p>
          <a:p>
            <a:endParaRPr lang="en-US" dirty="0"/>
          </a:p>
          <a:p>
            <a:r>
              <a:rPr lang="en-US" dirty="0"/>
              <a:t>The protocol is diagrammed in the picture and works as follows:</a:t>
            </a:r>
          </a:p>
          <a:p>
            <a:r>
              <a:rPr lang="en-US" dirty="0"/>
              <a:t>1. Client contacts the FTP server on the remote host;</a:t>
            </a:r>
          </a:p>
          <a:p>
            <a:r>
              <a:rPr lang="en-US" dirty="0"/>
              <a:t>2. Client logs in with username and password;</a:t>
            </a:r>
          </a:p>
          <a:p>
            <a:r>
              <a:rPr lang="en-US" dirty="0"/>
              <a:t>3. Client performs various file transfers or information requests;</a:t>
            </a:r>
          </a:p>
          <a:p>
            <a:r>
              <a:rPr lang="en-US" dirty="0"/>
              <a:t>4. Client completes the transaction by logging out of the remote</a:t>
            </a:r>
          </a:p>
          <a:p>
            <a:r>
              <a:rPr lang="en-US" dirty="0"/>
              <a:t>host and FTP server.</a:t>
            </a:r>
            <a:endParaRPr lang="ru-KZ" dirty="0"/>
          </a:p>
        </p:txBody>
      </p:sp>
      <p:sp>
        <p:nvSpPr>
          <p:cNvPr id="4" name="Номер слайда 3"/>
          <p:cNvSpPr>
            <a:spLocks noGrp="1"/>
          </p:cNvSpPr>
          <p:nvPr>
            <p:ph type="sldNum" sz="quarter" idx="5"/>
          </p:nvPr>
        </p:nvSpPr>
        <p:spPr/>
        <p:txBody>
          <a:bodyPr/>
          <a:lstStyle/>
          <a:p>
            <a:fld id="{A0130B7F-9ABC-48FF-A87A-2D40241819F9}" type="slidenum">
              <a:rPr lang="ru-KZ" smtClean="0"/>
              <a:t>10</a:t>
            </a:fld>
            <a:endParaRPr lang="ru-KZ"/>
          </a:p>
        </p:txBody>
      </p:sp>
    </p:spTree>
    <p:extLst>
      <p:ext uri="{BB962C8B-B14F-4D97-AF65-F5344CB8AC3E}">
        <p14:creationId xmlns:p14="http://schemas.microsoft.com/office/powerpoint/2010/main" val="3725256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Python </a:t>
            </a:r>
            <a:r>
              <a:rPr lang="en-US" b="1" dirty="0"/>
              <a:t>ftplib</a:t>
            </a:r>
            <a:r>
              <a:rPr lang="en-US" dirty="0"/>
              <a:t> is a module that implements the client side of the FTP protocol. It contains an FTP client class and some helper functions.</a:t>
            </a:r>
          </a:p>
          <a:p>
            <a:r>
              <a:rPr lang="en-US" dirty="0"/>
              <a:t>This is a list of the most popular methods of </a:t>
            </a:r>
            <a:r>
              <a:rPr lang="en-US" b="1" i="0" dirty="0" err="1"/>
              <a:t>ftplib.FTP</a:t>
            </a:r>
            <a:r>
              <a:rPr lang="en-US" b="1" i="0" dirty="0"/>
              <a:t> class.</a:t>
            </a:r>
          </a:p>
          <a:p>
            <a:r>
              <a:rPr lang="en-US" dirty="0"/>
              <a:t>The methods you will most likely use in a normal FTP transaction include login(), </a:t>
            </a:r>
            <a:r>
              <a:rPr lang="en-US" dirty="0" err="1"/>
              <a:t>cwd</a:t>
            </a:r>
            <a:r>
              <a:rPr lang="en-US" dirty="0"/>
              <a:t>(), </a:t>
            </a:r>
            <a:r>
              <a:rPr lang="en-US" dirty="0" err="1"/>
              <a:t>dir</a:t>
            </a:r>
            <a:r>
              <a:rPr lang="en-US" dirty="0"/>
              <a:t>(), storlines(), retrlines() and quit().</a:t>
            </a:r>
          </a:p>
        </p:txBody>
      </p:sp>
      <p:sp>
        <p:nvSpPr>
          <p:cNvPr id="4" name="Номер слайда 3"/>
          <p:cNvSpPr>
            <a:spLocks noGrp="1"/>
          </p:cNvSpPr>
          <p:nvPr>
            <p:ph type="sldNum" sz="quarter" idx="5"/>
          </p:nvPr>
        </p:nvSpPr>
        <p:spPr/>
        <p:txBody>
          <a:bodyPr/>
          <a:lstStyle/>
          <a:p>
            <a:fld id="{A0130B7F-9ABC-48FF-A87A-2D40241819F9}" type="slidenum">
              <a:rPr lang="ru-KZ" smtClean="0"/>
              <a:t>11</a:t>
            </a:fld>
            <a:endParaRPr lang="ru-KZ"/>
          </a:p>
        </p:txBody>
      </p:sp>
    </p:spTree>
    <p:extLst>
      <p:ext uri="{BB962C8B-B14F-4D97-AF65-F5344CB8AC3E}">
        <p14:creationId xmlns:p14="http://schemas.microsoft.com/office/powerpoint/2010/main" val="171719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2DDB7E-65CE-49A1-BA6B-1A70F629FC0A}"/>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81448ED9-2FCC-4238-A526-DFF1771AE26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89C2618A-FD5C-48CA-96F8-A7C1023395FB}"/>
              </a:ext>
            </a:extLst>
          </p:cNvPr>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Нижний колонтитул 4">
            <a:extLst>
              <a:ext uri="{FF2B5EF4-FFF2-40B4-BE49-F238E27FC236}">
                <a16:creationId xmlns:a16="http://schemas.microsoft.com/office/drawing/2014/main" id="{BF090BE9-395A-41CC-9AF4-F25739E4372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0A39B27-3262-43F7-BE55-9E95AFC74507}"/>
              </a:ext>
            </a:extLst>
          </p:cNvPr>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94977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B33B23-B4D2-4B84-9B7F-6CA19B2872EB}"/>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3D019358-0B12-4A1F-A55C-8443D02861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4A48178-A081-420D-9C9E-EBFEACDE782F}"/>
              </a:ext>
            </a:extLst>
          </p:cNvPr>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Нижний колонтитул 4">
            <a:extLst>
              <a:ext uri="{FF2B5EF4-FFF2-40B4-BE49-F238E27FC236}">
                <a16:creationId xmlns:a16="http://schemas.microsoft.com/office/drawing/2014/main" id="{A66223AF-BC69-4301-B398-0E8F019E6AA9}"/>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3A13956C-8D53-4C4E-916C-B89BB64AAD2A}"/>
              </a:ext>
            </a:extLst>
          </p:cNvPr>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14937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53A7632-1595-4F76-AD62-0D233496CB70}"/>
              </a:ext>
            </a:extLst>
          </p:cNvPr>
          <p:cNvSpPr>
            <a:spLocks noGrp="1"/>
          </p:cNvSpPr>
          <p:nvPr>
            <p:ph type="title" orient="vert"/>
          </p:nvPr>
        </p:nvSpPr>
        <p:spPr>
          <a:xfrm>
            <a:off x="6543675" y="365125"/>
            <a:ext cx="1971675"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F898D699-4F2B-41E6-9547-237383C53234}"/>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5F05543D-18B8-4002-807F-93F8C1741E93}"/>
              </a:ext>
            </a:extLst>
          </p:cNvPr>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Нижний колонтитул 4">
            <a:extLst>
              <a:ext uri="{FF2B5EF4-FFF2-40B4-BE49-F238E27FC236}">
                <a16:creationId xmlns:a16="http://schemas.microsoft.com/office/drawing/2014/main" id="{7620A596-45AB-430D-B401-CF26C938C9F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CDEE1F91-C4F4-49BD-8B00-47B1CF62FC6F}"/>
              </a:ext>
            </a:extLst>
          </p:cNvPr>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602866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038992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75097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61177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985191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ru-KZ" smtClean="0"/>
              <a:t>03/02/2022</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949943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ru-KZ" smtClean="0"/>
              <a:t>03/02/2022</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193979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ru-KZ" smtClean="0"/>
              <a:t>03/02/2022</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985286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11588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2F5ED4-8E6B-4199-A21F-6DA2B591DFFC}"/>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941D01CA-1AEB-4614-B6CA-A0F7AAE9107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5688B0AE-8542-4A0E-8C1A-8D488AC0EB75}"/>
              </a:ext>
            </a:extLst>
          </p:cNvPr>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Нижний колонтитул 4">
            <a:extLst>
              <a:ext uri="{FF2B5EF4-FFF2-40B4-BE49-F238E27FC236}">
                <a16:creationId xmlns:a16="http://schemas.microsoft.com/office/drawing/2014/main" id="{FC296F9A-4FEE-471C-A7B8-FF843D48E10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619A760-9B70-48DD-9E7D-82961430FDCB}"/>
              </a:ext>
            </a:extLst>
          </p:cNvPr>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021075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719915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120684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78666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0BEA29-7F6A-449B-B884-38EB1F055421}"/>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ru-KZ"/>
          </a:p>
        </p:txBody>
      </p:sp>
      <p:sp>
        <p:nvSpPr>
          <p:cNvPr id="3" name="Текст 2">
            <a:extLst>
              <a:ext uri="{FF2B5EF4-FFF2-40B4-BE49-F238E27FC236}">
                <a16:creationId xmlns:a16="http://schemas.microsoft.com/office/drawing/2014/main" id="{BD9A2902-3AF2-4DCF-8A9C-229E81F970E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42C0664-AF66-4B64-8799-982A4925B1CC}"/>
              </a:ext>
            </a:extLst>
          </p:cNvPr>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Нижний колонтитул 4">
            <a:extLst>
              <a:ext uri="{FF2B5EF4-FFF2-40B4-BE49-F238E27FC236}">
                <a16:creationId xmlns:a16="http://schemas.microsoft.com/office/drawing/2014/main" id="{3F30045B-86D5-4128-AEC5-574D122A1EB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DD769116-A917-4A51-AC06-7061DD45446B}"/>
              </a:ext>
            </a:extLst>
          </p:cNvPr>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63900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44C48-8DCB-4F29-830C-147C31B271EA}"/>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8FFBB3C1-93EF-4B7F-B6B2-7EB3C4A8D4A0}"/>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43F594C5-6E2C-40E5-BFA4-9E66DF8449FF}"/>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9CDF4163-5E04-4EB8-917D-E65F36853B12}"/>
              </a:ext>
            </a:extLst>
          </p:cNvPr>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Нижний колонтитул 5">
            <a:extLst>
              <a:ext uri="{FF2B5EF4-FFF2-40B4-BE49-F238E27FC236}">
                <a16:creationId xmlns:a16="http://schemas.microsoft.com/office/drawing/2014/main" id="{19BCDC54-226C-45DA-B9B0-AD1D701F3A3C}"/>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4E5FF766-8DC9-4532-A1FD-08E0EA374975}"/>
              </a:ext>
            </a:extLst>
          </p:cNvPr>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73886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D27B77-7E95-4860-A617-D6195C589C68}"/>
              </a:ext>
            </a:extLst>
          </p:cNvPr>
          <p:cNvSpPr>
            <a:spLocks noGrp="1"/>
          </p:cNvSpPr>
          <p:nvPr>
            <p:ph type="title"/>
          </p:nvPr>
        </p:nvSpPr>
        <p:spPr>
          <a:xfrm>
            <a:off x="629841" y="365126"/>
            <a:ext cx="78867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56C55820-D337-4EDF-AA23-C888625D323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344C3823-3F0E-41FC-91CC-1FE008BBA23D}"/>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DC3BB1C7-3973-419E-A194-FD41E74C40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776135B8-16CF-46CB-B063-04F1D2A1E755}"/>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9FD8FD5C-9C7B-4BCD-803A-7FA49AC4839D}"/>
              </a:ext>
            </a:extLst>
          </p:cNvPr>
          <p:cNvSpPr>
            <a:spLocks noGrp="1"/>
          </p:cNvSpPr>
          <p:nvPr>
            <p:ph type="dt" sz="half" idx="10"/>
          </p:nvPr>
        </p:nvSpPr>
        <p:spPr/>
        <p:txBody>
          <a:bodyPr/>
          <a:lstStyle/>
          <a:p>
            <a:fld id="{295B9644-A659-4D1D-881D-634A36E5AA14}" type="datetimeFigureOut">
              <a:rPr lang="ru-KZ" smtClean="0"/>
              <a:t>03/02/2022</a:t>
            </a:fld>
            <a:endParaRPr lang="ru-KZ"/>
          </a:p>
        </p:txBody>
      </p:sp>
      <p:sp>
        <p:nvSpPr>
          <p:cNvPr id="8" name="Нижний колонтитул 7">
            <a:extLst>
              <a:ext uri="{FF2B5EF4-FFF2-40B4-BE49-F238E27FC236}">
                <a16:creationId xmlns:a16="http://schemas.microsoft.com/office/drawing/2014/main" id="{5A8D6D3F-D3F6-45AE-9978-33E7D5E17BD8}"/>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AA9407D3-1EDC-4703-A9D7-ADB8FA05DFB3}"/>
              </a:ext>
            </a:extLst>
          </p:cNvPr>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16791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9D8703-5AAF-4D54-8D8A-0B88A21E1108}"/>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CC298019-90E4-4D9C-A2C5-9E92383247C2}"/>
              </a:ext>
            </a:extLst>
          </p:cNvPr>
          <p:cNvSpPr>
            <a:spLocks noGrp="1"/>
          </p:cNvSpPr>
          <p:nvPr>
            <p:ph type="dt" sz="half" idx="10"/>
          </p:nvPr>
        </p:nvSpPr>
        <p:spPr/>
        <p:txBody>
          <a:bodyPr/>
          <a:lstStyle/>
          <a:p>
            <a:fld id="{295B9644-A659-4D1D-881D-634A36E5AA14}" type="datetimeFigureOut">
              <a:rPr lang="ru-KZ" smtClean="0"/>
              <a:t>03/02/2022</a:t>
            </a:fld>
            <a:endParaRPr lang="ru-KZ"/>
          </a:p>
        </p:txBody>
      </p:sp>
      <p:sp>
        <p:nvSpPr>
          <p:cNvPr id="4" name="Нижний колонтитул 3">
            <a:extLst>
              <a:ext uri="{FF2B5EF4-FFF2-40B4-BE49-F238E27FC236}">
                <a16:creationId xmlns:a16="http://schemas.microsoft.com/office/drawing/2014/main" id="{BD920370-D7B4-4D2E-9293-C3B59F2923E8}"/>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020F8BEE-C89E-4316-B913-E16E2BB61246}"/>
              </a:ext>
            </a:extLst>
          </p:cNvPr>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34346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B81D4CF-12AC-4A2F-87E1-415919CD567C}"/>
              </a:ext>
            </a:extLst>
          </p:cNvPr>
          <p:cNvSpPr>
            <a:spLocks noGrp="1"/>
          </p:cNvSpPr>
          <p:nvPr>
            <p:ph type="dt" sz="half" idx="10"/>
          </p:nvPr>
        </p:nvSpPr>
        <p:spPr/>
        <p:txBody>
          <a:bodyPr/>
          <a:lstStyle/>
          <a:p>
            <a:fld id="{295B9644-A659-4D1D-881D-634A36E5AA14}" type="datetimeFigureOut">
              <a:rPr lang="ru-KZ" smtClean="0"/>
              <a:t>03/02/2022</a:t>
            </a:fld>
            <a:endParaRPr lang="ru-KZ"/>
          </a:p>
        </p:txBody>
      </p:sp>
      <p:sp>
        <p:nvSpPr>
          <p:cNvPr id="3" name="Нижний колонтитул 2">
            <a:extLst>
              <a:ext uri="{FF2B5EF4-FFF2-40B4-BE49-F238E27FC236}">
                <a16:creationId xmlns:a16="http://schemas.microsoft.com/office/drawing/2014/main" id="{59D429F1-1B9A-42D0-B215-77D2CF9D03E0}"/>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09D8E076-3C89-4F74-96B1-D7745313415A}"/>
              </a:ext>
            </a:extLst>
          </p:cNvPr>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75732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5EE7EF-D9A2-4D7F-8D89-85E5621637C4}"/>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ru-KZ"/>
          </a:p>
        </p:txBody>
      </p:sp>
      <p:sp>
        <p:nvSpPr>
          <p:cNvPr id="3" name="Объект 2">
            <a:extLst>
              <a:ext uri="{FF2B5EF4-FFF2-40B4-BE49-F238E27FC236}">
                <a16:creationId xmlns:a16="http://schemas.microsoft.com/office/drawing/2014/main" id="{A2378441-E56C-4DDF-B34A-53FA84593E5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4925158A-5691-4420-87F5-2438B13225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C523B24D-BC0E-4778-B22D-A34CB3460F2C}"/>
              </a:ext>
            </a:extLst>
          </p:cNvPr>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Нижний колонтитул 5">
            <a:extLst>
              <a:ext uri="{FF2B5EF4-FFF2-40B4-BE49-F238E27FC236}">
                <a16:creationId xmlns:a16="http://schemas.microsoft.com/office/drawing/2014/main" id="{71DEE736-F88B-4487-A270-53F5804184C4}"/>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B4F61008-4212-4196-90B9-4B1E77B19EAC}"/>
              </a:ext>
            </a:extLst>
          </p:cNvPr>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13286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F9F400-3DE5-40AE-85B1-7A5E97C163C8}"/>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BC57712A-6956-42C1-ACC8-21E96911E47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KZ"/>
          </a:p>
        </p:txBody>
      </p:sp>
      <p:sp>
        <p:nvSpPr>
          <p:cNvPr id="4" name="Текст 3">
            <a:extLst>
              <a:ext uri="{FF2B5EF4-FFF2-40B4-BE49-F238E27FC236}">
                <a16:creationId xmlns:a16="http://schemas.microsoft.com/office/drawing/2014/main" id="{98B374B7-53E4-41A9-9DA3-0120DF42C7E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1743688C-3037-421F-A298-925A96D62D39}"/>
              </a:ext>
            </a:extLst>
          </p:cNvPr>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Нижний колонтитул 5">
            <a:extLst>
              <a:ext uri="{FF2B5EF4-FFF2-40B4-BE49-F238E27FC236}">
                <a16:creationId xmlns:a16="http://schemas.microsoft.com/office/drawing/2014/main" id="{0392B72F-A6BE-4685-9205-B154D3D9528A}"/>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6E42B150-1663-44F8-9DF4-64730BEAE3D6}"/>
              </a:ext>
            </a:extLst>
          </p:cNvPr>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67028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142240-9E11-4AA9-B1FF-3F7575F92E2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D15CB59D-0A1C-4E38-9279-42A735B016F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83B6E93-DC44-4097-9FAB-E4B4FD6A392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5B9644-A659-4D1D-881D-634A36E5AA14}" type="datetimeFigureOut">
              <a:rPr lang="ru-KZ" smtClean="0"/>
              <a:t>03/02/2022</a:t>
            </a:fld>
            <a:endParaRPr lang="ru-KZ"/>
          </a:p>
        </p:txBody>
      </p:sp>
      <p:sp>
        <p:nvSpPr>
          <p:cNvPr id="5" name="Нижний колонтитул 4">
            <a:extLst>
              <a:ext uri="{FF2B5EF4-FFF2-40B4-BE49-F238E27FC236}">
                <a16:creationId xmlns:a16="http://schemas.microsoft.com/office/drawing/2014/main" id="{19C354DB-C0D4-4C48-851C-DB9DF50AC3D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2B441CB9-A957-4120-95BC-9AF8B8ECC31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6FCF59-7229-4740-87DA-3B49988FC47E}" type="slidenum">
              <a:rPr lang="ru-KZ" smtClean="0"/>
              <a:t>‹#›</a:t>
            </a:fld>
            <a:endParaRPr lang="ru-KZ"/>
          </a:p>
        </p:txBody>
      </p:sp>
    </p:spTree>
    <p:extLst>
      <p:ext uri="{BB962C8B-B14F-4D97-AF65-F5344CB8AC3E}">
        <p14:creationId xmlns:p14="http://schemas.microsoft.com/office/powerpoint/2010/main" val="14022657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K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ru-KZ" smtClean="0"/>
              <a:t>03/02/2022</a:t>
            </a:fld>
            <a:endParaRPr lang="ru-K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ru-KZ" smtClean="0"/>
              <a:t>‹#›</a:t>
            </a:fld>
            <a:endParaRPr lang="ru-KZ"/>
          </a:p>
        </p:txBody>
      </p:sp>
    </p:spTree>
    <p:extLst>
      <p:ext uri="{BB962C8B-B14F-4D97-AF65-F5344CB8AC3E}">
        <p14:creationId xmlns:p14="http://schemas.microsoft.com/office/powerpoint/2010/main" val="38132307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Python programming application</a:t>
            </a:r>
            <a:endParaRPr lang="ru-KZ"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This document has been produced with the support of the EUROPEAN COMMISSION under the ERASMUS+ </a:t>
            </a:r>
            <a:r>
              <a:rPr kumimoji="0" lang="en-US" sz="10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Programme</a:t>
            </a: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KA2 – Capacity Building in the Field of Higher Education: 598092-EPP-1-2018-1-BG-EPPKA2-CBHE-SP.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It reflects the views only of the authors, and the Commission cannot be held responsible for any use which may be made of the information contained therein.</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Anara Karymsakova</a:t>
            </a: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7825C47-EB8C-413E-90FF-5AF4009AC3F3}"/>
              </a:ext>
            </a:extLst>
          </p:cNvPr>
          <p:cNvPicPr>
            <a:picLocks noChangeAspect="1"/>
          </p:cNvPicPr>
          <p:nvPr/>
        </p:nvPicPr>
        <p:blipFill rotWithShape="1">
          <a:blip r:embed="rId3">
            <a:extLst>
              <a:ext uri="{28A0092B-C50C-407E-A947-70E740481C1C}">
                <a14:useLocalDpi xmlns:a14="http://schemas.microsoft.com/office/drawing/2010/main" val="0"/>
              </a:ext>
            </a:extLst>
          </a:blip>
          <a:srcRect l="7850" r="8193"/>
          <a:stretch/>
        </p:blipFill>
        <p:spPr>
          <a:xfrm>
            <a:off x="3205975" y="1627089"/>
            <a:ext cx="2732050" cy="3603822"/>
          </a:xfrm>
          <a:prstGeom prst="rect">
            <a:avLst/>
          </a:prstGeom>
        </p:spPr>
      </p:pic>
      <p:sp>
        <p:nvSpPr>
          <p:cNvPr id="8" name="Заголовок 1">
            <a:extLst>
              <a:ext uri="{FF2B5EF4-FFF2-40B4-BE49-F238E27FC236}">
                <a16:creationId xmlns:a16="http://schemas.microsoft.com/office/drawing/2014/main" id="{5CDBD931-D13D-469E-903C-8681D965CCC6}"/>
              </a:ext>
            </a:extLst>
          </p:cNvPr>
          <p:cNvSpPr txBox="1">
            <a:spLocks/>
          </p:cNvSpPr>
          <p:nvPr/>
        </p:nvSpPr>
        <p:spPr>
          <a:xfrm>
            <a:off x="0" y="5903139"/>
            <a:ext cx="9144000" cy="29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E-mail:</a:t>
            </a:r>
            <a:r>
              <a:rPr kumimoji="0" lang="kk-KZ"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hatae@mail.ru</a:t>
            </a:r>
          </a:p>
        </p:txBody>
      </p:sp>
    </p:spTree>
    <p:extLst>
      <p:ext uri="{BB962C8B-B14F-4D97-AF65-F5344CB8AC3E}">
        <p14:creationId xmlns:p14="http://schemas.microsoft.com/office/powerpoint/2010/main" val="357506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2063622C-5875-4486-B852-44A5884171FF}"/>
              </a:ext>
            </a:extLst>
          </p:cNvPr>
          <p:cNvSpPr/>
          <p:nvPr/>
        </p:nvSpPr>
        <p:spPr>
          <a:xfrm>
            <a:off x="0" y="689112"/>
            <a:ext cx="9144000"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FILE TRANSFERRING PROTOCOLS</a:t>
            </a:r>
            <a:endParaRPr lang="ru-KZ" sz="2800" b="1" dirty="0">
              <a:solidFill>
                <a:srgbClr val="FFFF00"/>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FF6CE5A0-1405-43FB-AFC1-54A133B9A213}"/>
              </a:ext>
            </a:extLst>
          </p:cNvPr>
          <p:cNvPicPr>
            <a:picLocks noChangeAspect="1"/>
          </p:cNvPicPr>
          <p:nvPr/>
        </p:nvPicPr>
        <p:blipFill rotWithShape="1">
          <a:blip r:embed="rId3"/>
          <a:srcRect l="12573" t="28824" r="11324" b="34510"/>
          <a:stretch/>
        </p:blipFill>
        <p:spPr>
          <a:xfrm>
            <a:off x="352225" y="1601891"/>
            <a:ext cx="8439549" cy="2287240"/>
          </a:xfrm>
          <a:prstGeom prst="rect">
            <a:avLst/>
          </a:prstGeom>
        </p:spPr>
      </p:pic>
      <p:sp>
        <p:nvSpPr>
          <p:cNvPr id="2" name="Прямоугольник 1">
            <a:extLst>
              <a:ext uri="{FF2B5EF4-FFF2-40B4-BE49-F238E27FC236}">
                <a16:creationId xmlns:a16="http://schemas.microsoft.com/office/drawing/2014/main" id="{1DA366CE-F91C-45BC-B1E9-F38EAE1A26D5}"/>
              </a:ext>
            </a:extLst>
          </p:cNvPr>
          <p:cNvSpPr/>
          <p:nvPr/>
        </p:nvSpPr>
        <p:spPr>
          <a:xfrm>
            <a:off x="352224" y="4548223"/>
            <a:ext cx="8439549" cy="1323439"/>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FTP Clients and Servers on the Internet. The client and server communicate using the</a:t>
            </a:r>
          </a:p>
          <a:p>
            <a:pPr algn="ctr"/>
            <a:r>
              <a:rPr lang="en-US" sz="2000" dirty="0">
                <a:solidFill>
                  <a:schemeClr val="bg1"/>
                </a:solidFill>
                <a:latin typeface="Arial" panose="020B0604020202020204" pitchFamily="34" charset="0"/>
                <a:cs typeface="Arial" panose="020B0604020202020204" pitchFamily="34" charset="0"/>
              </a:rPr>
              <a:t>FTP protocol on the command or control port data; is transferred using the data port.</a:t>
            </a:r>
            <a:endParaRPr lang="ru-K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27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BA1C9B4-185B-4A07-A1E2-EC8A2EFF9BD5}"/>
              </a:ext>
            </a:extLst>
          </p:cNvPr>
          <p:cNvSpPr/>
          <p:nvPr/>
        </p:nvSpPr>
        <p:spPr>
          <a:xfrm>
            <a:off x="0" y="695620"/>
            <a:ext cx="9144001"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Python FTP Interface: </a:t>
            </a:r>
            <a:r>
              <a:rPr lang="en-US" sz="2800" b="1" i="1" dirty="0">
                <a:solidFill>
                  <a:srgbClr val="FFFF00"/>
                </a:solidFill>
                <a:latin typeface="Arial" panose="020B0604020202020204" pitchFamily="34" charset="0"/>
                <a:cs typeface="Arial" panose="020B0604020202020204" pitchFamily="34" charset="0"/>
              </a:rPr>
              <a:t>ftplib</a:t>
            </a:r>
            <a:endParaRPr lang="ru-KZ" sz="2800" b="1" i="1" dirty="0">
              <a:solidFill>
                <a:srgbClr val="FFFF00"/>
              </a:solidFill>
              <a:latin typeface="Arial" panose="020B0604020202020204" pitchFamily="34" charset="0"/>
              <a:cs typeface="Arial" panose="020B0604020202020204" pitchFamily="34" charset="0"/>
            </a:endParaRPr>
          </a:p>
        </p:txBody>
      </p:sp>
      <p:graphicFrame>
        <p:nvGraphicFramePr>
          <p:cNvPr id="4" name="Таблица 3">
            <a:extLst>
              <a:ext uri="{FF2B5EF4-FFF2-40B4-BE49-F238E27FC236}">
                <a16:creationId xmlns:a16="http://schemas.microsoft.com/office/drawing/2014/main" id="{E398A993-CA45-4F47-924D-C33ADD53B5BB}"/>
              </a:ext>
            </a:extLst>
          </p:cNvPr>
          <p:cNvGraphicFramePr>
            <a:graphicFrameLocks noGrp="1"/>
          </p:cNvGraphicFramePr>
          <p:nvPr>
            <p:extLst>
              <p:ext uri="{D42A27DB-BD31-4B8C-83A1-F6EECF244321}">
                <p14:modId xmlns:p14="http://schemas.microsoft.com/office/powerpoint/2010/main" val="2393578019"/>
              </p:ext>
            </p:extLst>
          </p:nvPr>
        </p:nvGraphicFramePr>
        <p:xfrm>
          <a:off x="185351" y="1537385"/>
          <a:ext cx="8773297" cy="4847416"/>
        </p:xfrm>
        <a:graphic>
          <a:graphicData uri="http://schemas.openxmlformats.org/drawingml/2006/table">
            <a:tbl>
              <a:tblPr firstRow="1" bandRow="1">
                <a:tableStyleId>{5940675A-B579-460E-94D1-54222C63F5DA}</a:tableStyleId>
              </a:tblPr>
              <a:tblGrid>
                <a:gridCol w="3353160">
                  <a:extLst>
                    <a:ext uri="{9D8B030D-6E8A-4147-A177-3AD203B41FA5}">
                      <a16:colId xmlns:a16="http://schemas.microsoft.com/office/drawing/2014/main" val="3131940844"/>
                    </a:ext>
                  </a:extLst>
                </a:gridCol>
                <a:gridCol w="5420137">
                  <a:extLst>
                    <a:ext uri="{9D8B030D-6E8A-4147-A177-3AD203B41FA5}">
                      <a16:colId xmlns:a16="http://schemas.microsoft.com/office/drawing/2014/main" val="2154339508"/>
                    </a:ext>
                  </a:extLst>
                </a:gridCol>
              </a:tblGrid>
              <a:tr h="605927">
                <a:tc>
                  <a:txBody>
                    <a:bodyPr/>
                    <a:lstStyle/>
                    <a:p>
                      <a:pPr algn="ctr"/>
                      <a:r>
                        <a:rPr lang="en-US" sz="2800" b="1" dirty="0">
                          <a:solidFill>
                            <a:schemeClr val="bg1"/>
                          </a:solidFill>
                          <a:latin typeface="Cambria" panose="02040503050406030204" pitchFamily="18" charset="0"/>
                          <a:ea typeface="Cambria" panose="02040503050406030204" pitchFamily="18" charset="0"/>
                          <a:cs typeface="Arial" panose="020B0604020202020204" pitchFamily="34" charset="0"/>
                        </a:rPr>
                        <a:t>Name</a:t>
                      </a:r>
                      <a:endParaRPr lang="ru-KZ" sz="2800" b="1"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tc>
                  <a:txBody>
                    <a:bodyPr/>
                    <a:lstStyle/>
                    <a:p>
                      <a:pPr algn="ctr"/>
                      <a:r>
                        <a:rPr lang="en-US" sz="2800" b="1" dirty="0">
                          <a:solidFill>
                            <a:schemeClr val="bg1"/>
                          </a:solidFill>
                          <a:latin typeface="Cambria" panose="02040503050406030204" pitchFamily="18" charset="0"/>
                          <a:ea typeface="Cambria" panose="02040503050406030204" pitchFamily="18" charset="0"/>
                          <a:cs typeface="Arial" panose="020B0604020202020204" pitchFamily="34" charset="0"/>
                        </a:rPr>
                        <a:t>Description</a:t>
                      </a:r>
                      <a:endParaRPr lang="ru-KZ" sz="2800" b="1"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extLst>
                  <a:ext uri="{0D108BD9-81ED-4DB2-BD59-A6C34878D82A}">
                    <a16:rowId xmlns:a16="http://schemas.microsoft.com/office/drawing/2014/main" val="2731304177"/>
                  </a:ext>
                </a:extLst>
              </a:tr>
              <a:tr h="605927">
                <a:tc>
                  <a:txBody>
                    <a:bodyPr/>
                    <a:lstStyle/>
                    <a:p>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login()</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tc>
                  <a:txBody>
                    <a:bodyPr/>
                    <a:lstStyle/>
                    <a:p>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FTP login</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extLst>
                  <a:ext uri="{0D108BD9-81ED-4DB2-BD59-A6C34878D82A}">
                    <a16:rowId xmlns:a16="http://schemas.microsoft.com/office/drawing/2014/main" val="1433736931"/>
                  </a:ext>
                </a:extLst>
              </a:tr>
              <a:tr h="605927">
                <a:tc>
                  <a:txBody>
                    <a:bodyPr/>
                    <a:lstStyle/>
                    <a:p>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quit()</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tc>
                  <a:txBody>
                    <a:bodyPr/>
                    <a:lstStyle/>
                    <a:p>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Close connection and quit</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extLst>
                  <a:ext uri="{0D108BD9-81ED-4DB2-BD59-A6C34878D82A}">
                    <a16:rowId xmlns:a16="http://schemas.microsoft.com/office/drawing/2014/main" val="304407113"/>
                  </a:ext>
                </a:extLst>
              </a:tr>
              <a:tr h="605927">
                <a:tc>
                  <a:txBody>
                    <a:bodyPr/>
                    <a:lstStyle/>
                    <a:p>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retrlines/binary()</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tc>
                  <a:txBody>
                    <a:bodyPr/>
                    <a:lstStyle/>
                    <a:p>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Get text or binary file</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extLst>
                  <a:ext uri="{0D108BD9-81ED-4DB2-BD59-A6C34878D82A}">
                    <a16:rowId xmlns:a16="http://schemas.microsoft.com/office/drawing/2014/main" val="2454134502"/>
                  </a:ext>
                </a:extLst>
              </a:tr>
              <a:tr h="605927">
                <a:tc>
                  <a:txBody>
                    <a:bodyPr/>
                    <a:lstStyle/>
                    <a:p>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storlines/binary()</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tc>
                  <a:txBody>
                    <a:bodyPr/>
                    <a:lstStyle/>
                    <a:p>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Put text or binary file</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extLst>
                  <a:ext uri="{0D108BD9-81ED-4DB2-BD59-A6C34878D82A}">
                    <a16:rowId xmlns:a16="http://schemas.microsoft.com/office/drawing/2014/main" val="2744480306"/>
                  </a:ext>
                </a:extLst>
              </a:tr>
              <a:tr h="605927">
                <a:tc>
                  <a:txBody>
                    <a:bodyPr/>
                    <a:lstStyle/>
                    <a:p>
                      <a:r>
                        <a:rPr lang="en-US" sz="2800" dirty="0" err="1">
                          <a:solidFill>
                            <a:schemeClr val="bg1"/>
                          </a:solidFill>
                          <a:latin typeface="Cambria" panose="02040503050406030204" pitchFamily="18" charset="0"/>
                          <a:ea typeface="Cambria" panose="02040503050406030204" pitchFamily="18" charset="0"/>
                          <a:cs typeface="Arial" panose="020B0604020202020204" pitchFamily="34" charset="0"/>
                        </a:rPr>
                        <a:t>dir</a:t>
                      </a:r>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tc>
                  <a:txBody>
                    <a:bodyPr/>
                    <a:lstStyle/>
                    <a:p>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Request directory listing</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extLst>
                  <a:ext uri="{0D108BD9-81ED-4DB2-BD59-A6C34878D82A}">
                    <a16:rowId xmlns:a16="http://schemas.microsoft.com/office/drawing/2014/main" val="4168292479"/>
                  </a:ext>
                </a:extLst>
              </a:tr>
              <a:tr h="605927">
                <a:tc>
                  <a:txBody>
                    <a:bodyPr/>
                    <a:lstStyle/>
                    <a:p>
                      <a:r>
                        <a:rPr lang="en-US" sz="2800" dirty="0" err="1">
                          <a:solidFill>
                            <a:schemeClr val="bg1"/>
                          </a:solidFill>
                          <a:latin typeface="Cambria" panose="02040503050406030204" pitchFamily="18" charset="0"/>
                          <a:ea typeface="Cambria" panose="02040503050406030204" pitchFamily="18" charset="0"/>
                          <a:cs typeface="Arial" panose="020B0604020202020204" pitchFamily="34" charset="0"/>
                        </a:rPr>
                        <a:t>cwd</a:t>
                      </a:r>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tc>
                  <a:txBody>
                    <a:bodyPr/>
                    <a:lstStyle/>
                    <a:p>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Change working directory</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extLst>
                  <a:ext uri="{0D108BD9-81ED-4DB2-BD59-A6C34878D82A}">
                    <a16:rowId xmlns:a16="http://schemas.microsoft.com/office/drawing/2014/main" val="2771025256"/>
                  </a:ext>
                </a:extLst>
              </a:tr>
              <a:tr h="605927">
                <a:tc>
                  <a:txBody>
                    <a:bodyPr/>
                    <a:lstStyle/>
                    <a:p>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delete()</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tc>
                  <a:txBody>
                    <a:bodyPr/>
                    <a:lstStyle/>
                    <a:p>
                      <a:r>
                        <a:rPr lang="en-US" sz="2800" dirty="0">
                          <a:solidFill>
                            <a:schemeClr val="bg1"/>
                          </a:solidFill>
                          <a:latin typeface="Cambria" panose="02040503050406030204" pitchFamily="18" charset="0"/>
                          <a:ea typeface="Cambria" panose="02040503050406030204" pitchFamily="18" charset="0"/>
                          <a:cs typeface="Arial" panose="020B0604020202020204" pitchFamily="34" charset="0"/>
                        </a:rPr>
                        <a:t>Delete remote file</a:t>
                      </a:r>
                      <a:endParaRPr lang="ru-KZ" sz="2800" dirty="0">
                        <a:solidFill>
                          <a:schemeClr val="bg1"/>
                        </a:solidFill>
                        <a:latin typeface="Cambria" panose="02040503050406030204" pitchFamily="18" charset="0"/>
                        <a:ea typeface="Cambria" panose="02040503050406030204" pitchFamily="18" charset="0"/>
                        <a:cs typeface="Arial" panose="020B0604020202020204" pitchFamily="34" charset="0"/>
                      </a:endParaRPr>
                    </a:p>
                  </a:txBody>
                  <a:tcPr/>
                </a:tc>
                <a:extLst>
                  <a:ext uri="{0D108BD9-81ED-4DB2-BD59-A6C34878D82A}">
                    <a16:rowId xmlns:a16="http://schemas.microsoft.com/office/drawing/2014/main" val="2336160607"/>
                  </a:ext>
                </a:extLst>
              </a:tr>
            </a:tbl>
          </a:graphicData>
        </a:graphic>
      </p:graphicFrame>
    </p:spTree>
    <p:extLst>
      <p:ext uri="{BB962C8B-B14F-4D97-AF65-F5344CB8AC3E}">
        <p14:creationId xmlns:p14="http://schemas.microsoft.com/office/powerpoint/2010/main" val="240930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47D3268-EE4F-41AB-9485-71D7E8D5632B}"/>
              </a:ext>
            </a:extLst>
          </p:cNvPr>
          <p:cNvSpPr/>
          <p:nvPr/>
        </p:nvSpPr>
        <p:spPr>
          <a:xfrm>
            <a:off x="160638" y="699209"/>
            <a:ext cx="8983362" cy="584775"/>
          </a:xfrm>
          <a:prstGeom prst="rect">
            <a:avLst/>
          </a:prstGeom>
        </p:spPr>
        <p:txBody>
          <a:bodyPr wrap="square">
            <a:spAutoFit/>
          </a:bodyPr>
          <a:lstStyle/>
          <a:p>
            <a:pPr algn="ctr"/>
            <a:r>
              <a:rPr lang="en-US" sz="3200" b="1" dirty="0">
                <a:solidFill>
                  <a:srgbClr val="FFFF00"/>
                </a:solidFill>
                <a:latin typeface="Arial" panose="020B0604020202020204" pitchFamily="34" charset="0"/>
                <a:cs typeface="Arial" panose="020B0604020202020204" pitchFamily="34" charset="0"/>
              </a:rPr>
              <a:t>Creating FTP Clients</a:t>
            </a:r>
            <a:endParaRPr lang="ru-KZ" sz="3200" b="1"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F301CBC2-2754-4C84-B8BD-1CD2692C161D}"/>
              </a:ext>
            </a:extLst>
          </p:cNvPr>
          <p:cNvSpPr/>
          <p:nvPr/>
        </p:nvSpPr>
        <p:spPr>
          <a:xfrm>
            <a:off x="996699" y="1764756"/>
            <a:ext cx="7150601" cy="1323439"/>
          </a:xfrm>
          <a:prstGeom prst="rect">
            <a:avLst/>
          </a:prstGeom>
        </p:spPr>
        <p:txBody>
          <a:bodyPr wrap="square">
            <a:spAutoFit/>
          </a:bodyPr>
          <a:lstStyle/>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Connect to server</a:t>
            </a: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Login</a:t>
            </a: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Make service request (and hopefully get reply)</a:t>
            </a: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Quit</a:t>
            </a:r>
            <a:endParaRPr lang="ru-RU" sz="2000" b="1"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A6E5FC47-A085-4311-B318-4D17B6657F00}"/>
              </a:ext>
            </a:extLst>
          </p:cNvPr>
          <p:cNvSpPr/>
          <p:nvPr/>
        </p:nvSpPr>
        <p:spPr>
          <a:xfrm>
            <a:off x="1816443" y="3769805"/>
            <a:ext cx="5671751" cy="1631216"/>
          </a:xfrm>
          <a:prstGeom prst="rect">
            <a:avLst/>
          </a:prstGeom>
          <a:ln w="38100">
            <a:solidFill>
              <a:srgbClr val="FFFF00"/>
            </a:solidFill>
          </a:ln>
        </p:spPr>
        <p:txBody>
          <a:bodyPr wrap="square">
            <a:spAutoFit/>
          </a:bodyPr>
          <a:lstStyle/>
          <a:p>
            <a:pPr marL="0" lvl="1"/>
            <a:r>
              <a:rPr lang="en-US" sz="2000" b="1" i="1" dirty="0">
                <a:solidFill>
                  <a:schemeClr val="bg1"/>
                </a:solidFill>
                <a:latin typeface="Arial" panose="020B0604020202020204" pitchFamily="34" charset="0"/>
                <a:cs typeface="Arial" panose="020B0604020202020204" pitchFamily="34" charset="0"/>
              </a:rPr>
              <a:t>from ftplib import FTP</a:t>
            </a:r>
          </a:p>
          <a:p>
            <a:pPr marL="0" lvl="1"/>
            <a:r>
              <a:rPr lang="en-US" sz="2000" b="1" i="1" dirty="0">
                <a:solidFill>
                  <a:schemeClr val="bg1"/>
                </a:solidFill>
                <a:latin typeface="Arial" panose="020B0604020202020204" pitchFamily="34" charset="0"/>
                <a:cs typeface="Arial" panose="020B0604020202020204" pitchFamily="34" charset="0"/>
              </a:rPr>
              <a:t>f = FTP(</a:t>
            </a:r>
            <a:r>
              <a:rPr lang="en-US" sz="2000" b="1" i="1" dirty="0" err="1">
                <a:solidFill>
                  <a:schemeClr val="bg1"/>
                </a:solidFill>
                <a:latin typeface="Arial" panose="020B0604020202020204" pitchFamily="34" charset="0"/>
                <a:cs typeface="Arial" panose="020B0604020202020204" pitchFamily="34" charset="0"/>
              </a:rPr>
              <a:t>your_FTP_server</a:t>
            </a:r>
            <a:r>
              <a:rPr lang="en-US" sz="2000" b="1" i="1" dirty="0">
                <a:solidFill>
                  <a:schemeClr val="bg1"/>
                </a:solidFill>
                <a:latin typeface="Arial" panose="020B0604020202020204" pitchFamily="34" charset="0"/>
                <a:cs typeface="Arial" panose="020B0604020202020204" pitchFamily="34" charset="0"/>
              </a:rPr>
              <a:t>)</a:t>
            </a:r>
          </a:p>
          <a:p>
            <a:pPr marL="0" lvl="1"/>
            <a:r>
              <a:rPr lang="en-US" sz="2000" b="1" i="1" dirty="0" err="1">
                <a:solidFill>
                  <a:schemeClr val="bg1"/>
                </a:solidFill>
                <a:latin typeface="Arial" panose="020B0604020202020204" pitchFamily="34" charset="0"/>
                <a:cs typeface="Arial" panose="020B0604020202020204" pitchFamily="34" charset="0"/>
              </a:rPr>
              <a:t>f.login</a:t>
            </a:r>
            <a:r>
              <a:rPr lang="en-US" sz="2000" b="1" i="1" dirty="0">
                <a:solidFill>
                  <a:schemeClr val="bg1"/>
                </a:solidFill>
                <a:latin typeface="Arial" panose="020B0604020202020204" pitchFamily="34" charset="0"/>
                <a:cs typeface="Arial" panose="020B0604020202020204" pitchFamily="34" charset="0"/>
              </a:rPr>
              <a:t>('anonymous', 'guess@who.org')</a:t>
            </a:r>
          </a:p>
          <a:p>
            <a:pPr marL="0" lvl="1"/>
            <a:r>
              <a:rPr lang="ru-KZ" sz="2000" b="1" i="1" dirty="0">
                <a:solidFill>
                  <a:schemeClr val="bg1"/>
                </a:solidFill>
                <a:latin typeface="Arial" panose="020B0604020202020204" pitchFamily="34" charset="0"/>
                <a:cs typeface="Arial" panose="020B0604020202020204" pitchFamily="34" charset="0"/>
              </a:rPr>
              <a:t>…</a:t>
            </a:r>
          </a:p>
          <a:p>
            <a:pPr marL="0" lvl="1"/>
            <a:r>
              <a:rPr lang="en-US" sz="2000" b="1" i="1" dirty="0" err="1">
                <a:solidFill>
                  <a:schemeClr val="bg1"/>
                </a:solidFill>
                <a:latin typeface="Arial" panose="020B0604020202020204" pitchFamily="34" charset="0"/>
                <a:cs typeface="Arial" panose="020B0604020202020204" pitchFamily="34" charset="0"/>
              </a:rPr>
              <a:t>f.quit</a:t>
            </a:r>
            <a:r>
              <a:rPr lang="en-US" sz="2000" b="1" i="1" dirty="0">
                <a:solidFill>
                  <a:schemeClr val="bg1"/>
                </a:solidFill>
                <a:latin typeface="Arial" panose="020B0604020202020204" pitchFamily="34" charset="0"/>
                <a:cs typeface="Arial" panose="020B0604020202020204" pitchFamily="34" charset="0"/>
              </a:rPr>
              <a:t>()</a:t>
            </a:r>
            <a:endParaRPr lang="ru-K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26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B93B3FD-A48F-4863-BCBB-1AC7C2B87FC9}"/>
              </a:ext>
            </a:extLst>
          </p:cNvPr>
          <p:cNvSpPr/>
          <p:nvPr/>
        </p:nvSpPr>
        <p:spPr>
          <a:xfrm>
            <a:off x="-1" y="671383"/>
            <a:ext cx="9144001"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NETWORK NEWS TRANSFER PROTOCOL (NNTP)</a:t>
            </a:r>
            <a:endParaRPr lang="ru-KZ" sz="2800" b="1" dirty="0">
              <a:solidFill>
                <a:srgbClr val="FFFF00"/>
              </a:solidFill>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FA3339CA-1C4E-4A85-9FBE-6E9657777949}"/>
              </a:ext>
            </a:extLst>
          </p:cNvPr>
          <p:cNvPicPr>
            <a:picLocks noChangeAspect="1"/>
          </p:cNvPicPr>
          <p:nvPr/>
        </p:nvPicPr>
        <p:blipFill rotWithShape="1">
          <a:blip r:embed="rId3"/>
          <a:srcRect l="15662" t="13529" r="13971" b="8235"/>
          <a:stretch/>
        </p:blipFill>
        <p:spPr>
          <a:xfrm>
            <a:off x="1254250" y="1354105"/>
            <a:ext cx="6635499" cy="4149789"/>
          </a:xfrm>
          <a:prstGeom prst="rect">
            <a:avLst/>
          </a:prstGeom>
        </p:spPr>
      </p:pic>
      <p:sp>
        <p:nvSpPr>
          <p:cNvPr id="5" name="Прямоугольник 4">
            <a:extLst>
              <a:ext uri="{FF2B5EF4-FFF2-40B4-BE49-F238E27FC236}">
                <a16:creationId xmlns:a16="http://schemas.microsoft.com/office/drawing/2014/main" id="{1756136A-A45A-49E1-AFBD-F90E56C989F0}"/>
              </a:ext>
            </a:extLst>
          </p:cNvPr>
          <p:cNvSpPr/>
          <p:nvPr/>
        </p:nvSpPr>
        <p:spPr>
          <a:xfrm>
            <a:off x="-1" y="5934670"/>
            <a:ext cx="9144001" cy="707886"/>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NNTP Clients and Servers on the Internet. Clients mostly read news but can also post. Articles are then distributed as servers update each other.</a:t>
            </a:r>
          </a:p>
        </p:txBody>
      </p:sp>
    </p:spTree>
    <p:extLst>
      <p:ext uri="{BB962C8B-B14F-4D97-AF65-F5344CB8AC3E}">
        <p14:creationId xmlns:p14="http://schemas.microsoft.com/office/powerpoint/2010/main" val="310039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1D97DDE-369F-49F4-A1DC-467F22336348}"/>
              </a:ext>
            </a:extLst>
          </p:cNvPr>
          <p:cNvSpPr/>
          <p:nvPr/>
        </p:nvSpPr>
        <p:spPr>
          <a:xfrm>
            <a:off x="0" y="744505"/>
            <a:ext cx="9144000"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Python NNTP Interface: </a:t>
            </a:r>
            <a:r>
              <a:rPr lang="en-US" sz="2800" b="1" i="1" dirty="0">
                <a:solidFill>
                  <a:srgbClr val="FFFF00"/>
                </a:solidFill>
                <a:latin typeface="Arial" panose="020B0604020202020204" pitchFamily="34" charset="0"/>
                <a:cs typeface="Arial" panose="020B0604020202020204" pitchFamily="34" charset="0"/>
              </a:rPr>
              <a:t>nntplib</a:t>
            </a:r>
            <a:endParaRPr lang="ru-KZ" sz="2800" b="1" i="1" dirty="0">
              <a:solidFill>
                <a:srgbClr val="FFFF00"/>
              </a:solidFill>
              <a:latin typeface="Arial" panose="020B0604020202020204" pitchFamily="34" charset="0"/>
              <a:cs typeface="Arial" panose="020B0604020202020204" pitchFamily="34" charset="0"/>
            </a:endParaRPr>
          </a:p>
        </p:txBody>
      </p:sp>
      <p:graphicFrame>
        <p:nvGraphicFramePr>
          <p:cNvPr id="4" name="Таблица 3">
            <a:extLst>
              <a:ext uri="{FF2B5EF4-FFF2-40B4-BE49-F238E27FC236}">
                <a16:creationId xmlns:a16="http://schemas.microsoft.com/office/drawing/2014/main" id="{FA06ADC8-4887-4DB6-9BFF-971B4C8D12AA}"/>
              </a:ext>
            </a:extLst>
          </p:cNvPr>
          <p:cNvGraphicFramePr>
            <a:graphicFrameLocks noGrp="1"/>
          </p:cNvGraphicFramePr>
          <p:nvPr>
            <p:extLst>
              <p:ext uri="{D42A27DB-BD31-4B8C-83A1-F6EECF244321}">
                <p14:modId xmlns:p14="http://schemas.microsoft.com/office/powerpoint/2010/main" val="1040028361"/>
              </p:ext>
            </p:extLst>
          </p:nvPr>
        </p:nvGraphicFramePr>
        <p:xfrm>
          <a:off x="364524" y="1855353"/>
          <a:ext cx="8414952" cy="4023360"/>
        </p:xfrm>
        <a:graphic>
          <a:graphicData uri="http://schemas.openxmlformats.org/drawingml/2006/table">
            <a:tbl>
              <a:tblPr firstRow="1" bandRow="1">
                <a:tableStyleId>{5940675A-B579-460E-94D1-54222C63F5DA}</a:tableStyleId>
              </a:tblPr>
              <a:tblGrid>
                <a:gridCol w="2681323">
                  <a:extLst>
                    <a:ext uri="{9D8B030D-6E8A-4147-A177-3AD203B41FA5}">
                      <a16:colId xmlns:a16="http://schemas.microsoft.com/office/drawing/2014/main" val="2320348104"/>
                    </a:ext>
                  </a:extLst>
                </a:gridCol>
                <a:gridCol w="5733629">
                  <a:extLst>
                    <a:ext uri="{9D8B030D-6E8A-4147-A177-3AD203B41FA5}">
                      <a16:colId xmlns:a16="http://schemas.microsoft.com/office/drawing/2014/main" val="743646895"/>
                    </a:ext>
                  </a:extLst>
                </a:gridCol>
              </a:tblGrid>
              <a:tr h="419772">
                <a:tc>
                  <a:txBody>
                    <a:bodyPr/>
                    <a:lstStyle/>
                    <a:p>
                      <a:pPr algn="ctr"/>
                      <a:r>
                        <a:rPr lang="en-US" sz="2400" b="1" dirty="0">
                          <a:solidFill>
                            <a:schemeClr val="bg1"/>
                          </a:solidFill>
                          <a:latin typeface="Cambria" panose="02040503050406030204" pitchFamily="18" charset="0"/>
                          <a:ea typeface="Cambria" panose="02040503050406030204" pitchFamily="18" charset="0"/>
                        </a:rPr>
                        <a:t>Name</a:t>
                      </a:r>
                      <a:endParaRPr lang="ru-KZ" sz="2400" b="1" dirty="0">
                        <a:solidFill>
                          <a:schemeClr val="bg1"/>
                        </a:solidFill>
                        <a:latin typeface="Cambria" panose="02040503050406030204" pitchFamily="18" charset="0"/>
                        <a:ea typeface="Cambria" panose="02040503050406030204" pitchFamily="18" charset="0"/>
                      </a:endParaRPr>
                    </a:p>
                  </a:txBody>
                  <a:tcPr/>
                </a:tc>
                <a:tc>
                  <a:txBody>
                    <a:bodyPr/>
                    <a:lstStyle/>
                    <a:p>
                      <a:pPr algn="ctr"/>
                      <a:r>
                        <a:rPr lang="en-US" sz="2400" b="1" dirty="0">
                          <a:solidFill>
                            <a:schemeClr val="bg1"/>
                          </a:solidFill>
                          <a:latin typeface="Cambria" panose="02040503050406030204" pitchFamily="18" charset="0"/>
                          <a:ea typeface="Cambria" panose="02040503050406030204" pitchFamily="18" charset="0"/>
                        </a:rPr>
                        <a:t>Description</a:t>
                      </a:r>
                      <a:endParaRPr lang="ru-KZ" sz="2400" b="1"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819073397"/>
                  </a:ext>
                </a:extLst>
              </a:tr>
              <a:tr h="419772">
                <a:tc>
                  <a:txBody>
                    <a:bodyPr/>
                    <a:lstStyle/>
                    <a:p>
                      <a:r>
                        <a:rPr lang="en-US" sz="2400" dirty="0">
                          <a:solidFill>
                            <a:schemeClr val="bg1"/>
                          </a:solidFill>
                          <a:latin typeface="Cambria" panose="02040503050406030204" pitchFamily="18" charset="0"/>
                          <a:ea typeface="Cambria" panose="02040503050406030204" pitchFamily="18" charset="0"/>
                        </a:rPr>
                        <a:t>group()</a:t>
                      </a:r>
                      <a:endParaRPr lang="ru-KZ" sz="2400" dirty="0">
                        <a:solidFill>
                          <a:schemeClr val="bg1"/>
                        </a:solidFill>
                        <a:latin typeface="Cambria" panose="02040503050406030204" pitchFamily="18" charset="0"/>
                        <a:ea typeface="Cambria" panose="02040503050406030204" pitchFamily="18" charset="0"/>
                      </a:endParaRPr>
                    </a:p>
                  </a:txBody>
                  <a:tcPr/>
                </a:tc>
                <a:tc>
                  <a:txBody>
                    <a:bodyPr/>
                    <a:lstStyle/>
                    <a:p>
                      <a:r>
                        <a:rPr lang="en-US" sz="2400" dirty="0">
                          <a:solidFill>
                            <a:schemeClr val="bg1"/>
                          </a:solidFill>
                          <a:latin typeface="Cambria" panose="02040503050406030204" pitchFamily="18" charset="0"/>
                          <a:ea typeface="Cambria" panose="02040503050406030204" pitchFamily="18" charset="0"/>
                        </a:rPr>
                        <a:t>Choose newsgroup</a:t>
                      </a:r>
                      <a:endParaRPr lang="ru-KZ" sz="24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58515563"/>
                  </a:ext>
                </a:extLst>
              </a:tr>
              <a:tr h="419772">
                <a:tc>
                  <a:txBody>
                    <a:bodyPr/>
                    <a:lstStyle/>
                    <a:p>
                      <a:r>
                        <a:rPr lang="en-US" sz="2400" dirty="0">
                          <a:solidFill>
                            <a:schemeClr val="bg1"/>
                          </a:solidFill>
                          <a:latin typeface="Cambria" panose="02040503050406030204" pitchFamily="18" charset="0"/>
                          <a:ea typeface="Cambria" panose="02040503050406030204" pitchFamily="18" charset="0"/>
                        </a:rPr>
                        <a:t>quit()</a:t>
                      </a:r>
                      <a:endParaRPr lang="ru-KZ" sz="2400" dirty="0">
                        <a:solidFill>
                          <a:schemeClr val="bg1"/>
                        </a:solidFill>
                        <a:latin typeface="Cambria" panose="02040503050406030204" pitchFamily="18" charset="0"/>
                        <a:ea typeface="Cambria" panose="02040503050406030204" pitchFamily="18" charset="0"/>
                      </a:endParaRPr>
                    </a:p>
                  </a:txBody>
                  <a:tcPr/>
                </a:tc>
                <a:tc>
                  <a:txBody>
                    <a:bodyPr/>
                    <a:lstStyle/>
                    <a:p>
                      <a:r>
                        <a:rPr lang="en-US" sz="2400" dirty="0">
                          <a:solidFill>
                            <a:schemeClr val="bg1"/>
                          </a:solidFill>
                          <a:latin typeface="Cambria" panose="02040503050406030204" pitchFamily="18" charset="0"/>
                          <a:ea typeface="Cambria" panose="02040503050406030204" pitchFamily="18" charset="0"/>
                        </a:rPr>
                        <a:t>Close connection and quit</a:t>
                      </a:r>
                      <a:endParaRPr lang="ru-KZ" sz="24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382869670"/>
                  </a:ext>
                </a:extLst>
              </a:tr>
              <a:tr h="419772">
                <a:tc>
                  <a:txBody>
                    <a:bodyPr/>
                    <a:lstStyle/>
                    <a:p>
                      <a:r>
                        <a:rPr lang="en-US" sz="2400" dirty="0">
                          <a:solidFill>
                            <a:schemeClr val="bg1"/>
                          </a:solidFill>
                          <a:latin typeface="Cambria" panose="02040503050406030204" pitchFamily="18" charset="0"/>
                          <a:ea typeface="Cambria" panose="02040503050406030204" pitchFamily="18" charset="0"/>
                        </a:rPr>
                        <a:t>article/head/body()</a:t>
                      </a:r>
                      <a:endParaRPr lang="ru-KZ" sz="2400" dirty="0">
                        <a:solidFill>
                          <a:schemeClr val="bg1"/>
                        </a:solidFill>
                        <a:latin typeface="Cambria" panose="02040503050406030204" pitchFamily="18" charset="0"/>
                        <a:ea typeface="Cambria" panose="02040503050406030204" pitchFamily="18" charset="0"/>
                      </a:endParaRPr>
                    </a:p>
                  </a:txBody>
                  <a:tcPr/>
                </a:tc>
                <a:tc>
                  <a:txBody>
                    <a:bodyPr/>
                    <a:lstStyle/>
                    <a:p>
                      <a:r>
                        <a:rPr lang="en-US" sz="2400" dirty="0">
                          <a:solidFill>
                            <a:schemeClr val="bg1"/>
                          </a:solidFill>
                          <a:latin typeface="Cambria" panose="02040503050406030204" pitchFamily="18" charset="0"/>
                          <a:ea typeface="Cambria" panose="02040503050406030204" pitchFamily="18" charset="0"/>
                        </a:rPr>
                        <a:t>Get entire article or just head or body</a:t>
                      </a:r>
                      <a:endParaRPr lang="ru-KZ" sz="24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733049074"/>
                  </a:ext>
                </a:extLst>
              </a:tr>
              <a:tr h="419772">
                <a:tc>
                  <a:txBody>
                    <a:bodyPr/>
                    <a:lstStyle/>
                    <a:p>
                      <a:r>
                        <a:rPr lang="en-US" sz="2400" dirty="0">
                          <a:solidFill>
                            <a:schemeClr val="bg1"/>
                          </a:solidFill>
                          <a:latin typeface="Cambria" panose="02040503050406030204" pitchFamily="18" charset="0"/>
                          <a:ea typeface="Cambria" panose="02040503050406030204" pitchFamily="18" charset="0"/>
                        </a:rPr>
                        <a:t>stat/next/last()</a:t>
                      </a:r>
                      <a:endParaRPr lang="ru-KZ" sz="2400" dirty="0">
                        <a:solidFill>
                          <a:schemeClr val="bg1"/>
                        </a:solidFill>
                        <a:latin typeface="Cambria" panose="02040503050406030204" pitchFamily="18" charset="0"/>
                        <a:ea typeface="Cambria" panose="02040503050406030204" pitchFamily="18" charset="0"/>
                      </a:endParaRPr>
                    </a:p>
                  </a:txBody>
                  <a:tcPr/>
                </a:tc>
                <a:tc>
                  <a:txBody>
                    <a:bodyPr/>
                    <a:lstStyle/>
                    <a:p>
                      <a:r>
                        <a:rPr lang="en-US" sz="2400" dirty="0">
                          <a:solidFill>
                            <a:schemeClr val="bg1"/>
                          </a:solidFill>
                          <a:latin typeface="Cambria" panose="02040503050406030204" pitchFamily="18" charset="0"/>
                          <a:ea typeface="Cambria" panose="02040503050406030204" pitchFamily="18" charset="0"/>
                        </a:rPr>
                        <a:t>Set article "pointer," move to next/last</a:t>
                      </a:r>
                      <a:endParaRPr lang="ru-KZ" sz="24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81207207"/>
                  </a:ext>
                </a:extLst>
              </a:tr>
              <a:tr h="419772">
                <a:tc>
                  <a:txBody>
                    <a:bodyPr/>
                    <a:lstStyle/>
                    <a:p>
                      <a:r>
                        <a:rPr lang="en-US" sz="2400" dirty="0">
                          <a:solidFill>
                            <a:schemeClr val="bg1"/>
                          </a:solidFill>
                          <a:latin typeface="Cambria" panose="02040503050406030204" pitchFamily="18" charset="0"/>
                          <a:ea typeface="Cambria" panose="02040503050406030204" pitchFamily="18" charset="0"/>
                        </a:rPr>
                        <a:t>post()</a:t>
                      </a:r>
                      <a:endParaRPr lang="ru-KZ" sz="2400" dirty="0">
                        <a:solidFill>
                          <a:schemeClr val="bg1"/>
                        </a:solidFill>
                        <a:latin typeface="Cambria" panose="02040503050406030204" pitchFamily="18" charset="0"/>
                        <a:ea typeface="Cambria" panose="02040503050406030204" pitchFamily="18" charset="0"/>
                      </a:endParaRPr>
                    </a:p>
                  </a:txBody>
                  <a:tcPr/>
                </a:tc>
                <a:tc>
                  <a:txBody>
                    <a:bodyPr/>
                    <a:lstStyle/>
                    <a:p>
                      <a:r>
                        <a:rPr lang="en-US" sz="2400" dirty="0">
                          <a:solidFill>
                            <a:schemeClr val="bg1"/>
                          </a:solidFill>
                          <a:latin typeface="Cambria" panose="02040503050406030204" pitchFamily="18" charset="0"/>
                          <a:ea typeface="Cambria" panose="02040503050406030204" pitchFamily="18" charset="0"/>
                        </a:rPr>
                        <a:t>Post article</a:t>
                      </a:r>
                      <a:endParaRPr lang="ru-KZ" sz="24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16278331"/>
                  </a:ext>
                </a:extLst>
              </a:tr>
              <a:tr h="419772">
                <a:tc>
                  <a:txBody>
                    <a:bodyPr/>
                    <a:lstStyle/>
                    <a:p>
                      <a:r>
                        <a:rPr lang="en-US" sz="2400" dirty="0">
                          <a:solidFill>
                            <a:schemeClr val="bg1"/>
                          </a:solidFill>
                          <a:latin typeface="Cambria" panose="02040503050406030204" pitchFamily="18" charset="0"/>
                          <a:ea typeface="Cambria" panose="02040503050406030204" pitchFamily="18" charset="0"/>
                        </a:rPr>
                        <a:t>list()</a:t>
                      </a:r>
                      <a:endParaRPr lang="ru-KZ" sz="2400" dirty="0">
                        <a:solidFill>
                          <a:schemeClr val="bg1"/>
                        </a:solidFill>
                        <a:latin typeface="Cambria" panose="02040503050406030204" pitchFamily="18" charset="0"/>
                        <a:ea typeface="Cambria" panose="02040503050406030204" pitchFamily="18" charset="0"/>
                      </a:endParaRPr>
                    </a:p>
                  </a:txBody>
                  <a:tcPr/>
                </a:tc>
                <a:tc>
                  <a:txBody>
                    <a:bodyPr/>
                    <a:lstStyle/>
                    <a:p>
                      <a:r>
                        <a:rPr lang="en-US" sz="2400" dirty="0">
                          <a:solidFill>
                            <a:schemeClr val="bg1"/>
                          </a:solidFill>
                          <a:latin typeface="Cambria" panose="02040503050406030204" pitchFamily="18" charset="0"/>
                          <a:ea typeface="Cambria" panose="02040503050406030204" pitchFamily="18" charset="0"/>
                        </a:rPr>
                        <a:t>Request list of valid newsgroups</a:t>
                      </a:r>
                      <a:endParaRPr lang="ru-KZ" sz="24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48011538"/>
                  </a:ext>
                </a:extLst>
              </a:tr>
              <a:tr h="419772">
                <a:tc>
                  <a:txBody>
                    <a:bodyPr/>
                    <a:lstStyle/>
                    <a:p>
                      <a:r>
                        <a:rPr lang="en-US" sz="2400" dirty="0" err="1">
                          <a:solidFill>
                            <a:schemeClr val="bg1"/>
                          </a:solidFill>
                          <a:latin typeface="Cambria" panose="02040503050406030204" pitchFamily="18" charset="0"/>
                          <a:ea typeface="Cambria" panose="02040503050406030204" pitchFamily="18" charset="0"/>
                        </a:rPr>
                        <a:t>xhdr</a:t>
                      </a:r>
                      <a:r>
                        <a:rPr lang="en-US" sz="2400" dirty="0">
                          <a:solidFill>
                            <a:schemeClr val="bg1"/>
                          </a:solidFill>
                          <a:latin typeface="Cambria" panose="02040503050406030204" pitchFamily="18" charset="0"/>
                          <a:ea typeface="Cambria" panose="02040503050406030204" pitchFamily="18" charset="0"/>
                        </a:rPr>
                        <a:t>()</a:t>
                      </a:r>
                      <a:endParaRPr lang="ru-KZ" sz="2400" dirty="0">
                        <a:solidFill>
                          <a:schemeClr val="bg1"/>
                        </a:solidFill>
                        <a:latin typeface="Cambria" panose="02040503050406030204" pitchFamily="18" charset="0"/>
                        <a:ea typeface="Cambria" panose="02040503050406030204" pitchFamily="18" charset="0"/>
                      </a:endParaRPr>
                    </a:p>
                  </a:txBody>
                  <a:tcPr/>
                </a:tc>
                <a:tc>
                  <a:txBody>
                    <a:bodyPr/>
                    <a:lstStyle/>
                    <a:p>
                      <a:r>
                        <a:rPr lang="en-US" sz="2400" dirty="0">
                          <a:solidFill>
                            <a:schemeClr val="bg1"/>
                          </a:solidFill>
                          <a:latin typeface="Cambria" panose="02040503050406030204" pitchFamily="18" charset="0"/>
                          <a:ea typeface="Cambria" panose="02040503050406030204" pitchFamily="18" charset="0"/>
                        </a:rPr>
                        <a:t>Retrieve specific headers from articles</a:t>
                      </a:r>
                      <a:endParaRPr lang="ru-KZ" sz="24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247802129"/>
                  </a:ext>
                </a:extLst>
              </a:tr>
            </a:tbl>
          </a:graphicData>
        </a:graphic>
      </p:graphicFrame>
    </p:spTree>
    <p:extLst>
      <p:ext uri="{BB962C8B-B14F-4D97-AF65-F5344CB8AC3E}">
        <p14:creationId xmlns:p14="http://schemas.microsoft.com/office/powerpoint/2010/main" val="377559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F4A6559-D9C0-4703-B12A-C738ADC1D1CE}"/>
              </a:ext>
            </a:extLst>
          </p:cNvPr>
          <p:cNvSpPr/>
          <p:nvPr/>
        </p:nvSpPr>
        <p:spPr>
          <a:xfrm>
            <a:off x="-1" y="684748"/>
            <a:ext cx="9144001"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Creating NNTP Clients</a:t>
            </a:r>
            <a:endParaRPr lang="ru-KZ" sz="2800" b="1"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4248A8AE-190D-467E-8574-625F38E4B5A6}"/>
              </a:ext>
            </a:extLst>
          </p:cNvPr>
          <p:cNvSpPr/>
          <p:nvPr/>
        </p:nvSpPr>
        <p:spPr>
          <a:xfrm>
            <a:off x="360829" y="1465337"/>
            <a:ext cx="8422341" cy="2554545"/>
          </a:xfrm>
          <a:prstGeom prst="rect">
            <a:avLst/>
          </a:prstGeom>
        </p:spPr>
        <p:txBody>
          <a:bodyPr wrap="square">
            <a:spAutoFit/>
          </a:bodyPr>
          <a:lstStyle/>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Connect to server</a:t>
            </a: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Choose newsgroup</a:t>
            </a:r>
          </a:p>
          <a:p>
            <a:pPr marL="800100" lvl="1"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group() returns reply, count, first, last, group #</a:t>
            </a: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Perform action:</a:t>
            </a:r>
          </a:p>
          <a:p>
            <a:pPr marL="800100" lvl="1"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Scroll through (and read) articles</a:t>
            </a:r>
          </a:p>
          <a:p>
            <a:pPr marL="800100" lvl="1"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article() returns reply, article #, entire message</a:t>
            </a:r>
          </a:p>
          <a:p>
            <a:pPr marL="800100" lvl="1"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Get or post article</a:t>
            </a: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Quit</a:t>
            </a:r>
            <a:endParaRPr lang="ru-KZ" sz="2000"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C8626807-C4E2-48F3-921B-50E10B2051E9}"/>
              </a:ext>
            </a:extLst>
          </p:cNvPr>
          <p:cNvSpPr/>
          <p:nvPr/>
        </p:nvSpPr>
        <p:spPr>
          <a:xfrm>
            <a:off x="360830" y="4471012"/>
            <a:ext cx="8422340" cy="1631216"/>
          </a:xfrm>
          <a:prstGeom prst="rect">
            <a:avLst/>
          </a:prstGeom>
          <a:ln w="38100">
            <a:solidFill>
              <a:srgbClr val="FFFF00"/>
            </a:solidFill>
          </a:ln>
        </p:spPr>
        <p:txBody>
          <a:bodyPr wrap="square">
            <a:spAutoFit/>
          </a:bodyPr>
          <a:lstStyle/>
          <a:p>
            <a:pPr algn="just"/>
            <a:r>
              <a:rPr lang="en-US" sz="2000" b="1" i="1" dirty="0">
                <a:solidFill>
                  <a:schemeClr val="bg1"/>
                </a:solidFill>
                <a:latin typeface="Arial" panose="020B0604020202020204" pitchFamily="34" charset="0"/>
                <a:cs typeface="Arial" panose="020B0604020202020204" pitchFamily="34" charset="0"/>
              </a:rPr>
              <a:t>from nntplib import NNTP</a:t>
            </a:r>
          </a:p>
          <a:p>
            <a:pPr algn="just"/>
            <a:r>
              <a:rPr lang="en-US" sz="2000" b="1" i="1" dirty="0">
                <a:solidFill>
                  <a:schemeClr val="bg1"/>
                </a:solidFill>
                <a:latin typeface="Arial" panose="020B0604020202020204" pitchFamily="34" charset="0"/>
                <a:cs typeface="Arial" panose="020B0604020202020204" pitchFamily="34" charset="0"/>
              </a:rPr>
              <a:t>n = NNTP(</a:t>
            </a:r>
            <a:r>
              <a:rPr lang="en-US" sz="2000" b="1" i="1" dirty="0" err="1">
                <a:solidFill>
                  <a:schemeClr val="bg1"/>
                </a:solidFill>
                <a:latin typeface="Arial" panose="020B0604020202020204" pitchFamily="34" charset="0"/>
                <a:cs typeface="Arial" panose="020B0604020202020204" pitchFamily="34" charset="0"/>
              </a:rPr>
              <a:t>your_NNTP_server</a:t>
            </a:r>
            <a:r>
              <a:rPr lang="en-US" sz="2000" b="1" i="1" dirty="0">
                <a:solidFill>
                  <a:schemeClr val="bg1"/>
                </a:solidFill>
                <a:latin typeface="Arial" panose="020B0604020202020204" pitchFamily="34" charset="0"/>
                <a:cs typeface="Arial" panose="020B0604020202020204" pitchFamily="34" charset="0"/>
              </a:rPr>
              <a:t>)</a:t>
            </a:r>
          </a:p>
          <a:p>
            <a:pPr algn="just"/>
            <a:r>
              <a:rPr lang="en-US" sz="2000" b="1" i="1" dirty="0" err="1">
                <a:solidFill>
                  <a:schemeClr val="bg1"/>
                </a:solidFill>
                <a:latin typeface="Arial" panose="020B0604020202020204" pitchFamily="34" charset="0"/>
                <a:cs typeface="Arial" panose="020B0604020202020204" pitchFamily="34" charset="0"/>
              </a:rPr>
              <a:t>r,c,f,l,g</a:t>
            </a:r>
            <a:r>
              <a:rPr lang="en-US" sz="2000" b="1" i="1" dirty="0">
                <a:solidFill>
                  <a:schemeClr val="bg1"/>
                </a:solidFill>
                <a:latin typeface="Arial" panose="020B0604020202020204" pitchFamily="34" charset="0"/>
                <a:cs typeface="Arial" panose="020B0604020202020204" pitchFamily="34" charset="0"/>
              </a:rPr>
              <a:t> = </a:t>
            </a:r>
            <a:r>
              <a:rPr lang="en-US" sz="2000" b="1" i="1" dirty="0" err="1">
                <a:solidFill>
                  <a:schemeClr val="bg1"/>
                </a:solidFill>
                <a:latin typeface="Arial" panose="020B0604020202020204" pitchFamily="34" charset="0"/>
                <a:cs typeface="Arial" panose="020B0604020202020204" pitchFamily="34" charset="0"/>
              </a:rPr>
              <a:t>n.group</a:t>
            </a:r>
            <a:r>
              <a:rPr lang="en-US" sz="2000" b="1" i="1" dirty="0">
                <a:solidFill>
                  <a:schemeClr val="bg1"/>
                </a:solidFill>
                <a:latin typeface="Arial" panose="020B0604020202020204" pitchFamily="34" charset="0"/>
                <a:cs typeface="Arial" panose="020B0604020202020204" pitchFamily="34" charset="0"/>
              </a:rPr>
              <a:t>('</a:t>
            </a:r>
            <a:r>
              <a:rPr lang="en-US" sz="2000" b="1" i="1" dirty="0" err="1">
                <a:solidFill>
                  <a:schemeClr val="bg1"/>
                </a:solidFill>
                <a:latin typeface="Arial" panose="020B0604020202020204" pitchFamily="34" charset="0"/>
                <a:cs typeface="Arial" panose="020B0604020202020204" pitchFamily="34" charset="0"/>
              </a:rPr>
              <a:t>comp.lang.python</a:t>
            </a:r>
            <a:r>
              <a:rPr lang="en-US" sz="2000" b="1" i="1" dirty="0">
                <a:solidFill>
                  <a:schemeClr val="bg1"/>
                </a:solidFill>
                <a:latin typeface="Arial" panose="020B0604020202020204" pitchFamily="34" charset="0"/>
                <a:cs typeface="Arial" panose="020B0604020202020204" pitchFamily="34" charset="0"/>
              </a:rPr>
              <a:t>')</a:t>
            </a:r>
          </a:p>
          <a:p>
            <a:pPr algn="just"/>
            <a:r>
              <a:rPr lang="ru-KZ" sz="2000" b="1" i="1" dirty="0">
                <a:solidFill>
                  <a:schemeClr val="bg1"/>
                </a:solidFill>
                <a:latin typeface="Arial" panose="020B0604020202020204" pitchFamily="34" charset="0"/>
                <a:cs typeface="Arial" panose="020B0604020202020204" pitchFamily="34" charset="0"/>
              </a:rPr>
              <a:t>…</a:t>
            </a:r>
          </a:p>
          <a:p>
            <a:pPr algn="just"/>
            <a:r>
              <a:rPr lang="en-US" sz="2000" b="1" i="1" dirty="0" err="1">
                <a:solidFill>
                  <a:schemeClr val="bg1"/>
                </a:solidFill>
                <a:latin typeface="Arial" panose="020B0604020202020204" pitchFamily="34" charset="0"/>
                <a:cs typeface="Arial" panose="020B0604020202020204" pitchFamily="34" charset="0"/>
              </a:rPr>
              <a:t>n.quit</a:t>
            </a:r>
            <a:r>
              <a:rPr lang="en-US" sz="2000" b="1" i="1" dirty="0">
                <a:solidFill>
                  <a:schemeClr val="bg1"/>
                </a:solidFill>
                <a:latin typeface="Arial" panose="020B0604020202020204" pitchFamily="34" charset="0"/>
                <a:cs typeface="Arial" panose="020B0604020202020204" pitchFamily="34" charset="0"/>
              </a:rPr>
              <a:t>()</a:t>
            </a:r>
            <a:endParaRPr lang="ru-KZ" sz="20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054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E72C601-321F-4612-B69A-9A6A20458920}"/>
              </a:ext>
            </a:extLst>
          </p:cNvPr>
          <p:cNvSpPr/>
          <p:nvPr/>
        </p:nvSpPr>
        <p:spPr>
          <a:xfrm>
            <a:off x="0" y="682170"/>
            <a:ext cx="9144000"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POST OFFICE PROTOCOL VERSION 3 (POP3)</a:t>
            </a:r>
            <a:endParaRPr lang="ru-KZ" sz="2800" dirty="0">
              <a:solidFill>
                <a:srgbClr val="FFFF00"/>
              </a:solidFill>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78460DD6-F5C7-4081-AFD0-B4E1918986BE}"/>
              </a:ext>
            </a:extLst>
          </p:cNvPr>
          <p:cNvPicPr>
            <a:picLocks noChangeAspect="1"/>
          </p:cNvPicPr>
          <p:nvPr/>
        </p:nvPicPr>
        <p:blipFill rotWithShape="1">
          <a:blip r:embed="rId3"/>
          <a:srcRect l="14338" t="29804" r="12647" b="19216"/>
          <a:stretch/>
        </p:blipFill>
        <p:spPr>
          <a:xfrm>
            <a:off x="147787" y="1442776"/>
            <a:ext cx="8848426" cy="3475213"/>
          </a:xfrm>
          <a:prstGeom prst="rect">
            <a:avLst/>
          </a:prstGeom>
        </p:spPr>
      </p:pic>
      <p:sp>
        <p:nvSpPr>
          <p:cNvPr id="4" name="Прямоугольник 3">
            <a:extLst>
              <a:ext uri="{FF2B5EF4-FFF2-40B4-BE49-F238E27FC236}">
                <a16:creationId xmlns:a16="http://schemas.microsoft.com/office/drawing/2014/main" id="{03BB2792-16E2-4EDA-99B1-2B5CC2B446E1}"/>
              </a:ext>
            </a:extLst>
          </p:cNvPr>
          <p:cNvSpPr/>
          <p:nvPr/>
        </p:nvSpPr>
        <p:spPr>
          <a:xfrm>
            <a:off x="147788" y="5269650"/>
            <a:ext cx="8848426" cy="1015663"/>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E-Mail Senders and Recipients on the Internet. Clients download and send mail via their MUAs, which talk to their corresponding MTAs. E-mail “hops” from MTA to MTA until it reaches the correct destination.</a:t>
            </a:r>
            <a:endParaRPr lang="ru-K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946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F215E7C-7D09-4016-BDB3-5A3BAD392866}"/>
              </a:ext>
            </a:extLst>
          </p:cNvPr>
          <p:cNvSpPr/>
          <p:nvPr/>
        </p:nvSpPr>
        <p:spPr>
          <a:xfrm>
            <a:off x="0" y="722295"/>
            <a:ext cx="9144000"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Python POP3 Interface: poplib</a:t>
            </a:r>
            <a:endParaRPr lang="ru-KZ" sz="2800" dirty="0">
              <a:solidFill>
                <a:srgbClr val="FFFF00"/>
              </a:solidFill>
              <a:latin typeface="Arial" panose="020B0604020202020204" pitchFamily="34" charset="0"/>
              <a:cs typeface="Arial" panose="020B0604020202020204" pitchFamily="34" charset="0"/>
            </a:endParaRPr>
          </a:p>
        </p:txBody>
      </p:sp>
      <p:graphicFrame>
        <p:nvGraphicFramePr>
          <p:cNvPr id="4" name="Таблица 3">
            <a:extLst>
              <a:ext uri="{FF2B5EF4-FFF2-40B4-BE49-F238E27FC236}">
                <a16:creationId xmlns:a16="http://schemas.microsoft.com/office/drawing/2014/main" id="{A70F536F-A2DA-4B6E-8181-C697F78D6569}"/>
              </a:ext>
            </a:extLst>
          </p:cNvPr>
          <p:cNvGraphicFramePr>
            <a:graphicFrameLocks noGrp="1"/>
          </p:cNvGraphicFramePr>
          <p:nvPr>
            <p:extLst>
              <p:ext uri="{D42A27DB-BD31-4B8C-83A1-F6EECF244321}">
                <p14:modId xmlns:p14="http://schemas.microsoft.com/office/powerpoint/2010/main" val="196684877"/>
              </p:ext>
            </p:extLst>
          </p:nvPr>
        </p:nvGraphicFramePr>
        <p:xfrm>
          <a:off x="413651" y="1719400"/>
          <a:ext cx="8316697" cy="4206240"/>
        </p:xfrm>
        <a:graphic>
          <a:graphicData uri="http://schemas.openxmlformats.org/drawingml/2006/table">
            <a:tbl>
              <a:tblPr firstRow="1" bandRow="1">
                <a:tableStyleId>{5940675A-B579-460E-94D1-54222C63F5DA}</a:tableStyleId>
              </a:tblPr>
              <a:tblGrid>
                <a:gridCol w="1823086">
                  <a:extLst>
                    <a:ext uri="{9D8B030D-6E8A-4147-A177-3AD203B41FA5}">
                      <a16:colId xmlns:a16="http://schemas.microsoft.com/office/drawing/2014/main" val="2318957866"/>
                    </a:ext>
                  </a:extLst>
                </a:gridCol>
                <a:gridCol w="6493611">
                  <a:extLst>
                    <a:ext uri="{9D8B030D-6E8A-4147-A177-3AD203B41FA5}">
                      <a16:colId xmlns:a16="http://schemas.microsoft.com/office/drawing/2014/main" val="3419583352"/>
                    </a:ext>
                  </a:extLst>
                </a:gridCol>
              </a:tblGrid>
              <a:tr h="476779">
                <a:tc>
                  <a:txBody>
                    <a:bodyPr/>
                    <a:lstStyle/>
                    <a:p>
                      <a:pPr algn="ctr"/>
                      <a:r>
                        <a:rPr lang="en-US" sz="3200" dirty="0">
                          <a:solidFill>
                            <a:schemeClr val="bg1"/>
                          </a:solidFill>
                          <a:latin typeface="Cambria" panose="02040503050406030204" pitchFamily="18" charset="0"/>
                          <a:ea typeface="Cambria" panose="02040503050406030204" pitchFamily="18" charset="0"/>
                        </a:rPr>
                        <a:t>Name</a:t>
                      </a:r>
                      <a:endParaRPr lang="ru-KZ" sz="3200" dirty="0">
                        <a:solidFill>
                          <a:schemeClr val="bg1"/>
                        </a:solidFill>
                        <a:latin typeface="Cambria" panose="02040503050406030204" pitchFamily="18" charset="0"/>
                        <a:ea typeface="Cambria" panose="02040503050406030204" pitchFamily="18" charset="0"/>
                      </a:endParaRPr>
                    </a:p>
                  </a:txBody>
                  <a:tcPr/>
                </a:tc>
                <a:tc>
                  <a:txBody>
                    <a:bodyPr/>
                    <a:lstStyle/>
                    <a:p>
                      <a:pPr algn="ctr"/>
                      <a:r>
                        <a:rPr lang="en-US" sz="3200" dirty="0">
                          <a:solidFill>
                            <a:schemeClr val="bg1"/>
                          </a:solidFill>
                          <a:latin typeface="Cambria" panose="02040503050406030204" pitchFamily="18" charset="0"/>
                          <a:ea typeface="Cambria" panose="02040503050406030204" pitchFamily="18" charset="0"/>
                        </a:rPr>
                        <a:t>Description</a:t>
                      </a:r>
                      <a:endParaRPr lang="ru-KZ" sz="32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740056948"/>
                  </a:ext>
                </a:extLst>
              </a:tr>
              <a:tr h="476779">
                <a:tc>
                  <a:txBody>
                    <a:bodyPr/>
                    <a:lstStyle/>
                    <a:p>
                      <a:pPr algn="just"/>
                      <a:r>
                        <a:rPr lang="en-US" sz="2800" dirty="0">
                          <a:solidFill>
                            <a:schemeClr val="bg1"/>
                          </a:solidFill>
                          <a:latin typeface="Cambria" panose="02040503050406030204" pitchFamily="18" charset="0"/>
                          <a:ea typeface="Cambria" panose="02040503050406030204" pitchFamily="18" charset="0"/>
                        </a:rPr>
                        <a:t>user()</a:t>
                      </a:r>
                      <a:endParaRPr lang="ru-KZ" sz="2800" dirty="0">
                        <a:solidFill>
                          <a:schemeClr val="bg1"/>
                        </a:solidFill>
                        <a:latin typeface="Cambria" panose="02040503050406030204" pitchFamily="18" charset="0"/>
                        <a:ea typeface="Cambria" panose="02040503050406030204" pitchFamily="18" charset="0"/>
                      </a:endParaRPr>
                    </a:p>
                  </a:txBody>
                  <a:tcPr/>
                </a:tc>
                <a:tc>
                  <a:txBody>
                    <a:bodyPr/>
                    <a:lstStyle/>
                    <a:p>
                      <a:pPr algn="just"/>
                      <a:r>
                        <a:rPr lang="en-US" sz="2800" dirty="0">
                          <a:solidFill>
                            <a:schemeClr val="bg1"/>
                          </a:solidFill>
                          <a:latin typeface="Cambria" panose="02040503050406030204" pitchFamily="18" charset="0"/>
                          <a:ea typeface="Cambria" panose="02040503050406030204" pitchFamily="18" charset="0"/>
                        </a:rPr>
                        <a:t>Login to mail server with user name</a:t>
                      </a:r>
                      <a:endParaRPr lang="ru-KZ" sz="28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00843070"/>
                  </a:ext>
                </a:extLst>
              </a:tr>
              <a:tr h="476779">
                <a:tc>
                  <a:txBody>
                    <a:bodyPr/>
                    <a:lstStyle/>
                    <a:p>
                      <a:pPr algn="just"/>
                      <a:r>
                        <a:rPr lang="en-US" sz="2800" dirty="0">
                          <a:solidFill>
                            <a:schemeClr val="bg1"/>
                          </a:solidFill>
                          <a:latin typeface="Cambria" panose="02040503050406030204" pitchFamily="18" charset="0"/>
                          <a:ea typeface="Cambria" panose="02040503050406030204" pitchFamily="18" charset="0"/>
                        </a:rPr>
                        <a:t>pass_()</a:t>
                      </a:r>
                      <a:endParaRPr lang="ru-KZ" sz="2800" dirty="0">
                        <a:solidFill>
                          <a:schemeClr val="bg1"/>
                        </a:solidFill>
                        <a:latin typeface="Cambria" panose="02040503050406030204" pitchFamily="18" charset="0"/>
                        <a:ea typeface="Cambria" panose="02040503050406030204" pitchFamily="18" charset="0"/>
                      </a:endParaRPr>
                    </a:p>
                  </a:txBody>
                  <a:tcPr/>
                </a:tc>
                <a:tc>
                  <a:txBody>
                    <a:bodyPr/>
                    <a:lstStyle/>
                    <a:p>
                      <a:pPr algn="just"/>
                      <a:r>
                        <a:rPr lang="en-US" sz="2800" dirty="0">
                          <a:solidFill>
                            <a:schemeClr val="bg1"/>
                          </a:solidFill>
                          <a:latin typeface="Cambria" panose="02040503050406030204" pitchFamily="18" charset="0"/>
                          <a:ea typeface="Cambria" panose="02040503050406030204" pitchFamily="18" charset="0"/>
                        </a:rPr>
                        <a:t>Send user password to server</a:t>
                      </a:r>
                      <a:endParaRPr lang="ru-KZ" sz="28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303843920"/>
                  </a:ext>
                </a:extLst>
              </a:tr>
              <a:tr h="476779">
                <a:tc>
                  <a:txBody>
                    <a:bodyPr/>
                    <a:lstStyle/>
                    <a:p>
                      <a:pPr algn="just"/>
                      <a:r>
                        <a:rPr lang="en-US" sz="2800" dirty="0">
                          <a:solidFill>
                            <a:schemeClr val="bg1"/>
                          </a:solidFill>
                          <a:latin typeface="Cambria" panose="02040503050406030204" pitchFamily="18" charset="0"/>
                          <a:ea typeface="Cambria" panose="02040503050406030204" pitchFamily="18" charset="0"/>
                        </a:rPr>
                        <a:t>list()</a:t>
                      </a:r>
                      <a:endParaRPr lang="ru-KZ" sz="2800" dirty="0">
                        <a:solidFill>
                          <a:schemeClr val="bg1"/>
                        </a:solidFill>
                        <a:latin typeface="Cambria" panose="02040503050406030204" pitchFamily="18" charset="0"/>
                        <a:ea typeface="Cambria" panose="02040503050406030204" pitchFamily="18" charset="0"/>
                      </a:endParaRPr>
                    </a:p>
                  </a:txBody>
                  <a:tcPr/>
                </a:tc>
                <a:tc>
                  <a:txBody>
                    <a:bodyPr/>
                    <a:lstStyle/>
                    <a:p>
                      <a:pPr algn="just"/>
                      <a:r>
                        <a:rPr lang="en-US" sz="2800" dirty="0">
                          <a:solidFill>
                            <a:schemeClr val="bg1"/>
                          </a:solidFill>
                          <a:latin typeface="Cambria" panose="02040503050406030204" pitchFamily="18" charset="0"/>
                          <a:ea typeface="Cambria" panose="02040503050406030204" pitchFamily="18" charset="0"/>
                        </a:rPr>
                        <a:t>List messages and message sizes</a:t>
                      </a:r>
                      <a:endParaRPr lang="ru-KZ" sz="28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893095712"/>
                  </a:ext>
                </a:extLst>
              </a:tr>
              <a:tr h="476779">
                <a:tc>
                  <a:txBody>
                    <a:bodyPr/>
                    <a:lstStyle/>
                    <a:p>
                      <a:pPr algn="just"/>
                      <a:r>
                        <a:rPr lang="en-US" sz="2800" dirty="0">
                          <a:solidFill>
                            <a:schemeClr val="bg1"/>
                          </a:solidFill>
                          <a:latin typeface="Cambria" panose="02040503050406030204" pitchFamily="18" charset="0"/>
                          <a:ea typeface="Cambria" panose="02040503050406030204" pitchFamily="18" charset="0"/>
                        </a:rPr>
                        <a:t>retr()</a:t>
                      </a:r>
                      <a:endParaRPr lang="ru-KZ" sz="2800" dirty="0">
                        <a:solidFill>
                          <a:schemeClr val="bg1"/>
                        </a:solidFill>
                        <a:latin typeface="Cambria" panose="02040503050406030204" pitchFamily="18" charset="0"/>
                        <a:ea typeface="Cambria" panose="02040503050406030204" pitchFamily="18" charset="0"/>
                      </a:endParaRPr>
                    </a:p>
                  </a:txBody>
                  <a:tcPr/>
                </a:tc>
                <a:tc>
                  <a:txBody>
                    <a:bodyPr/>
                    <a:lstStyle/>
                    <a:p>
                      <a:pPr algn="just"/>
                      <a:r>
                        <a:rPr lang="en-US" sz="2800" dirty="0">
                          <a:solidFill>
                            <a:schemeClr val="bg1"/>
                          </a:solidFill>
                          <a:latin typeface="Cambria" panose="02040503050406030204" pitchFamily="18" charset="0"/>
                          <a:ea typeface="Cambria" panose="02040503050406030204" pitchFamily="18" charset="0"/>
                        </a:rPr>
                        <a:t>Retrieve an e-mail message</a:t>
                      </a:r>
                      <a:endParaRPr lang="ru-KZ" sz="28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941693297"/>
                  </a:ext>
                </a:extLst>
              </a:tr>
              <a:tr h="476779">
                <a:tc>
                  <a:txBody>
                    <a:bodyPr/>
                    <a:lstStyle/>
                    <a:p>
                      <a:pPr algn="just"/>
                      <a:r>
                        <a:rPr lang="en-US" sz="2800" dirty="0">
                          <a:solidFill>
                            <a:schemeClr val="bg1"/>
                          </a:solidFill>
                          <a:latin typeface="Cambria" panose="02040503050406030204" pitchFamily="18" charset="0"/>
                          <a:ea typeface="Cambria" panose="02040503050406030204" pitchFamily="18" charset="0"/>
                        </a:rPr>
                        <a:t>dele()</a:t>
                      </a:r>
                      <a:endParaRPr lang="ru-KZ" sz="2800" dirty="0">
                        <a:solidFill>
                          <a:schemeClr val="bg1"/>
                        </a:solidFill>
                        <a:latin typeface="Cambria" panose="02040503050406030204" pitchFamily="18" charset="0"/>
                        <a:ea typeface="Cambria" panose="02040503050406030204" pitchFamily="18" charset="0"/>
                      </a:endParaRPr>
                    </a:p>
                  </a:txBody>
                  <a:tcPr/>
                </a:tc>
                <a:tc>
                  <a:txBody>
                    <a:bodyPr/>
                    <a:lstStyle/>
                    <a:p>
                      <a:pPr algn="just"/>
                      <a:r>
                        <a:rPr lang="en-US" sz="2800" dirty="0">
                          <a:solidFill>
                            <a:schemeClr val="bg1"/>
                          </a:solidFill>
                          <a:latin typeface="Cambria" panose="02040503050406030204" pitchFamily="18" charset="0"/>
                          <a:ea typeface="Cambria" panose="02040503050406030204" pitchFamily="18" charset="0"/>
                        </a:rPr>
                        <a:t>Delete an e-mail message</a:t>
                      </a:r>
                      <a:endParaRPr lang="ru-KZ" sz="28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121602480"/>
                  </a:ext>
                </a:extLst>
              </a:tr>
              <a:tr h="476779">
                <a:tc>
                  <a:txBody>
                    <a:bodyPr/>
                    <a:lstStyle/>
                    <a:p>
                      <a:pPr algn="just"/>
                      <a:r>
                        <a:rPr lang="en-US" sz="2800" dirty="0">
                          <a:solidFill>
                            <a:schemeClr val="bg1"/>
                          </a:solidFill>
                          <a:latin typeface="Cambria" panose="02040503050406030204" pitchFamily="18" charset="0"/>
                          <a:ea typeface="Cambria" panose="02040503050406030204" pitchFamily="18" charset="0"/>
                        </a:rPr>
                        <a:t>quit()</a:t>
                      </a:r>
                      <a:endParaRPr lang="ru-KZ" sz="2800" dirty="0">
                        <a:solidFill>
                          <a:schemeClr val="bg1"/>
                        </a:solidFill>
                        <a:latin typeface="Cambria" panose="02040503050406030204" pitchFamily="18" charset="0"/>
                        <a:ea typeface="Cambria" panose="02040503050406030204" pitchFamily="18" charset="0"/>
                      </a:endParaRPr>
                    </a:p>
                  </a:txBody>
                  <a:tcPr/>
                </a:tc>
                <a:tc>
                  <a:txBody>
                    <a:bodyPr/>
                    <a:lstStyle/>
                    <a:p>
                      <a:pPr algn="just"/>
                      <a:r>
                        <a:rPr lang="en-US" sz="2800" dirty="0">
                          <a:solidFill>
                            <a:schemeClr val="bg1"/>
                          </a:solidFill>
                          <a:latin typeface="Cambria" panose="02040503050406030204" pitchFamily="18" charset="0"/>
                          <a:ea typeface="Cambria" panose="02040503050406030204" pitchFamily="18" charset="0"/>
                        </a:rPr>
                        <a:t>Close connection and quit</a:t>
                      </a:r>
                      <a:endParaRPr lang="ru-KZ" sz="28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493292413"/>
                  </a:ext>
                </a:extLst>
              </a:tr>
              <a:tr h="476779">
                <a:tc>
                  <a:txBody>
                    <a:bodyPr/>
                    <a:lstStyle/>
                    <a:p>
                      <a:pPr algn="just"/>
                      <a:r>
                        <a:rPr lang="en-US" sz="2800" dirty="0">
                          <a:solidFill>
                            <a:schemeClr val="bg1"/>
                          </a:solidFill>
                          <a:latin typeface="Cambria" panose="02040503050406030204" pitchFamily="18" charset="0"/>
                          <a:ea typeface="Cambria" panose="02040503050406030204" pitchFamily="18" charset="0"/>
                        </a:rPr>
                        <a:t>stat()</a:t>
                      </a:r>
                      <a:endParaRPr lang="ru-KZ" sz="2800" dirty="0">
                        <a:solidFill>
                          <a:schemeClr val="bg1"/>
                        </a:solidFill>
                        <a:latin typeface="Cambria" panose="02040503050406030204" pitchFamily="18" charset="0"/>
                        <a:ea typeface="Cambria" panose="02040503050406030204" pitchFamily="18" charset="0"/>
                      </a:endParaRPr>
                    </a:p>
                  </a:txBody>
                  <a:tcPr/>
                </a:tc>
                <a:tc>
                  <a:txBody>
                    <a:bodyPr/>
                    <a:lstStyle/>
                    <a:p>
                      <a:pPr algn="just"/>
                      <a:r>
                        <a:rPr lang="en-US" sz="2800" dirty="0">
                          <a:solidFill>
                            <a:schemeClr val="bg1"/>
                          </a:solidFill>
                          <a:latin typeface="Cambria" panose="02040503050406030204" pitchFamily="18" charset="0"/>
                          <a:ea typeface="Cambria" panose="02040503050406030204" pitchFamily="18" charset="0"/>
                        </a:rPr>
                        <a:t>Get number of messages &amp; </a:t>
                      </a:r>
                      <a:r>
                        <a:rPr lang="en-US" sz="2800" dirty="0" err="1">
                          <a:solidFill>
                            <a:schemeClr val="bg1"/>
                          </a:solidFill>
                          <a:latin typeface="Cambria" panose="02040503050406030204" pitchFamily="18" charset="0"/>
                          <a:ea typeface="Cambria" panose="02040503050406030204" pitchFamily="18" charset="0"/>
                        </a:rPr>
                        <a:t>mbox</a:t>
                      </a:r>
                      <a:r>
                        <a:rPr lang="en-US" sz="2800" dirty="0">
                          <a:solidFill>
                            <a:schemeClr val="bg1"/>
                          </a:solidFill>
                          <a:latin typeface="Cambria" panose="02040503050406030204" pitchFamily="18" charset="0"/>
                          <a:ea typeface="Cambria" panose="02040503050406030204" pitchFamily="18" charset="0"/>
                        </a:rPr>
                        <a:t> size</a:t>
                      </a:r>
                      <a:endParaRPr lang="ru-KZ" sz="2800"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780757719"/>
                  </a:ext>
                </a:extLst>
              </a:tr>
            </a:tbl>
          </a:graphicData>
        </a:graphic>
      </p:graphicFrame>
    </p:spTree>
    <p:extLst>
      <p:ext uri="{BB962C8B-B14F-4D97-AF65-F5344CB8AC3E}">
        <p14:creationId xmlns:p14="http://schemas.microsoft.com/office/powerpoint/2010/main" val="1317481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4F3E12B-7F4A-494E-8895-910F4398538D}"/>
              </a:ext>
            </a:extLst>
          </p:cNvPr>
          <p:cNvSpPr/>
          <p:nvPr/>
        </p:nvSpPr>
        <p:spPr>
          <a:xfrm>
            <a:off x="0" y="677307"/>
            <a:ext cx="9144000"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Creating POP3 Clients</a:t>
            </a:r>
            <a:endParaRPr lang="ru-KZ" sz="2800"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F38EC729-8610-49D0-844A-C65894B946C3}"/>
              </a:ext>
            </a:extLst>
          </p:cNvPr>
          <p:cNvSpPr/>
          <p:nvPr/>
        </p:nvSpPr>
        <p:spPr>
          <a:xfrm>
            <a:off x="2742170" y="1582597"/>
            <a:ext cx="3659660" cy="1200329"/>
          </a:xfrm>
          <a:prstGeom prst="rect">
            <a:avLst/>
          </a:prstGeom>
        </p:spPr>
        <p:txBody>
          <a:bodyPr wrap="square">
            <a:spAutoFit/>
          </a:bodyPr>
          <a:lstStyle/>
          <a:p>
            <a:pPr marL="285750" indent="-285750">
              <a:buFont typeface="Arial" panose="020B0604020202020204" pitchFamily="34" charset="0"/>
              <a:buChar char="•"/>
            </a:pPr>
            <a:r>
              <a:rPr lang="en-US" b="1" dirty="0">
                <a:solidFill>
                  <a:schemeClr val="bg1"/>
                </a:solidFill>
                <a:latin typeface="Arial-BoldMT"/>
              </a:rPr>
              <a:t>Connect to server</a:t>
            </a:r>
          </a:p>
          <a:p>
            <a:pPr marL="285750" indent="-285750">
              <a:buFont typeface="Arial" panose="020B0604020202020204" pitchFamily="34" charset="0"/>
              <a:buChar char="•"/>
            </a:pPr>
            <a:r>
              <a:rPr lang="en-US" b="1" dirty="0">
                <a:solidFill>
                  <a:schemeClr val="bg1"/>
                </a:solidFill>
                <a:latin typeface="Arial-BoldMT"/>
              </a:rPr>
              <a:t>Login</a:t>
            </a:r>
          </a:p>
          <a:p>
            <a:pPr marL="285750" indent="-285750">
              <a:buFont typeface="Arial" panose="020B0604020202020204" pitchFamily="34" charset="0"/>
              <a:buChar char="•"/>
            </a:pPr>
            <a:r>
              <a:rPr lang="en-US" b="1" dirty="0">
                <a:solidFill>
                  <a:schemeClr val="bg1"/>
                </a:solidFill>
                <a:latin typeface="Arial-BoldMT"/>
              </a:rPr>
              <a:t>Make service requests</a:t>
            </a:r>
          </a:p>
          <a:p>
            <a:pPr marL="285750" indent="-285750">
              <a:buFont typeface="Arial" panose="020B0604020202020204" pitchFamily="34" charset="0"/>
              <a:buChar char="•"/>
            </a:pPr>
            <a:r>
              <a:rPr lang="en-US" b="1" dirty="0">
                <a:solidFill>
                  <a:schemeClr val="bg1"/>
                </a:solidFill>
                <a:latin typeface="Arial-BoldMT"/>
              </a:rPr>
              <a:t>Quit</a:t>
            </a:r>
            <a:endParaRPr lang="ru-KZ" dirty="0">
              <a:solidFill>
                <a:schemeClr val="bg1"/>
              </a:solidFill>
            </a:endParaRPr>
          </a:p>
        </p:txBody>
      </p:sp>
      <p:sp>
        <p:nvSpPr>
          <p:cNvPr id="4" name="Прямоугольник 3">
            <a:extLst>
              <a:ext uri="{FF2B5EF4-FFF2-40B4-BE49-F238E27FC236}">
                <a16:creationId xmlns:a16="http://schemas.microsoft.com/office/drawing/2014/main" id="{9968C1E6-6A46-450A-B40D-570BA578E355}"/>
              </a:ext>
            </a:extLst>
          </p:cNvPr>
          <p:cNvSpPr/>
          <p:nvPr/>
        </p:nvSpPr>
        <p:spPr>
          <a:xfrm>
            <a:off x="2538283" y="3659267"/>
            <a:ext cx="4067433" cy="2246769"/>
          </a:xfrm>
          <a:prstGeom prst="rect">
            <a:avLst/>
          </a:prstGeom>
          <a:ln w="38100">
            <a:solidFill>
              <a:srgbClr val="FFFF00"/>
            </a:solidFill>
          </a:ln>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from poplib import POP3</a:t>
            </a:r>
          </a:p>
          <a:p>
            <a:r>
              <a:rPr lang="en-US" sz="2000" b="1" dirty="0">
                <a:solidFill>
                  <a:schemeClr val="bg1"/>
                </a:solidFill>
                <a:latin typeface="Arial" panose="020B0604020202020204" pitchFamily="34" charset="0"/>
                <a:cs typeface="Arial" panose="020B0604020202020204" pitchFamily="34" charset="0"/>
              </a:rPr>
              <a:t>p = POP3(</a:t>
            </a:r>
            <a:r>
              <a:rPr lang="en-US" sz="2000" b="1" i="1" dirty="0" err="1">
                <a:solidFill>
                  <a:schemeClr val="bg1"/>
                </a:solidFill>
                <a:latin typeface="Arial" panose="020B0604020202020204" pitchFamily="34" charset="0"/>
                <a:cs typeface="Arial" panose="020B0604020202020204" pitchFamily="34" charset="0"/>
              </a:rPr>
              <a:t>your_POP_server</a:t>
            </a:r>
            <a:r>
              <a:rPr lang="en-US" sz="2000" b="1" dirty="0">
                <a:solidFill>
                  <a:schemeClr val="bg1"/>
                </a:solidFill>
                <a:latin typeface="Arial" panose="020B0604020202020204" pitchFamily="34" charset="0"/>
                <a:cs typeface="Arial" panose="020B0604020202020204" pitchFamily="34" charset="0"/>
              </a:rPr>
              <a:t>)</a:t>
            </a:r>
          </a:p>
          <a:p>
            <a:r>
              <a:rPr lang="en-US" sz="2000" b="1" dirty="0" err="1">
                <a:solidFill>
                  <a:schemeClr val="bg1"/>
                </a:solidFill>
                <a:latin typeface="Arial" panose="020B0604020202020204" pitchFamily="34" charset="0"/>
                <a:cs typeface="Arial" panose="020B0604020202020204" pitchFamily="34" charset="0"/>
              </a:rPr>
              <a:t>p.user</a:t>
            </a:r>
            <a:r>
              <a:rPr lang="en-US" sz="2000" b="1" dirty="0">
                <a:solidFill>
                  <a:schemeClr val="bg1"/>
                </a:solidFill>
                <a:latin typeface="Arial" panose="020B0604020202020204" pitchFamily="34" charset="0"/>
                <a:cs typeface="Arial" panose="020B0604020202020204" pitchFamily="34" charset="0"/>
              </a:rPr>
              <a:t>('</a:t>
            </a:r>
            <a:r>
              <a:rPr lang="en-US" sz="2000" b="1" dirty="0" err="1">
                <a:solidFill>
                  <a:schemeClr val="bg1"/>
                </a:solidFill>
                <a:latin typeface="Arial" panose="020B0604020202020204" pitchFamily="34" charset="0"/>
                <a:cs typeface="Arial" panose="020B0604020202020204" pitchFamily="34" charset="0"/>
              </a:rPr>
              <a:t>wesley</a:t>
            </a:r>
            <a:r>
              <a:rPr lang="en-US" sz="2000" b="1" dirty="0">
                <a:solidFill>
                  <a:schemeClr val="bg1"/>
                </a:solidFill>
                <a:latin typeface="Arial" panose="020B0604020202020204" pitchFamily="34" charset="0"/>
                <a:cs typeface="Arial" panose="020B0604020202020204" pitchFamily="34" charset="0"/>
              </a:rPr>
              <a:t>')</a:t>
            </a:r>
          </a:p>
          <a:p>
            <a:r>
              <a:rPr lang="ru-KZ" sz="2000" b="1" dirty="0">
                <a:solidFill>
                  <a:schemeClr val="bg1"/>
                </a:solidFill>
                <a:latin typeface="Arial" panose="020B0604020202020204" pitchFamily="34" charset="0"/>
                <a:cs typeface="Arial" panose="020B0604020202020204" pitchFamily="34" charset="0"/>
              </a:rPr>
              <a:t>…</a:t>
            </a:r>
          </a:p>
          <a:p>
            <a:r>
              <a:rPr lang="en-US" sz="2000" b="1" dirty="0" err="1">
                <a:solidFill>
                  <a:schemeClr val="bg1"/>
                </a:solidFill>
                <a:latin typeface="Arial" panose="020B0604020202020204" pitchFamily="34" charset="0"/>
                <a:cs typeface="Arial" panose="020B0604020202020204" pitchFamily="34" charset="0"/>
              </a:rPr>
              <a:t>p.pass</a:t>
            </a:r>
            <a:r>
              <a:rPr lang="en-US" sz="2000" b="1" dirty="0">
                <a:solidFill>
                  <a:schemeClr val="bg1"/>
                </a:solidFill>
                <a:latin typeface="Arial" panose="020B0604020202020204" pitchFamily="34" charset="0"/>
                <a:cs typeface="Arial" panose="020B0604020202020204" pitchFamily="34" charset="0"/>
              </a:rPr>
              <a:t>_('secret')</a:t>
            </a:r>
          </a:p>
          <a:p>
            <a:r>
              <a:rPr lang="ru-KZ" sz="2000" b="1" dirty="0">
                <a:solidFill>
                  <a:schemeClr val="bg1"/>
                </a:solidFill>
                <a:latin typeface="Arial" panose="020B0604020202020204" pitchFamily="34" charset="0"/>
                <a:cs typeface="Arial" panose="020B0604020202020204" pitchFamily="34" charset="0"/>
              </a:rPr>
              <a:t>…</a:t>
            </a:r>
          </a:p>
          <a:p>
            <a:r>
              <a:rPr lang="en-US" sz="2000" b="1" dirty="0" err="1">
                <a:solidFill>
                  <a:schemeClr val="bg1"/>
                </a:solidFill>
                <a:latin typeface="Arial" panose="020B0604020202020204" pitchFamily="34" charset="0"/>
                <a:cs typeface="Arial" panose="020B0604020202020204" pitchFamily="34" charset="0"/>
              </a:rPr>
              <a:t>p.quit</a:t>
            </a:r>
            <a:r>
              <a:rPr lang="en-US" sz="2000" b="1" dirty="0">
                <a:solidFill>
                  <a:schemeClr val="bg1"/>
                </a:solidFill>
                <a:latin typeface="Arial" panose="020B0604020202020204" pitchFamily="34" charset="0"/>
                <a:cs typeface="Arial" panose="020B0604020202020204" pitchFamily="34" charset="0"/>
              </a:rPr>
              <a:t>()</a:t>
            </a:r>
            <a:endParaRPr lang="ru-K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400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3823231-44E2-42A4-937D-4C82F9ACFF4A}"/>
              </a:ext>
            </a:extLst>
          </p:cNvPr>
          <p:cNvSpPr>
            <a:spLocks noGrp="1"/>
          </p:cNvSpPr>
          <p:nvPr>
            <p:ph type="title"/>
          </p:nvPr>
        </p:nvSpPr>
        <p:spPr>
          <a:xfrm>
            <a:off x="0" y="704335"/>
            <a:ext cx="9144000" cy="469557"/>
          </a:xfrm>
        </p:spPr>
        <p:txBody>
          <a:bodyPr>
            <a:normAutofit fontScale="90000"/>
          </a:bodyPr>
          <a:lstStyle/>
          <a:p>
            <a:pPr algn="ctr"/>
            <a:r>
              <a:rPr lang="en-US" b="1" dirty="0">
                <a:solidFill>
                  <a:srgbClr val="FFFF00"/>
                </a:solidFill>
                <a:latin typeface="Cambria" panose="02040503050406030204" pitchFamily="18" charset="0"/>
                <a:ea typeface="Cambria" panose="02040503050406030204" pitchFamily="18" charset="0"/>
                <a:cs typeface="Arial" panose="020B0604020202020204" pitchFamily="34" charset="0"/>
              </a:rPr>
              <a:t>REFERENCES</a:t>
            </a:r>
            <a:endParaRPr lang="ru-KZ"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9417852-C28D-420B-9E98-70B43C94B12B}"/>
              </a:ext>
            </a:extLst>
          </p:cNvPr>
          <p:cNvSpPr/>
          <p:nvPr/>
        </p:nvSpPr>
        <p:spPr>
          <a:xfrm>
            <a:off x="186638" y="2031490"/>
            <a:ext cx="8770723" cy="2031325"/>
          </a:xfrm>
          <a:prstGeom prst="rect">
            <a:avLst/>
          </a:prstGeom>
        </p:spPr>
        <p:txBody>
          <a:bodyPr wrap="square">
            <a:spAutoFit/>
          </a:bodyPr>
          <a:lstStyle/>
          <a:p>
            <a:pPr marL="342900" indent="-342900" algn="just" defTabSz="457200">
              <a:buFont typeface="+mj-lt"/>
              <a:buAutoNum type="arabicPeriod"/>
              <a:defRPr/>
            </a:pPr>
            <a:r>
              <a:rPr lang="en-US" dirty="0">
                <a:solidFill>
                  <a:schemeClr val="bg1"/>
                </a:solidFill>
                <a:latin typeface="Cambria" panose="02040503050406030204" pitchFamily="18" charset="0"/>
                <a:ea typeface="Cambria" panose="02040503050406030204" pitchFamily="18" charset="0"/>
              </a:rPr>
              <a:t>Internet Programming</a:t>
            </a:r>
            <a:r>
              <a:rPr lang="ru-RU" dirty="0">
                <a:solidFill>
                  <a:schemeClr val="bg1"/>
                </a:solidFill>
                <a:latin typeface="Cambria" panose="02040503050406030204" pitchFamily="18" charset="0"/>
                <a:ea typeface="Cambria" panose="02040503050406030204" pitchFamily="18" charset="0"/>
              </a:rPr>
              <a:t> т </a:t>
            </a:r>
            <a:r>
              <a:rPr lang="en-US" dirty="0">
                <a:solidFill>
                  <a:schemeClr val="bg1"/>
                </a:solidFill>
                <a:latin typeface="Cambria" panose="02040503050406030204" pitchFamily="18" charset="0"/>
                <a:ea typeface="Cambria" panose="02040503050406030204" pitchFamily="18" charset="0"/>
              </a:rPr>
              <a:t>with Python by Wesley J. Chun</a:t>
            </a:r>
            <a:r>
              <a:rPr lang="ru-RU" dirty="0">
                <a:solidFill>
                  <a:schemeClr val="bg1"/>
                </a:solidFill>
                <a:latin typeface="Cambria" panose="02040503050406030204" pitchFamily="18" charset="0"/>
                <a:ea typeface="Cambria" panose="02040503050406030204" pitchFamily="18" charset="0"/>
              </a:rPr>
              <a:t>. </a:t>
            </a:r>
            <a:r>
              <a:rPr lang="en-US" dirty="0">
                <a:solidFill>
                  <a:schemeClr val="bg1"/>
                </a:solidFill>
                <a:latin typeface="Cambria" panose="02040503050406030204" pitchFamily="18" charset="0"/>
                <a:ea typeface="Cambria" panose="02040503050406030204" pitchFamily="18" charset="0"/>
              </a:rPr>
              <a:t>1998-2009 </a:t>
            </a:r>
            <a:r>
              <a:rPr lang="en-US" dirty="0" err="1">
                <a:solidFill>
                  <a:schemeClr val="bg1"/>
                </a:solidFill>
                <a:latin typeface="Cambria" panose="02040503050406030204" pitchFamily="18" charset="0"/>
                <a:ea typeface="Cambria" panose="02040503050406030204" pitchFamily="18" charset="0"/>
              </a:rPr>
              <a:t>CyberWeb</a:t>
            </a:r>
            <a:r>
              <a:rPr lang="en-US" dirty="0">
                <a:solidFill>
                  <a:schemeClr val="bg1"/>
                </a:solidFill>
                <a:latin typeface="Cambria" panose="02040503050406030204" pitchFamily="18" charset="0"/>
                <a:ea typeface="Cambria" panose="02040503050406030204" pitchFamily="18" charset="0"/>
              </a:rPr>
              <a:t> Consulting. All rights reserved.</a:t>
            </a:r>
          </a:p>
          <a:p>
            <a:pPr marL="342900" indent="-342900" algn="just" defTabSz="457200">
              <a:buFont typeface="+mj-lt"/>
              <a:buAutoNum type="arabicPeriod"/>
              <a:defRPr/>
            </a:pPr>
            <a:r>
              <a:rPr lang="en-US" dirty="0">
                <a:solidFill>
                  <a:schemeClr val="bg1"/>
                </a:solidFill>
                <a:latin typeface="Cambria" panose="02040503050406030204" pitchFamily="18" charset="0"/>
                <a:ea typeface="Cambria" panose="02040503050406030204" pitchFamily="18" charset="0"/>
              </a:rPr>
              <a:t>Link: [https://www.tutorialspoint.com/python/python_networking.htm]</a:t>
            </a:r>
          </a:p>
          <a:p>
            <a:pPr marL="342900" indent="-342900" algn="just" defTabSz="457200">
              <a:buFont typeface="+mj-lt"/>
              <a:buAutoNum type="arabicPeriod"/>
              <a:defRPr/>
            </a:pPr>
            <a:r>
              <a:rPr lang="en-US" dirty="0">
                <a:solidFill>
                  <a:schemeClr val="bg1"/>
                </a:solidFill>
                <a:latin typeface="Cambria" panose="02040503050406030204" pitchFamily="18" charset="0"/>
                <a:ea typeface="Cambria" panose="02040503050406030204" pitchFamily="18" charset="0"/>
              </a:rPr>
              <a:t>Application Layer and Socket Programming, Hakim Weatherspoon, September 3, 2014</a:t>
            </a:r>
          </a:p>
          <a:p>
            <a:pPr marL="342900" indent="-342900" algn="just" defTabSz="457200">
              <a:buFont typeface="+mj-lt"/>
              <a:buAutoNum type="arabicPeriod"/>
              <a:defRPr/>
            </a:pPr>
            <a:r>
              <a:rPr lang="en-US" dirty="0">
                <a:solidFill>
                  <a:schemeClr val="bg1"/>
                </a:solidFill>
                <a:latin typeface="Cambria" panose="02040503050406030204" pitchFamily="18" charset="0"/>
                <a:ea typeface="Cambria" panose="02040503050406030204" pitchFamily="18" charset="0"/>
              </a:rPr>
              <a:t>Core Python Applications programming (Third edition) by Wesley </a:t>
            </a:r>
            <a:r>
              <a:rPr lang="en-US" dirty="0" err="1">
                <a:solidFill>
                  <a:schemeClr val="bg1"/>
                </a:solidFill>
                <a:latin typeface="Cambria" panose="02040503050406030204" pitchFamily="18" charset="0"/>
                <a:ea typeface="Cambria" panose="02040503050406030204" pitchFamily="18" charset="0"/>
              </a:rPr>
              <a:t>J.Chun</a:t>
            </a:r>
            <a:endParaRPr lang="en-US" dirty="0">
              <a:solidFill>
                <a:schemeClr val="bg1"/>
              </a:solidFill>
              <a:latin typeface="Cambria" panose="02040503050406030204" pitchFamily="18" charset="0"/>
              <a:ea typeface="Cambria" panose="02040503050406030204" pitchFamily="18" charset="0"/>
            </a:endParaRPr>
          </a:p>
          <a:p>
            <a:pPr algn="just" defTabSz="457200">
              <a:defRPr/>
            </a:pPr>
            <a:endParaRPr lang="en-US"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28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p:nvPr>
        </p:nvSpPr>
        <p:spPr>
          <a:xfrm>
            <a:off x="0" y="3021164"/>
            <a:ext cx="9144000" cy="815671"/>
          </a:xfrm>
        </p:spPr>
        <p:txBody>
          <a:bodyPr>
            <a:normAutofit/>
          </a:bodyPr>
          <a:lstStyle/>
          <a:p>
            <a:r>
              <a:rPr lang="en-US" sz="4800" b="1" dirty="0">
                <a:solidFill>
                  <a:schemeClr val="bg1"/>
                </a:solidFill>
                <a:latin typeface="Cambria" panose="02040503050406030204" pitchFamily="18" charset="0"/>
                <a:ea typeface="Cambria" panose="02040503050406030204" pitchFamily="18" charset="0"/>
                <a:cs typeface="Arial" panose="020B0604020202020204" pitchFamily="34" charset="0"/>
              </a:rPr>
              <a:t>Internet Client Programming</a:t>
            </a:r>
            <a:endParaRPr lang="ru-KZ" sz="48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9270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05BB85F-883E-467A-90ED-A1533DFFE266}"/>
              </a:ext>
            </a:extLst>
          </p:cNvPr>
          <p:cNvSpPr/>
          <p:nvPr/>
        </p:nvSpPr>
        <p:spPr>
          <a:xfrm>
            <a:off x="823095" y="5709108"/>
            <a:ext cx="2070846" cy="523220"/>
          </a:xfrm>
          <a:prstGeom prst="rect">
            <a:avLst/>
          </a:prstGeom>
          <a:ln w="38100">
            <a:solidFill>
              <a:srgbClr val="FFFF00"/>
            </a:solidFill>
          </a:ln>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SOCKET</a:t>
            </a:r>
            <a:endParaRPr lang="ru-KZ" sz="2800" b="1"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874009C5-EAC1-4039-BF22-B07F20265949}"/>
              </a:ext>
            </a:extLst>
          </p:cNvPr>
          <p:cNvSpPr/>
          <p:nvPr/>
        </p:nvSpPr>
        <p:spPr>
          <a:xfrm>
            <a:off x="5823114" y="5709106"/>
            <a:ext cx="2924737" cy="954107"/>
          </a:xfrm>
          <a:prstGeom prst="rect">
            <a:avLst/>
          </a:prstGeom>
          <a:ln w="38100">
            <a:solidFill>
              <a:srgbClr val="FFFF00"/>
            </a:solidFill>
          </a:ln>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NETWORK </a:t>
            </a:r>
          </a:p>
          <a:p>
            <a:pPr algn="ctr"/>
            <a:r>
              <a:rPr lang="en-US" sz="2800" b="1" dirty="0">
                <a:solidFill>
                  <a:srgbClr val="FFFF00"/>
                </a:solidFill>
                <a:latin typeface="Arial" panose="020B0604020202020204" pitchFamily="34" charset="0"/>
                <a:cs typeface="Arial" panose="020B0604020202020204" pitchFamily="34" charset="0"/>
              </a:rPr>
              <a:t>PROTOCOLS</a:t>
            </a:r>
            <a:endParaRPr lang="ru-KZ" sz="2800" b="1" dirty="0">
              <a:solidFill>
                <a:srgbClr val="FFFF00"/>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4FED31F0-D8FF-4A3F-8FC9-6830347EB8A3}"/>
              </a:ext>
            </a:extLst>
          </p:cNvPr>
          <p:cNvSpPr/>
          <p:nvPr/>
        </p:nvSpPr>
        <p:spPr>
          <a:xfrm>
            <a:off x="2279276" y="887282"/>
            <a:ext cx="4585447" cy="1754326"/>
          </a:xfrm>
          <a:prstGeom prst="rect">
            <a:avLst/>
          </a:prstGeom>
          <a:ln w="38100">
            <a:solidFill>
              <a:srgbClr val="FFFF00"/>
            </a:solidFill>
          </a:ln>
        </p:spPr>
        <p:txBody>
          <a:bodyPr wrap="square">
            <a:spAutoFit/>
          </a:bodyPr>
          <a:lstStyle/>
          <a:p>
            <a:pPr algn="ctr"/>
            <a:r>
              <a:rPr lang="en-US" sz="3600" b="1" cap="all" spc="150" dirty="0">
                <a:solidFill>
                  <a:schemeClr val="bg1"/>
                </a:solidFill>
                <a:latin typeface="Arial" panose="020B0604020202020204" pitchFamily="34" charset="0"/>
                <a:ea typeface="+mj-ea"/>
                <a:cs typeface="Arial" panose="020B0604020202020204" pitchFamily="34" charset="0"/>
              </a:rPr>
              <a:t>Internet </a:t>
            </a:r>
          </a:p>
          <a:p>
            <a:pPr algn="ctr"/>
            <a:r>
              <a:rPr lang="en-US" sz="3600" b="1" cap="all" spc="150" dirty="0">
                <a:solidFill>
                  <a:schemeClr val="bg1"/>
                </a:solidFill>
                <a:latin typeface="Arial" panose="020B0604020202020204" pitchFamily="34" charset="0"/>
                <a:ea typeface="+mj-ea"/>
                <a:cs typeface="Arial" panose="020B0604020202020204" pitchFamily="34" charset="0"/>
              </a:rPr>
              <a:t>Client</a:t>
            </a:r>
          </a:p>
          <a:p>
            <a:pPr algn="ctr"/>
            <a:r>
              <a:rPr lang="en-US" sz="3600" b="1" cap="all" spc="150" dirty="0">
                <a:solidFill>
                  <a:schemeClr val="bg1"/>
                </a:solidFill>
                <a:latin typeface="Arial" panose="020B0604020202020204" pitchFamily="34" charset="0"/>
                <a:ea typeface="+mj-ea"/>
                <a:cs typeface="Arial" panose="020B0604020202020204" pitchFamily="34" charset="0"/>
              </a:rPr>
              <a:t>Programming</a:t>
            </a:r>
            <a:endParaRPr lang="ru-KZ" sz="1600" b="1" dirty="0">
              <a:solidFill>
                <a:schemeClr val="bg1"/>
              </a:solidFill>
            </a:endParaRPr>
          </a:p>
        </p:txBody>
      </p:sp>
      <p:cxnSp>
        <p:nvCxnSpPr>
          <p:cNvPr id="7" name="Прямая со стрелкой 6">
            <a:extLst>
              <a:ext uri="{FF2B5EF4-FFF2-40B4-BE49-F238E27FC236}">
                <a16:creationId xmlns:a16="http://schemas.microsoft.com/office/drawing/2014/main" id="{02BCA197-18AE-4764-B598-B43E73BFD9A1}"/>
              </a:ext>
            </a:extLst>
          </p:cNvPr>
          <p:cNvCxnSpPr>
            <a:cxnSpLocks/>
            <a:stCxn id="5" idx="2"/>
            <a:endCxn id="6" idx="0"/>
          </p:cNvCxnSpPr>
          <p:nvPr/>
        </p:nvCxnSpPr>
        <p:spPr>
          <a:xfrm flipH="1">
            <a:off x="1858518" y="2641608"/>
            <a:ext cx="2713482" cy="128455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5081B757-22AD-4622-A9E0-C76DCFAD5F62}"/>
              </a:ext>
            </a:extLst>
          </p:cNvPr>
          <p:cNvCxnSpPr>
            <a:cxnSpLocks/>
            <a:stCxn id="5" idx="2"/>
            <a:endCxn id="4" idx="0"/>
          </p:cNvCxnSpPr>
          <p:nvPr/>
        </p:nvCxnSpPr>
        <p:spPr>
          <a:xfrm>
            <a:off x="4572000" y="2641608"/>
            <a:ext cx="2713484" cy="128455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Прямоугольник 3">
            <a:extLst>
              <a:ext uri="{FF2B5EF4-FFF2-40B4-BE49-F238E27FC236}">
                <a16:creationId xmlns:a16="http://schemas.microsoft.com/office/drawing/2014/main" id="{4BAA860F-949F-4BCB-AA50-71CDBAB7E653}"/>
              </a:ext>
            </a:extLst>
          </p:cNvPr>
          <p:cNvSpPr/>
          <p:nvPr/>
        </p:nvSpPr>
        <p:spPr>
          <a:xfrm>
            <a:off x="6250061" y="3926163"/>
            <a:ext cx="2070846" cy="707886"/>
          </a:xfrm>
          <a:prstGeom prst="rect">
            <a:avLst/>
          </a:prstGeom>
          <a:ln w="38100">
            <a:solidFill>
              <a:srgbClr val="FFFF00"/>
            </a:solidFill>
          </a:ln>
        </p:spPr>
        <p:txBody>
          <a:bodyPr wrap="square">
            <a:spAutoFit/>
          </a:bodyPr>
          <a:lstStyle/>
          <a:p>
            <a:pPr algn="ctr"/>
            <a:r>
              <a:rPr lang="en-US" sz="2000" b="1" dirty="0">
                <a:solidFill>
                  <a:srgbClr val="FFFF00"/>
                </a:solidFill>
                <a:latin typeface="Arial" panose="020B0604020202020204" pitchFamily="34" charset="0"/>
                <a:cs typeface="Arial" panose="020B0604020202020204" pitchFamily="34" charset="0"/>
              </a:rPr>
              <a:t>High-Level</a:t>
            </a:r>
          </a:p>
          <a:p>
            <a:pPr algn="ctr"/>
            <a:r>
              <a:rPr lang="en-US" sz="2000" b="1" dirty="0">
                <a:solidFill>
                  <a:srgbClr val="FFFF00"/>
                </a:solidFill>
                <a:latin typeface="Arial" panose="020B0604020202020204" pitchFamily="34" charset="0"/>
                <a:cs typeface="Arial" panose="020B0604020202020204" pitchFamily="34" charset="0"/>
              </a:rPr>
              <a:t>Access</a:t>
            </a:r>
            <a:endParaRPr lang="ru-KZ" sz="2000" b="1" dirty="0">
              <a:solidFill>
                <a:srgbClr val="FFFF00"/>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465CBE41-C3DF-40A4-B8EA-3A24975EBDE9}"/>
              </a:ext>
            </a:extLst>
          </p:cNvPr>
          <p:cNvSpPr/>
          <p:nvPr/>
        </p:nvSpPr>
        <p:spPr>
          <a:xfrm>
            <a:off x="823095" y="3926163"/>
            <a:ext cx="2070846" cy="707886"/>
          </a:xfrm>
          <a:prstGeom prst="rect">
            <a:avLst/>
          </a:prstGeom>
          <a:ln w="38100">
            <a:solidFill>
              <a:srgbClr val="FFFF00"/>
            </a:solidFill>
          </a:ln>
        </p:spPr>
        <p:txBody>
          <a:bodyPr wrap="square">
            <a:spAutoFit/>
          </a:bodyPr>
          <a:lstStyle/>
          <a:p>
            <a:pPr algn="ctr"/>
            <a:r>
              <a:rPr lang="en-US" sz="2000" b="1" dirty="0">
                <a:solidFill>
                  <a:srgbClr val="FFFF00"/>
                </a:solidFill>
                <a:latin typeface="Arial" panose="020B0604020202020204" pitchFamily="34" charset="0"/>
                <a:cs typeface="Arial" panose="020B0604020202020204" pitchFamily="34" charset="0"/>
              </a:rPr>
              <a:t>Low-Level </a:t>
            </a:r>
          </a:p>
          <a:p>
            <a:pPr algn="ctr"/>
            <a:r>
              <a:rPr lang="en-US" sz="2000" b="1" dirty="0">
                <a:solidFill>
                  <a:srgbClr val="FFFF00"/>
                </a:solidFill>
                <a:latin typeface="Arial" panose="020B0604020202020204" pitchFamily="34" charset="0"/>
                <a:cs typeface="Arial" panose="020B0604020202020204" pitchFamily="34" charset="0"/>
              </a:rPr>
              <a:t>Access</a:t>
            </a:r>
          </a:p>
        </p:txBody>
      </p:sp>
      <p:sp>
        <p:nvSpPr>
          <p:cNvPr id="18" name="Стрелка: вниз 17">
            <a:extLst>
              <a:ext uri="{FF2B5EF4-FFF2-40B4-BE49-F238E27FC236}">
                <a16:creationId xmlns:a16="http://schemas.microsoft.com/office/drawing/2014/main" id="{51FF8656-CFF0-486E-B729-4DB8B237FF27}"/>
              </a:ext>
            </a:extLst>
          </p:cNvPr>
          <p:cNvSpPr/>
          <p:nvPr/>
        </p:nvSpPr>
        <p:spPr>
          <a:xfrm>
            <a:off x="1439116" y="4817635"/>
            <a:ext cx="838805" cy="83099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sz="1600"/>
          </a:p>
        </p:txBody>
      </p:sp>
      <p:sp>
        <p:nvSpPr>
          <p:cNvPr id="19" name="Стрелка: вниз 18">
            <a:extLst>
              <a:ext uri="{FF2B5EF4-FFF2-40B4-BE49-F238E27FC236}">
                <a16:creationId xmlns:a16="http://schemas.microsoft.com/office/drawing/2014/main" id="{AE49FFAF-1468-43A2-B337-78D5AAAB4CCF}"/>
              </a:ext>
            </a:extLst>
          </p:cNvPr>
          <p:cNvSpPr/>
          <p:nvPr/>
        </p:nvSpPr>
        <p:spPr>
          <a:xfrm>
            <a:off x="6866079" y="4819570"/>
            <a:ext cx="838805" cy="83099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sz="1600"/>
          </a:p>
        </p:txBody>
      </p:sp>
    </p:spTree>
    <p:extLst>
      <p:ext uri="{BB962C8B-B14F-4D97-AF65-F5344CB8AC3E}">
        <p14:creationId xmlns:p14="http://schemas.microsoft.com/office/powerpoint/2010/main" val="426893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3977AB3F-54E3-44EF-9410-F493348A0CCB}"/>
              </a:ext>
            </a:extLst>
          </p:cNvPr>
          <p:cNvSpPr/>
          <p:nvPr/>
        </p:nvSpPr>
        <p:spPr>
          <a:xfrm>
            <a:off x="-1" y="676481"/>
            <a:ext cx="9109361" cy="523220"/>
          </a:xfrm>
          <a:prstGeom prst="rect">
            <a:avLst/>
          </a:prstGeom>
        </p:spPr>
        <p:txBody>
          <a:bodyPr wrap="square">
            <a:spAutoFit/>
          </a:bodyPr>
          <a:lstStyle/>
          <a:p>
            <a:pPr algn="ctr"/>
            <a:r>
              <a:rPr lang="en-US" sz="2800" b="1" dirty="0">
                <a:solidFill>
                  <a:schemeClr val="bg1"/>
                </a:solidFill>
                <a:latin typeface="Arial" panose="020B0604020202020204" pitchFamily="34" charset="0"/>
                <a:cs typeface="Arial" panose="020B0604020202020204" pitchFamily="34" charset="0"/>
              </a:rPr>
              <a:t>SOCKET</a:t>
            </a:r>
            <a:endParaRPr lang="ru-KZ" sz="2800" b="1"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80F174B1-BE01-4ADC-AA48-95D3BD9B017B}"/>
              </a:ext>
            </a:extLst>
          </p:cNvPr>
          <p:cNvSpPr/>
          <p:nvPr/>
        </p:nvSpPr>
        <p:spPr>
          <a:xfrm>
            <a:off x="203059" y="5309057"/>
            <a:ext cx="8737881" cy="1200329"/>
          </a:xfrm>
          <a:prstGeom prst="rect">
            <a:avLst/>
          </a:prstGeom>
          <a:ln>
            <a:solidFill>
              <a:srgbClr val="FFFF00"/>
            </a:solidFill>
          </a:ln>
        </p:spPr>
        <p:txBody>
          <a:bodyPr wrap="square">
            <a:spAutoFit/>
          </a:bodyPr>
          <a:lstStyle/>
          <a:p>
            <a:r>
              <a:rPr lang="sv-SE" sz="2400" dirty="0">
                <a:solidFill>
                  <a:schemeClr val="bg1"/>
                </a:solidFill>
                <a:latin typeface="Arial" panose="020B0604020202020204" pitchFamily="34" charset="0"/>
                <a:cs typeface="Arial" panose="020B0604020202020204" pitchFamily="34" charset="0"/>
              </a:rPr>
              <a:t>import socket</a:t>
            </a:r>
          </a:p>
          <a:p>
            <a:endParaRPr lang="sv-SE" sz="2400" dirty="0">
              <a:solidFill>
                <a:schemeClr val="bg1"/>
              </a:solidFill>
              <a:latin typeface="Arial" panose="020B0604020202020204" pitchFamily="34" charset="0"/>
              <a:cs typeface="Arial" panose="020B0604020202020204" pitchFamily="34" charset="0"/>
            </a:endParaRPr>
          </a:p>
          <a:p>
            <a:r>
              <a:rPr lang="sv-SE" sz="2400" b="1" i="1" dirty="0">
                <a:solidFill>
                  <a:schemeClr val="bg1"/>
                </a:solidFill>
                <a:latin typeface="Arial" panose="020B0604020202020204" pitchFamily="34" charset="0"/>
                <a:cs typeface="Arial" panose="020B0604020202020204" pitchFamily="34" charset="0"/>
              </a:rPr>
              <a:t>s = socket.socket (socket_family, socket_type, protocol=0)</a:t>
            </a:r>
            <a:endParaRPr lang="ru-KZ" sz="2400" b="1" i="1"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73674F25-99B9-4608-8DCE-2F2DA0D72E95}"/>
              </a:ext>
            </a:extLst>
          </p:cNvPr>
          <p:cNvSpPr/>
          <p:nvPr/>
        </p:nvSpPr>
        <p:spPr>
          <a:xfrm>
            <a:off x="3325504" y="4695942"/>
            <a:ext cx="2492990" cy="400110"/>
          </a:xfrm>
          <a:prstGeom prst="rect">
            <a:avLst/>
          </a:prstGeom>
        </p:spPr>
        <p:txBody>
          <a:bodyPr wrap="none">
            <a:spAutoFit/>
          </a:bodyPr>
          <a:lstStyle/>
          <a:p>
            <a:r>
              <a:rPr lang="en-US" sz="2000" b="1" dirty="0">
                <a:solidFill>
                  <a:srgbClr val="FFFF00"/>
                </a:solidFill>
                <a:latin typeface="Arial" panose="020B0604020202020204" pitchFamily="34" charset="0"/>
                <a:cs typeface="Arial" panose="020B0604020202020204" pitchFamily="34" charset="0"/>
              </a:rPr>
              <a:t>The socket Module</a:t>
            </a:r>
            <a:endParaRPr lang="ru-KZ" sz="2000" b="1" dirty="0">
              <a:solidFill>
                <a:srgbClr val="FFFF00"/>
              </a:solidFill>
              <a:latin typeface="Arial" panose="020B0604020202020204" pitchFamily="34" charset="0"/>
              <a:cs typeface="Arial" panose="020B0604020202020204" pitchFamily="34" charset="0"/>
            </a:endParaRPr>
          </a:p>
        </p:txBody>
      </p:sp>
      <p:grpSp>
        <p:nvGrpSpPr>
          <p:cNvPr id="8" name="Группа 7">
            <a:extLst>
              <a:ext uri="{FF2B5EF4-FFF2-40B4-BE49-F238E27FC236}">
                <a16:creationId xmlns:a16="http://schemas.microsoft.com/office/drawing/2014/main" id="{B7559DFF-74BC-405D-ADCC-FC9DDD8175C8}"/>
              </a:ext>
            </a:extLst>
          </p:cNvPr>
          <p:cNvGrpSpPr/>
          <p:nvPr/>
        </p:nvGrpSpPr>
        <p:grpSpPr>
          <a:xfrm>
            <a:off x="203059" y="1222031"/>
            <a:ext cx="8737880" cy="3286053"/>
            <a:chOff x="1971674" y="2168432"/>
            <a:chExt cx="7567284" cy="2354262"/>
          </a:xfrm>
        </p:grpSpPr>
        <p:sp>
          <p:nvSpPr>
            <p:cNvPr id="9" name="Freeform 66">
              <a:extLst>
                <a:ext uri="{FF2B5EF4-FFF2-40B4-BE49-F238E27FC236}">
                  <a16:creationId xmlns:a16="http://schemas.microsoft.com/office/drawing/2014/main" id="{960A08C0-AB1E-460F-9D2B-71AE7944740B}"/>
                </a:ext>
              </a:extLst>
            </p:cNvPr>
            <p:cNvSpPr>
              <a:spLocks/>
            </p:cNvSpPr>
            <p:nvPr/>
          </p:nvSpPr>
          <p:spPr bwMode="auto">
            <a:xfrm>
              <a:off x="8135937" y="2177957"/>
              <a:ext cx="736600" cy="1998662"/>
            </a:xfrm>
            <a:custGeom>
              <a:avLst/>
              <a:gdLst>
                <a:gd name="T0" fmla="*/ 2147483647 w 464"/>
                <a:gd name="T1" fmla="*/ 2147483647 h 1259"/>
                <a:gd name="T2" fmla="*/ 0 w 464"/>
                <a:gd name="T3" fmla="*/ 0 h 1259"/>
                <a:gd name="T4" fmla="*/ 2147483647 w 464"/>
                <a:gd name="T5" fmla="*/ 2147483647 h 1259"/>
                <a:gd name="T6" fmla="*/ 2147483647 w 464"/>
                <a:gd name="T7" fmla="*/ 2147483647 h 1259"/>
                <a:gd name="T8" fmla="*/ 2147483647 w 464"/>
                <a:gd name="T9" fmla="*/ 2147483647 h 1259"/>
                <a:gd name="T10" fmla="*/ 0 60000 65536"/>
                <a:gd name="T11" fmla="*/ 0 60000 65536"/>
                <a:gd name="T12" fmla="*/ 0 60000 65536"/>
                <a:gd name="T13" fmla="*/ 0 60000 65536"/>
                <a:gd name="T14" fmla="*/ 0 60000 65536"/>
                <a:gd name="T15" fmla="*/ 0 w 464"/>
                <a:gd name="T16" fmla="*/ 0 h 1259"/>
                <a:gd name="T17" fmla="*/ 464 w 464"/>
                <a:gd name="T18" fmla="*/ 1259 h 1259"/>
              </a:gdLst>
              <a:ahLst/>
              <a:cxnLst>
                <a:cxn ang="T10">
                  <a:pos x="T0" y="T1"/>
                </a:cxn>
                <a:cxn ang="T11">
                  <a:pos x="T2" y="T3"/>
                </a:cxn>
                <a:cxn ang="T12">
                  <a:pos x="T4" y="T5"/>
                </a:cxn>
                <a:cxn ang="T13">
                  <a:pos x="T6" y="T7"/>
                </a:cxn>
                <a:cxn ang="T14">
                  <a:pos x="T8" y="T9"/>
                </a:cxn>
              </a:cxnLst>
              <a:rect l="T15" t="T16" r="T17" b="T18"/>
              <a:pathLst>
                <a:path w="464" h="1259">
                  <a:moveTo>
                    <a:pt x="464" y="1060"/>
                  </a:moveTo>
                  <a:lnTo>
                    <a:pt x="0" y="0"/>
                  </a:lnTo>
                  <a:lnTo>
                    <a:pt x="6" y="1258"/>
                  </a:lnTo>
                  <a:lnTo>
                    <a:pt x="382" y="1259"/>
                  </a:lnTo>
                  <a:lnTo>
                    <a:pt x="464" y="1060"/>
                  </a:lnTo>
                  <a:close/>
                </a:path>
              </a:pathLst>
            </a:custGeom>
            <a:gradFill rotWithShape="1">
              <a:gsLst>
                <a:gs pos="0">
                  <a:schemeClr val="bg1"/>
                </a:gs>
                <a:gs pos="100000">
                  <a:schemeClr val="folHlink"/>
                </a:gs>
              </a:gsLst>
              <a:lin ang="0" scaled="1"/>
            </a:gradFill>
            <a:ln w="9525">
              <a:solidFill>
                <a:srgbClr val="DDDDDD"/>
              </a:solidFill>
              <a:round/>
              <a:headEnd/>
              <a:tailEnd/>
            </a:ln>
          </p:spPr>
          <p:txBody>
            <a:bodyPr/>
            <a:lstStyle/>
            <a:p>
              <a:pPr defTabSz="457200"/>
              <a:endParaRPr lang="en-US" sz="1600">
                <a:latin typeface="Calibri"/>
              </a:endParaRPr>
            </a:p>
          </p:txBody>
        </p:sp>
        <p:sp>
          <p:nvSpPr>
            <p:cNvPr id="10" name="Freeform 7">
              <a:extLst>
                <a:ext uri="{FF2B5EF4-FFF2-40B4-BE49-F238E27FC236}">
                  <a16:creationId xmlns:a16="http://schemas.microsoft.com/office/drawing/2014/main" id="{F24965AA-00EC-4DFE-8DB6-9F46504D9370}"/>
                </a:ext>
              </a:extLst>
            </p:cNvPr>
            <p:cNvSpPr>
              <a:spLocks/>
            </p:cNvSpPr>
            <p:nvPr/>
          </p:nvSpPr>
          <p:spPr bwMode="auto">
            <a:xfrm>
              <a:off x="4821237" y="3474945"/>
              <a:ext cx="1808162" cy="103187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a:endParaRPr lang="en-US" sz="1600">
                <a:latin typeface="Calibri"/>
              </a:endParaRPr>
            </a:p>
          </p:txBody>
        </p:sp>
        <p:sp>
          <p:nvSpPr>
            <p:cNvPr id="11" name="Text Box 51">
              <a:extLst>
                <a:ext uri="{FF2B5EF4-FFF2-40B4-BE49-F238E27FC236}">
                  <a16:creationId xmlns:a16="http://schemas.microsoft.com/office/drawing/2014/main" id="{D8A80E47-3733-4B88-AC5A-1330168671E2}"/>
                </a:ext>
              </a:extLst>
            </p:cNvPr>
            <p:cNvSpPr txBox="1">
              <a:spLocks noChangeArrowheads="1"/>
            </p:cNvSpPr>
            <p:nvPr/>
          </p:nvSpPr>
          <p:spPr bwMode="auto">
            <a:xfrm>
              <a:off x="5354399" y="3606707"/>
              <a:ext cx="684686" cy="22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spcBef>
                  <a:spcPct val="0"/>
                </a:spcBef>
              </a:pPr>
              <a:r>
                <a:rPr lang="en-US" altLang="en-US" sz="1400" dirty="0"/>
                <a:t>Internet</a:t>
              </a:r>
            </a:p>
          </p:txBody>
        </p:sp>
        <p:sp>
          <p:nvSpPr>
            <p:cNvPr id="12" name="Line 52">
              <a:extLst>
                <a:ext uri="{FF2B5EF4-FFF2-40B4-BE49-F238E27FC236}">
                  <a16:creationId xmlns:a16="http://schemas.microsoft.com/office/drawing/2014/main" id="{23A6967F-6820-405C-8D26-5B9F92F00871}"/>
                </a:ext>
              </a:extLst>
            </p:cNvPr>
            <p:cNvSpPr>
              <a:spLocks noChangeShapeType="1"/>
            </p:cNvSpPr>
            <p:nvPr/>
          </p:nvSpPr>
          <p:spPr bwMode="auto">
            <a:xfrm>
              <a:off x="4579938" y="4017869"/>
              <a:ext cx="221138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457200"/>
              <a:endParaRPr lang="en-US" sz="1600">
                <a:latin typeface="Calibri"/>
              </a:endParaRPr>
            </a:p>
          </p:txBody>
        </p:sp>
        <p:sp>
          <p:nvSpPr>
            <p:cNvPr id="13" name="Text Box 53">
              <a:extLst>
                <a:ext uri="{FF2B5EF4-FFF2-40B4-BE49-F238E27FC236}">
                  <a16:creationId xmlns:a16="http://schemas.microsoft.com/office/drawing/2014/main" id="{7DD4F357-854D-456D-90A9-EEFA4076ABC3}"/>
                </a:ext>
              </a:extLst>
            </p:cNvPr>
            <p:cNvSpPr txBox="1">
              <a:spLocks noChangeArrowheads="1"/>
            </p:cNvSpPr>
            <p:nvPr/>
          </p:nvSpPr>
          <p:spPr bwMode="auto">
            <a:xfrm>
              <a:off x="8801679" y="3252075"/>
              <a:ext cx="719138" cy="529209"/>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spcBef>
                  <a:spcPct val="0"/>
                </a:spcBef>
              </a:pPr>
              <a:r>
                <a:rPr lang="en-US" altLang="en-US" sz="1400" dirty="0">
                  <a:solidFill>
                    <a:schemeClr val="bg1"/>
                  </a:solidFill>
                </a:rPr>
                <a:t>controlled</a:t>
              </a:r>
            </a:p>
            <a:p>
              <a:pPr algn="ctr" defTabSz="457200">
                <a:spcBef>
                  <a:spcPct val="0"/>
                </a:spcBef>
              </a:pPr>
              <a:r>
                <a:rPr lang="en-US" altLang="en-US" sz="1400" dirty="0">
                  <a:solidFill>
                    <a:schemeClr val="bg1"/>
                  </a:solidFill>
                </a:rPr>
                <a:t>by OS</a:t>
              </a:r>
              <a:endParaRPr lang="en-US" altLang="en-US" sz="1400" dirty="0">
                <a:solidFill>
                  <a:schemeClr val="bg1"/>
                </a:solidFill>
                <a:latin typeface="Times New Roman" panose="02020603050405020304" pitchFamily="18" charset="0"/>
              </a:endParaRPr>
            </a:p>
          </p:txBody>
        </p:sp>
        <p:sp>
          <p:nvSpPr>
            <p:cNvPr id="14" name="Text Box 56">
              <a:extLst>
                <a:ext uri="{FF2B5EF4-FFF2-40B4-BE49-F238E27FC236}">
                  <a16:creationId xmlns:a16="http://schemas.microsoft.com/office/drawing/2014/main" id="{91094606-D243-4724-B301-0BAA473137FF}"/>
                </a:ext>
              </a:extLst>
            </p:cNvPr>
            <p:cNvSpPr txBox="1">
              <a:spLocks noChangeArrowheads="1"/>
            </p:cNvSpPr>
            <p:nvPr/>
          </p:nvSpPr>
          <p:spPr bwMode="auto">
            <a:xfrm>
              <a:off x="8578850" y="2343057"/>
              <a:ext cx="960108" cy="62182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lnSpc>
                  <a:spcPct val="90000"/>
                </a:lnSpc>
                <a:spcBef>
                  <a:spcPct val="0"/>
                </a:spcBef>
              </a:pPr>
              <a:r>
                <a:rPr lang="en-US" altLang="en-US" sz="1400" dirty="0">
                  <a:solidFill>
                    <a:schemeClr val="bg1"/>
                  </a:solidFill>
                </a:rPr>
                <a:t>controlled by</a:t>
              </a:r>
            </a:p>
            <a:p>
              <a:pPr algn="ctr" defTabSz="457200">
                <a:lnSpc>
                  <a:spcPct val="90000"/>
                </a:lnSpc>
                <a:spcBef>
                  <a:spcPct val="0"/>
                </a:spcBef>
              </a:pPr>
              <a:r>
                <a:rPr lang="en-US" altLang="en-US" sz="1400" dirty="0">
                  <a:solidFill>
                    <a:schemeClr val="bg1"/>
                  </a:solidFill>
                </a:rPr>
                <a:t>App developer</a:t>
              </a:r>
            </a:p>
          </p:txBody>
        </p:sp>
        <p:sp>
          <p:nvSpPr>
            <p:cNvPr id="15" name="Freeform 45">
              <a:extLst>
                <a:ext uri="{FF2B5EF4-FFF2-40B4-BE49-F238E27FC236}">
                  <a16:creationId xmlns:a16="http://schemas.microsoft.com/office/drawing/2014/main" id="{2D96EB5E-8684-4E18-8E28-37AB982457E9}"/>
                </a:ext>
              </a:extLst>
            </p:cNvPr>
            <p:cNvSpPr>
              <a:spLocks/>
            </p:cNvSpPr>
            <p:nvPr/>
          </p:nvSpPr>
          <p:spPr bwMode="auto">
            <a:xfrm>
              <a:off x="2395538" y="2241458"/>
              <a:ext cx="758825" cy="1997075"/>
            </a:xfrm>
            <a:custGeom>
              <a:avLst/>
              <a:gdLst>
                <a:gd name="T0" fmla="*/ 0 w 478"/>
                <a:gd name="T1" fmla="*/ 2147483647 h 1258"/>
                <a:gd name="T2" fmla="*/ 2147483647 w 478"/>
                <a:gd name="T3" fmla="*/ 0 h 1258"/>
                <a:gd name="T4" fmla="*/ 2147483647 w 478"/>
                <a:gd name="T5" fmla="*/ 2147483647 h 1258"/>
                <a:gd name="T6" fmla="*/ 2147483647 w 478"/>
                <a:gd name="T7" fmla="*/ 2147483647 h 1258"/>
                <a:gd name="T8" fmla="*/ 0 w 478"/>
                <a:gd name="T9" fmla="*/ 2147483647 h 1258"/>
                <a:gd name="T10" fmla="*/ 0 60000 65536"/>
                <a:gd name="T11" fmla="*/ 0 60000 65536"/>
                <a:gd name="T12" fmla="*/ 0 60000 65536"/>
                <a:gd name="T13" fmla="*/ 0 60000 65536"/>
                <a:gd name="T14" fmla="*/ 0 60000 65536"/>
                <a:gd name="T15" fmla="*/ 0 w 478"/>
                <a:gd name="T16" fmla="*/ 0 h 1258"/>
                <a:gd name="T17" fmla="*/ 478 w 478"/>
                <a:gd name="T18" fmla="*/ 1258 h 1258"/>
              </a:gdLst>
              <a:ahLst/>
              <a:cxnLst>
                <a:cxn ang="T10">
                  <a:pos x="T0" y="T1"/>
                </a:cxn>
                <a:cxn ang="T11">
                  <a:pos x="T2" y="T3"/>
                </a:cxn>
                <a:cxn ang="T12">
                  <a:pos x="T4" y="T5"/>
                </a:cxn>
                <a:cxn ang="T13">
                  <a:pos x="T6" y="T7"/>
                </a:cxn>
                <a:cxn ang="T14">
                  <a:pos x="T8" y="T9"/>
                </a:cxn>
              </a:cxnLst>
              <a:rect l="T15" t="T16" r="T17" b="T18"/>
              <a:pathLst>
                <a:path w="478" h="1258">
                  <a:moveTo>
                    <a:pt x="0" y="1040"/>
                  </a:moveTo>
                  <a:lnTo>
                    <a:pt x="478" y="0"/>
                  </a:lnTo>
                  <a:lnTo>
                    <a:pt x="472" y="1258"/>
                  </a:lnTo>
                  <a:lnTo>
                    <a:pt x="41" y="1246"/>
                  </a:lnTo>
                  <a:lnTo>
                    <a:pt x="0" y="1040"/>
                  </a:lnTo>
                  <a:close/>
                </a:path>
              </a:pathLst>
            </a:custGeom>
            <a:gradFill rotWithShape="1">
              <a:gsLst>
                <a:gs pos="0">
                  <a:schemeClr val="bg1"/>
                </a:gs>
                <a:gs pos="100000">
                  <a:schemeClr val="folHlink"/>
                </a:gs>
              </a:gsLst>
              <a:lin ang="0" scaled="1"/>
            </a:gradFill>
            <a:ln w="9525">
              <a:solidFill>
                <a:srgbClr val="DDDDDD"/>
              </a:solidFill>
              <a:round/>
              <a:headEnd/>
              <a:tailEnd/>
            </a:ln>
          </p:spPr>
          <p:txBody>
            <a:bodyPr/>
            <a:lstStyle/>
            <a:p>
              <a:pPr defTabSz="457200"/>
              <a:endParaRPr lang="en-US" sz="1600">
                <a:latin typeface="Calibri"/>
              </a:endParaRPr>
            </a:p>
          </p:txBody>
        </p:sp>
        <p:sp>
          <p:nvSpPr>
            <p:cNvPr id="16" name="Rectangle 23">
              <a:extLst>
                <a:ext uri="{FF2B5EF4-FFF2-40B4-BE49-F238E27FC236}">
                  <a16:creationId xmlns:a16="http://schemas.microsoft.com/office/drawing/2014/main" id="{143435F2-0AAB-48A8-8132-350837BC151D}"/>
                </a:ext>
              </a:extLst>
            </p:cNvPr>
            <p:cNvSpPr>
              <a:spLocks noChangeArrowheads="1"/>
            </p:cNvSpPr>
            <p:nvPr/>
          </p:nvSpPr>
          <p:spPr bwMode="auto">
            <a:xfrm>
              <a:off x="3198813" y="2197007"/>
              <a:ext cx="1296987"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defTabSz="457200">
                <a:spcBef>
                  <a:spcPct val="0"/>
                </a:spcBef>
              </a:pPr>
              <a:endParaRPr lang="en-US" altLang="en-US">
                <a:latin typeface="Times New Roman" panose="02020603050405020304" pitchFamily="18" charset="0"/>
              </a:endParaRPr>
            </a:p>
          </p:txBody>
        </p:sp>
        <p:sp>
          <p:nvSpPr>
            <p:cNvPr id="17" name="Rectangle 24">
              <a:extLst>
                <a:ext uri="{FF2B5EF4-FFF2-40B4-BE49-F238E27FC236}">
                  <a16:creationId xmlns:a16="http://schemas.microsoft.com/office/drawing/2014/main" id="{55FDEB7B-37A8-4258-AA92-8374AB51A779}"/>
                </a:ext>
              </a:extLst>
            </p:cNvPr>
            <p:cNvSpPr>
              <a:spLocks noChangeArrowheads="1"/>
            </p:cNvSpPr>
            <p:nvPr/>
          </p:nvSpPr>
          <p:spPr bwMode="auto">
            <a:xfrm>
              <a:off x="3160713" y="2250982"/>
              <a:ext cx="1273175" cy="1979612"/>
            </a:xfrm>
            <a:prstGeom prst="rect">
              <a:avLst/>
            </a:prstGeom>
            <a:solidFill>
              <a:schemeClr val="bg1"/>
            </a:solidFill>
            <a:ln w="2857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defTabSz="457200">
                <a:spcBef>
                  <a:spcPct val="0"/>
                </a:spcBef>
              </a:pPr>
              <a:endParaRPr lang="en-US" altLang="en-US">
                <a:latin typeface="Times New Roman" panose="02020603050405020304" pitchFamily="18" charset="0"/>
              </a:endParaRPr>
            </a:p>
          </p:txBody>
        </p:sp>
        <p:sp>
          <p:nvSpPr>
            <p:cNvPr id="18" name="Line 25">
              <a:extLst>
                <a:ext uri="{FF2B5EF4-FFF2-40B4-BE49-F238E27FC236}">
                  <a16:creationId xmlns:a16="http://schemas.microsoft.com/office/drawing/2014/main" id="{EAEB16C5-E28D-4F50-B2A9-99F2005727E7}"/>
                </a:ext>
              </a:extLst>
            </p:cNvPr>
            <p:cNvSpPr>
              <a:spLocks noChangeShapeType="1"/>
            </p:cNvSpPr>
            <p:nvPr/>
          </p:nvSpPr>
          <p:spPr bwMode="auto">
            <a:xfrm>
              <a:off x="3170237" y="3011395"/>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en-US" sz="1600">
                <a:latin typeface="Calibri"/>
              </a:endParaRPr>
            </a:p>
          </p:txBody>
        </p:sp>
        <p:sp>
          <p:nvSpPr>
            <p:cNvPr id="19" name="Text Box 26">
              <a:extLst>
                <a:ext uri="{FF2B5EF4-FFF2-40B4-BE49-F238E27FC236}">
                  <a16:creationId xmlns:a16="http://schemas.microsoft.com/office/drawing/2014/main" id="{93DCE76B-C667-41EE-BE4E-4844143BE8A1}"/>
                </a:ext>
              </a:extLst>
            </p:cNvPr>
            <p:cNvSpPr txBox="1">
              <a:spLocks noChangeArrowheads="1"/>
            </p:cNvSpPr>
            <p:nvPr/>
          </p:nvSpPr>
          <p:spPr bwMode="auto">
            <a:xfrm>
              <a:off x="3127375" y="3072359"/>
              <a:ext cx="1317625" cy="19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lnSpc>
                  <a:spcPct val="110000"/>
                </a:lnSpc>
                <a:spcBef>
                  <a:spcPct val="0"/>
                </a:spcBef>
              </a:pPr>
              <a:r>
                <a:rPr lang="en-US" altLang="en-US" sz="1200" dirty="0">
                  <a:latin typeface="Tahoma" panose="020B0604030504040204" pitchFamily="34" charset="0"/>
                </a:rPr>
                <a:t>transport</a:t>
              </a:r>
            </a:p>
          </p:txBody>
        </p:sp>
        <p:sp>
          <p:nvSpPr>
            <p:cNvPr id="20" name="Line 27">
              <a:extLst>
                <a:ext uri="{FF2B5EF4-FFF2-40B4-BE49-F238E27FC236}">
                  <a16:creationId xmlns:a16="http://schemas.microsoft.com/office/drawing/2014/main" id="{87E58740-AD42-4522-B103-93346A1E15FA}"/>
                </a:ext>
              </a:extLst>
            </p:cNvPr>
            <p:cNvSpPr>
              <a:spLocks noChangeShapeType="1"/>
            </p:cNvSpPr>
            <p:nvPr/>
          </p:nvSpPr>
          <p:spPr bwMode="auto">
            <a:xfrm>
              <a:off x="3178174" y="333207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en-US" sz="1600">
                <a:latin typeface="Calibri"/>
              </a:endParaRPr>
            </a:p>
          </p:txBody>
        </p:sp>
        <p:sp>
          <p:nvSpPr>
            <p:cNvPr id="21" name="Line 28">
              <a:extLst>
                <a:ext uri="{FF2B5EF4-FFF2-40B4-BE49-F238E27FC236}">
                  <a16:creationId xmlns:a16="http://schemas.microsoft.com/office/drawing/2014/main" id="{20EFF3EE-2073-4C62-9326-67F1B83C022A}"/>
                </a:ext>
              </a:extLst>
            </p:cNvPr>
            <p:cNvSpPr>
              <a:spLocks noChangeShapeType="1"/>
            </p:cNvSpPr>
            <p:nvPr/>
          </p:nvSpPr>
          <p:spPr bwMode="auto">
            <a:xfrm>
              <a:off x="3163887" y="364163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en-US" sz="1600">
                <a:latin typeface="Calibri"/>
              </a:endParaRPr>
            </a:p>
          </p:txBody>
        </p:sp>
        <p:sp>
          <p:nvSpPr>
            <p:cNvPr id="22" name="Line 29">
              <a:extLst>
                <a:ext uri="{FF2B5EF4-FFF2-40B4-BE49-F238E27FC236}">
                  <a16:creationId xmlns:a16="http://schemas.microsoft.com/office/drawing/2014/main" id="{23FCAD6D-F63F-4019-BD9C-2BC0040E5523}"/>
                </a:ext>
              </a:extLst>
            </p:cNvPr>
            <p:cNvSpPr>
              <a:spLocks noChangeShapeType="1"/>
            </p:cNvSpPr>
            <p:nvPr/>
          </p:nvSpPr>
          <p:spPr bwMode="auto">
            <a:xfrm>
              <a:off x="3163887" y="392738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en-US" sz="1600">
                <a:latin typeface="Calibri"/>
              </a:endParaRPr>
            </a:p>
          </p:txBody>
        </p:sp>
        <p:sp>
          <p:nvSpPr>
            <p:cNvPr id="23" name="Text Box 26">
              <a:extLst>
                <a:ext uri="{FF2B5EF4-FFF2-40B4-BE49-F238E27FC236}">
                  <a16:creationId xmlns:a16="http://schemas.microsoft.com/office/drawing/2014/main" id="{06B3B606-3ADE-4A07-95F6-1CB26C006DC8}"/>
                </a:ext>
              </a:extLst>
            </p:cNvPr>
            <p:cNvSpPr txBox="1">
              <a:spLocks noChangeArrowheads="1"/>
            </p:cNvSpPr>
            <p:nvPr/>
          </p:nvSpPr>
          <p:spPr bwMode="auto">
            <a:xfrm>
              <a:off x="3162300" y="2241457"/>
              <a:ext cx="1317625" cy="19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lnSpc>
                  <a:spcPct val="110000"/>
                </a:lnSpc>
                <a:spcBef>
                  <a:spcPct val="0"/>
                </a:spcBef>
              </a:pPr>
              <a:r>
                <a:rPr lang="en-US" altLang="en-US" sz="1200">
                  <a:latin typeface="Tahoma" panose="020B0604030504040204" pitchFamily="34" charset="0"/>
                </a:rPr>
                <a:t>application</a:t>
              </a:r>
            </a:p>
          </p:txBody>
        </p:sp>
        <p:sp>
          <p:nvSpPr>
            <p:cNvPr id="24" name="Text Box 26">
              <a:extLst>
                <a:ext uri="{FF2B5EF4-FFF2-40B4-BE49-F238E27FC236}">
                  <a16:creationId xmlns:a16="http://schemas.microsoft.com/office/drawing/2014/main" id="{8032C059-9BA6-4CA4-B399-ADE0ED776DB6}"/>
                </a:ext>
              </a:extLst>
            </p:cNvPr>
            <p:cNvSpPr txBox="1">
              <a:spLocks noChangeArrowheads="1"/>
            </p:cNvSpPr>
            <p:nvPr/>
          </p:nvSpPr>
          <p:spPr bwMode="auto">
            <a:xfrm>
              <a:off x="3117850" y="3968683"/>
              <a:ext cx="1317625" cy="19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lnSpc>
                  <a:spcPct val="110000"/>
                </a:lnSpc>
                <a:spcBef>
                  <a:spcPct val="0"/>
                </a:spcBef>
              </a:pPr>
              <a:r>
                <a:rPr lang="en-US" altLang="en-US" sz="1200" dirty="0">
                  <a:latin typeface="Tahoma" panose="020B0604030504040204" pitchFamily="34" charset="0"/>
                </a:rPr>
                <a:t>physical</a:t>
              </a:r>
            </a:p>
          </p:txBody>
        </p:sp>
        <p:sp>
          <p:nvSpPr>
            <p:cNvPr id="25" name="Text Box 26">
              <a:extLst>
                <a:ext uri="{FF2B5EF4-FFF2-40B4-BE49-F238E27FC236}">
                  <a16:creationId xmlns:a16="http://schemas.microsoft.com/office/drawing/2014/main" id="{597B97EF-4CD6-42D6-A55E-0F8CE7301459}"/>
                </a:ext>
              </a:extLst>
            </p:cNvPr>
            <p:cNvSpPr txBox="1">
              <a:spLocks noChangeArrowheads="1"/>
            </p:cNvSpPr>
            <p:nvPr/>
          </p:nvSpPr>
          <p:spPr bwMode="auto">
            <a:xfrm>
              <a:off x="3136900" y="3682932"/>
              <a:ext cx="1317625" cy="19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lnSpc>
                  <a:spcPct val="110000"/>
                </a:lnSpc>
                <a:spcBef>
                  <a:spcPct val="0"/>
                </a:spcBef>
              </a:pPr>
              <a:r>
                <a:rPr lang="en-US" altLang="en-US" sz="1200">
                  <a:latin typeface="Tahoma" panose="020B0604030504040204" pitchFamily="34" charset="0"/>
                </a:rPr>
                <a:t>link</a:t>
              </a:r>
            </a:p>
          </p:txBody>
        </p:sp>
        <p:sp>
          <p:nvSpPr>
            <p:cNvPr id="26" name="Text Box 26">
              <a:extLst>
                <a:ext uri="{FF2B5EF4-FFF2-40B4-BE49-F238E27FC236}">
                  <a16:creationId xmlns:a16="http://schemas.microsoft.com/office/drawing/2014/main" id="{1ECA2124-FD2A-428B-9E1E-A2EF5A485FE4}"/>
                </a:ext>
              </a:extLst>
            </p:cNvPr>
            <p:cNvSpPr txBox="1">
              <a:spLocks noChangeArrowheads="1"/>
            </p:cNvSpPr>
            <p:nvPr/>
          </p:nvSpPr>
          <p:spPr bwMode="auto">
            <a:xfrm>
              <a:off x="3127375" y="3387658"/>
              <a:ext cx="1317625" cy="19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lnSpc>
                  <a:spcPct val="110000"/>
                </a:lnSpc>
                <a:spcBef>
                  <a:spcPct val="0"/>
                </a:spcBef>
              </a:pPr>
              <a:r>
                <a:rPr lang="en-US" altLang="en-US" sz="1200" dirty="0">
                  <a:latin typeface="Tahoma" panose="020B0604030504040204" pitchFamily="34" charset="0"/>
                </a:rPr>
                <a:t>network</a:t>
              </a:r>
            </a:p>
          </p:txBody>
        </p:sp>
        <p:sp>
          <p:nvSpPr>
            <p:cNvPr id="27" name="Oval 57">
              <a:extLst>
                <a:ext uri="{FF2B5EF4-FFF2-40B4-BE49-F238E27FC236}">
                  <a16:creationId xmlns:a16="http://schemas.microsoft.com/office/drawing/2014/main" id="{6726E6B8-FB1C-4C29-A629-E186552C13DE}"/>
                </a:ext>
              </a:extLst>
            </p:cNvPr>
            <p:cNvSpPr>
              <a:spLocks noChangeArrowheads="1"/>
            </p:cNvSpPr>
            <p:nvPr/>
          </p:nvSpPr>
          <p:spPr bwMode="auto">
            <a:xfrm>
              <a:off x="3295649" y="2516094"/>
              <a:ext cx="990600" cy="304800"/>
            </a:xfrm>
            <a:prstGeom prst="ellipse">
              <a:avLst/>
            </a:prstGeom>
            <a:solidFill>
              <a:srgbClr val="CCFFFF"/>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spcBef>
                  <a:spcPct val="0"/>
                </a:spcBef>
              </a:pPr>
              <a:r>
                <a:rPr lang="en-US" altLang="en-US" sz="1400">
                  <a:solidFill>
                    <a:schemeClr val="bg1"/>
                  </a:solidFill>
                </a:rPr>
                <a:t>process</a:t>
              </a:r>
            </a:p>
          </p:txBody>
        </p:sp>
        <p:grpSp>
          <p:nvGrpSpPr>
            <p:cNvPr id="28" name="Group 58">
              <a:extLst>
                <a:ext uri="{FF2B5EF4-FFF2-40B4-BE49-F238E27FC236}">
                  <a16:creationId xmlns:a16="http://schemas.microsoft.com/office/drawing/2014/main" id="{41A3868B-D42C-4E18-97EC-D783A8B75DF6}"/>
                </a:ext>
              </a:extLst>
            </p:cNvPr>
            <p:cNvGrpSpPr>
              <a:grpSpLocks/>
            </p:cNvGrpSpPr>
            <p:nvPr/>
          </p:nvGrpSpPr>
          <p:grpSpPr bwMode="auto">
            <a:xfrm>
              <a:off x="3518093" y="2862932"/>
              <a:ext cx="546100" cy="225425"/>
              <a:chOff x="1275" y="2518"/>
              <a:chExt cx="260" cy="100"/>
            </a:xfrm>
          </p:grpSpPr>
          <p:sp>
            <p:nvSpPr>
              <p:cNvPr id="58" name="Rectangle 59">
                <a:extLst>
                  <a:ext uri="{FF2B5EF4-FFF2-40B4-BE49-F238E27FC236}">
                    <a16:creationId xmlns:a16="http://schemas.microsoft.com/office/drawing/2014/main" id="{914C7CD7-85EE-44BB-A85E-092B772830FF}"/>
                  </a:ext>
                </a:extLst>
              </p:cNvPr>
              <p:cNvSpPr>
                <a:spLocks noChangeArrowheads="1"/>
              </p:cNvSpPr>
              <p:nvPr/>
            </p:nvSpPr>
            <p:spPr bwMode="auto">
              <a:xfrm>
                <a:off x="1275" y="2518"/>
                <a:ext cx="260" cy="100"/>
              </a:xfrm>
              <a:prstGeom prst="rect">
                <a:avLst/>
              </a:prstGeom>
              <a:solidFill>
                <a:srgbClr val="FFFF00"/>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defTabSz="457200"/>
                <a:endParaRPr lang="en-US" altLang="en-US" sz="1800"/>
              </a:p>
            </p:txBody>
          </p:sp>
          <p:sp>
            <p:nvSpPr>
              <p:cNvPr id="59" name="Rectangle 60">
                <a:extLst>
                  <a:ext uri="{FF2B5EF4-FFF2-40B4-BE49-F238E27FC236}">
                    <a16:creationId xmlns:a16="http://schemas.microsoft.com/office/drawing/2014/main" id="{B85D074C-90B9-43C9-8E7C-4DBDF6E9CA70}"/>
                  </a:ext>
                </a:extLst>
              </p:cNvPr>
              <p:cNvSpPr>
                <a:spLocks noChangeArrowheads="1"/>
              </p:cNvSpPr>
              <p:nvPr/>
            </p:nvSpPr>
            <p:spPr bwMode="auto">
              <a:xfrm>
                <a:off x="1326" y="2531"/>
                <a:ext cx="156" cy="76"/>
              </a:xfrm>
              <a:prstGeom prst="rect">
                <a:avLst/>
              </a:prstGeom>
              <a:solidFill>
                <a:schemeClr val="bg1"/>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defTabSz="457200"/>
                <a:endParaRPr lang="en-US" altLang="en-US" sz="1800"/>
              </a:p>
            </p:txBody>
          </p:sp>
          <p:sp>
            <p:nvSpPr>
              <p:cNvPr id="60" name="Rectangle 61">
                <a:extLst>
                  <a:ext uri="{FF2B5EF4-FFF2-40B4-BE49-F238E27FC236}">
                    <a16:creationId xmlns:a16="http://schemas.microsoft.com/office/drawing/2014/main" id="{850D0736-79DD-4A39-9091-8C1DB4ACB9BE}"/>
                  </a:ext>
                </a:extLst>
              </p:cNvPr>
              <p:cNvSpPr>
                <a:spLocks noChangeArrowheads="1"/>
              </p:cNvSpPr>
              <p:nvPr/>
            </p:nvSpPr>
            <p:spPr bwMode="auto">
              <a:xfrm>
                <a:off x="1491" y="2576"/>
                <a:ext cx="27" cy="27"/>
              </a:xfrm>
              <a:prstGeom prst="rect">
                <a:avLst/>
              </a:prstGeom>
              <a:solidFill>
                <a:srgbClr val="CC9900"/>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defTabSz="457200"/>
                <a:endParaRPr lang="en-US" altLang="en-US" sz="1800"/>
              </a:p>
            </p:txBody>
          </p:sp>
          <p:sp>
            <p:nvSpPr>
              <p:cNvPr id="61" name="Rectangle 62">
                <a:extLst>
                  <a:ext uri="{FF2B5EF4-FFF2-40B4-BE49-F238E27FC236}">
                    <a16:creationId xmlns:a16="http://schemas.microsoft.com/office/drawing/2014/main" id="{141FB398-CF9A-4B36-A794-7E3BA6B269ED}"/>
                  </a:ext>
                </a:extLst>
              </p:cNvPr>
              <p:cNvSpPr>
                <a:spLocks noChangeArrowheads="1"/>
              </p:cNvSpPr>
              <p:nvPr/>
            </p:nvSpPr>
            <p:spPr bwMode="auto">
              <a:xfrm>
                <a:off x="1286" y="2577"/>
                <a:ext cx="26" cy="27"/>
              </a:xfrm>
              <a:prstGeom prst="rect">
                <a:avLst/>
              </a:prstGeom>
              <a:solidFill>
                <a:srgbClr val="CC9900"/>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defTabSz="457200"/>
                <a:endParaRPr lang="en-US" altLang="en-US" sz="1800"/>
              </a:p>
            </p:txBody>
          </p:sp>
        </p:grpSp>
        <p:sp>
          <p:nvSpPr>
            <p:cNvPr id="29" name="Rectangle 23">
              <a:extLst>
                <a:ext uri="{FF2B5EF4-FFF2-40B4-BE49-F238E27FC236}">
                  <a16:creationId xmlns:a16="http://schemas.microsoft.com/office/drawing/2014/main" id="{2E4723F5-CF6D-4123-B049-BD8CE888F00B}"/>
                </a:ext>
              </a:extLst>
            </p:cNvPr>
            <p:cNvSpPr>
              <a:spLocks noChangeArrowheads="1"/>
            </p:cNvSpPr>
            <p:nvPr/>
          </p:nvSpPr>
          <p:spPr bwMode="auto">
            <a:xfrm>
              <a:off x="6861174" y="2168432"/>
              <a:ext cx="1296988"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defTabSz="457200">
                <a:spcBef>
                  <a:spcPct val="0"/>
                </a:spcBef>
              </a:pPr>
              <a:endParaRPr lang="en-US" altLang="en-US">
                <a:latin typeface="Times New Roman" panose="02020603050405020304" pitchFamily="18" charset="0"/>
              </a:endParaRPr>
            </a:p>
          </p:txBody>
        </p:sp>
        <p:sp>
          <p:nvSpPr>
            <p:cNvPr id="30" name="Rectangle 24">
              <a:extLst>
                <a:ext uri="{FF2B5EF4-FFF2-40B4-BE49-F238E27FC236}">
                  <a16:creationId xmlns:a16="http://schemas.microsoft.com/office/drawing/2014/main" id="{FF64CE31-1198-44ED-B9F1-401B6B1D76E0}"/>
                </a:ext>
              </a:extLst>
            </p:cNvPr>
            <p:cNvSpPr>
              <a:spLocks noChangeArrowheads="1"/>
            </p:cNvSpPr>
            <p:nvPr/>
          </p:nvSpPr>
          <p:spPr bwMode="auto">
            <a:xfrm>
              <a:off x="6823075" y="2222407"/>
              <a:ext cx="1273175" cy="1979612"/>
            </a:xfrm>
            <a:prstGeom prst="rect">
              <a:avLst/>
            </a:prstGeom>
            <a:solidFill>
              <a:schemeClr val="bg1"/>
            </a:solidFill>
            <a:ln w="2857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defTabSz="457200">
                <a:spcBef>
                  <a:spcPct val="0"/>
                </a:spcBef>
              </a:pPr>
              <a:endParaRPr lang="en-US" altLang="en-US">
                <a:latin typeface="Times New Roman" panose="02020603050405020304" pitchFamily="18" charset="0"/>
              </a:endParaRPr>
            </a:p>
          </p:txBody>
        </p:sp>
        <p:sp>
          <p:nvSpPr>
            <p:cNvPr id="31" name="Line 25">
              <a:extLst>
                <a:ext uri="{FF2B5EF4-FFF2-40B4-BE49-F238E27FC236}">
                  <a16:creationId xmlns:a16="http://schemas.microsoft.com/office/drawing/2014/main" id="{41BBB3DE-CC48-43EA-92B4-8785EEDE15C9}"/>
                </a:ext>
              </a:extLst>
            </p:cNvPr>
            <p:cNvSpPr>
              <a:spLocks noChangeShapeType="1"/>
            </p:cNvSpPr>
            <p:nvPr/>
          </p:nvSpPr>
          <p:spPr bwMode="auto">
            <a:xfrm>
              <a:off x="6832599" y="298282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en-US" sz="1600">
                <a:latin typeface="Calibri"/>
              </a:endParaRPr>
            </a:p>
          </p:txBody>
        </p:sp>
        <p:sp>
          <p:nvSpPr>
            <p:cNvPr id="32" name="Text Box 26">
              <a:extLst>
                <a:ext uri="{FF2B5EF4-FFF2-40B4-BE49-F238E27FC236}">
                  <a16:creationId xmlns:a16="http://schemas.microsoft.com/office/drawing/2014/main" id="{F1F25FBD-3F69-46AA-A590-B5E546BFB37C}"/>
                </a:ext>
              </a:extLst>
            </p:cNvPr>
            <p:cNvSpPr txBox="1">
              <a:spLocks noChangeArrowheads="1"/>
            </p:cNvSpPr>
            <p:nvPr/>
          </p:nvSpPr>
          <p:spPr bwMode="auto">
            <a:xfrm>
              <a:off x="6789738" y="3052702"/>
              <a:ext cx="1317625" cy="19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lnSpc>
                  <a:spcPct val="110000"/>
                </a:lnSpc>
                <a:spcBef>
                  <a:spcPct val="0"/>
                </a:spcBef>
              </a:pPr>
              <a:r>
                <a:rPr lang="en-US" altLang="en-US" sz="1200" dirty="0">
                  <a:latin typeface="Tahoma" panose="020B0604030504040204" pitchFamily="34" charset="0"/>
                </a:rPr>
                <a:t>transport</a:t>
              </a:r>
            </a:p>
          </p:txBody>
        </p:sp>
        <p:sp>
          <p:nvSpPr>
            <p:cNvPr id="33" name="Line 27">
              <a:extLst>
                <a:ext uri="{FF2B5EF4-FFF2-40B4-BE49-F238E27FC236}">
                  <a16:creationId xmlns:a16="http://schemas.microsoft.com/office/drawing/2014/main" id="{D7E3E831-4505-4B62-A88C-A69D811DFD47}"/>
                </a:ext>
              </a:extLst>
            </p:cNvPr>
            <p:cNvSpPr>
              <a:spLocks noChangeShapeType="1"/>
            </p:cNvSpPr>
            <p:nvPr/>
          </p:nvSpPr>
          <p:spPr bwMode="auto">
            <a:xfrm>
              <a:off x="6840537" y="3303495"/>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en-US" sz="1600">
                <a:latin typeface="Calibri"/>
              </a:endParaRPr>
            </a:p>
          </p:txBody>
        </p:sp>
        <p:sp>
          <p:nvSpPr>
            <p:cNvPr id="34" name="Line 28">
              <a:extLst>
                <a:ext uri="{FF2B5EF4-FFF2-40B4-BE49-F238E27FC236}">
                  <a16:creationId xmlns:a16="http://schemas.microsoft.com/office/drawing/2014/main" id="{E7CBB5E8-6402-473E-B120-FD9E15D34CE9}"/>
                </a:ext>
              </a:extLst>
            </p:cNvPr>
            <p:cNvSpPr>
              <a:spLocks noChangeShapeType="1"/>
            </p:cNvSpPr>
            <p:nvPr/>
          </p:nvSpPr>
          <p:spPr bwMode="auto">
            <a:xfrm>
              <a:off x="6826249" y="361305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en-US" sz="1600">
                <a:latin typeface="Calibri"/>
              </a:endParaRPr>
            </a:p>
          </p:txBody>
        </p:sp>
        <p:sp>
          <p:nvSpPr>
            <p:cNvPr id="35" name="Line 29">
              <a:extLst>
                <a:ext uri="{FF2B5EF4-FFF2-40B4-BE49-F238E27FC236}">
                  <a16:creationId xmlns:a16="http://schemas.microsoft.com/office/drawing/2014/main" id="{73102567-3E64-46C2-97F1-6721DA399E10}"/>
                </a:ext>
              </a:extLst>
            </p:cNvPr>
            <p:cNvSpPr>
              <a:spLocks noChangeShapeType="1"/>
            </p:cNvSpPr>
            <p:nvPr/>
          </p:nvSpPr>
          <p:spPr bwMode="auto">
            <a:xfrm>
              <a:off x="6826249" y="389880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en-US" sz="1600">
                <a:latin typeface="Calibri"/>
              </a:endParaRPr>
            </a:p>
          </p:txBody>
        </p:sp>
        <p:sp>
          <p:nvSpPr>
            <p:cNvPr id="36" name="Text Box 26">
              <a:extLst>
                <a:ext uri="{FF2B5EF4-FFF2-40B4-BE49-F238E27FC236}">
                  <a16:creationId xmlns:a16="http://schemas.microsoft.com/office/drawing/2014/main" id="{223A14C5-91A4-4C5F-B4C3-5F8379F5BBCA}"/>
                </a:ext>
              </a:extLst>
            </p:cNvPr>
            <p:cNvSpPr txBox="1">
              <a:spLocks noChangeArrowheads="1"/>
            </p:cNvSpPr>
            <p:nvPr/>
          </p:nvSpPr>
          <p:spPr bwMode="auto">
            <a:xfrm>
              <a:off x="6824663" y="2212882"/>
              <a:ext cx="1317625" cy="19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lnSpc>
                  <a:spcPct val="110000"/>
                </a:lnSpc>
                <a:spcBef>
                  <a:spcPct val="0"/>
                </a:spcBef>
              </a:pPr>
              <a:r>
                <a:rPr lang="en-US" altLang="en-US" sz="1200" dirty="0">
                  <a:latin typeface="Tahoma" panose="020B0604030504040204" pitchFamily="34" charset="0"/>
                </a:rPr>
                <a:t>application</a:t>
              </a:r>
            </a:p>
          </p:txBody>
        </p:sp>
        <p:sp>
          <p:nvSpPr>
            <p:cNvPr id="37" name="Text Box 26">
              <a:extLst>
                <a:ext uri="{FF2B5EF4-FFF2-40B4-BE49-F238E27FC236}">
                  <a16:creationId xmlns:a16="http://schemas.microsoft.com/office/drawing/2014/main" id="{3832B258-C491-46B2-9BAB-E4241D40ECEB}"/>
                </a:ext>
              </a:extLst>
            </p:cNvPr>
            <p:cNvSpPr txBox="1">
              <a:spLocks noChangeArrowheads="1"/>
            </p:cNvSpPr>
            <p:nvPr/>
          </p:nvSpPr>
          <p:spPr bwMode="auto">
            <a:xfrm>
              <a:off x="6780213" y="3948843"/>
              <a:ext cx="1317625" cy="19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lnSpc>
                  <a:spcPct val="110000"/>
                </a:lnSpc>
                <a:spcBef>
                  <a:spcPct val="0"/>
                </a:spcBef>
              </a:pPr>
              <a:r>
                <a:rPr lang="en-US" altLang="en-US" sz="1200">
                  <a:latin typeface="Tahoma" panose="020B0604030504040204" pitchFamily="34" charset="0"/>
                </a:rPr>
                <a:t>physical</a:t>
              </a:r>
            </a:p>
          </p:txBody>
        </p:sp>
        <p:sp>
          <p:nvSpPr>
            <p:cNvPr id="38" name="Text Box 26">
              <a:extLst>
                <a:ext uri="{FF2B5EF4-FFF2-40B4-BE49-F238E27FC236}">
                  <a16:creationId xmlns:a16="http://schemas.microsoft.com/office/drawing/2014/main" id="{D76246D3-D1B7-43EA-ADEC-C169CE490E8A}"/>
                </a:ext>
              </a:extLst>
            </p:cNvPr>
            <p:cNvSpPr txBox="1">
              <a:spLocks noChangeArrowheads="1"/>
            </p:cNvSpPr>
            <p:nvPr/>
          </p:nvSpPr>
          <p:spPr bwMode="auto">
            <a:xfrm>
              <a:off x="6799263" y="3654358"/>
              <a:ext cx="1317625" cy="19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lnSpc>
                  <a:spcPct val="110000"/>
                </a:lnSpc>
                <a:spcBef>
                  <a:spcPct val="0"/>
                </a:spcBef>
              </a:pPr>
              <a:r>
                <a:rPr lang="en-US" altLang="en-US" sz="1200">
                  <a:latin typeface="Tahoma" panose="020B0604030504040204" pitchFamily="34" charset="0"/>
                </a:rPr>
                <a:t>link</a:t>
              </a:r>
            </a:p>
          </p:txBody>
        </p:sp>
        <p:sp>
          <p:nvSpPr>
            <p:cNvPr id="39" name="Text Box 26">
              <a:extLst>
                <a:ext uri="{FF2B5EF4-FFF2-40B4-BE49-F238E27FC236}">
                  <a16:creationId xmlns:a16="http://schemas.microsoft.com/office/drawing/2014/main" id="{5A1D62F8-9447-4028-8B9E-7ECBFAF0821C}"/>
                </a:ext>
              </a:extLst>
            </p:cNvPr>
            <p:cNvSpPr txBox="1">
              <a:spLocks noChangeArrowheads="1"/>
            </p:cNvSpPr>
            <p:nvPr/>
          </p:nvSpPr>
          <p:spPr bwMode="auto">
            <a:xfrm>
              <a:off x="6789738" y="3350349"/>
              <a:ext cx="1317625" cy="19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lnSpc>
                  <a:spcPct val="110000"/>
                </a:lnSpc>
                <a:spcBef>
                  <a:spcPct val="0"/>
                </a:spcBef>
              </a:pPr>
              <a:r>
                <a:rPr lang="en-US" altLang="en-US" sz="1200" dirty="0">
                  <a:latin typeface="Tahoma" panose="020B0604030504040204" pitchFamily="34" charset="0"/>
                </a:rPr>
                <a:t>network</a:t>
              </a:r>
            </a:p>
          </p:txBody>
        </p:sp>
        <p:sp>
          <p:nvSpPr>
            <p:cNvPr id="40" name="Oval 78">
              <a:extLst>
                <a:ext uri="{FF2B5EF4-FFF2-40B4-BE49-F238E27FC236}">
                  <a16:creationId xmlns:a16="http://schemas.microsoft.com/office/drawing/2014/main" id="{7CE86EB2-EA59-4393-9BDE-A6224EFD2D04}"/>
                </a:ext>
              </a:extLst>
            </p:cNvPr>
            <p:cNvSpPr>
              <a:spLocks noChangeArrowheads="1"/>
            </p:cNvSpPr>
            <p:nvPr/>
          </p:nvSpPr>
          <p:spPr bwMode="auto">
            <a:xfrm>
              <a:off x="6958012" y="2487519"/>
              <a:ext cx="990600" cy="304800"/>
            </a:xfrm>
            <a:prstGeom prst="ellipse">
              <a:avLst/>
            </a:prstGeom>
            <a:solidFill>
              <a:srgbClr val="CCFFFF"/>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spcBef>
                  <a:spcPct val="0"/>
                </a:spcBef>
              </a:pPr>
              <a:r>
                <a:rPr lang="en-US" altLang="en-US" sz="1400" dirty="0">
                  <a:solidFill>
                    <a:schemeClr val="bg1"/>
                  </a:solidFill>
                </a:rPr>
                <a:t>process</a:t>
              </a:r>
            </a:p>
          </p:txBody>
        </p:sp>
        <p:grpSp>
          <p:nvGrpSpPr>
            <p:cNvPr id="41" name="Group 79">
              <a:extLst>
                <a:ext uri="{FF2B5EF4-FFF2-40B4-BE49-F238E27FC236}">
                  <a16:creationId xmlns:a16="http://schemas.microsoft.com/office/drawing/2014/main" id="{02686DF9-ACC4-44FF-A898-1C35FD4921C0}"/>
                </a:ext>
              </a:extLst>
            </p:cNvPr>
            <p:cNvGrpSpPr>
              <a:grpSpLocks/>
            </p:cNvGrpSpPr>
            <p:nvPr/>
          </p:nvGrpSpPr>
          <p:grpSpPr bwMode="auto">
            <a:xfrm>
              <a:off x="7188858" y="2834357"/>
              <a:ext cx="546100" cy="225425"/>
              <a:chOff x="1279" y="2518"/>
              <a:chExt cx="260" cy="100"/>
            </a:xfrm>
          </p:grpSpPr>
          <p:sp>
            <p:nvSpPr>
              <p:cNvPr id="54" name="Rectangle 80">
                <a:extLst>
                  <a:ext uri="{FF2B5EF4-FFF2-40B4-BE49-F238E27FC236}">
                    <a16:creationId xmlns:a16="http://schemas.microsoft.com/office/drawing/2014/main" id="{514A71C4-8FC0-4557-8699-C38E46409C72}"/>
                  </a:ext>
                </a:extLst>
              </p:cNvPr>
              <p:cNvSpPr>
                <a:spLocks noChangeArrowheads="1"/>
              </p:cNvSpPr>
              <p:nvPr/>
            </p:nvSpPr>
            <p:spPr bwMode="auto">
              <a:xfrm>
                <a:off x="1279" y="2518"/>
                <a:ext cx="260" cy="100"/>
              </a:xfrm>
              <a:prstGeom prst="rect">
                <a:avLst/>
              </a:prstGeom>
              <a:solidFill>
                <a:srgbClr val="FFFF00"/>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defTabSz="457200"/>
                <a:endParaRPr lang="en-US" altLang="en-US" sz="1800"/>
              </a:p>
            </p:txBody>
          </p:sp>
          <p:sp>
            <p:nvSpPr>
              <p:cNvPr id="55" name="Rectangle 81">
                <a:extLst>
                  <a:ext uri="{FF2B5EF4-FFF2-40B4-BE49-F238E27FC236}">
                    <a16:creationId xmlns:a16="http://schemas.microsoft.com/office/drawing/2014/main" id="{E9371D41-14CF-445F-BAF2-86AE9523574D}"/>
                  </a:ext>
                </a:extLst>
              </p:cNvPr>
              <p:cNvSpPr>
                <a:spLocks noChangeArrowheads="1"/>
              </p:cNvSpPr>
              <p:nvPr/>
            </p:nvSpPr>
            <p:spPr bwMode="auto">
              <a:xfrm>
                <a:off x="1330" y="2531"/>
                <a:ext cx="156" cy="76"/>
              </a:xfrm>
              <a:prstGeom prst="rect">
                <a:avLst/>
              </a:prstGeom>
              <a:solidFill>
                <a:schemeClr val="bg1"/>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defTabSz="457200"/>
                <a:endParaRPr lang="en-US" altLang="en-US" sz="1800"/>
              </a:p>
            </p:txBody>
          </p:sp>
          <p:sp>
            <p:nvSpPr>
              <p:cNvPr id="56" name="Rectangle 82">
                <a:extLst>
                  <a:ext uri="{FF2B5EF4-FFF2-40B4-BE49-F238E27FC236}">
                    <a16:creationId xmlns:a16="http://schemas.microsoft.com/office/drawing/2014/main" id="{A0BA0140-0258-46CD-8EB2-0EA7102FF81A}"/>
                  </a:ext>
                </a:extLst>
              </p:cNvPr>
              <p:cNvSpPr>
                <a:spLocks noChangeArrowheads="1"/>
              </p:cNvSpPr>
              <p:nvPr/>
            </p:nvSpPr>
            <p:spPr bwMode="auto">
              <a:xfrm>
                <a:off x="1495" y="2576"/>
                <a:ext cx="27" cy="27"/>
              </a:xfrm>
              <a:prstGeom prst="rect">
                <a:avLst/>
              </a:prstGeom>
              <a:solidFill>
                <a:srgbClr val="CC9900"/>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defTabSz="457200"/>
                <a:endParaRPr lang="en-US" altLang="en-US" sz="1800"/>
              </a:p>
            </p:txBody>
          </p:sp>
          <p:sp>
            <p:nvSpPr>
              <p:cNvPr id="57" name="Rectangle 83">
                <a:extLst>
                  <a:ext uri="{FF2B5EF4-FFF2-40B4-BE49-F238E27FC236}">
                    <a16:creationId xmlns:a16="http://schemas.microsoft.com/office/drawing/2014/main" id="{2ED5B5BD-EAB6-4B27-A0FD-003CDF424CE8}"/>
                  </a:ext>
                </a:extLst>
              </p:cNvPr>
              <p:cNvSpPr>
                <a:spLocks noChangeArrowheads="1"/>
              </p:cNvSpPr>
              <p:nvPr/>
            </p:nvSpPr>
            <p:spPr bwMode="auto">
              <a:xfrm>
                <a:off x="1290" y="2577"/>
                <a:ext cx="26" cy="27"/>
              </a:xfrm>
              <a:prstGeom prst="rect">
                <a:avLst/>
              </a:prstGeom>
              <a:solidFill>
                <a:srgbClr val="CC9900"/>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defTabSz="457200"/>
                <a:endParaRPr lang="en-US" altLang="en-US" sz="1800"/>
              </a:p>
            </p:txBody>
          </p:sp>
        </p:grpSp>
        <p:sp>
          <p:nvSpPr>
            <p:cNvPr id="42" name="Line 88">
              <a:extLst>
                <a:ext uri="{FF2B5EF4-FFF2-40B4-BE49-F238E27FC236}">
                  <a16:creationId xmlns:a16="http://schemas.microsoft.com/office/drawing/2014/main" id="{61DB6279-FF06-458A-892D-D1D94959B3A9}"/>
                </a:ext>
              </a:extLst>
            </p:cNvPr>
            <p:cNvSpPr>
              <a:spLocks noChangeShapeType="1"/>
            </p:cNvSpPr>
            <p:nvPr/>
          </p:nvSpPr>
          <p:spPr bwMode="auto">
            <a:xfrm flipH="1">
              <a:off x="8015287" y="2619282"/>
              <a:ext cx="563563"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457200"/>
              <a:endParaRPr lang="en-US" sz="1600">
                <a:latin typeface="Calibri"/>
              </a:endParaRPr>
            </a:p>
          </p:txBody>
        </p:sp>
        <p:sp>
          <p:nvSpPr>
            <p:cNvPr id="43" name="Line 89">
              <a:extLst>
                <a:ext uri="{FF2B5EF4-FFF2-40B4-BE49-F238E27FC236}">
                  <a16:creationId xmlns:a16="http://schemas.microsoft.com/office/drawing/2014/main" id="{037BC4D1-7BE3-411F-B7CE-90013187CD84}"/>
                </a:ext>
              </a:extLst>
            </p:cNvPr>
            <p:cNvSpPr>
              <a:spLocks noChangeShapeType="1"/>
            </p:cNvSpPr>
            <p:nvPr/>
          </p:nvSpPr>
          <p:spPr bwMode="auto">
            <a:xfrm>
              <a:off x="8240712" y="3044732"/>
              <a:ext cx="0" cy="102235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457200"/>
              <a:endParaRPr lang="en-US" sz="1600">
                <a:latin typeface="Calibri"/>
              </a:endParaRPr>
            </a:p>
          </p:txBody>
        </p:sp>
        <p:sp>
          <p:nvSpPr>
            <p:cNvPr id="44" name="Line 90">
              <a:extLst>
                <a:ext uri="{FF2B5EF4-FFF2-40B4-BE49-F238E27FC236}">
                  <a16:creationId xmlns:a16="http://schemas.microsoft.com/office/drawing/2014/main" id="{52D3E99C-A5D8-452C-B2E3-1A086425273C}"/>
                </a:ext>
              </a:extLst>
            </p:cNvPr>
            <p:cNvSpPr>
              <a:spLocks noChangeShapeType="1"/>
            </p:cNvSpPr>
            <p:nvPr/>
          </p:nvSpPr>
          <p:spPr bwMode="auto">
            <a:xfrm flipH="1">
              <a:off x="8264524" y="3544794"/>
              <a:ext cx="549276"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457200"/>
              <a:endParaRPr lang="en-US" sz="1600">
                <a:latin typeface="Calibri"/>
              </a:endParaRPr>
            </a:p>
          </p:txBody>
        </p:sp>
        <p:sp>
          <p:nvSpPr>
            <p:cNvPr id="45" name="Text Box 56">
              <a:extLst>
                <a:ext uri="{FF2B5EF4-FFF2-40B4-BE49-F238E27FC236}">
                  <a16:creationId xmlns:a16="http://schemas.microsoft.com/office/drawing/2014/main" id="{AA56B007-170A-4B86-8497-4866B8260E0B}"/>
                </a:ext>
              </a:extLst>
            </p:cNvPr>
            <p:cNvSpPr txBox="1">
              <a:spLocks noChangeArrowheads="1"/>
            </p:cNvSpPr>
            <p:nvPr/>
          </p:nvSpPr>
          <p:spPr bwMode="auto">
            <a:xfrm>
              <a:off x="5178425" y="2300195"/>
              <a:ext cx="954086" cy="244759"/>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gn="ctr" defTabSz="457200">
                <a:lnSpc>
                  <a:spcPct val="90000"/>
                </a:lnSpc>
                <a:spcBef>
                  <a:spcPct val="0"/>
                </a:spcBef>
              </a:pPr>
              <a:r>
                <a:rPr lang="en-US" altLang="en-US" sz="1800" i="1" dirty="0">
                  <a:solidFill>
                    <a:schemeClr val="bg1"/>
                  </a:solidFill>
                </a:rPr>
                <a:t>socket</a:t>
              </a:r>
            </a:p>
          </p:txBody>
        </p:sp>
        <p:sp>
          <p:nvSpPr>
            <p:cNvPr id="46" name="Line 92">
              <a:extLst>
                <a:ext uri="{FF2B5EF4-FFF2-40B4-BE49-F238E27FC236}">
                  <a16:creationId xmlns:a16="http://schemas.microsoft.com/office/drawing/2014/main" id="{140EB548-5B2D-453B-ABF7-B3DAF08E9671}"/>
                </a:ext>
              </a:extLst>
            </p:cNvPr>
            <p:cNvSpPr>
              <a:spLocks noChangeShapeType="1"/>
            </p:cNvSpPr>
            <p:nvPr/>
          </p:nvSpPr>
          <p:spPr bwMode="auto">
            <a:xfrm flipV="1">
              <a:off x="4181475" y="2500220"/>
              <a:ext cx="968375" cy="43497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457200"/>
              <a:endParaRPr lang="en-US" sz="1600">
                <a:latin typeface="Calibri"/>
              </a:endParaRPr>
            </a:p>
          </p:txBody>
        </p:sp>
        <p:sp>
          <p:nvSpPr>
            <p:cNvPr id="47" name="Line 93">
              <a:extLst>
                <a:ext uri="{FF2B5EF4-FFF2-40B4-BE49-F238E27FC236}">
                  <a16:creationId xmlns:a16="http://schemas.microsoft.com/office/drawing/2014/main" id="{1F5C2E53-2180-41A7-832D-02C22B4928CA}"/>
                </a:ext>
              </a:extLst>
            </p:cNvPr>
            <p:cNvSpPr>
              <a:spLocks noChangeShapeType="1"/>
            </p:cNvSpPr>
            <p:nvPr/>
          </p:nvSpPr>
          <p:spPr bwMode="auto">
            <a:xfrm flipH="1" flipV="1">
              <a:off x="6116638" y="2489108"/>
              <a:ext cx="968375" cy="43497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457200"/>
              <a:endParaRPr lang="en-US" sz="1600">
                <a:latin typeface="Calibri"/>
              </a:endParaRPr>
            </a:p>
          </p:txBody>
        </p:sp>
        <p:grpSp>
          <p:nvGrpSpPr>
            <p:cNvPr id="48" name="Group 96">
              <a:extLst>
                <a:ext uri="{FF2B5EF4-FFF2-40B4-BE49-F238E27FC236}">
                  <a16:creationId xmlns:a16="http://schemas.microsoft.com/office/drawing/2014/main" id="{3DE7A22E-68C2-4A65-8524-429ABB1C880B}"/>
                </a:ext>
              </a:extLst>
            </p:cNvPr>
            <p:cNvGrpSpPr>
              <a:grpSpLocks/>
            </p:cNvGrpSpPr>
            <p:nvPr/>
          </p:nvGrpSpPr>
          <p:grpSpPr bwMode="auto">
            <a:xfrm>
              <a:off x="1971674" y="3554320"/>
              <a:ext cx="719138" cy="773113"/>
              <a:chOff x="-44" y="1473"/>
              <a:chExt cx="981" cy="1105"/>
            </a:xfrm>
          </p:grpSpPr>
          <p:pic>
            <p:nvPicPr>
              <p:cNvPr id="52" name="Picture 97" descr="desktop_computer_stylized_medium">
                <a:extLst>
                  <a:ext uri="{FF2B5EF4-FFF2-40B4-BE49-F238E27FC236}">
                    <a16:creationId xmlns:a16="http://schemas.microsoft.com/office/drawing/2014/main" id="{8396AF3A-EC63-4D60-84FC-F64719DFF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98">
                <a:extLst>
                  <a:ext uri="{FF2B5EF4-FFF2-40B4-BE49-F238E27FC236}">
                    <a16:creationId xmlns:a16="http://schemas.microsoft.com/office/drawing/2014/main" id="{679F7C1E-1568-45DF-8F08-4CEF712545A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457200"/>
                <a:endParaRPr lang="en-US" sz="1600">
                  <a:latin typeface="Calibri"/>
                </a:endParaRPr>
              </a:p>
            </p:txBody>
          </p:sp>
        </p:grpSp>
        <p:grpSp>
          <p:nvGrpSpPr>
            <p:cNvPr id="49" name="Group 99">
              <a:extLst>
                <a:ext uri="{FF2B5EF4-FFF2-40B4-BE49-F238E27FC236}">
                  <a16:creationId xmlns:a16="http://schemas.microsoft.com/office/drawing/2014/main" id="{A2D88FED-4197-4770-8F44-665316544097}"/>
                </a:ext>
              </a:extLst>
            </p:cNvPr>
            <p:cNvGrpSpPr>
              <a:grpSpLocks/>
            </p:cNvGrpSpPr>
            <p:nvPr/>
          </p:nvGrpSpPr>
          <p:grpSpPr bwMode="auto">
            <a:xfrm flipH="1">
              <a:off x="8667749" y="3749582"/>
              <a:ext cx="719138" cy="773112"/>
              <a:chOff x="-44" y="1473"/>
              <a:chExt cx="981" cy="1105"/>
            </a:xfrm>
          </p:grpSpPr>
          <p:pic>
            <p:nvPicPr>
              <p:cNvPr id="50" name="Picture 100" descr="desktop_computer_stylized_medium">
                <a:extLst>
                  <a:ext uri="{FF2B5EF4-FFF2-40B4-BE49-F238E27FC236}">
                    <a16:creationId xmlns:a16="http://schemas.microsoft.com/office/drawing/2014/main" id="{C342D5D1-C1C4-41C3-BDB8-E7DA49288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reeform 101">
                <a:extLst>
                  <a:ext uri="{FF2B5EF4-FFF2-40B4-BE49-F238E27FC236}">
                    <a16:creationId xmlns:a16="http://schemas.microsoft.com/office/drawing/2014/main" id="{72D77C1C-088B-4E32-A1B9-500C4F669305}"/>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457200"/>
                <a:endParaRPr lang="en-US" sz="1600">
                  <a:latin typeface="Calibri"/>
                </a:endParaRPr>
              </a:p>
            </p:txBody>
          </p:sp>
        </p:grpSp>
      </p:grpSp>
    </p:spTree>
    <p:extLst>
      <p:ext uri="{BB962C8B-B14F-4D97-AF65-F5344CB8AC3E}">
        <p14:creationId xmlns:p14="http://schemas.microsoft.com/office/powerpoint/2010/main" val="346360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2D173272-C464-43CE-A1BC-4CBF1F198349}"/>
              </a:ext>
            </a:extLst>
          </p:cNvPr>
          <p:cNvGraphicFramePr/>
          <p:nvPr>
            <p:extLst>
              <p:ext uri="{D42A27DB-BD31-4B8C-83A1-F6EECF244321}">
                <p14:modId xmlns:p14="http://schemas.microsoft.com/office/powerpoint/2010/main" val="1022123729"/>
              </p:ext>
            </p:extLst>
          </p:nvPr>
        </p:nvGraphicFramePr>
        <p:xfrm>
          <a:off x="508000" y="102343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386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DE6228FF-37CC-489B-B84B-2245B35D9997}"/>
              </a:ext>
            </a:extLst>
          </p:cNvPr>
          <p:cNvSpPr/>
          <p:nvPr/>
        </p:nvSpPr>
        <p:spPr>
          <a:xfrm>
            <a:off x="0" y="680196"/>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A Simple Server</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8" name="Таблица 7">
            <a:extLst>
              <a:ext uri="{FF2B5EF4-FFF2-40B4-BE49-F238E27FC236}">
                <a16:creationId xmlns:a16="http://schemas.microsoft.com/office/drawing/2014/main" id="{0C74C61B-300F-479B-88B8-DE39C5459D1A}"/>
              </a:ext>
            </a:extLst>
          </p:cNvPr>
          <p:cNvGraphicFramePr>
            <a:graphicFrameLocks noGrp="1"/>
          </p:cNvGraphicFramePr>
          <p:nvPr>
            <p:extLst>
              <p:ext uri="{D42A27DB-BD31-4B8C-83A1-F6EECF244321}">
                <p14:modId xmlns:p14="http://schemas.microsoft.com/office/powerpoint/2010/main" val="2046437663"/>
              </p:ext>
            </p:extLst>
          </p:nvPr>
        </p:nvGraphicFramePr>
        <p:xfrm>
          <a:off x="200025" y="1722222"/>
          <a:ext cx="8743950" cy="4762500"/>
        </p:xfrm>
        <a:graphic>
          <a:graphicData uri="http://schemas.openxmlformats.org/drawingml/2006/table">
            <a:tbl>
              <a:tblPr firstRow="1" bandRow="1">
                <a:tableStyleId>{5940675A-B579-460E-94D1-54222C63F5DA}</a:tableStyleId>
              </a:tblPr>
              <a:tblGrid>
                <a:gridCol w="3792604">
                  <a:extLst>
                    <a:ext uri="{9D8B030D-6E8A-4147-A177-3AD203B41FA5}">
                      <a16:colId xmlns:a16="http://schemas.microsoft.com/office/drawing/2014/main" val="2042067591"/>
                    </a:ext>
                  </a:extLst>
                </a:gridCol>
                <a:gridCol w="4951346">
                  <a:extLst>
                    <a:ext uri="{9D8B030D-6E8A-4147-A177-3AD203B41FA5}">
                      <a16:colId xmlns:a16="http://schemas.microsoft.com/office/drawing/2014/main" val="2095952137"/>
                    </a:ext>
                  </a:extLst>
                </a:gridCol>
              </a:tblGrid>
              <a:tr h="4762500">
                <a:tc>
                  <a:txBody>
                    <a:bodyPr/>
                    <a:lstStyle/>
                    <a:p>
                      <a:r>
                        <a:rPr lang="en-US" sz="2000" i="1" dirty="0">
                          <a:solidFill>
                            <a:schemeClr val="bg1"/>
                          </a:solidFill>
                          <a:latin typeface="Arial" panose="020B0604020202020204" pitchFamily="34" charset="0"/>
                          <a:cs typeface="Arial" panose="020B0604020202020204" pitchFamily="34" charset="0"/>
                        </a:rPr>
                        <a:t>import socket</a:t>
                      </a:r>
                    </a:p>
                    <a:p>
                      <a:endParaRPr lang="en-US" sz="2000" i="1" dirty="0">
                        <a:solidFill>
                          <a:schemeClr val="bg1"/>
                        </a:solidFill>
                        <a:latin typeface="Arial" panose="020B0604020202020204" pitchFamily="34" charset="0"/>
                        <a:cs typeface="Arial" panose="020B0604020202020204" pitchFamily="34" charset="0"/>
                      </a:endParaRPr>
                    </a:p>
                    <a:p>
                      <a:r>
                        <a:rPr lang="en-US" sz="2000" i="1" dirty="0">
                          <a:solidFill>
                            <a:schemeClr val="bg1"/>
                          </a:solidFill>
                          <a:latin typeface="Arial" panose="020B0604020202020204" pitchFamily="34" charset="0"/>
                          <a:cs typeface="Arial" panose="020B0604020202020204" pitchFamily="34" charset="0"/>
                        </a:rPr>
                        <a:t>s = </a:t>
                      </a:r>
                      <a:r>
                        <a:rPr lang="en-US" sz="2000" i="1" dirty="0" err="1">
                          <a:solidFill>
                            <a:schemeClr val="bg1"/>
                          </a:solidFill>
                          <a:latin typeface="Arial" panose="020B0604020202020204" pitchFamily="34" charset="0"/>
                          <a:cs typeface="Arial" panose="020B0604020202020204" pitchFamily="34" charset="0"/>
                        </a:rPr>
                        <a:t>socket.socket</a:t>
                      </a:r>
                      <a:r>
                        <a:rPr lang="en-US" sz="2000" i="1" dirty="0">
                          <a:solidFill>
                            <a:schemeClr val="bg1"/>
                          </a:solidFill>
                          <a:latin typeface="Arial" panose="020B0604020202020204" pitchFamily="34" charset="0"/>
                          <a:cs typeface="Arial" panose="020B0604020202020204" pitchFamily="34" charset="0"/>
                        </a:rPr>
                        <a:t>()</a:t>
                      </a:r>
                    </a:p>
                    <a:p>
                      <a:r>
                        <a:rPr lang="en-US" sz="2000" i="1" dirty="0">
                          <a:solidFill>
                            <a:schemeClr val="bg1"/>
                          </a:solidFill>
                          <a:latin typeface="Arial" panose="020B0604020202020204" pitchFamily="34" charset="0"/>
                          <a:cs typeface="Arial" panose="020B0604020202020204" pitchFamily="34" charset="0"/>
                        </a:rPr>
                        <a:t>host = </a:t>
                      </a:r>
                      <a:r>
                        <a:rPr lang="en-US" sz="2000" i="1" dirty="0" err="1">
                          <a:solidFill>
                            <a:schemeClr val="bg1"/>
                          </a:solidFill>
                          <a:latin typeface="Arial" panose="020B0604020202020204" pitchFamily="34" charset="0"/>
                          <a:cs typeface="Arial" panose="020B0604020202020204" pitchFamily="34" charset="0"/>
                        </a:rPr>
                        <a:t>socket.gethostname</a:t>
                      </a:r>
                      <a:r>
                        <a:rPr lang="en-US" sz="2000" i="1" dirty="0">
                          <a:solidFill>
                            <a:schemeClr val="bg1"/>
                          </a:solidFill>
                          <a:latin typeface="Arial" panose="020B0604020202020204" pitchFamily="34" charset="0"/>
                          <a:cs typeface="Arial" panose="020B0604020202020204" pitchFamily="34" charset="0"/>
                        </a:rPr>
                        <a:t>() </a:t>
                      </a:r>
                    </a:p>
                    <a:p>
                      <a:r>
                        <a:rPr lang="en-US" sz="2000" i="1" dirty="0">
                          <a:solidFill>
                            <a:schemeClr val="bg1"/>
                          </a:solidFill>
                          <a:latin typeface="Arial" panose="020B0604020202020204" pitchFamily="34" charset="0"/>
                          <a:cs typeface="Arial" panose="020B0604020202020204" pitchFamily="34" charset="0"/>
                        </a:rPr>
                        <a:t>port = 12345</a:t>
                      </a:r>
                    </a:p>
                    <a:p>
                      <a:r>
                        <a:rPr lang="en-US" sz="2000" i="1" dirty="0" err="1">
                          <a:solidFill>
                            <a:schemeClr val="bg1"/>
                          </a:solidFill>
                          <a:latin typeface="Arial" panose="020B0604020202020204" pitchFamily="34" charset="0"/>
                          <a:cs typeface="Arial" panose="020B0604020202020204" pitchFamily="34" charset="0"/>
                        </a:rPr>
                        <a:t>s.bind</a:t>
                      </a:r>
                      <a:r>
                        <a:rPr lang="en-US" sz="2000" i="1" dirty="0">
                          <a:solidFill>
                            <a:schemeClr val="bg1"/>
                          </a:solidFill>
                          <a:latin typeface="Arial" panose="020B0604020202020204" pitchFamily="34" charset="0"/>
                          <a:cs typeface="Arial" panose="020B0604020202020204" pitchFamily="34" charset="0"/>
                        </a:rPr>
                        <a:t>((host, port))</a:t>
                      </a:r>
                    </a:p>
                    <a:p>
                      <a:endParaRPr lang="en-US" sz="2000" i="1" dirty="0">
                        <a:solidFill>
                          <a:schemeClr val="bg1"/>
                        </a:solidFill>
                        <a:latin typeface="Arial" panose="020B0604020202020204" pitchFamily="34" charset="0"/>
                        <a:cs typeface="Arial" panose="020B0604020202020204" pitchFamily="34" charset="0"/>
                      </a:endParaRPr>
                    </a:p>
                    <a:p>
                      <a:r>
                        <a:rPr lang="en-US" sz="2000" i="1" dirty="0" err="1">
                          <a:solidFill>
                            <a:schemeClr val="bg1"/>
                          </a:solidFill>
                          <a:latin typeface="Arial" panose="020B0604020202020204" pitchFamily="34" charset="0"/>
                          <a:cs typeface="Arial" panose="020B0604020202020204" pitchFamily="34" charset="0"/>
                        </a:rPr>
                        <a:t>s.listen</a:t>
                      </a:r>
                      <a:r>
                        <a:rPr lang="en-US" sz="2000" i="1" dirty="0">
                          <a:solidFill>
                            <a:schemeClr val="bg1"/>
                          </a:solidFill>
                          <a:latin typeface="Arial" panose="020B0604020202020204" pitchFamily="34" charset="0"/>
                          <a:cs typeface="Arial" panose="020B0604020202020204" pitchFamily="34" charset="0"/>
                        </a:rPr>
                        <a:t>(5) </a:t>
                      </a:r>
                    </a:p>
                    <a:p>
                      <a:r>
                        <a:rPr lang="en-US" sz="2000" i="1" dirty="0">
                          <a:solidFill>
                            <a:schemeClr val="bg1"/>
                          </a:solidFill>
                          <a:latin typeface="Arial" panose="020B0604020202020204" pitchFamily="34" charset="0"/>
                          <a:cs typeface="Arial" panose="020B0604020202020204" pitchFamily="34" charset="0"/>
                        </a:rPr>
                        <a:t>while True:</a:t>
                      </a:r>
                    </a:p>
                    <a:p>
                      <a:r>
                        <a:rPr lang="en-US" sz="2000" i="1" dirty="0">
                          <a:solidFill>
                            <a:schemeClr val="bg1"/>
                          </a:solidFill>
                          <a:latin typeface="Arial" panose="020B0604020202020204" pitchFamily="34" charset="0"/>
                          <a:cs typeface="Arial" panose="020B0604020202020204" pitchFamily="34" charset="0"/>
                        </a:rPr>
                        <a:t>c, </a:t>
                      </a:r>
                      <a:r>
                        <a:rPr lang="en-US" sz="2000" i="1" dirty="0" err="1">
                          <a:solidFill>
                            <a:schemeClr val="bg1"/>
                          </a:solidFill>
                          <a:latin typeface="Arial" panose="020B0604020202020204" pitchFamily="34" charset="0"/>
                          <a:cs typeface="Arial" panose="020B0604020202020204" pitchFamily="34" charset="0"/>
                        </a:rPr>
                        <a:t>addr</a:t>
                      </a:r>
                      <a:r>
                        <a:rPr lang="en-US" sz="2000" i="1" dirty="0">
                          <a:solidFill>
                            <a:schemeClr val="bg1"/>
                          </a:solidFill>
                          <a:latin typeface="Arial" panose="020B0604020202020204" pitchFamily="34" charset="0"/>
                          <a:cs typeface="Arial" panose="020B0604020202020204" pitchFamily="34" charset="0"/>
                        </a:rPr>
                        <a:t> = </a:t>
                      </a:r>
                      <a:r>
                        <a:rPr lang="en-US" sz="2000" i="1" dirty="0" err="1">
                          <a:solidFill>
                            <a:schemeClr val="bg1"/>
                          </a:solidFill>
                          <a:latin typeface="Arial" panose="020B0604020202020204" pitchFamily="34" charset="0"/>
                          <a:cs typeface="Arial" panose="020B0604020202020204" pitchFamily="34" charset="0"/>
                        </a:rPr>
                        <a:t>s.accept</a:t>
                      </a:r>
                      <a:r>
                        <a:rPr lang="en-US" sz="2000" i="1" dirty="0">
                          <a:solidFill>
                            <a:schemeClr val="bg1"/>
                          </a:solidFill>
                          <a:latin typeface="Arial" panose="020B0604020202020204" pitchFamily="34" charset="0"/>
                          <a:cs typeface="Arial" panose="020B0604020202020204" pitchFamily="34" charset="0"/>
                        </a:rPr>
                        <a:t>()</a:t>
                      </a:r>
                    </a:p>
                    <a:p>
                      <a:r>
                        <a:rPr lang="en-US" sz="2000" i="1" dirty="0">
                          <a:solidFill>
                            <a:schemeClr val="bg1"/>
                          </a:solidFill>
                          <a:latin typeface="Arial" panose="020B0604020202020204" pitchFamily="34" charset="0"/>
                          <a:cs typeface="Arial" panose="020B0604020202020204" pitchFamily="34" charset="0"/>
                        </a:rPr>
                        <a:t>print 'Got connection from', </a:t>
                      </a:r>
                      <a:r>
                        <a:rPr lang="en-US" sz="2000" i="1" dirty="0" err="1">
                          <a:solidFill>
                            <a:schemeClr val="bg1"/>
                          </a:solidFill>
                          <a:latin typeface="Arial" panose="020B0604020202020204" pitchFamily="34" charset="0"/>
                          <a:cs typeface="Arial" panose="020B0604020202020204" pitchFamily="34" charset="0"/>
                        </a:rPr>
                        <a:t>addr</a:t>
                      </a:r>
                      <a:endParaRPr lang="en-US" sz="2000" i="1" dirty="0">
                        <a:solidFill>
                          <a:schemeClr val="bg1"/>
                        </a:solidFill>
                        <a:latin typeface="Arial" panose="020B0604020202020204" pitchFamily="34" charset="0"/>
                        <a:cs typeface="Arial" panose="020B0604020202020204" pitchFamily="34" charset="0"/>
                      </a:endParaRPr>
                    </a:p>
                    <a:p>
                      <a:r>
                        <a:rPr lang="en-US" sz="2000" i="1" dirty="0" err="1">
                          <a:solidFill>
                            <a:schemeClr val="bg1"/>
                          </a:solidFill>
                          <a:latin typeface="Arial" panose="020B0604020202020204" pitchFamily="34" charset="0"/>
                          <a:cs typeface="Arial" panose="020B0604020202020204" pitchFamily="34" charset="0"/>
                        </a:rPr>
                        <a:t>c.send</a:t>
                      </a:r>
                      <a:r>
                        <a:rPr lang="en-US" sz="2000" i="1" dirty="0">
                          <a:solidFill>
                            <a:schemeClr val="bg1"/>
                          </a:solidFill>
                          <a:latin typeface="Arial" panose="020B0604020202020204" pitchFamily="34" charset="0"/>
                          <a:cs typeface="Arial" panose="020B0604020202020204" pitchFamily="34" charset="0"/>
                        </a:rPr>
                        <a:t>('Thank you for connecting')</a:t>
                      </a:r>
                    </a:p>
                    <a:p>
                      <a:r>
                        <a:rPr lang="en-US" sz="2000" i="1" dirty="0" err="1">
                          <a:solidFill>
                            <a:schemeClr val="bg1"/>
                          </a:solidFill>
                          <a:latin typeface="Arial" panose="020B0604020202020204" pitchFamily="34" charset="0"/>
                          <a:cs typeface="Arial" panose="020B0604020202020204" pitchFamily="34" charset="0"/>
                        </a:rPr>
                        <a:t>c.close</a:t>
                      </a:r>
                      <a:r>
                        <a:rPr lang="en-US" sz="2000" i="1" dirty="0">
                          <a:solidFill>
                            <a:schemeClr val="bg1"/>
                          </a:solidFill>
                          <a:latin typeface="Arial" panose="020B0604020202020204" pitchFamily="34" charset="0"/>
                          <a:cs typeface="Arial" panose="020B0604020202020204" pitchFamily="34" charset="0"/>
                        </a:rPr>
                        <a:t>()</a:t>
                      </a:r>
                    </a:p>
                  </a:txBody>
                  <a:tcPr/>
                </a:tc>
                <a:tc>
                  <a:txBody>
                    <a:bodyPr/>
                    <a:lstStyle/>
                    <a:p>
                      <a:r>
                        <a:rPr lang="en-US" sz="2000" dirty="0">
                          <a:solidFill>
                            <a:schemeClr val="bg1"/>
                          </a:solidFill>
                          <a:latin typeface="Arial" panose="020B0604020202020204" pitchFamily="34" charset="0"/>
                          <a:cs typeface="Arial" panose="020B0604020202020204" pitchFamily="34" charset="0"/>
                        </a:rPr>
                        <a:t># Import socket module</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 Create a socket object</a:t>
                      </a:r>
                    </a:p>
                    <a:p>
                      <a:r>
                        <a:rPr lang="en-US" sz="2000" dirty="0">
                          <a:solidFill>
                            <a:schemeClr val="bg1"/>
                          </a:solidFill>
                          <a:latin typeface="Arial" panose="020B0604020202020204" pitchFamily="34" charset="0"/>
                          <a:cs typeface="Arial" panose="020B0604020202020204" pitchFamily="34" charset="0"/>
                        </a:rPr>
                        <a:t># Get local machine name</a:t>
                      </a:r>
                    </a:p>
                    <a:p>
                      <a:r>
                        <a:rPr lang="en-US" sz="2000" dirty="0">
                          <a:solidFill>
                            <a:schemeClr val="bg1"/>
                          </a:solidFill>
                          <a:latin typeface="Arial" panose="020B0604020202020204" pitchFamily="34" charset="0"/>
                          <a:cs typeface="Arial" panose="020B0604020202020204" pitchFamily="34" charset="0"/>
                        </a:rPr>
                        <a:t># Reserve a port for your service.</a:t>
                      </a:r>
                    </a:p>
                    <a:p>
                      <a:r>
                        <a:rPr lang="en-US" sz="2000" dirty="0">
                          <a:solidFill>
                            <a:schemeClr val="bg1"/>
                          </a:solidFill>
                          <a:latin typeface="Arial" panose="020B0604020202020204" pitchFamily="34" charset="0"/>
                          <a:cs typeface="Arial" panose="020B0604020202020204" pitchFamily="34" charset="0"/>
                        </a:rPr>
                        <a:t># Bind to the port</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 Now wait for client connection.</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 Establish connection with client.</a:t>
                      </a:r>
                    </a:p>
                    <a:p>
                      <a:endParaRPr lang="en-US" sz="20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 Close the connection</a:t>
                      </a:r>
                      <a:endParaRPr lang="ru-KZ" sz="20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6744771"/>
                  </a:ext>
                </a:extLst>
              </a:tr>
            </a:tbl>
          </a:graphicData>
        </a:graphic>
      </p:graphicFrame>
    </p:spTree>
    <p:extLst>
      <p:ext uri="{BB962C8B-B14F-4D97-AF65-F5344CB8AC3E}">
        <p14:creationId xmlns:p14="http://schemas.microsoft.com/office/powerpoint/2010/main" val="150527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761BB29-B447-491B-8F68-E9A2766F9988}"/>
              </a:ext>
            </a:extLst>
          </p:cNvPr>
          <p:cNvSpPr/>
          <p:nvPr/>
        </p:nvSpPr>
        <p:spPr>
          <a:xfrm>
            <a:off x="1" y="708655"/>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A Simple Client</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3" name="Таблица 2">
            <a:extLst>
              <a:ext uri="{FF2B5EF4-FFF2-40B4-BE49-F238E27FC236}">
                <a16:creationId xmlns:a16="http://schemas.microsoft.com/office/drawing/2014/main" id="{EE919947-6BF4-4E1F-8F40-EF584A7F990F}"/>
              </a:ext>
            </a:extLst>
          </p:cNvPr>
          <p:cNvGraphicFramePr>
            <a:graphicFrameLocks noGrp="1"/>
          </p:cNvGraphicFramePr>
          <p:nvPr>
            <p:extLst>
              <p:ext uri="{D42A27DB-BD31-4B8C-83A1-F6EECF244321}">
                <p14:modId xmlns:p14="http://schemas.microsoft.com/office/powerpoint/2010/main" val="2868751230"/>
              </p:ext>
            </p:extLst>
          </p:nvPr>
        </p:nvGraphicFramePr>
        <p:xfrm>
          <a:off x="259492" y="1761565"/>
          <a:ext cx="8649730" cy="3749040"/>
        </p:xfrm>
        <a:graphic>
          <a:graphicData uri="http://schemas.openxmlformats.org/drawingml/2006/table">
            <a:tbl>
              <a:tblPr firstRow="1" bandRow="1">
                <a:tableStyleId>{5940675A-B579-460E-94D1-54222C63F5DA}</a:tableStyleId>
              </a:tblPr>
              <a:tblGrid>
                <a:gridCol w="4318774">
                  <a:extLst>
                    <a:ext uri="{9D8B030D-6E8A-4147-A177-3AD203B41FA5}">
                      <a16:colId xmlns:a16="http://schemas.microsoft.com/office/drawing/2014/main" val="102219666"/>
                    </a:ext>
                  </a:extLst>
                </a:gridCol>
                <a:gridCol w="4330956">
                  <a:extLst>
                    <a:ext uri="{9D8B030D-6E8A-4147-A177-3AD203B41FA5}">
                      <a16:colId xmlns:a16="http://schemas.microsoft.com/office/drawing/2014/main" val="2043475049"/>
                    </a:ext>
                  </a:extLst>
                </a:gridCol>
              </a:tblGrid>
              <a:tr h="3550024">
                <a:tc>
                  <a:txBody>
                    <a:bodyPr/>
                    <a:lstStyle/>
                    <a:p>
                      <a:r>
                        <a:rPr lang="en-US" sz="2400" i="1" dirty="0">
                          <a:solidFill>
                            <a:schemeClr val="bg1"/>
                          </a:solidFill>
                          <a:latin typeface="Arial" panose="020B0604020202020204" pitchFamily="34" charset="0"/>
                          <a:cs typeface="Arial" panose="020B0604020202020204" pitchFamily="34" charset="0"/>
                        </a:rPr>
                        <a:t>import socket</a:t>
                      </a:r>
                    </a:p>
                    <a:p>
                      <a:endParaRPr lang="en-US" sz="2400" i="1" dirty="0">
                        <a:solidFill>
                          <a:schemeClr val="bg1"/>
                        </a:solidFill>
                        <a:latin typeface="Arial" panose="020B0604020202020204" pitchFamily="34" charset="0"/>
                        <a:cs typeface="Arial" panose="020B0604020202020204" pitchFamily="34" charset="0"/>
                      </a:endParaRPr>
                    </a:p>
                    <a:p>
                      <a:r>
                        <a:rPr lang="en-US" sz="2400" i="1" dirty="0">
                          <a:solidFill>
                            <a:schemeClr val="bg1"/>
                          </a:solidFill>
                          <a:latin typeface="Arial" panose="020B0604020202020204" pitchFamily="34" charset="0"/>
                          <a:cs typeface="Arial" panose="020B0604020202020204" pitchFamily="34" charset="0"/>
                        </a:rPr>
                        <a:t>s = </a:t>
                      </a:r>
                      <a:r>
                        <a:rPr lang="en-US" sz="2400" i="1" dirty="0" err="1">
                          <a:solidFill>
                            <a:schemeClr val="bg1"/>
                          </a:solidFill>
                          <a:latin typeface="Arial" panose="020B0604020202020204" pitchFamily="34" charset="0"/>
                          <a:cs typeface="Arial" panose="020B0604020202020204" pitchFamily="34" charset="0"/>
                        </a:rPr>
                        <a:t>socket.socket</a:t>
                      </a:r>
                      <a:r>
                        <a:rPr lang="en-US" sz="2400" i="1" dirty="0">
                          <a:solidFill>
                            <a:schemeClr val="bg1"/>
                          </a:solidFill>
                          <a:latin typeface="Arial" panose="020B0604020202020204" pitchFamily="34" charset="0"/>
                          <a:cs typeface="Arial" panose="020B0604020202020204" pitchFamily="34" charset="0"/>
                        </a:rPr>
                        <a:t>()</a:t>
                      </a:r>
                    </a:p>
                    <a:p>
                      <a:r>
                        <a:rPr lang="en-US" sz="2400" i="1" dirty="0">
                          <a:solidFill>
                            <a:schemeClr val="bg1"/>
                          </a:solidFill>
                          <a:latin typeface="Arial" panose="020B0604020202020204" pitchFamily="34" charset="0"/>
                          <a:cs typeface="Arial" panose="020B0604020202020204" pitchFamily="34" charset="0"/>
                        </a:rPr>
                        <a:t>host = </a:t>
                      </a:r>
                      <a:r>
                        <a:rPr lang="en-US" sz="2400" i="1" dirty="0" err="1">
                          <a:solidFill>
                            <a:schemeClr val="bg1"/>
                          </a:solidFill>
                          <a:latin typeface="Arial" panose="020B0604020202020204" pitchFamily="34" charset="0"/>
                          <a:cs typeface="Arial" panose="020B0604020202020204" pitchFamily="34" charset="0"/>
                        </a:rPr>
                        <a:t>socket.gethostname</a:t>
                      </a:r>
                      <a:r>
                        <a:rPr lang="en-US" sz="2400" i="1" dirty="0">
                          <a:solidFill>
                            <a:schemeClr val="bg1"/>
                          </a:solidFill>
                          <a:latin typeface="Arial" panose="020B0604020202020204" pitchFamily="34" charset="0"/>
                          <a:cs typeface="Arial" panose="020B0604020202020204" pitchFamily="34" charset="0"/>
                        </a:rPr>
                        <a:t>()</a:t>
                      </a:r>
                    </a:p>
                    <a:p>
                      <a:r>
                        <a:rPr lang="en-US" sz="2400" i="1" dirty="0">
                          <a:solidFill>
                            <a:schemeClr val="bg1"/>
                          </a:solidFill>
                          <a:latin typeface="Arial" panose="020B0604020202020204" pitchFamily="34" charset="0"/>
                          <a:cs typeface="Arial" panose="020B0604020202020204" pitchFamily="34" charset="0"/>
                        </a:rPr>
                        <a:t>port = 12345</a:t>
                      </a:r>
                    </a:p>
                    <a:p>
                      <a:endParaRPr lang="en-US" sz="2400" i="1" dirty="0">
                        <a:solidFill>
                          <a:schemeClr val="bg1"/>
                        </a:solidFill>
                        <a:latin typeface="Arial" panose="020B0604020202020204" pitchFamily="34" charset="0"/>
                        <a:cs typeface="Arial" panose="020B0604020202020204" pitchFamily="34" charset="0"/>
                      </a:endParaRPr>
                    </a:p>
                    <a:p>
                      <a:r>
                        <a:rPr lang="en-US" sz="2400" i="1" dirty="0" err="1">
                          <a:solidFill>
                            <a:schemeClr val="bg1"/>
                          </a:solidFill>
                          <a:latin typeface="Arial" panose="020B0604020202020204" pitchFamily="34" charset="0"/>
                          <a:cs typeface="Arial" panose="020B0604020202020204" pitchFamily="34" charset="0"/>
                        </a:rPr>
                        <a:t>s.connect</a:t>
                      </a:r>
                      <a:r>
                        <a:rPr lang="en-US" sz="2400" i="1" dirty="0">
                          <a:solidFill>
                            <a:schemeClr val="bg1"/>
                          </a:solidFill>
                          <a:latin typeface="Arial" panose="020B0604020202020204" pitchFamily="34" charset="0"/>
                          <a:cs typeface="Arial" panose="020B0604020202020204" pitchFamily="34" charset="0"/>
                        </a:rPr>
                        <a:t>((host, port))</a:t>
                      </a:r>
                    </a:p>
                    <a:p>
                      <a:r>
                        <a:rPr lang="en-US" sz="2400" i="1" dirty="0">
                          <a:solidFill>
                            <a:schemeClr val="bg1"/>
                          </a:solidFill>
                          <a:latin typeface="Arial" panose="020B0604020202020204" pitchFamily="34" charset="0"/>
                          <a:cs typeface="Arial" panose="020B0604020202020204" pitchFamily="34" charset="0"/>
                        </a:rPr>
                        <a:t>print </a:t>
                      </a:r>
                      <a:r>
                        <a:rPr lang="en-US" sz="2400" i="1" dirty="0" err="1">
                          <a:solidFill>
                            <a:schemeClr val="bg1"/>
                          </a:solidFill>
                          <a:latin typeface="Arial" panose="020B0604020202020204" pitchFamily="34" charset="0"/>
                          <a:cs typeface="Arial" panose="020B0604020202020204" pitchFamily="34" charset="0"/>
                        </a:rPr>
                        <a:t>s.recv</a:t>
                      </a:r>
                      <a:r>
                        <a:rPr lang="en-US" sz="2400" i="1" dirty="0">
                          <a:solidFill>
                            <a:schemeClr val="bg1"/>
                          </a:solidFill>
                          <a:latin typeface="Arial" panose="020B0604020202020204" pitchFamily="34" charset="0"/>
                          <a:cs typeface="Arial" panose="020B0604020202020204" pitchFamily="34" charset="0"/>
                        </a:rPr>
                        <a:t>(1024)</a:t>
                      </a:r>
                    </a:p>
                    <a:p>
                      <a:r>
                        <a:rPr lang="en-US" sz="2400" i="1" dirty="0" err="1">
                          <a:solidFill>
                            <a:schemeClr val="bg1"/>
                          </a:solidFill>
                          <a:latin typeface="Arial" panose="020B0604020202020204" pitchFamily="34" charset="0"/>
                          <a:cs typeface="Arial" panose="020B0604020202020204" pitchFamily="34" charset="0"/>
                        </a:rPr>
                        <a:t>s.close</a:t>
                      </a:r>
                      <a:r>
                        <a:rPr lang="en-US" sz="2400" i="1" dirty="0">
                          <a:solidFill>
                            <a:schemeClr val="bg1"/>
                          </a:solidFill>
                          <a:latin typeface="Arial" panose="020B0604020202020204" pitchFamily="34" charset="0"/>
                          <a:cs typeface="Arial" panose="020B0604020202020204" pitchFamily="34" charset="0"/>
                        </a:rPr>
                        <a:t>()</a:t>
                      </a:r>
                      <a:endParaRPr lang="ru-KZ" sz="2400" i="1" dirty="0">
                        <a:solidFill>
                          <a:schemeClr val="bg1"/>
                        </a:solidFill>
                        <a:latin typeface="Arial" panose="020B0604020202020204" pitchFamily="34" charset="0"/>
                        <a:cs typeface="Arial" panose="020B0604020202020204" pitchFamily="34" charset="0"/>
                      </a:endParaRPr>
                    </a:p>
                  </a:txBody>
                  <a:tcPr/>
                </a:tc>
                <a:tc>
                  <a:txBody>
                    <a:bodyPr/>
                    <a:lstStyle/>
                    <a:p>
                      <a:r>
                        <a:rPr lang="en-US" sz="2400" dirty="0">
                          <a:solidFill>
                            <a:schemeClr val="bg1"/>
                          </a:solidFill>
                          <a:latin typeface="Arial" panose="020B0604020202020204" pitchFamily="34" charset="0"/>
                          <a:cs typeface="Arial" panose="020B0604020202020204" pitchFamily="34" charset="0"/>
                        </a:rPr>
                        <a:t># Import socket module</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 Create a socket object</a:t>
                      </a:r>
                    </a:p>
                    <a:p>
                      <a:r>
                        <a:rPr lang="en-US" sz="2400" dirty="0">
                          <a:solidFill>
                            <a:schemeClr val="bg1"/>
                          </a:solidFill>
                          <a:latin typeface="Arial" panose="020B0604020202020204" pitchFamily="34" charset="0"/>
                          <a:cs typeface="Arial" panose="020B0604020202020204" pitchFamily="34" charset="0"/>
                        </a:rPr>
                        <a:t># Get local machine name</a:t>
                      </a:r>
                    </a:p>
                    <a:p>
                      <a:r>
                        <a:rPr lang="en-US" sz="2400" dirty="0">
                          <a:solidFill>
                            <a:schemeClr val="bg1"/>
                          </a:solidFill>
                          <a:latin typeface="Arial" panose="020B0604020202020204" pitchFamily="34" charset="0"/>
                          <a:cs typeface="Arial" panose="020B0604020202020204" pitchFamily="34" charset="0"/>
                        </a:rPr>
                        <a:t># Reserve a port for your service.</a:t>
                      </a:r>
                    </a:p>
                    <a:p>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 Close the socket when done</a:t>
                      </a:r>
                      <a:endParaRPr lang="ru-KZ" sz="2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63381760"/>
                  </a:ext>
                </a:extLst>
              </a:tr>
            </a:tbl>
          </a:graphicData>
        </a:graphic>
      </p:graphicFrame>
    </p:spTree>
    <p:extLst>
      <p:ext uri="{BB962C8B-B14F-4D97-AF65-F5344CB8AC3E}">
        <p14:creationId xmlns:p14="http://schemas.microsoft.com/office/powerpoint/2010/main" val="398908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69F5DFB-1052-4927-B8D2-F33AC3243880}"/>
              </a:ext>
            </a:extLst>
          </p:cNvPr>
          <p:cNvSpPr/>
          <p:nvPr/>
        </p:nvSpPr>
        <p:spPr>
          <a:xfrm>
            <a:off x="0" y="667266"/>
            <a:ext cx="9144000"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NETWORK PROTOCOLS</a:t>
            </a:r>
          </a:p>
        </p:txBody>
      </p:sp>
      <p:pic>
        <p:nvPicPr>
          <p:cNvPr id="1026" name="Picture 2" descr="https://www.yuripetrov.ru/edu/python/_images/13_01_04.png">
            <a:extLst>
              <a:ext uri="{FF2B5EF4-FFF2-40B4-BE49-F238E27FC236}">
                <a16:creationId xmlns:a16="http://schemas.microsoft.com/office/drawing/2014/main" id="{FAC27282-BEDE-4E62-90C8-A6729C7E8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45" y="1709389"/>
            <a:ext cx="8666509" cy="448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2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1F0B93D-C9C7-4F42-9C60-67923CEC9F62}"/>
              </a:ext>
            </a:extLst>
          </p:cNvPr>
          <p:cNvSpPr/>
          <p:nvPr/>
        </p:nvSpPr>
        <p:spPr>
          <a:xfrm>
            <a:off x="0" y="685832"/>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rPr>
              <a:t>PYTHON INTERNET MODULES</a:t>
            </a:r>
          </a:p>
        </p:txBody>
      </p:sp>
      <p:graphicFrame>
        <p:nvGraphicFramePr>
          <p:cNvPr id="3" name="Таблица 2">
            <a:extLst>
              <a:ext uri="{FF2B5EF4-FFF2-40B4-BE49-F238E27FC236}">
                <a16:creationId xmlns:a16="http://schemas.microsoft.com/office/drawing/2014/main" id="{4756493C-C17D-4F03-970B-6CF2AB76B9C4}"/>
              </a:ext>
            </a:extLst>
          </p:cNvPr>
          <p:cNvGraphicFramePr>
            <a:graphicFrameLocks noGrp="1"/>
          </p:cNvGraphicFramePr>
          <p:nvPr>
            <p:extLst>
              <p:ext uri="{D42A27DB-BD31-4B8C-83A1-F6EECF244321}">
                <p14:modId xmlns:p14="http://schemas.microsoft.com/office/powerpoint/2010/main" val="567013796"/>
              </p:ext>
            </p:extLst>
          </p:nvPr>
        </p:nvGraphicFramePr>
        <p:xfrm>
          <a:off x="185351" y="1560510"/>
          <a:ext cx="8798009" cy="4994715"/>
        </p:xfrm>
        <a:graphic>
          <a:graphicData uri="http://schemas.openxmlformats.org/drawingml/2006/table">
            <a:tbl>
              <a:tblPr>
                <a:tableStyleId>{5940675A-B579-460E-94D1-54222C63F5DA}</a:tableStyleId>
              </a:tblPr>
              <a:tblGrid>
                <a:gridCol w="1687166">
                  <a:extLst>
                    <a:ext uri="{9D8B030D-6E8A-4147-A177-3AD203B41FA5}">
                      <a16:colId xmlns:a16="http://schemas.microsoft.com/office/drawing/2014/main" val="2910146331"/>
                    </a:ext>
                  </a:extLst>
                </a:gridCol>
                <a:gridCol w="2551498">
                  <a:extLst>
                    <a:ext uri="{9D8B030D-6E8A-4147-A177-3AD203B41FA5}">
                      <a16:colId xmlns:a16="http://schemas.microsoft.com/office/drawing/2014/main" val="3056525791"/>
                    </a:ext>
                  </a:extLst>
                </a:gridCol>
                <a:gridCol w="1171179">
                  <a:extLst>
                    <a:ext uri="{9D8B030D-6E8A-4147-A177-3AD203B41FA5}">
                      <a16:colId xmlns:a16="http://schemas.microsoft.com/office/drawing/2014/main" val="849096431"/>
                    </a:ext>
                  </a:extLst>
                </a:gridCol>
                <a:gridCol w="3388166">
                  <a:extLst>
                    <a:ext uri="{9D8B030D-6E8A-4147-A177-3AD203B41FA5}">
                      <a16:colId xmlns:a16="http://schemas.microsoft.com/office/drawing/2014/main" val="55651018"/>
                    </a:ext>
                  </a:extLst>
                </a:gridCol>
              </a:tblGrid>
              <a:tr h="689051">
                <a:tc>
                  <a:txBody>
                    <a:bodyPr/>
                    <a:lstStyle/>
                    <a:p>
                      <a:pPr algn="ctr" fontAlgn="t"/>
                      <a:r>
                        <a:rPr lang="en-US" sz="2000" b="1">
                          <a:solidFill>
                            <a:schemeClr val="bg1"/>
                          </a:solidFill>
                          <a:effectLst/>
                          <a:latin typeface="Cambria" panose="02040503050406030204" pitchFamily="18" charset="0"/>
                          <a:ea typeface="Cambria" panose="02040503050406030204" pitchFamily="18" charset="0"/>
                          <a:cs typeface="Arial" panose="020B0604020202020204" pitchFamily="34" charset="0"/>
                        </a:rPr>
                        <a:t>Protocol</a:t>
                      </a:r>
                    </a:p>
                  </a:txBody>
                  <a:tcPr marL="38953" marR="38953" marT="38953" marB="38953"/>
                </a:tc>
                <a:tc>
                  <a:txBody>
                    <a:bodyPr/>
                    <a:lstStyle/>
                    <a:p>
                      <a:pPr algn="ctr" fontAlgn="t"/>
                      <a:r>
                        <a:rPr lang="en-US" sz="2000" b="1" dirty="0">
                          <a:solidFill>
                            <a:schemeClr val="bg1"/>
                          </a:solidFill>
                          <a:effectLst/>
                          <a:latin typeface="Cambria" panose="02040503050406030204" pitchFamily="18" charset="0"/>
                          <a:ea typeface="Cambria" panose="02040503050406030204" pitchFamily="18" charset="0"/>
                          <a:cs typeface="Arial" panose="020B0604020202020204" pitchFamily="34" charset="0"/>
                        </a:rPr>
                        <a:t>Common function</a:t>
                      </a:r>
                    </a:p>
                  </a:txBody>
                  <a:tcPr marL="38953" marR="38953" marT="38953" marB="38953"/>
                </a:tc>
                <a:tc>
                  <a:txBody>
                    <a:bodyPr/>
                    <a:lstStyle/>
                    <a:p>
                      <a:pPr algn="ctr" fontAlgn="t"/>
                      <a:r>
                        <a:rPr lang="en-US" sz="2000" b="1" dirty="0">
                          <a:solidFill>
                            <a:schemeClr val="bg1"/>
                          </a:solidFill>
                          <a:effectLst/>
                          <a:latin typeface="Cambria" panose="02040503050406030204" pitchFamily="18" charset="0"/>
                          <a:ea typeface="Cambria" panose="02040503050406030204" pitchFamily="18" charset="0"/>
                          <a:cs typeface="Arial" panose="020B0604020202020204" pitchFamily="34" charset="0"/>
                        </a:rPr>
                        <a:t>Port No</a:t>
                      </a:r>
                    </a:p>
                  </a:txBody>
                  <a:tcPr marL="38953" marR="38953" marT="38953" marB="38953"/>
                </a:tc>
                <a:tc>
                  <a:txBody>
                    <a:bodyPr/>
                    <a:lstStyle/>
                    <a:p>
                      <a:pPr algn="ctr" fontAlgn="t"/>
                      <a:r>
                        <a:rPr lang="en-US" sz="2000" b="1" dirty="0">
                          <a:solidFill>
                            <a:schemeClr val="bg1"/>
                          </a:solidFill>
                          <a:effectLst/>
                          <a:latin typeface="Cambria" panose="02040503050406030204" pitchFamily="18" charset="0"/>
                          <a:ea typeface="Cambria" panose="02040503050406030204" pitchFamily="18" charset="0"/>
                          <a:cs typeface="Arial" panose="020B0604020202020204" pitchFamily="34" charset="0"/>
                        </a:rPr>
                        <a:t>Python module</a:t>
                      </a:r>
                    </a:p>
                  </a:txBody>
                  <a:tcPr marL="38953" marR="38953" marT="38953" marB="38953"/>
                </a:tc>
                <a:extLst>
                  <a:ext uri="{0D108BD9-81ED-4DB2-BD59-A6C34878D82A}">
                    <a16:rowId xmlns:a16="http://schemas.microsoft.com/office/drawing/2014/main" val="1718049810"/>
                  </a:ext>
                </a:extLst>
              </a:tr>
              <a:tr h="487927">
                <a:tc>
                  <a:txBody>
                    <a:bodyPr/>
                    <a:lstStyle/>
                    <a:p>
                      <a:pPr algn="ctr" fontAlgn="t"/>
                      <a:r>
                        <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HTTP</a:t>
                      </a:r>
                    </a:p>
                  </a:txBody>
                  <a:tcPr marL="38953" marR="38953" marT="38953" marB="38953"/>
                </a:tc>
                <a:tc>
                  <a:txBody>
                    <a:bodyPr/>
                    <a:lstStyle/>
                    <a:p>
                      <a:pPr algn="ctr" fontAlgn="t"/>
                      <a:r>
                        <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Web pages</a:t>
                      </a:r>
                    </a:p>
                  </a:txBody>
                  <a:tcPr marL="38953" marR="38953" marT="38953" marB="38953"/>
                </a:tc>
                <a:tc>
                  <a:txBody>
                    <a:bodyPr/>
                    <a:lstStyle/>
                    <a:p>
                      <a:pPr algn="ctr" fontAlgn="t"/>
                      <a:r>
                        <a:rPr lang="ru-KZ"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80</a:t>
                      </a:r>
                    </a:p>
                  </a:txBody>
                  <a:tcPr marL="38953" marR="38953" marT="38953" marB="38953"/>
                </a:tc>
                <a:tc>
                  <a:txBody>
                    <a:bodyPr/>
                    <a:lstStyle/>
                    <a:p>
                      <a:pPr algn="ctr" fontAlgn="t"/>
                      <a:r>
                        <a:rPr lang="en-US" sz="2000" dirty="0" err="1">
                          <a:solidFill>
                            <a:schemeClr val="bg1"/>
                          </a:solidFill>
                          <a:effectLst/>
                          <a:latin typeface="Cambria" panose="02040503050406030204" pitchFamily="18" charset="0"/>
                          <a:ea typeface="Cambria" panose="02040503050406030204" pitchFamily="18" charset="0"/>
                          <a:cs typeface="Arial" panose="020B0604020202020204" pitchFamily="34" charset="0"/>
                        </a:rPr>
                        <a:t>httplib</a:t>
                      </a:r>
                      <a:r>
                        <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 </a:t>
                      </a:r>
                      <a:r>
                        <a:rPr lang="en-US" sz="2000" dirty="0" err="1">
                          <a:solidFill>
                            <a:schemeClr val="bg1"/>
                          </a:solidFill>
                          <a:effectLst/>
                          <a:latin typeface="Cambria" panose="02040503050406030204" pitchFamily="18" charset="0"/>
                          <a:ea typeface="Cambria" panose="02040503050406030204" pitchFamily="18" charset="0"/>
                          <a:cs typeface="Arial" panose="020B0604020202020204" pitchFamily="34" charset="0"/>
                        </a:rPr>
                        <a:t>urllib</a:t>
                      </a:r>
                      <a:r>
                        <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 </a:t>
                      </a:r>
                      <a:r>
                        <a:rPr lang="en-US" sz="2000" dirty="0" err="1">
                          <a:solidFill>
                            <a:schemeClr val="bg1"/>
                          </a:solidFill>
                          <a:effectLst/>
                          <a:latin typeface="Cambria" panose="02040503050406030204" pitchFamily="18" charset="0"/>
                          <a:ea typeface="Cambria" panose="02040503050406030204" pitchFamily="18" charset="0"/>
                          <a:cs typeface="Arial" panose="020B0604020202020204" pitchFamily="34" charset="0"/>
                        </a:rPr>
                        <a:t>xmlrpclib</a:t>
                      </a:r>
                      <a:endPar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a:txBody>
                  <a:tcPr marL="38953" marR="38953" marT="38953" marB="38953"/>
                </a:tc>
                <a:extLst>
                  <a:ext uri="{0D108BD9-81ED-4DB2-BD59-A6C34878D82A}">
                    <a16:rowId xmlns:a16="http://schemas.microsoft.com/office/drawing/2014/main" val="574593649"/>
                  </a:ext>
                </a:extLst>
              </a:tr>
              <a:tr h="487927">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NNTP</a:t>
                      </a:r>
                    </a:p>
                  </a:txBody>
                  <a:tcPr marL="38953" marR="38953" marT="38953" marB="38953"/>
                </a:tc>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Usenet news</a:t>
                      </a:r>
                    </a:p>
                  </a:txBody>
                  <a:tcPr marL="38953" marR="38953" marT="38953" marB="38953"/>
                </a:tc>
                <a:tc>
                  <a:txBody>
                    <a:bodyPr/>
                    <a:lstStyle/>
                    <a:p>
                      <a:pPr algn="ctr" fontAlgn="t"/>
                      <a:r>
                        <a:rPr lang="ru-KZ" sz="2000">
                          <a:solidFill>
                            <a:schemeClr val="bg1"/>
                          </a:solidFill>
                          <a:effectLst/>
                          <a:latin typeface="Cambria" panose="02040503050406030204" pitchFamily="18" charset="0"/>
                          <a:ea typeface="Cambria" panose="02040503050406030204" pitchFamily="18" charset="0"/>
                          <a:cs typeface="Arial" panose="020B0604020202020204" pitchFamily="34" charset="0"/>
                        </a:rPr>
                        <a:t>119</a:t>
                      </a:r>
                    </a:p>
                  </a:txBody>
                  <a:tcPr marL="38953" marR="38953" marT="38953" marB="38953"/>
                </a:tc>
                <a:tc>
                  <a:txBody>
                    <a:bodyPr/>
                    <a:lstStyle/>
                    <a:p>
                      <a:pPr algn="ctr" fontAlgn="t"/>
                      <a:r>
                        <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nntplib</a:t>
                      </a:r>
                    </a:p>
                  </a:txBody>
                  <a:tcPr marL="38953" marR="38953" marT="38953" marB="38953"/>
                </a:tc>
                <a:extLst>
                  <a:ext uri="{0D108BD9-81ED-4DB2-BD59-A6C34878D82A}">
                    <a16:rowId xmlns:a16="http://schemas.microsoft.com/office/drawing/2014/main" val="2150235761"/>
                  </a:ext>
                </a:extLst>
              </a:tr>
              <a:tr h="487927">
                <a:tc>
                  <a:txBody>
                    <a:bodyPr/>
                    <a:lstStyle/>
                    <a:p>
                      <a:pPr algn="ctr" fontAlgn="t"/>
                      <a:r>
                        <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FTP</a:t>
                      </a:r>
                    </a:p>
                  </a:txBody>
                  <a:tcPr marL="38953" marR="38953" marT="38953" marB="38953"/>
                </a:tc>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File transfers</a:t>
                      </a:r>
                    </a:p>
                  </a:txBody>
                  <a:tcPr marL="38953" marR="38953" marT="38953" marB="38953"/>
                </a:tc>
                <a:tc>
                  <a:txBody>
                    <a:bodyPr/>
                    <a:lstStyle/>
                    <a:p>
                      <a:pPr algn="ctr" fontAlgn="t"/>
                      <a:r>
                        <a:rPr lang="ru-KZ" sz="2000">
                          <a:solidFill>
                            <a:schemeClr val="bg1"/>
                          </a:solidFill>
                          <a:effectLst/>
                          <a:latin typeface="Cambria" panose="02040503050406030204" pitchFamily="18" charset="0"/>
                          <a:ea typeface="Cambria" panose="02040503050406030204" pitchFamily="18" charset="0"/>
                          <a:cs typeface="Arial" panose="020B0604020202020204" pitchFamily="34" charset="0"/>
                        </a:rPr>
                        <a:t>20</a:t>
                      </a:r>
                    </a:p>
                  </a:txBody>
                  <a:tcPr marL="38953" marR="38953" marT="38953" marB="38953"/>
                </a:tc>
                <a:tc>
                  <a:txBody>
                    <a:bodyPr/>
                    <a:lstStyle/>
                    <a:p>
                      <a:pPr algn="ctr" fontAlgn="t"/>
                      <a:r>
                        <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ftplib, </a:t>
                      </a:r>
                      <a:r>
                        <a:rPr lang="en-US" sz="2000" dirty="0" err="1">
                          <a:solidFill>
                            <a:schemeClr val="bg1"/>
                          </a:solidFill>
                          <a:effectLst/>
                          <a:latin typeface="Cambria" panose="02040503050406030204" pitchFamily="18" charset="0"/>
                          <a:ea typeface="Cambria" panose="02040503050406030204" pitchFamily="18" charset="0"/>
                          <a:cs typeface="Arial" panose="020B0604020202020204" pitchFamily="34" charset="0"/>
                        </a:rPr>
                        <a:t>urllib</a:t>
                      </a:r>
                      <a:endPar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a:txBody>
                  <a:tcPr marL="38953" marR="38953" marT="38953" marB="38953"/>
                </a:tc>
                <a:extLst>
                  <a:ext uri="{0D108BD9-81ED-4DB2-BD59-A6C34878D82A}">
                    <a16:rowId xmlns:a16="http://schemas.microsoft.com/office/drawing/2014/main" val="2457999266"/>
                  </a:ext>
                </a:extLst>
              </a:tr>
              <a:tr h="487927">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SMTP</a:t>
                      </a:r>
                    </a:p>
                  </a:txBody>
                  <a:tcPr marL="38953" marR="38953" marT="38953" marB="38953"/>
                </a:tc>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Sending email</a:t>
                      </a:r>
                    </a:p>
                  </a:txBody>
                  <a:tcPr marL="38953" marR="38953" marT="38953" marB="38953"/>
                </a:tc>
                <a:tc>
                  <a:txBody>
                    <a:bodyPr/>
                    <a:lstStyle/>
                    <a:p>
                      <a:pPr algn="ctr" fontAlgn="t"/>
                      <a:r>
                        <a:rPr lang="ru-KZ" sz="2000">
                          <a:solidFill>
                            <a:schemeClr val="bg1"/>
                          </a:solidFill>
                          <a:effectLst/>
                          <a:latin typeface="Cambria" panose="02040503050406030204" pitchFamily="18" charset="0"/>
                          <a:ea typeface="Cambria" panose="02040503050406030204" pitchFamily="18" charset="0"/>
                          <a:cs typeface="Arial" panose="020B0604020202020204" pitchFamily="34" charset="0"/>
                        </a:rPr>
                        <a:t>25</a:t>
                      </a:r>
                    </a:p>
                  </a:txBody>
                  <a:tcPr marL="38953" marR="38953" marT="38953" marB="38953"/>
                </a:tc>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smtplib</a:t>
                      </a:r>
                    </a:p>
                  </a:txBody>
                  <a:tcPr marL="38953" marR="38953" marT="38953" marB="38953"/>
                </a:tc>
                <a:extLst>
                  <a:ext uri="{0D108BD9-81ED-4DB2-BD59-A6C34878D82A}">
                    <a16:rowId xmlns:a16="http://schemas.microsoft.com/office/drawing/2014/main" val="2224329407"/>
                  </a:ext>
                </a:extLst>
              </a:tr>
              <a:tr h="487927">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POP3</a:t>
                      </a:r>
                    </a:p>
                  </a:txBody>
                  <a:tcPr marL="38953" marR="38953" marT="38953" marB="38953"/>
                </a:tc>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Fetching email</a:t>
                      </a:r>
                    </a:p>
                  </a:txBody>
                  <a:tcPr marL="38953" marR="38953" marT="38953" marB="38953"/>
                </a:tc>
                <a:tc>
                  <a:txBody>
                    <a:bodyPr/>
                    <a:lstStyle/>
                    <a:p>
                      <a:pPr algn="ctr" fontAlgn="t"/>
                      <a:r>
                        <a:rPr lang="ru-KZ" sz="2000">
                          <a:solidFill>
                            <a:schemeClr val="bg1"/>
                          </a:solidFill>
                          <a:effectLst/>
                          <a:latin typeface="Cambria" panose="02040503050406030204" pitchFamily="18" charset="0"/>
                          <a:ea typeface="Cambria" panose="02040503050406030204" pitchFamily="18" charset="0"/>
                          <a:cs typeface="Arial" panose="020B0604020202020204" pitchFamily="34" charset="0"/>
                        </a:rPr>
                        <a:t>110</a:t>
                      </a:r>
                    </a:p>
                  </a:txBody>
                  <a:tcPr marL="38953" marR="38953" marT="38953" marB="38953"/>
                </a:tc>
                <a:tc>
                  <a:txBody>
                    <a:bodyPr/>
                    <a:lstStyle/>
                    <a:p>
                      <a:pPr algn="ctr" fontAlgn="t"/>
                      <a:r>
                        <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poplib</a:t>
                      </a:r>
                    </a:p>
                  </a:txBody>
                  <a:tcPr marL="38953" marR="38953" marT="38953" marB="38953"/>
                </a:tc>
                <a:extLst>
                  <a:ext uri="{0D108BD9-81ED-4DB2-BD59-A6C34878D82A}">
                    <a16:rowId xmlns:a16="http://schemas.microsoft.com/office/drawing/2014/main" val="3475543783"/>
                  </a:ext>
                </a:extLst>
              </a:tr>
              <a:tr h="689051">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IMAP4</a:t>
                      </a:r>
                    </a:p>
                  </a:txBody>
                  <a:tcPr marL="38953" marR="38953" marT="38953" marB="38953"/>
                </a:tc>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Fetching email</a:t>
                      </a:r>
                    </a:p>
                  </a:txBody>
                  <a:tcPr marL="38953" marR="38953" marT="38953" marB="38953"/>
                </a:tc>
                <a:tc>
                  <a:txBody>
                    <a:bodyPr/>
                    <a:lstStyle/>
                    <a:p>
                      <a:pPr algn="ctr" fontAlgn="t"/>
                      <a:r>
                        <a:rPr lang="ru-KZ"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143</a:t>
                      </a:r>
                    </a:p>
                  </a:txBody>
                  <a:tcPr marL="38953" marR="38953" marT="38953" marB="38953"/>
                </a:tc>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imaplib</a:t>
                      </a:r>
                    </a:p>
                  </a:txBody>
                  <a:tcPr marL="38953" marR="38953" marT="38953" marB="38953"/>
                </a:tc>
                <a:extLst>
                  <a:ext uri="{0D108BD9-81ED-4DB2-BD59-A6C34878D82A}">
                    <a16:rowId xmlns:a16="http://schemas.microsoft.com/office/drawing/2014/main" val="3080823400"/>
                  </a:ext>
                </a:extLst>
              </a:tr>
              <a:tr h="487927">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Telnet</a:t>
                      </a:r>
                    </a:p>
                  </a:txBody>
                  <a:tcPr marL="38953" marR="38953" marT="38953" marB="38953"/>
                </a:tc>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Command lines</a:t>
                      </a:r>
                    </a:p>
                  </a:txBody>
                  <a:tcPr marL="38953" marR="38953" marT="38953" marB="38953"/>
                </a:tc>
                <a:tc>
                  <a:txBody>
                    <a:bodyPr/>
                    <a:lstStyle/>
                    <a:p>
                      <a:pPr algn="ctr" fontAlgn="t"/>
                      <a:r>
                        <a:rPr lang="ru-KZ" sz="2000">
                          <a:solidFill>
                            <a:schemeClr val="bg1"/>
                          </a:solidFill>
                          <a:effectLst/>
                          <a:latin typeface="Cambria" panose="02040503050406030204" pitchFamily="18" charset="0"/>
                          <a:ea typeface="Cambria" panose="02040503050406030204" pitchFamily="18" charset="0"/>
                          <a:cs typeface="Arial" panose="020B0604020202020204" pitchFamily="34" charset="0"/>
                        </a:rPr>
                        <a:t>23</a:t>
                      </a:r>
                    </a:p>
                  </a:txBody>
                  <a:tcPr marL="38953" marR="38953" marT="38953" marB="38953"/>
                </a:tc>
                <a:tc>
                  <a:txBody>
                    <a:bodyPr/>
                    <a:lstStyle/>
                    <a:p>
                      <a:pPr algn="ctr" fontAlgn="t"/>
                      <a:r>
                        <a:rPr lang="en-US" sz="2000">
                          <a:solidFill>
                            <a:schemeClr val="bg1"/>
                          </a:solidFill>
                          <a:effectLst/>
                          <a:latin typeface="Cambria" panose="02040503050406030204" pitchFamily="18" charset="0"/>
                          <a:ea typeface="Cambria" panose="02040503050406030204" pitchFamily="18" charset="0"/>
                          <a:cs typeface="Arial" panose="020B0604020202020204" pitchFamily="34" charset="0"/>
                        </a:rPr>
                        <a:t>telnetlib</a:t>
                      </a:r>
                    </a:p>
                  </a:txBody>
                  <a:tcPr marL="38953" marR="38953" marT="38953" marB="38953"/>
                </a:tc>
                <a:extLst>
                  <a:ext uri="{0D108BD9-81ED-4DB2-BD59-A6C34878D82A}">
                    <a16:rowId xmlns:a16="http://schemas.microsoft.com/office/drawing/2014/main" val="4097678251"/>
                  </a:ext>
                </a:extLst>
              </a:tr>
              <a:tr h="689051">
                <a:tc>
                  <a:txBody>
                    <a:bodyPr/>
                    <a:lstStyle/>
                    <a:p>
                      <a:pPr algn="ctr" fontAlgn="t"/>
                      <a:r>
                        <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Gopher</a:t>
                      </a:r>
                    </a:p>
                  </a:txBody>
                  <a:tcPr marL="38953" marR="38953" marT="38953" marB="38953"/>
                </a:tc>
                <a:tc>
                  <a:txBody>
                    <a:bodyPr/>
                    <a:lstStyle/>
                    <a:p>
                      <a:pPr algn="ctr" fontAlgn="t"/>
                      <a:r>
                        <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Document transfers</a:t>
                      </a:r>
                    </a:p>
                  </a:txBody>
                  <a:tcPr marL="38953" marR="38953" marT="38953" marB="38953"/>
                </a:tc>
                <a:tc>
                  <a:txBody>
                    <a:bodyPr/>
                    <a:lstStyle/>
                    <a:p>
                      <a:pPr algn="ctr" fontAlgn="t"/>
                      <a:r>
                        <a:rPr lang="ru-KZ"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70</a:t>
                      </a:r>
                    </a:p>
                  </a:txBody>
                  <a:tcPr marL="38953" marR="38953" marT="38953" marB="38953"/>
                </a:tc>
                <a:tc>
                  <a:txBody>
                    <a:bodyPr/>
                    <a:lstStyle/>
                    <a:p>
                      <a:pPr algn="ctr" fontAlgn="t"/>
                      <a:r>
                        <a:rPr lang="en-US" sz="2000" dirty="0" err="1">
                          <a:solidFill>
                            <a:schemeClr val="bg1"/>
                          </a:solidFill>
                          <a:effectLst/>
                          <a:latin typeface="Cambria" panose="02040503050406030204" pitchFamily="18" charset="0"/>
                          <a:ea typeface="Cambria" panose="02040503050406030204" pitchFamily="18" charset="0"/>
                          <a:cs typeface="Arial" panose="020B0604020202020204" pitchFamily="34" charset="0"/>
                        </a:rPr>
                        <a:t>gopherlib</a:t>
                      </a:r>
                      <a:r>
                        <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rPr>
                        <a:t>, </a:t>
                      </a:r>
                      <a:r>
                        <a:rPr lang="en-US" sz="2000" dirty="0" err="1">
                          <a:solidFill>
                            <a:schemeClr val="bg1"/>
                          </a:solidFill>
                          <a:effectLst/>
                          <a:latin typeface="Cambria" panose="02040503050406030204" pitchFamily="18" charset="0"/>
                          <a:ea typeface="Cambria" panose="02040503050406030204" pitchFamily="18" charset="0"/>
                          <a:cs typeface="Arial" panose="020B0604020202020204" pitchFamily="34" charset="0"/>
                        </a:rPr>
                        <a:t>urllib</a:t>
                      </a:r>
                      <a:endParaRPr lang="en-US" sz="20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a:txBody>
                  <a:tcPr marL="38953" marR="38953" marT="38953" marB="38953"/>
                </a:tc>
                <a:extLst>
                  <a:ext uri="{0D108BD9-81ED-4DB2-BD59-A6C34878D82A}">
                    <a16:rowId xmlns:a16="http://schemas.microsoft.com/office/drawing/2014/main" val="1099644506"/>
                  </a:ext>
                </a:extLst>
              </a:tr>
            </a:tbl>
          </a:graphicData>
        </a:graphic>
      </p:graphicFrame>
    </p:spTree>
    <p:extLst>
      <p:ext uri="{BB962C8B-B14F-4D97-AF65-F5344CB8AC3E}">
        <p14:creationId xmlns:p14="http://schemas.microsoft.com/office/powerpoint/2010/main" val="36226897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577</TotalTime>
  <Words>2372</Words>
  <Application>Microsoft Office PowerPoint</Application>
  <PresentationFormat>Экран (4:3)</PresentationFormat>
  <Paragraphs>337</Paragraphs>
  <Slides>19</Slides>
  <Notes>16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19</vt:i4>
      </vt:variant>
    </vt:vector>
  </HeadingPairs>
  <TitlesOfParts>
    <vt:vector size="29" baseType="lpstr">
      <vt:lpstr>Arial</vt:lpstr>
      <vt:lpstr>Arial-BoldMT</vt:lpstr>
      <vt:lpstr>Calibri</vt:lpstr>
      <vt:lpstr>Calibri Light</vt:lpstr>
      <vt:lpstr>Cambria</vt:lpstr>
      <vt:lpstr>PalatinoLinotype</vt:lpstr>
      <vt:lpstr>Tahoma</vt:lpstr>
      <vt:lpstr>Times New Roman</vt:lpstr>
      <vt:lpstr>Тема Office</vt:lpstr>
      <vt:lpstr>1_Тема Office</vt:lpstr>
      <vt:lpstr>Python programming application</vt:lpstr>
      <vt:lpstr>Internet Client Programming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Visualization in Python</dc:title>
  <dc:creator>Talgat</dc:creator>
  <cp:lastModifiedBy>Пользователь</cp:lastModifiedBy>
  <cp:revision>71</cp:revision>
  <dcterms:created xsi:type="dcterms:W3CDTF">2020-09-11T06:33:12Z</dcterms:created>
  <dcterms:modified xsi:type="dcterms:W3CDTF">2022-03-02T03:45:17Z</dcterms:modified>
</cp:coreProperties>
</file>