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7"/>
  </p:notesMasterIdLst>
  <p:sldIdLst>
    <p:sldId id="295" r:id="rId3"/>
    <p:sldId id="278" r:id="rId4"/>
    <p:sldId id="282" r:id="rId5"/>
    <p:sldId id="283" r:id="rId6"/>
    <p:sldId id="284" r:id="rId7"/>
    <p:sldId id="285" r:id="rId8"/>
    <p:sldId id="292" r:id="rId9"/>
    <p:sldId id="293" r:id="rId10"/>
    <p:sldId id="287" r:id="rId11"/>
    <p:sldId id="288" r:id="rId12"/>
    <p:sldId id="289" r:id="rId13"/>
    <p:sldId id="290" r:id="rId14"/>
    <p:sldId id="281" r:id="rId15"/>
    <p:sldId id="29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7" autoAdjust="0"/>
    <p:restoredTop sz="83815" autoAdjust="0"/>
  </p:normalViewPr>
  <p:slideViewPr>
    <p:cSldViewPr snapToGrid="0">
      <p:cViewPr varScale="1">
        <p:scale>
          <a:sx n="60" d="100"/>
          <a:sy n="60" d="100"/>
        </p:scale>
        <p:origin x="203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BBAE2-08E6-4ABD-9E1A-5B4B949C1EB7}" type="datetimeFigureOut">
              <a:rPr lang="x-none" smtClean="0"/>
              <a:pPr/>
              <a:t>02.03.2022</a:t>
            </a:fld>
            <a:endParaRPr lang="x-none"/>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8DC58-1519-4342-8323-F22B1E0BAFA7}" type="slidenum">
              <a:rPr lang="x-none" smtClean="0"/>
              <a:pPr/>
              <a:t>‹#›</a:t>
            </a:fld>
            <a:endParaRPr lang="x-none"/>
          </a:p>
        </p:txBody>
      </p:sp>
    </p:spTree>
    <p:extLst>
      <p:ext uri="{BB962C8B-B14F-4D97-AF65-F5344CB8AC3E}">
        <p14:creationId xmlns:p14="http://schemas.microsoft.com/office/powerpoint/2010/main" val="328747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utorialspoint.com/machine_learning_with_python/machine_learning_with_python_quick_guide.htm"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analyticsvidhya.com/blog/2021/06/univariate-anomaly-detection-a-walkthrough-in-python/" TargetMode="External"/><Relationship Id="rId4" Type="http://schemas.openxmlformats.org/officeDocument/2006/relationships/hyperlink" Target="https://towardsdatascience.com/anomaly-detection-in-python-part-2-multivariate-unsupervised-methods-and-code-b311a63f298b"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Linear_predictor_function" TargetMode="External"/><Relationship Id="rId3" Type="http://schemas.openxmlformats.org/officeDocument/2006/relationships/hyperlink" Target="https://en.wikipedia.org/wiki/Machine_learning" TargetMode="External"/><Relationship Id="rId7" Type="http://schemas.openxmlformats.org/officeDocument/2006/relationships/hyperlink" Target="https://en.wikipedia.org/wiki/Linear_classifier"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Perceptron#cite_note-largemargin-1" TargetMode="External"/><Relationship Id="rId5" Type="http://schemas.openxmlformats.org/officeDocument/2006/relationships/hyperlink" Target="https://en.wikipedia.org/wiki/Binary_classification" TargetMode="External"/><Relationship Id="rId10" Type="http://schemas.openxmlformats.org/officeDocument/2006/relationships/hyperlink" Target="https://en.wikipedia.org/wiki/Feature_vector" TargetMode="External"/><Relationship Id="rId4" Type="http://schemas.openxmlformats.org/officeDocument/2006/relationships/hyperlink" Target="https://en.wikipedia.org/wiki/Supervised_classification" TargetMode="External"/><Relationship Id="rId9" Type="http://schemas.openxmlformats.org/officeDocument/2006/relationships/hyperlink" Target="https://en.wikipedia.org/wiki/Weighti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ython.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Cambria" pitchFamily="18" charset="0"/>
                <a:ea typeface="Cambria" pitchFamily="18" charset="0"/>
              </a:rPr>
              <a:t>Python programming: An Introduction to Computer Science</a:t>
            </a:r>
            <a:endParaRPr lang="ru-RU" sz="1200" dirty="0">
              <a:solidFill>
                <a:schemeClr val="bg1"/>
              </a:solidFill>
              <a:latin typeface="Cambria" pitchFamily="18" charset="0"/>
              <a:ea typeface="Cambria" pitchFamily="18" charset="0"/>
            </a:endParaRPr>
          </a:p>
        </p:txBody>
      </p:sp>
      <p:sp>
        <p:nvSpPr>
          <p:cNvPr id="4" name="Номер слайда 3"/>
          <p:cNvSpPr>
            <a:spLocks noGrp="1"/>
          </p:cNvSpPr>
          <p:nvPr>
            <p:ph type="sldNum" sz="quarter" idx="10"/>
          </p:nvPr>
        </p:nvSpPr>
        <p:spPr/>
        <p:txBody>
          <a:bodyPr/>
          <a:lstStyle/>
          <a:p>
            <a:fld id="{4FA8DC58-1519-4342-8323-F22B1E0BAFA7}" type="slidenum">
              <a:rPr lang="x-none" smtClean="0"/>
              <a:pPr/>
              <a:t>2</a:t>
            </a:fld>
            <a:endParaRPr 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b="1" i="0" dirty="0">
                <a:solidFill>
                  <a:srgbClr val="000000"/>
                </a:solidFill>
                <a:effectLst/>
                <a:latin typeface="Arial" panose="020B0604020202020204" pitchFamily="34" charset="0"/>
              </a:rPr>
              <a:t>Anomaly Detection</a:t>
            </a:r>
            <a:endParaRPr lang="en-US" b="0" i="0" dirty="0">
              <a:solidFill>
                <a:srgbClr val="000000"/>
              </a:solidFill>
              <a:effectLst/>
              <a:latin typeface="Arial" panose="020B0604020202020204" pitchFamily="34" charset="0"/>
            </a:endParaRPr>
          </a:p>
          <a:p>
            <a:pPr algn="just"/>
            <a:r>
              <a:rPr lang="en-US" b="0" i="0" dirty="0">
                <a:solidFill>
                  <a:srgbClr val="000000"/>
                </a:solidFill>
                <a:effectLst/>
                <a:latin typeface="Arial" panose="020B0604020202020204" pitchFamily="34" charset="0"/>
              </a:rPr>
              <a:t>This unsupervised ML method is used to find out the occurrences of rare events or observations that generally do not occur. By using the learned knowledge, anomaly detection methods would be able to differentiate between anomalous or a normal data point. Some of the unsupervised algorithms like clustering, KNN can detect anomalies based on the data and its features.</a:t>
            </a:r>
          </a:p>
          <a:p>
            <a:pPr algn="l"/>
            <a:r>
              <a:rPr lang="en-US" b="0" i="0" dirty="0">
                <a:effectLst/>
                <a:latin typeface="Arial" panose="020B0604020202020204" pitchFamily="34" charset="0"/>
              </a:rPr>
              <a:t>Semi-supervised Learning</a:t>
            </a:r>
          </a:p>
          <a:p>
            <a:pPr algn="just"/>
            <a:r>
              <a:rPr lang="en-US" b="0" i="0" dirty="0">
                <a:solidFill>
                  <a:srgbClr val="000000"/>
                </a:solidFill>
                <a:effectLst/>
                <a:latin typeface="Arial" panose="020B0604020202020204" pitchFamily="34" charset="0"/>
              </a:rPr>
              <a:t>Such kind of algorithms or methods are neither fully supervised nor fully unsupervised. They basically fall between the two i.e. supervised and unsupervised learning methods. These kinds of algorithms generally use small supervised learning component i.e. small amount of pre-labeled annotated data and large unsupervised learning component i.e. lots of unlabeled data for training. We can follow any of the following approaches for implementing semi-supervised learning methods −</a:t>
            </a:r>
          </a:p>
          <a:p>
            <a:pPr algn="just">
              <a:buFont typeface="Arial" panose="020B0604020202020204" pitchFamily="34" charset="0"/>
              <a:buChar char="•"/>
            </a:pPr>
            <a:r>
              <a:rPr lang="en-US" b="0" i="0" dirty="0">
                <a:solidFill>
                  <a:srgbClr val="000000"/>
                </a:solidFill>
                <a:effectLst/>
                <a:latin typeface="Arial" panose="020B0604020202020204" pitchFamily="34" charset="0"/>
              </a:rPr>
              <a:t>The first and simple approach is to build the supervised model based on small amount of labeled and annotated data and then build the unsupervised model by applying the same to the large amounts of unlabeled data to get more labeled samples. Now, train the model on them and repeat the process.</a:t>
            </a:r>
          </a:p>
          <a:p>
            <a:pPr algn="l">
              <a:buFont typeface="Arial" panose="020B0604020202020204" pitchFamily="34" charset="0"/>
              <a:buChar char="•"/>
            </a:pPr>
            <a:r>
              <a:rPr lang="en-US" b="0" i="0" dirty="0">
                <a:effectLst/>
                <a:latin typeface="Arial" panose="020B0604020202020204" pitchFamily="34" charset="0"/>
              </a:rPr>
              <a:t>,p&gt;The second approach needs some extra efforts. In this approach, we can first use the unsupervised methods to cluster similar data samples, annotate these groups and then use a combination of this information to train the model.</a:t>
            </a:r>
          </a:p>
          <a:p>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pPr/>
              <a:t>11</a:t>
            </a:fld>
            <a:endParaRPr lang="x-none"/>
          </a:p>
        </p:txBody>
      </p:sp>
    </p:spTree>
    <p:extLst>
      <p:ext uri="{BB962C8B-B14F-4D97-AF65-F5344CB8AC3E}">
        <p14:creationId xmlns:p14="http://schemas.microsoft.com/office/powerpoint/2010/main" val="3017809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en-US" b="0" i="0" dirty="0">
                <a:effectLst/>
                <a:latin typeface="Arial" panose="020B0604020202020204" pitchFamily="34" charset="0"/>
              </a:rPr>
              <a:t>Reinforcement Learning</a:t>
            </a:r>
          </a:p>
          <a:p>
            <a:pPr algn="just"/>
            <a:r>
              <a:rPr lang="en-US" b="0" i="0" dirty="0">
                <a:solidFill>
                  <a:srgbClr val="000000"/>
                </a:solidFill>
                <a:effectLst/>
                <a:latin typeface="Arial" panose="020B0604020202020204" pitchFamily="34" charset="0"/>
              </a:rPr>
              <a:t>These methods are different from previously studied methods and very rarely used also. In this kind of learning algorithms, there would be an agent that we want to train over a period of time so that it can interact with a specific environment. The agent will follow a set of strategies for interacting with the environment and then after observing the environment it will take actions regards the current state of the environment. The following are the main steps of reinforcement learning methods −</a:t>
            </a:r>
          </a:p>
          <a:p>
            <a:pPr algn="just">
              <a:buFont typeface="Arial" panose="020B0604020202020204" pitchFamily="34" charset="0"/>
              <a:buChar char="•"/>
            </a:pPr>
            <a:r>
              <a:rPr lang="en-US" b="1" i="0" dirty="0">
                <a:solidFill>
                  <a:srgbClr val="000000"/>
                </a:solidFill>
                <a:effectLst/>
                <a:latin typeface="Arial" panose="020B0604020202020204" pitchFamily="34" charset="0"/>
              </a:rPr>
              <a:t>Step1</a:t>
            </a:r>
            <a:r>
              <a:rPr lang="en-US" b="0" i="0" dirty="0">
                <a:solidFill>
                  <a:srgbClr val="000000"/>
                </a:solidFill>
                <a:effectLst/>
                <a:latin typeface="Arial" panose="020B0604020202020204" pitchFamily="34" charset="0"/>
              </a:rPr>
              <a:t> − First, we need to prepare an agent with some initial set of strategies.</a:t>
            </a:r>
          </a:p>
          <a:p>
            <a:pPr algn="just">
              <a:buFont typeface="Arial" panose="020B0604020202020204" pitchFamily="34" charset="0"/>
              <a:buChar char="•"/>
            </a:pPr>
            <a:r>
              <a:rPr lang="en-US" b="1" i="0" dirty="0">
                <a:solidFill>
                  <a:srgbClr val="000000"/>
                </a:solidFill>
                <a:effectLst/>
                <a:latin typeface="Arial" panose="020B0604020202020204" pitchFamily="34" charset="0"/>
              </a:rPr>
              <a:t>Step2</a:t>
            </a:r>
            <a:r>
              <a:rPr lang="en-US" b="0" i="0" dirty="0">
                <a:solidFill>
                  <a:srgbClr val="000000"/>
                </a:solidFill>
                <a:effectLst/>
                <a:latin typeface="Arial" panose="020B0604020202020204" pitchFamily="34" charset="0"/>
              </a:rPr>
              <a:t> − Then observe the environment and its current state.</a:t>
            </a:r>
          </a:p>
          <a:p>
            <a:pPr algn="just">
              <a:buFont typeface="Arial" panose="020B0604020202020204" pitchFamily="34" charset="0"/>
              <a:buChar char="•"/>
            </a:pPr>
            <a:r>
              <a:rPr lang="en-US" b="1" i="0" dirty="0">
                <a:solidFill>
                  <a:srgbClr val="000000"/>
                </a:solidFill>
                <a:effectLst/>
                <a:latin typeface="Arial" panose="020B0604020202020204" pitchFamily="34" charset="0"/>
              </a:rPr>
              <a:t>Step3</a:t>
            </a:r>
            <a:r>
              <a:rPr lang="en-US" b="0" i="0" dirty="0">
                <a:solidFill>
                  <a:srgbClr val="000000"/>
                </a:solidFill>
                <a:effectLst/>
                <a:latin typeface="Arial" panose="020B0604020202020204" pitchFamily="34" charset="0"/>
              </a:rPr>
              <a:t> − Next, select the optimal policy regards the current state of the environment and perform important action.</a:t>
            </a:r>
          </a:p>
          <a:p>
            <a:pPr algn="just">
              <a:buFont typeface="Arial" panose="020B0604020202020204" pitchFamily="34" charset="0"/>
              <a:buChar char="•"/>
            </a:pPr>
            <a:r>
              <a:rPr lang="en-US" b="1" i="0" dirty="0">
                <a:solidFill>
                  <a:srgbClr val="000000"/>
                </a:solidFill>
                <a:effectLst/>
                <a:latin typeface="Arial" panose="020B0604020202020204" pitchFamily="34" charset="0"/>
              </a:rPr>
              <a:t>Step4</a:t>
            </a:r>
            <a:r>
              <a:rPr lang="en-US" b="0" i="0" dirty="0">
                <a:solidFill>
                  <a:srgbClr val="000000"/>
                </a:solidFill>
                <a:effectLst/>
                <a:latin typeface="Arial" panose="020B0604020202020204" pitchFamily="34" charset="0"/>
              </a:rPr>
              <a:t> − Now, the agent can get corresponding reward or penalty as per accordance with the action taken by it in previous step.</a:t>
            </a:r>
          </a:p>
          <a:p>
            <a:pPr algn="just">
              <a:buFont typeface="Arial" panose="020B0604020202020204" pitchFamily="34" charset="0"/>
              <a:buChar char="•"/>
            </a:pPr>
            <a:r>
              <a:rPr lang="en-US" b="1" i="0" dirty="0">
                <a:solidFill>
                  <a:srgbClr val="000000"/>
                </a:solidFill>
                <a:effectLst/>
                <a:latin typeface="Arial" panose="020B0604020202020204" pitchFamily="34" charset="0"/>
              </a:rPr>
              <a:t>Step5</a:t>
            </a:r>
            <a:r>
              <a:rPr lang="en-US" b="0" i="0" dirty="0">
                <a:solidFill>
                  <a:srgbClr val="000000"/>
                </a:solidFill>
                <a:effectLst/>
                <a:latin typeface="Arial" panose="020B0604020202020204" pitchFamily="34" charset="0"/>
              </a:rPr>
              <a:t> − Now, we can update the strategies if it is required so.</a:t>
            </a:r>
          </a:p>
          <a:p>
            <a:pPr algn="just">
              <a:buFont typeface="Arial" panose="020B0604020202020204" pitchFamily="34" charset="0"/>
              <a:buChar char="•"/>
            </a:pPr>
            <a:r>
              <a:rPr lang="en-US" b="1" i="0" dirty="0">
                <a:solidFill>
                  <a:srgbClr val="000000"/>
                </a:solidFill>
                <a:effectLst/>
                <a:latin typeface="Arial" panose="020B0604020202020204" pitchFamily="34" charset="0"/>
              </a:rPr>
              <a:t>Step6</a:t>
            </a:r>
            <a:r>
              <a:rPr lang="en-US" b="0" i="0" dirty="0">
                <a:solidFill>
                  <a:srgbClr val="000000"/>
                </a:solidFill>
                <a:effectLst/>
                <a:latin typeface="Arial" panose="020B0604020202020204" pitchFamily="34" charset="0"/>
              </a:rPr>
              <a:t> − At last, repeat steps 2-5 until the agent got to learn and adopt the optimal policies.</a:t>
            </a:r>
          </a:p>
          <a:p>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pPr/>
              <a:t>12</a:t>
            </a:fld>
            <a:endParaRPr lang="x-none"/>
          </a:p>
        </p:txBody>
      </p:sp>
    </p:spTree>
    <p:extLst>
      <p:ext uri="{BB962C8B-B14F-4D97-AF65-F5344CB8AC3E}">
        <p14:creationId xmlns:p14="http://schemas.microsoft.com/office/powerpoint/2010/main" val="1434234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solidFill>
                  <a:schemeClr val="bg1"/>
                </a:solidFill>
                <a:hlinkClick r:id="rId3"/>
              </a:rPr>
              <a:t>https://www.tutorialspoint.com/machine_learning_with_python/machine_learning_with_python_quick_guide.htm</a:t>
            </a:r>
            <a:endParaRPr lang="ru-RU" dirty="0">
              <a:solidFill>
                <a:schemeClr val="bg1"/>
              </a:solidFill>
            </a:endParaRPr>
          </a:p>
          <a:p>
            <a:endParaRPr lang="ru-RU" dirty="0">
              <a:solidFill>
                <a:schemeClr val="bg1"/>
              </a:solidFill>
            </a:endParaRPr>
          </a:p>
          <a:p>
            <a:r>
              <a:rPr lang="en-US" dirty="0">
                <a:solidFill>
                  <a:schemeClr val="bg1"/>
                </a:solidFill>
                <a:hlinkClick r:id="rId4"/>
              </a:rPr>
              <a:t>https://towardsdatascience.com/anomaly-detection-in-python-part-2-multivariate-unsupervised-methods-and-code-b311a63f298b</a:t>
            </a:r>
            <a:endParaRPr lang="ru-RU" dirty="0">
              <a:solidFill>
                <a:schemeClr val="bg1"/>
              </a:solidFill>
            </a:endParaRPr>
          </a:p>
          <a:p>
            <a:endParaRPr lang="ru-RU" dirty="0">
              <a:solidFill>
                <a:schemeClr val="bg1"/>
              </a:solidFill>
            </a:endParaRPr>
          </a:p>
          <a:p>
            <a:r>
              <a:rPr lang="en-US" dirty="0">
                <a:solidFill>
                  <a:schemeClr val="bg1"/>
                </a:solidFill>
                <a:hlinkClick r:id="rId5"/>
              </a:rPr>
              <a:t>https://www.analyticsvidhya.com/blog/2021/06/univariate-anomaly-detection-a-walkthrough-in-python/</a:t>
            </a:r>
            <a:endParaRPr lang="ru-RU" dirty="0">
              <a:solidFill>
                <a:schemeClr val="bg1"/>
              </a:solidFill>
            </a:endParaRPr>
          </a:p>
          <a:p>
            <a:endParaRPr lang="ru-RU">
              <a:solidFill>
                <a:schemeClr val="bg1"/>
              </a:solidFill>
            </a:endParaRPr>
          </a:p>
          <a:p>
            <a:endParaRPr lang="ru-RU"/>
          </a:p>
        </p:txBody>
      </p:sp>
      <p:sp>
        <p:nvSpPr>
          <p:cNvPr id="4" name="Номер слайда 3"/>
          <p:cNvSpPr>
            <a:spLocks noGrp="1"/>
          </p:cNvSpPr>
          <p:nvPr>
            <p:ph type="sldNum" sz="quarter" idx="5"/>
          </p:nvPr>
        </p:nvSpPr>
        <p:spPr/>
        <p:txBody>
          <a:bodyPr/>
          <a:lstStyle/>
          <a:p>
            <a:fld id="{4FA8DC58-1519-4342-8323-F22B1E0BAFA7}" type="slidenum">
              <a:rPr lang="x-none" smtClean="0"/>
              <a:pPr/>
              <a:t>13</a:t>
            </a:fld>
            <a:endParaRPr lang="x-none"/>
          </a:p>
        </p:txBody>
      </p:sp>
    </p:spTree>
    <p:extLst>
      <p:ext uri="{BB962C8B-B14F-4D97-AF65-F5344CB8AC3E}">
        <p14:creationId xmlns:p14="http://schemas.microsoft.com/office/powerpoint/2010/main" val="417213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err="1">
                <a:solidFill>
                  <a:schemeClr val="bg1"/>
                </a:solidFill>
                <a:latin typeface="Times New Roman" panose="02020603050405020304" pitchFamily="18" charset="0"/>
                <a:cs typeface="Times New Roman" panose="02020603050405020304" pitchFamily="18" charset="0"/>
              </a:rPr>
              <a:t>The</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following</a:t>
            </a:r>
            <a:r>
              <a:rPr lang="ru-RU" sz="1200" dirty="0">
                <a:solidFill>
                  <a:schemeClr val="bg1"/>
                </a:solidFill>
                <a:latin typeface="Times New Roman" panose="02020603050405020304" pitchFamily="18" charset="0"/>
                <a:cs typeface="Times New Roman" panose="02020603050405020304" pitchFamily="18" charset="0"/>
              </a:rPr>
              <a:t> TASKS </a:t>
            </a:r>
            <a:r>
              <a:rPr lang="ru-RU" sz="1200" dirty="0" err="1">
                <a:solidFill>
                  <a:schemeClr val="bg1"/>
                </a:solidFill>
                <a:latin typeface="Times New Roman" panose="02020603050405020304" pitchFamily="18" charset="0"/>
                <a:cs typeface="Times New Roman" panose="02020603050405020304" pitchFamily="18" charset="0"/>
              </a:rPr>
              <a:t>were</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set</a:t>
            </a:r>
            <a:r>
              <a:rPr lang="ru-RU" sz="1200" dirty="0">
                <a:solidFill>
                  <a:schemeClr val="bg1"/>
                </a:solidFill>
                <a:latin typeface="Times New Roman" panose="02020603050405020304" pitchFamily="18" charset="0"/>
                <a:cs typeface="Times New Roman" panose="02020603050405020304" pitchFamily="18" charset="0"/>
              </a:rPr>
              <a:t>: </a:t>
            </a:r>
            <a:endParaRPr lang="en-US" sz="12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1200" dirty="0" err="1">
                <a:solidFill>
                  <a:schemeClr val="bg1"/>
                </a:solidFill>
                <a:latin typeface="Times New Roman" panose="02020603050405020304" pitchFamily="18" charset="0"/>
                <a:cs typeface="Times New Roman" panose="02020603050405020304" pitchFamily="18" charset="0"/>
              </a:rPr>
              <a:t>To</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study</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and</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analyze</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the</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history</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of</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appearance</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and</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practical</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application</a:t>
            </a:r>
            <a:r>
              <a:rPr lang="ru-RU" sz="1200" dirty="0">
                <a:solidFill>
                  <a:schemeClr val="bg1"/>
                </a:solidFill>
                <a:latin typeface="Times New Roman" panose="02020603050405020304" pitchFamily="18" charset="0"/>
                <a:cs typeface="Times New Roman" panose="02020603050405020304" pitchFamily="18" charset="0"/>
              </a:rPr>
              <a:t>. </a:t>
            </a:r>
            <a:endParaRPr lang="en-US" sz="12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1200" dirty="0" err="1">
                <a:solidFill>
                  <a:schemeClr val="bg1"/>
                </a:solidFill>
                <a:latin typeface="Times New Roman" panose="02020603050405020304" pitchFamily="18" charset="0"/>
                <a:cs typeface="Times New Roman" panose="02020603050405020304" pitchFamily="18" charset="0"/>
              </a:rPr>
              <a:t>To</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understand</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the</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theoretical</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basis</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of</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machine</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learning</a:t>
            </a:r>
            <a:r>
              <a:rPr lang="ru-RU" sz="1200" dirty="0">
                <a:solidFill>
                  <a:schemeClr val="bg1"/>
                </a:solidFill>
                <a:latin typeface="Times New Roman" panose="02020603050405020304" pitchFamily="18" charset="0"/>
                <a:cs typeface="Times New Roman" panose="02020603050405020304" pitchFamily="18" charset="0"/>
              </a:rPr>
              <a:t>.</a:t>
            </a:r>
            <a:endParaRPr lang="en-US" sz="12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1200" dirty="0" err="1">
                <a:solidFill>
                  <a:schemeClr val="bg1"/>
                </a:solidFill>
                <a:latin typeface="Times New Roman" panose="02020603050405020304" pitchFamily="18" charset="0"/>
                <a:cs typeface="Times New Roman" panose="02020603050405020304" pitchFamily="18" charset="0"/>
              </a:rPr>
              <a:t>To</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investigate</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the</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process</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of</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using</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this</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technology</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when</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creating</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various</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programs</a:t>
            </a:r>
            <a:r>
              <a:rPr lang="ru-RU" sz="1200" dirty="0">
                <a:solidFill>
                  <a:schemeClr val="bg1"/>
                </a:solidFill>
                <a:latin typeface="Times New Roman" panose="02020603050405020304" pitchFamily="18" charset="0"/>
                <a:cs typeface="Times New Roman" panose="02020603050405020304" pitchFamily="18" charset="0"/>
              </a:rPr>
              <a:t>.</a:t>
            </a:r>
            <a:endParaRPr lang="en-US" sz="12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1200" dirty="0" err="1">
                <a:solidFill>
                  <a:schemeClr val="bg1"/>
                </a:solidFill>
                <a:latin typeface="Times New Roman" panose="02020603050405020304" pitchFamily="18" charset="0"/>
                <a:cs typeface="Times New Roman" panose="02020603050405020304" pitchFamily="18" charset="0"/>
              </a:rPr>
              <a:t>Arrange</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and</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structure</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the</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found</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material</a:t>
            </a:r>
            <a:r>
              <a:rPr lang="ru-RU" sz="1200" dirty="0">
                <a:solidFill>
                  <a:schemeClr val="bg1"/>
                </a:solidFill>
                <a:latin typeface="Times New Roman" panose="02020603050405020304" pitchFamily="18" charset="0"/>
                <a:cs typeface="Times New Roman" panose="02020603050405020304" pitchFamily="18" charset="0"/>
              </a:rPr>
              <a:t>.</a:t>
            </a:r>
          </a:p>
          <a:p>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pPr/>
              <a:t>3</a:t>
            </a:fld>
            <a:endParaRPr lang="x-none"/>
          </a:p>
        </p:txBody>
      </p:sp>
    </p:spTree>
    <p:extLst>
      <p:ext uri="{BB962C8B-B14F-4D97-AF65-F5344CB8AC3E}">
        <p14:creationId xmlns:p14="http://schemas.microsoft.com/office/powerpoint/2010/main" val="368886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0" i="0" dirty="0">
                <a:solidFill>
                  <a:srgbClr val="202124"/>
                </a:solidFill>
                <a:effectLst/>
                <a:latin typeface="arial" panose="020B0604020202020204" pitchFamily="34" charset="0"/>
              </a:rPr>
              <a:t>Machine learning (ML) is a field of computer science by which computer systems can make sense of data in much the same way that humans </a:t>
            </a:r>
            <a:r>
              <a:rPr lang="en-US" b="0" i="0" dirty="0" err="1">
                <a:solidFill>
                  <a:srgbClr val="202124"/>
                </a:solidFill>
                <a:effectLst/>
                <a:latin typeface="arial" panose="020B0604020202020204" pitchFamily="34" charset="0"/>
              </a:rPr>
              <a:t>do.Simply</a:t>
            </a:r>
            <a:r>
              <a:rPr lang="en-US" b="0" i="0" dirty="0">
                <a:solidFill>
                  <a:srgbClr val="202124"/>
                </a:solidFill>
                <a:effectLst/>
                <a:latin typeface="arial" panose="020B0604020202020204" pitchFamily="34" charset="0"/>
              </a:rPr>
              <a:t> put, ML is a type of artificial intelligence that extracts patterns from raw data using an algorithm or method. The main purpose of ML is to allow computer systems to learn from their own experience without explicit programming or human intervention.</a:t>
            </a:r>
            <a:endParaRPr lang="ru-RU" b="0" i="0" dirty="0">
              <a:solidFill>
                <a:srgbClr val="202124"/>
              </a:solidFill>
              <a:effectLst/>
              <a:latin typeface="arial" panose="020B0604020202020204" pitchFamily="34" charset="0"/>
            </a:endParaRPr>
          </a:p>
          <a:p>
            <a:r>
              <a:rPr lang="en-US" b="1" i="0" dirty="0">
                <a:solidFill>
                  <a:srgbClr val="202124"/>
                </a:solidFill>
                <a:effectLst/>
                <a:latin typeface="arial" panose="020B0604020202020204" pitchFamily="34" charset="0"/>
              </a:rPr>
              <a:t>Arthur Samuel</a:t>
            </a:r>
            <a:r>
              <a:rPr lang="en-US" b="0" i="0" dirty="0">
                <a:solidFill>
                  <a:srgbClr val="202124"/>
                </a:solidFill>
                <a:effectLst/>
                <a:latin typeface="arial" panose="020B0604020202020204" pitchFamily="34" charset="0"/>
              </a:rPr>
              <a:t> first came up with the phrase “Machine Learning” in 1952. In 1957, Frank Rosenblatt – at the Cornell Aeronautical Laboratory – combined Donald Hebb's model of brain cell interaction with Arthur Samuel's Machine Learning efforts and created the perceptron.</a:t>
            </a:r>
            <a:endParaRPr lang="ru-RU" b="0" i="0" dirty="0">
              <a:solidFill>
                <a:srgbClr val="202124"/>
              </a:solidFill>
              <a:effectLst/>
              <a:latin typeface="arial" panose="020B0604020202020204" pitchFamily="34" charset="0"/>
            </a:endParaRPr>
          </a:p>
          <a:p>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pPr/>
              <a:t>4</a:t>
            </a:fld>
            <a:endParaRPr lang="x-none"/>
          </a:p>
        </p:txBody>
      </p:sp>
    </p:spTree>
    <p:extLst>
      <p:ext uri="{BB962C8B-B14F-4D97-AF65-F5344CB8AC3E}">
        <p14:creationId xmlns:p14="http://schemas.microsoft.com/office/powerpoint/2010/main" val="341306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Warren McCulloch, together with Walter Pitts, created a possible model of a mathematical neuron in 1943. Also in 1958, Frank Rosenblatt created a program based on a neuron, and then a physical device - a perceptron (perceptron).</a:t>
            </a:r>
            <a:r>
              <a:rPr lang="ru-RU" dirty="0"/>
              <a:t> </a:t>
            </a:r>
            <a:r>
              <a:rPr lang="en-US" b="0" i="0" dirty="0">
                <a:solidFill>
                  <a:srgbClr val="202122"/>
                </a:solidFill>
                <a:effectLst/>
                <a:latin typeface="Arial" panose="020B0604020202020204" pitchFamily="34" charset="0"/>
              </a:rPr>
              <a:t>In </a:t>
            </a:r>
            <a:r>
              <a:rPr lang="en-US" b="0" i="0" u="none" strike="noStrike" dirty="0">
                <a:solidFill>
                  <a:srgbClr val="0645AD"/>
                </a:solidFill>
                <a:effectLst/>
                <a:latin typeface="Arial" panose="020B0604020202020204" pitchFamily="34" charset="0"/>
                <a:hlinkClick r:id="rId3" tooltip="Machine learning"/>
              </a:rPr>
              <a:t>machine learning</a:t>
            </a:r>
            <a:r>
              <a:rPr lang="en-US" b="0" i="0" dirty="0">
                <a:solidFill>
                  <a:srgbClr val="202122"/>
                </a:solidFill>
                <a:effectLst/>
                <a:latin typeface="Arial" panose="020B0604020202020204" pitchFamily="34" charset="0"/>
              </a:rPr>
              <a:t>, the </a:t>
            </a:r>
            <a:r>
              <a:rPr lang="en-US" b="1" i="0" dirty="0">
                <a:solidFill>
                  <a:srgbClr val="202122"/>
                </a:solidFill>
                <a:effectLst/>
                <a:latin typeface="Arial" panose="020B0604020202020204" pitchFamily="34" charset="0"/>
              </a:rPr>
              <a:t>perceptron</a:t>
            </a:r>
            <a:r>
              <a:rPr lang="en-US" b="0" i="0" dirty="0">
                <a:solidFill>
                  <a:srgbClr val="202122"/>
                </a:solidFill>
                <a:effectLst/>
                <a:latin typeface="Arial" panose="020B0604020202020204" pitchFamily="34" charset="0"/>
              </a:rPr>
              <a:t> is an algorithm for </a:t>
            </a:r>
            <a:r>
              <a:rPr lang="en-US" b="0" i="0" u="none" strike="noStrike" dirty="0">
                <a:solidFill>
                  <a:srgbClr val="0645AD"/>
                </a:solidFill>
                <a:effectLst/>
                <a:latin typeface="Arial" panose="020B0604020202020204" pitchFamily="34" charset="0"/>
                <a:hlinkClick r:id="rId4" tooltip="Supervised classification"/>
              </a:rPr>
              <a:t>supervised learning</a:t>
            </a:r>
            <a:r>
              <a:rPr lang="en-US" b="0" i="0" dirty="0">
                <a:solidFill>
                  <a:srgbClr val="202122"/>
                </a:solidFill>
                <a:effectLst/>
                <a:latin typeface="Arial" panose="020B0604020202020204" pitchFamily="34" charset="0"/>
              </a:rPr>
              <a:t> of </a:t>
            </a:r>
            <a:r>
              <a:rPr lang="en-US" b="0" i="0" u="none" strike="noStrike" dirty="0">
                <a:solidFill>
                  <a:srgbClr val="0645AD"/>
                </a:solidFill>
                <a:effectLst/>
                <a:latin typeface="Arial" panose="020B0604020202020204" pitchFamily="34" charset="0"/>
                <a:hlinkClick r:id="rId5" tooltip="Binary classification"/>
              </a:rPr>
              <a:t>binary classifiers</a:t>
            </a:r>
            <a:r>
              <a:rPr lang="en-US" b="0" i="0" dirty="0">
                <a:solidFill>
                  <a:srgbClr val="202122"/>
                </a:solidFill>
                <a:effectLst/>
                <a:latin typeface="Arial" panose="020B0604020202020204" pitchFamily="34" charset="0"/>
              </a:rPr>
              <a:t>. A binary classifier is a function which can decide whether or not an input, represented by a vector of numbers, belongs to some specific class.</a:t>
            </a:r>
            <a:r>
              <a:rPr lang="en-US" b="0" i="0" u="none" strike="noStrike" baseline="30000" dirty="0">
                <a:solidFill>
                  <a:srgbClr val="0645AD"/>
                </a:solidFill>
                <a:effectLst/>
                <a:latin typeface="Arial" panose="020B0604020202020204" pitchFamily="34" charset="0"/>
                <a:hlinkClick r:id="rId6"/>
              </a:rPr>
              <a:t>[1]</a:t>
            </a:r>
            <a:r>
              <a:rPr lang="en-US" b="0" i="0" dirty="0">
                <a:solidFill>
                  <a:srgbClr val="202122"/>
                </a:solidFill>
                <a:effectLst/>
                <a:latin typeface="Arial" panose="020B0604020202020204" pitchFamily="34" charset="0"/>
              </a:rPr>
              <a:t> It is a type of </a:t>
            </a:r>
            <a:r>
              <a:rPr lang="en-US" b="0" i="0" u="none" strike="noStrike" dirty="0">
                <a:solidFill>
                  <a:srgbClr val="0645AD"/>
                </a:solidFill>
                <a:effectLst/>
                <a:latin typeface="Arial" panose="020B0604020202020204" pitchFamily="34" charset="0"/>
                <a:hlinkClick r:id="rId7" tooltip="Linear classifier"/>
              </a:rPr>
              <a:t>linear classifier</a:t>
            </a:r>
            <a:r>
              <a:rPr lang="en-US" b="0" i="0" dirty="0">
                <a:solidFill>
                  <a:srgbClr val="202122"/>
                </a:solidFill>
                <a:effectLst/>
                <a:latin typeface="Arial" panose="020B0604020202020204" pitchFamily="34" charset="0"/>
              </a:rPr>
              <a:t>, i.e. a classification algorithm that makes its predictions based on a </a:t>
            </a:r>
            <a:r>
              <a:rPr lang="en-US" b="0" i="0" u="none" strike="noStrike" dirty="0">
                <a:solidFill>
                  <a:srgbClr val="0645AD"/>
                </a:solidFill>
                <a:effectLst/>
                <a:latin typeface="Arial" panose="020B0604020202020204" pitchFamily="34" charset="0"/>
                <a:hlinkClick r:id="rId8" tooltip="Linear predictor function"/>
              </a:rPr>
              <a:t>linear predictor function</a:t>
            </a:r>
            <a:r>
              <a:rPr lang="en-US" b="0" i="0" dirty="0">
                <a:solidFill>
                  <a:srgbClr val="202122"/>
                </a:solidFill>
                <a:effectLst/>
                <a:latin typeface="Arial" panose="020B0604020202020204" pitchFamily="34" charset="0"/>
              </a:rPr>
              <a:t> combining a set of </a:t>
            </a:r>
            <a:r>
              <a:rPr lang="en-US" b="0" i="0" u="none" strike="noStrike" dirty="0">
                <a:solidFill>
                  <a:srgbClr val="0645AD"/>
                </a:solidFill>
                <a:effectLst/>
                <a:latin typeface="Arial" panose="020B0604020202020204" pitchFamily="34" charset="0"/>
                <a:hlinkClick r:id="rId9" tooltip="Weighting"/>
              </a:rPr>
              <a:t>weights</a:t>
            </a:r>
            <a:r>
              <a:rPr lang="en-US" b="0" i="0" dirty="0">
                <a:solidFill>
                  <a:srgbClr val="202122"/>
                </a:solidFill>
                <a:effectLst/>
                <a:latin typeface="Arial" panose="020B0604020202020204" pitchFamily="34" charset="0"/>
              </a:rPr>
              <a:t> with the </a:t>
            </a:r>
            <a:r>
              <a:rPr lang="en-US" b="0" i="0" u="none" strike="noStrike" dirty="0">
                <a:solidFill>
                  <a:srgbClr val="0645AD"/>
                </a:solidFill>
                <a:effectLst/>
                <a:latin typeface="Arial" panose="020B0604020202020204" pitchFamily="34" charset="0"/>
                <a:hlinkClick r:id="rId10" tooltip="Feature vector"/>
              </a:rPr>
              <a:t>feature vector</a:t>
            </a:r>
            <a:r>
              <a:rPr lang="en-US" b="0" i="0" dirty="0">
                <a:solidFill>
                  <a:srgbClr val="202122"/>
                </a:solidFill>
                <a:effectLst/>
                <a:latin typeface="Arial" panose="020B0604020202020204" pitchFamily="34" charset="0"/>
              </a:rPr>
              <a:t>.</a:t>
            </a:r>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pPr/>
              <a:t>5</a:t>
            </a:fld>
            <a:endParaRPr lang="x-none"/>
          </a:p>
        </p:txBody>
      </p:sp>
    </p:spTree>
    <p:extLst>
      <p:ext uri="{BB962C8B-B14F-4D97-AF65-F5344CB8AC3E}">
        <p14:creationId xmlns:p14="http://schemas.microsoft.com/office/powerpoint/2010/main" val="924770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0" i="0" dirty="0">
                <a:solidFill>
                  <a:srgbClr val="666666"/>
                </a:solidFill>
                <a:effectLst/>
                <a:latin typeface="SourceSansProRegular"/>
              </a:rPr>
              <a:t>Python is an interpreted, object-oriented, high-level programming language with dynamic semantics. Its high-level built in data structures, combined with dynamic typing and dynamic binding, make it very attractive for Rapid Application Development, as well as for use as a scripting or glue language to connect existing components together. Python's simple, easy to learn syntax emphasizes readability and therefore reduces the cost of program maintenance. Python supports modules and packages, which encourages program modularity and code reuse. The Python interpreter and the extensive standard library are available in source or binary form without charge for all major platforms, and can be freely distributed.</a:t>
            </a:r>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pPr/>
              <a:t>6</a:t>
            </a:fld>
            <a:endParaRPr lang="x-none"/>
          </a:p>
        </p:txBody>
      </p:sp>
    </p:spTree>
    <p:extLst>
      <p:ext uri="{BB962C8B-B14F-4D97-AF65-F5344CB8AC3E}">
        <p14:creationId xmlns:p14="http://schemas.microsoft.com/office/powerpoint/2010/main" val="1527037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en-US" b="0" i="0" dirty="0">
                <a:effectLst/>
                <a:latin typeface="Arial" panose="020B0604020202020204" pitchFamily="34" charset="0"/>
              </a:rPr>
              <a:t>An Introduction to Python</a:t>
            </a:r>
          </a:p>
          <a:p>
            <a:pPr algn="just"/>
            <a:r>
              <a:rPr lang="en-US" b="0" i="0" dirty="0">
                <a:solidFill>
                  <a:srgbClr val="000000"/>
                </a:solidFill>
                <a:effectLst/>
                <a:latin typeface="Arial" panose="020B0604020202020204" pitchFamily="34" charset="0"/>
              </a:rPr>
              <a:t>Python is a popular object-oriented programing language having the capabilities of high-level programming language. Its easy to learn syntax and portability capability makes it popular these days. The followings facts gives us the introduction to Python −</a:t>
            </a:r>
          </a:p>
          <a:p>
            <a:pPr algn="just">
              <a:buFont typeface="Arial" panose="020B0604020202020204" pitchFamily="34" charset="0"/>
              <a:buChar char="•"/>
            </a:pPr>
            <a:r>
              <a:rPr lang="en-US" b="0" i="0" dirty="0">
                <a:solidFill>
                  <a:srgbClr val="000000"/>
                </a:solidFill>
                <a:effectLst/>
                <a:latin typeface="Arial" panose="020B0604020202020204" pitchFamily="34" charset="0"/>
              </a:rPr>
              <a:t>Python was developed by Guido van Rossum at </a:t>
            </a:r>
            <a:r>
              <a:rPr lang="en-US" b="0" i="0" dirty="0" err="1">
                <a:solidFill>
                  <a:srgbClr val="000000"/>
                </a:solidFill>
                <a:effectLst/>
                <a:latin typeface="Arial" panose="020B0604020202020204" pitchFamily="34" charset="0"/>
              </a:rPr>
              <a:t>Stichting</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Mathematisch</a:t>
            </a:r>
            <a:r>
              <a:rPr lang="en-US" b="0" i="0" dirty="0">
                <a:solidFill>
                  <a:srgbClr val="000000"/>
                </a:solidFill>
                <a:effectLst/>
                <a:latin typeface="Arial" panose="020B0604020202020204" pitchFamily="34" charset="0"/>
              </a:rPr>
              <a:t> Centrum in the Netherlands.</a:t>
            </a:r>
          </a:p>
          <a:p>
            <a:pPr algn="just">
              <a:buFont typeface="Arial" panose="020B0604020202020204" pitchFamily="34" charset="0"/>
              <a:buChar char="•"/>
            </a:pPr>
            <a:r>
              <a:rPr lang="en-US" b="0" i="0" dirty="0">
                <a:solidFill>
                  <a:srgbClr val="000000"/>
                </a:solidFill>
                <a:effectLst/>
                <a:latin typeface="Arial" panose="020B0604020202020204" pitchFamily="34" charset="0"/>
              </a:rPr>
              <a:t>It was written as the successor of programming language named ‘ABC’.</a:t>
            </a:r>
          </a:p>
          <a:p>
            <a:pPr algn="just">
              <a:buFont typeface="Arial" panose="020B0604020202020204" pitchFamily="34" charset="0"/>
              <a:buChar char="•"/>
            </a:pPr>
            <a:r>
              <a:rPr lang="en-US" b="0" i="0" dirty="0">
                <a:solidFill>
                  <a:srgbClr val="000000"/>
                </a:solidFill>
                <a:effectLst/>
                <a:latin typeface="Arial" panose="020B0604020202020204" pitchFamily="34" charset="0"/>
              </a:rPr>
              <a:t>It’s first version was released in 1991.</a:t>
            </a:r>
          </a:p>
          <a:p>
            <a:pPr algn="just">
              <a:buFont typeface="Arial" panose="020B0604020202020204" pitchFamily="34" charset="0"/>
              <a:buChar char="•"/>
            </a:pPr>
            <a:r>
              <a:rPr lang="en-US" b="0" i="0" dirty="0">
                <a:solidFill>
                  <a:srgbClr val="000000"/>
                </a:solidFill>
                <a:effectLst/>
                <a:latin typeface="Arial" panose="020B0604020202020204" pitchFamily="34" charset="0"/>
              </a:rPr>
              <a:t>The name Python was picked by Guido van Rossum from a TV show named Monty Python’s Flying Circus.</a:t>
            </a:r>
          </a:p>
          <a:p>
            <a:pPr algn="just">
              <a:buFont typeface="Arial" panose="020B0604020202020204" pitchFamily="34" charset="0"/>
              <a:buChar char="•"/>
            </a:pPr>
            <a:r>
              <a:rPr lang="en-US" b="0" i="0" dirty="0">
                <a:solidFill>
                  <a:srgbClr val="000000"/>
                </a:solidFill>
                <a:effectLst/>
                <a:latin typeface="Arial" panose="020B0604020202020204" pitchFamily="34" charset="0"/>
              </a:rPr>
              <a:t>It is an open source programming language which means that we can freely download it and use it to develop programs. It can be downloaded from</a:t>
            </a:r>
            <a:r>
              <a:rPr lang="en-US" b="0" i="0" u="none" strike="noStrike" dirty="0">
                <a:solidFill>
                  <a:srgbClr val="313131"/>
                </a:solidFill>
                <a:effectLst/>
                <a:latin typeface="Arial" panose="020B0604020202020204" pitchFamily="34" charset="0"/>
                <a:hlinkClick r:id="rId3"/>
              </a:rPr>
              <a:t> www.python.org</a:t>
            </a:r>
            <a:r>
              <a:rPr lang="en-US" b="0" i="0" dirty="0">
                <a:solidFill>
                  <a:srgbClr val="000000"/>
                </a:solidFill>
                <a:effectLst/>
                <a:latin typeface="Arial" panose="020B0604020202020204" pitchFamily="34" charset="0"/>
              </a:rPr>
              <a:t>.</a:t>
            </a:r>
          </a:p>
          <a:p>
            <a:pPr algn="just">
              <a:buFont typeface="Arial" panose="020B0604020202020204" pitchFamily="34" charset="0"/>
              <a:buChar char="•"/>
            </a:pPr>
            <a:r>
              <a:rPr lang="en-US" b="0" i="0" dirty="0">
                <a:solidFill>
                  <a:srgbClr val="000000"/>
                </a:solidFill>
                <a:effectLst/>
                <a:latin typeface="Arial" panose="020B0604020202020204" pitchFamily="34" charset="0"/>
              </a:rPr>
              <a:t>Python programming language is having the features of Java and C both. It is having the elegant ‘C’ code and on the other hand, it is having classes and objects like Java for object-oriented programming.</a:t>
            </a:r>
          </a:p>
          <a:p>
            <a:pPr algn="just">
              <a:buFont typeface="Arial" panose="020B0604020202020204" pitchFamily="34" charset="0"/>
              <a:buChar char="•"/>
            </a:pPr>
            <a:r>
              <a:rPr lang="en-US" b="0" i="0" dirty="0">
                <a:solidFill>
                  <a:srgbClr val="000000"/>
                </a:solidFill>
                <a:effectLst/>
                <a:latin typeface="Arial" panose="020B0604020202020204" pitchFamily="34" charset="0"/>
              </a:rPr>
              <a:t>It is an interpreted language, which means the source code of Python program would be first converted into bytecode and then executed by Python virtual machine.</a:t>
            </a:r>
          </a:p>
          <a:p>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pPr/>
              <a:t>7</a:t>
            </a:fld>
            <a:endParaRPr lang="x-none"/>
          </a:p>
        </p:txBody>
      </p:sp>
    </p:spTree>
    <p:extLst>
      <p:ext uri="{BB962C8B-B14F-4D97-AF65-F5344CB8AC3E}">
        <p14:creationId xmlns:p14="http://schemas.microsoft.com/office/powerpoint/2010/main" val="265571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b="1" i="0" dirty="0">
                <a:solidFill>
                  <a:srgbClr val="000000"/>
                </a:solidFill>
                <a:effectLst/>
                <a:latin typeface="Arial" panose="020B0604020202020204" pitchFamily="34" charset="0"/>
              </a:rPr>
              <a:t>Supervised Learning</a:t>
            </a:r>
            <a:endParaRPr lang="en-US" b="0" i="0" dirty="0">
              <a:solidFill>
                <a:srgbClr val="000000"/>
              </a:solidFill>
              <a:effectLst/>
              <a:latin typeface="Arial" panose="020B0604020202020204" pitchFamily="34" charset="0"/>
            </a:endParaRPr>
          </a:p>
          <a:p>
            <a:pPr algn="just"/>
            <a:r>
              <a:rPr lang="en-US" b="0" i="0" dirty="0">
                <a:solidFill>
                  <a:srgbClr val="000000"/>
                </a:solidFill>
                <a:effectLst/>
                <a:latin typeface="Arial" panose="020B0604020202020204" pitchFamily="34" charset="0"/>
              </a:rPr>
              <a:t>Supervised learning algorithms or methods are the most commonly used ML algorithms. This method or learning algorithm take the data sample i.e. the training data and its associated output i.e. labels or responses with each data samples during the training process.</a:t>
            </a:r>
          </a:p>
          <a:p>
            <a:pPr algn="just"/>
            <a:r>
              <a:rPr lang="en-US" b="0" i="0" dirty="0">
                <a:solidFill>
                  <a:srgbClr val="000000"/>
                </a:solidFill>
                <a:effectLst/>
                <a:latin typeface="Arial" panose="020B0604020202020204" pitchFamily="34" charset="0"/>
              </a:rPr>
              <a:t>The main objective of supervised learning algorithms is to learn an association between input data samples and corresponding outputs after performing multiple training data instances.</a:t>
            </a:r>
          </a:p>
          <a:p>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pPr/>
              <a:t>8</a:t>
            </a:fld>
            <a:endParaRPr lang="x-none"/>
          </a:p>
        </p:txBody>
      </p:sp>
    </p:spTree>
    <p:extLst>
      <p:ext uri="{BB962C8B-B14F-4D97-AF65-F5344CB8AC3E}">
        <p14:creationId xmlns:p14="http://schemas.microsoft.com/office/powerpoint/2010/main" val="1202320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b="0" i="0" dirty="0">
                <a:solidFill>
                  <a:srgbClr val="000000"/>
                </a:solidFill>
                <a:effectLst/>
                <a:latin typeface="Arial" panose="020B0604020202020204" pitchFamily="34" charset="0"/>
              </a:rPr>
              <a:t>Based on the ML tasks, supervised learning algorithms can be divided into following two broad classes −</a:t>
            </a:r>
          </a:p>
          <a:p>
            <a:pPr algn="just">
              <a:buFont typeface="Arial" panose="020B0604020202020204" pitchFamily="34" charset="0"/>
              <a:buChar char="•"/>
            </a:pPr>
            <a:r>
              <a:rPr lang="en-US" b="0" i="0" dirty="0">
                <a:solidFill>
                  <a:srgbClr val="000000"/>
                </a:solidFill>
                <a:effectLst/>
                <a:latin typeface="Arial" panose="020B0604020202020204" pitchFamily="34" charset="0"/>
              </a:rPr>
              <a:t>Classification</a:t>
            </a:r>
          </a:p>
          <a:p>
            <a:pPr algn="just">
              <a:buFont typeface="Arial" panose="020B0604020202020204" pitchFamily="34" charset="0"/>
              <a:buChar char="•"/>
            </a:pPr>
            <a:r>
              <a:rPr lang="en-US" b="0" i="0" dirty="0">
                <a:solidFill>
                  <a:srgbClr val="000000"/>
                </a:solidFill>
                <a:effectLst/>
                <a:latin typeface="Arial" panose="020B0604020202020204" pitchFamily="34" charset="0"/>
              </a:rPr>
              <a:t>Regression</a:t>
            </a:r>
          </a:p>
          <a:p>
            <a:pPr algn="just"/>
            <a:r>
              <a:rPr lang="en-US" b="1" i="0" dirty="0">
                <a:solidFill>
                  <a:srgbClr val="000000"/>
                </a:solidFill>
                <a:effectLst/>
                <a:latin typeface="Arial" panose="020B0604020202020204" pitchFamily="34" charset="0"/>
              </a:rPr>
              <a:t>Classification</a:t>
            </a:r>
            <a:endParaRPr lang="en-US" b="0" i="0" dirty="0">
              <a:solidFill>
                <a:srgbClr val="000000"/>
              </a:solidFill>
              <a:effectLst/>
              <a:latin typeface="Arial" panose="020B0604020202020204" pitchFamily="34" charset="0"/>
            </a:endParaRPr>
          </a:p>
          <a:p>
            <a:pPr algn="just"/>
            <a:r>
              <a:rPr lang="en-US" b="0" i="0" dirty="0">
                <a:solidFill>
                  <a:srgbClr val="000000"/>
                </a:solidFill>
                <a:effectLst/>
                <a:latin typeface="Arial" panose="020B0604020202020204" pitchFamily="34" charset="0"/>
              </a:rPr>
              <a:t>The key objective of classification-based tasks is to predict categorial output labels or responses for the given input data. The output will be based on what the model has learned in training phase. As we know that the categorial output responses means unordered and discrete values, hence each output response will belong to a specific class or category. We will discuss Classification and associated algorithms in detail in the upcoming chapters also.</a:t>
            </a:r>
          </a:p>
          <a:p>
            <a:pPr algn="just"/>
            <a:r>
              <a:rPr lang="en-US" b="1" i="0" dirty="0">
                <a:solidFill>
                  <a:srgbClr val="000000"/>
                </a:solidFill>
                <a:effectLst/>
                <a:latin typeface="Arial" panose="020B0604020202020204" pitchFamily="34" charset="0"/>
              </a:rPr>
              <a:t>Regression</a:t>
            </a:r>
            <a:endParaRPr lang="en-US" b="0" i="0" dirty="0">
              <a:solidFill>
                <a:srgbClr val="000000"/>
              </a:solidFill>
              <a:effectLst/>
              <a:latin typeface="Arial" panose="020B0604020202020204" pitchFamily="34" charset="0"/>
            </a:endParaRPr>
          </a:p>
          <a:p>
            <a:pPr algn="just"/>
            <a:r>
              <a:rPr lang="en-US" b="0" i="0" dirty="0">
                <a:solidFill>
                  <a:srgbClr val="000000"/>
                </a:solidFill>
                <a:effectLst/>
                <a:latin typeface="Arial" panose="020B0604020202020204" pitchFamily="34" charset="0"/>
              </a:rPr>
              <a:t>The key objective of regression-based tasks is to predict output labels or responses which are continues numeric values, for the given input data. The output will be based on what the model has learned in its training phase. Basically, regression models use the input data features (independent variables) and their corresponding continuous numeric output values (dependent or outcome variables) to learn specific association between inputs and corresponding outputs. We will discuss regression and associated algorithms in detail in further chapters also.</a:t>
            </a:r>
          </a:p>
          <a:p>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pPr/>
              <a:t>9</a:t>
            </a:fld>
            <a:endParaRPr lang="x-none"/>
          </a:p>
        </p:txBody>
      </p:sp>
    </p:spTree>
    <p:extLst>
      <p:ext uri="{BB962C8B-B14F-4D97-AF65-F5344CB8AC3E}">
        <p14:creationId xmlns:p14="http://schemas.microsoft.com/office/powerpoint/2010/main" val="431824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b="0" i="0" dirty="0">
                <a:solidFill>
                  <a:srgbClr val="000000"/>
                </a:solidFill>
                <a:effectLst/>
                <a:latin typeface="Arial" panose="020B0604020202020204" pitchFamily="34" charset="0"/>
              </a:rPr>
              <a:t>Based on the ML tasks, unsupervised learning algorithms can be divided into following broad classes −</a:t>
            </a:r>
          </a:p>
          <a:p>
            <a:pPr algn="just">
              <a:buFont typeface="Arial" panose="020B0604020202020204" pitchFamily="34" charset="0"/>
              <a:buChar char="•"/>
            </a:pPr>
            <a:r>
              <a:rPr lang="en-US" b="0" i="0" dirty="0">
                <a:solidFill>
                  <a:srgbClr val="000000"/>
                </a:solidFill>
                <a:effectLst/>
                <a:latin typeface="Arial" panose="020B0604020202020204" pitchFamily="34" charset="0"/>
              </a:rPr>
              <a:t>Clustering</a:t>
            </a:r>
          </a:p>
          <a:p>
            <a:pPr algn="just">
              <a:buFont typeface="Arial" panose="020B0604020202020204" pitchFamily="34" charset="0"/>
              <a:buChar char="•"/>
            </a:pPr>
            <a:r>
              <a:rPr lang="en-US" b="0" i="0" dirty="0">
                <a:solidFill>
                  <a:srgbClr val="000000"/>
                </a:solidFill>
                <a:effectLst/>
                <a:latin typeface="Arial" panose="020B0604020202020204" pitchFamily="34" charset="0"/>
              </a:rPr>
              <a:t>Association</a:t>
            </a:r>
          </a:p>
          <a:p>
            <a:pPr algn="just">
              <a:buFont typeface="Arial" panose="020B0604020202020204" pitchFamily="34" charset="0"/>
              <a:buChar char="•"/>
            </a:pPr>
            <a:r>
              <a:rPr lang="en-US" b="0" i="0" dirty="0">
                <a:solidFill>
                  <a:srgbClr val="000000"/>
                </a:solidFill>
                <a:effectLst/>
                <a:latin typeface="Arial" panose="020B0604020202020204" pitchFamily="34" charset="0"/>
              </a:rPr>
              <a:t>Dimensionality Reduction</a:t>
            </a:r>
          </a:p>
          <a:p>
            <a:pPr algn="just"/>
            <a:r>
              <a:rPr lang="en-US" b="1" i="0" dirty="0">
                <a:solidFill>
                  <a:srgbClr val="000000"/>
                </a:solidFill>
                <a:effectLst/>
                <a:latin typeface="Arial" panose="020B0604020202020204" pitchFamily="34" charset="0"/>
              </a:rPr>
              <a:t>Clustering</a:t>
            </a:r>
            <a:endParaRPr lang="en-US" b="0" i="0" dirty="0">
              <a:solidFill>
                <a:srgbClr val="000000"/>
              </a:solidFill>
              <a:effectLst/>
              <a:latin typeface="Arial" panose="020B0604020202020204" pitchFamily="34" charset="0"/>
            </a:endParaRPr>
          </a:p>
          <a:p>
            <a:pPr algn="just"/>
            <a:r>
              <a:rPr lang="en-US" b="0" i="0" dirty="0">
                <a:solidFill>
                  <a:srgbClr val="000000"/>
                </a:solidFill>
                <a:effectLst/>
                <a:latin typeface="Arial" panose="020B0604020202020204" pitchFamily="34" charset="0"/>
              </a:rPr>
              <a:t>Clustering methods are one of the most useful unsupervised ML methods. These algorithms used to find similarity as well as relationship patterns among data samples and then cluster those samples into groups having similarity based on features. The real-world example of clustering is to group the customers by their purchasing behavior.</a:t>
            </a:r>
          </a:p>
          <a:p>
            <a:pPr algn="just"/>
            <a:r>
              <a:rPr lang="en-US" b="1" i="0" dirty="0">
                <a:solidFill>
                  <a:srgbClr val="000000"/>
                </a:solidFill>
                <a:effectLst/>
                <a:latin typeface="Arial" panose="020B0604020202020204" pitchFamily="34" charset="0"/>
              </a:rPr>
              <a:t>Association</a:t>
            </a:r>
            <a:endParaRPr lang="en-US" b="0" i="0" dirty="0">
              <a:solidFill>
                <a:srgbClr val="000000"/>
              </a:solidFill>
              <a:effectLst/>
              <a:latin typeface="Arial" panose="020B0604020202020204" pitchFamily="34" charset="0"/>
            </a:endParaRPr>
          </a:p>
          <a:p>
            <a:pPr algn="just"/>
            <a:r>
              <a:rPr lang="en-US" b="0" i="0" dirty="0">
                <a:solidFill>
                  <a:srgbClr val="000000"/>
                </a:solidFill>
                <a:effectLst/>
                <a:latin typeface="Arial" panose="020B0604020202020204" pitchFamily="34" charset="0"/>
              </a:rPr>
              <a:t>Another useful unsupervised ML method is </a:t>
            </a:r>
            <a:r>
              <a:rPr lang="en-US" b="1" i="0" dirty="0">
                <a:solidFill>
                  <a:srgbClr val="000000"/>
                </a:solidFill>
                <a:effectLst/>
                <a:latin typeface="Arial" panose="020B0604020202020204" pitchFamily="34" charset="0"/>
              </a:rPr>
              <a:t>Association</a:t>
            </a:r>
            <a:r>
              <a:rPr lang="en-US" b="0" i="0" dirty="0">
                <a:solidFill>
                  <a:srgbClr val="000000"/>
                </a:solidFill>
                <a:effectLst/>
                <a:latin typeface="Arial" panose="020B0604020202020204" pitchFamily="34" charset="0"/>
              </a:rPr>
              <a:t> which is used to analyze large dataset to find patterns which further represents the interesting relationships between various items. It is also termed as </a:t>
            </a:r>
            <a:r>
              <a:rPr lang="en-US" b="1" i="0" dirty="0">
                <a:solidFill>
                  <a:srgbClr val="000000"/>
                </a:solidFill>
                <a:effectLst/>
                <a:latin typeface="Arial" panose="020B0604020202020204" pitchFamily="34" charset="0"/>
              </a:rPr>
              <a:t>Association Rule Mining</a:t>
            </a:r>
            <a:r>
              <a:rPr lang="en-US" b="0" i="0" dirty="0">
                <a:solidFill>
                  <a:srgbClr val="000000"/>
                </a:solidFill>
                <a:effectLst/>
                <a:latin typeface="Arial" panose="020B0604020202020204" pitchFamily="34" charset="0"/>
              </a:rPr>
              <a:t> or </a:t>
            </a:r>
            <a:r>
              <a:rPr lang="en-US" b="1" i="0" dirty="0">
                <a:solidFill>
                  <a:srgbClr val="000000"/>
                </a:solidFill>
                <a:effectLst/>
                <a:latin typeface="Arial" panose="020B0604020202020204" pitchFamily="34" charset="0"/>
              </a:rPr>
              <a:t>Market basket analysis</a:t>
            </a:r>
            <a:r>
              <a:rPr lang="en-US" b="0" i="0" dirty="0">
                <a:solidFill>
                  <a:srgbClr val="000000"/>
                </a:solidFill>
                <a:effectLst/>
                <a:latin typeface="Arial" panose="020B0604020202020204" pitchFamily="34" charset="0"/>
              </a:rPr>
              <a:t> which is mainly used to analyze customer shopping patterns.</a:t>
            </a:r>
          </a:p>
          <a:p>
            <a:pPr algn="just"/>
            <a:r>
              <a:rPr lang="en-US" b="1" i="0" dirty="0">
                <a:solidFill>
                  <a:srgbClr val="000000"/>
                </a:solidFill>
                <a:effectLst/>
                <a:latin typeface="Arial" panose="020B0604020202020204" pitchFamily="34" charset="0"/>
              </a:rPr>
              <a:t>Dimensionality Reduction</a:t>
            </a:r>
            <a:endParaRPr lang="en-US" b="0" i="0" dirty="0">
              <a:solidFill>
                <a:srgbClr val="000000"/>
              </a:solidFill>
              <a:effectLst/>
              <a:latin typeface="Arial" panose="020B0604020202020204" pitchFamily="34" charset="0"/>
            </a:endParaRPr>
          </a:p>
          <a:p>
            <a:pPr algn="just"/>
            <a:r>
              <a:rPr lang="en-US" b="0" i="0" dirty="0">
                <a:solidFill>
                  <a:srgbClr val="000000"/>
                </a:solidFill>
                <a:effectLst/>
                <a:latin typeface="Arial" panose="020B0604020202020204" pitchFamily="34" charset="0"/>
              </a:rPr>
              <a:t>This unsupervised ML method is used to reduce the number of feature variables for each data sample by selecting set of principal or representative features. A question arises here is that why we need to reduce the dimensionality? The reason behind is the problem of feature space complexity which arises when we start analyzing and extracting millions of features from data samples. This problem generally refers to “curse of dimensionality”. PCA (Principal Component Analysis), K-nearest neighbors and discriminant analysis are some of the popular algorithms for this purpose.</a:t>
            </a:r>
          </a:p>
          <a:p>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pPr/>
              <a:t>10</a:t>
            </a:fld>
            <a:endParaRPr lang="x-none"/>
          </a:p>
        </p:txBody>
      </p:sp>
    </p:spTree>
    <p:extLst>
      <p:ext uri="{BB962C8B-B14F-4D97-AF65-F5344CB8AC3E}">
        <p14:creationId xmlns:p14="http://schemas.microsoft.com/office/powerpoint/2010/main" val="884590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2573528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13878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2642650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840798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4196885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414513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715080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5B9644-A659-4D1D-881D-634A36E5AA14}" type="datetimeFigureOut">
              <a:rPr lang="ru-KZ" smtClean="0"/>
              <a:t>03/02/2022</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062846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5B9644-A659-4D1D-881D-634A36E5AA14}" type="datetimeFigureOut">
              <a:rPr lang="ru-KZ" smtClean="0"/>
              <a:t>03/02/2022</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229300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B9644-A659-4D1D-881D-634A36E5AA14}" type="datetimeFigureOut">
              <a:rPr lang="ru-KZ" smtClean="0"/>
              <a:t>03/02/2022</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4281893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11695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149963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4191527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271649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234369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125536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411134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35183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486676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420422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362743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332033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B9644-A659-4D1D-881D-634A36E5AA14}" type="datetimeFigureOut">
              <a:rPr lang="x-none" smtClean="0"/>
              <a:pPr/>
              <a:t>02.03.2022</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FCF59-7229-4740-87DA-3B49988FC47E}" type="slidenum">
              <a:rPr lang="x-none" smtClean="0"/>
              <a:pPr/>
              <a:t>‹#›</a:t>
            </a:fld>
            <a:endParaRPr lang="x-none"/>
          </a:p>
        </p:txBody>
      </p:sp>
    </p:spTree>
    <p:extLst>
      <p:ext uri="{BB962C8B-B14F-4D97-AF65-F5344CB8AC3E}">
        <p14:creationId xmlns:p14="http://schemas.microsoft.com/office/powerpoint/2010/main" val="29771209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B9644-A659-4D1D-881D-634A36E5AA14}" type="datetimeFigureOut">
              <a:rPr lang="ru-KZ" smtClean="0"/>
              <a:t>03/02/2022</a:t>
            </a:fld>
            <a:endParaRPr lang="ru-K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FCF59-7229-4740-87DA-3B49988FC47E}" type="slidenum">
              <a:rPr lang="ru-KZ" smtClean="0"/>
              <a:t>‹#›</a:t>
            </a:fld>
            <a:endParaRPr lang="ru-KZ"/>
          </a:p>
        </p:txBody>
      </p:sp>
    </p:spTree>
    <p:extLst>
      <p:ext uri="{BB962C8B-B14F-4D97-AF65-F5344CB8AC3E}">
        <p14:creationId xmlns:p14="http://schemas.microsoft.com/office/powerpoint/2010/main" val="3169059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tutorialspoint.com/machine_learning_with_python/machine_learning_with_python_quick_guide.ht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ww.analyticsvidhya.com/blog/2021/06/univariate-anomaly-detection-a-walkthrough-in-python/" TargetMode="External"/><Relationship Id="rId4" Type="http://schemas.openxmlformats.org/officeDocument/2006/relationships/hyperlink" Target="https://towardsdatascience.com/anomaly-detection-in-python-part-2-multivariate-unsupervised-methods-and-code-b311a63f298b"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i.vas3k.ru/7r8.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698820"/>
            <a:ext cx="9144000" cy="638202"/>
          </a:xfrm>
        </p:spPr>
        <p:txBody>
          <a:bodyPr>
            <a:normAutofit/>
          </a:bodyPr>
          <a:lstStyle/>
          <a:p>
            <a:pPr algn="ctr"/>
            <a:r>
              <a:rPr lang="en-US" sz="3200" b="1" dirty="0">
                <a:solidFill>
                  <a:schemeClr val="bg1"/>
                </a:solidFill>
                <a:latin typeface="Cambria" panose="02040503050406030204" pitchFamily="18" charset="0"/>
                <a:ea typeface="Cambria" panose="02040503050406030204" pitchFamily="18" charset="0"/>
                <a:cs typeface="Arial" panose="020B0604020202020204" pitchFamily="34" charset="0"/>
              </a:rPr>
              <a:t>Python programming application</a:t>
            </a:r>
            <a:endParaRPr lang="ru-KZ" sz="32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19479759-3A73-48C1-A459-0619178EDF89}"/>
              </a:ext>
            </a:extLst>
          </p:cNvPr>
          <p:cNvSpPr txBox="1"/>
          <p:nvPr/>
        </p:nvSpPr>
        <p:spPr>
          <a:xfrm>
            <a:off x="0" y="6279703"/>
            <a:ext cx="9144000" cy="55399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This document has been produced with the support of the EUROPEAN COMMISSION under the ERASMUS+ </a:t>
            </a:r>
            <a:r>
              <a:rPr kumimoji="0" lang="en-US" sz="1000" b="0"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Programme</a:t>
            </a: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KA2 – Capacity Building in the Field of Higher Education: 598092-EPP-1-2018-1-BG-EPPKA2-CBHE-SP.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It reflects the views only of the authors, and the Commission cannot be held responsible for any use which may be made of the information contained therein.</a:t>
            </a: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Заголовок 1">
            <a:extLst>
              <a:ext uri="{FF2B5EF4-FFF2-40B4-BE49-F238E27FC236}">
                <a16:creationId xmlns:a16="http://schemas.microsoft.com/office/drawing/2014/main" id="{0B2D959F-E313-422C-9A99-098218ACF874}"/>
              </a:ext>
            </a:extLst>
          </p:cNvPr>
          <p:cNvSpPr txBox="1">
            <a:spLocks/>
          </p:cNvSpPr>
          <p:nvPr/>
        </p:nvSpPr>
        <p:spPr>
          <a:xfrm>
            <a:off x="0" y="5327672"/>
            <a:ext cx="9144000" cy="638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Anara Karymsakova</a:t>
            </a:r>
          </a:p>
        </p:txBody>
      </p:sp>
      <p:pic>
        <p:nvPicPr>
          <p:cNvPr id="7" name="Рисунок 6">
            <a:extLst>
              <a:ext uri="{FF2B5EF4-FFF2-40B4-BE49-F238E27FC236}">
                <a16:creationId xmlns:a16="http://schemas.microsoft.com/office/drawing/2014/main" id="{6341DC1C-2FF9-4816-B752-7457FEF4C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957" y="1627089"/>
            <a:ext cx="2528086" cy="3603822"/>
          </a:xfrm>
          <a:prstGeom prst="rect">
            <a:avLst/>
          </a:prstGeom>
        </p:spPr>
      </p:pic>
      <p:pic>
        <p:nvPicPr>
          <p:cNvPr id="6" name="Рисунок 5" descr="Изображение выглядит как человек, занавеска, внутренний&#10;&#10;Автоматически созданное описание">
            <a:extLst>
              <a:ext uri="{FF2B5EF4-FFF2-40B4-BE49-F238E27FC236}">
                <a16:creationId xmlns:a16="http://schemas.microsoft.com/office/drawing/2014/main" id="{57825C47-EB8C-413E-90FF-5AF4009AC3F3}"/>
              </a:ext>
            </a:extLst>
          </p:cNvPr>
          <p:cNvPicPr>
            <a:picLocks noChangeAspect="1"/>
          </p:cNvPicPr>
          <p:nvPr/>
        </p:nvPicPr>
        <p:blipFill rotWithShape="1">
          <a:blip r:embed="rId3">
            <a:extLst>
              <a:ext uri="{28A0092B-C50C-407E-A947-70E740481C1C}">
                <a14:useLocalDpi xmlns:a14="http://schemas.microsoft.com/office/drawing/2010/main" val="0"/>
              </a:ext>
            </a:extLst>
          </a:blip>
          <a:srcRect l="7850" r="8193"/>
          <a:stretch/>
        </p:blipFill>
        <p:spPr>
          <a:xfrm>
            <a:off x="3205975" y="1627089"/>
            <a:ext cx="2732050" cy="3603822"/>
          </a:xfrm>
          <a:prstGeom prst="rect">
            <a:avLst/>
          </a:prstGeom>
        </p:spPr>
      </p:pic>
      <p:sp>
        <p:nvSpPr>
          <p:cNvPr id="8" name="Заголовок 1">
            <a:extLst>
              <a:ext uri="{FF2B5EF4-FFF2-40B4-BE49-F238E27FC236}">
                <a16:creationId xmlns:a16="http://schemas.microsoft.com/office/drawing/2014/main" id="{5CDBD931-D13D-469E-903C-8681D965CCC6}"/>
              </a:ext>
            </a:extLst>
          </p:cNvPr>
          <p:cNvSpPr txBox="1">
            <a:spLocks/>
          </p:cNvSpPr>
          <p:nvPr/>
        </p:nvSpPr>
        <p:spPr>
          <a:xfrm>
            <a:off x="0" y="5903139"/>
            <a:ext cx="9144000" cy="29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E-mail:</a:t>
            </a:r>
            <a:r>
              <a:rPr kumimoji="0" lang="kk-KZ"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hatae@mail.ru</a:t>
            </a:r>
          </a:p>
        </p:txBody>
      </p:sp>
    </p:spTree>
    <p:extLst>
      <p:ext uri="{BB962C8B-B14F-4D97-AF65-F5344CB8AC3E}">
        <p14:creationId xmlns:p14="http://schemas.microsoft.com/office/powerpoint/2010/main" val="2432379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3">
            <a:extLst>
              <a:ext uri="{FF2B5EF4-FFF2-40B4-BE49-F238E27FC236}">
                <a16:creationId xmlns:a16="http://schemas.microsoft.com/office/drawing/2014/main" id="{B9AF8B31-00E7-4CA8-A2C1-EC8AA20FBADB}"/>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837992" y="2963916"/>
            <a:ext cx="3234559" cy="3234559"/>
          </a:xfrm>
          <a:prstGeom prst="rect">
            <a:avLst/>
          </a:prstGeom>
        </p:spPr>
      </p:pic>
      <p:pic>
        <p:nvPicPr>
          <p:cNvPr id="3" name="Picture 2">
            <a:extLst>
              <a:ext uri="{FF2B5EF4-FFF2-40B4-BE49-F238E27FC236}">
                <a16:creationId xmlns:a16="http://schemas.microsoft.com/office/drawing/2014/main" id="{F190157B-0669-4560-9775-6E55F51C3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0154" y="2963916"/>
            <a:ext cx="3234559" cy="32345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EF6DB1-98F2-481B-8264-980E21A8C118}"/>
              </a:ext>
            </a:extLst>
          </p:cNvPr>
          <p:cNvSpPr txBox="1"/>
          <p:nvPr/>
        </p:nvSpPr>
        <p:spPr>
          <a:xfrm>
            <a:off x="488730" y="832946"/>
            <a:ext cx="9033641" cy="1938992"/>
          </a:xfrm>
          <a:prstGeom prst="rect">
            <a:avLst/>
          </a:prstGeom>
          <a:noFill/>
        </p:spPr>
        <p:txBody>
          <a:bodyPr wrap="square">
            <a:spAutoFit/>
          </a:bodyPr>
          <a:lstStyle/>
          <a:p>
            <a:pPr algn="just"/>
            <a:r>
              <a:rPr lang="en-US" sz="2400" b="0" i="0" dirty="0">
                <a:solidFill>
                  <a:schemeClr val="bg1"/>
                </a:solidFill>
                <a:effectLst/>
                <a:latin typeface="Times New Roman" panose="02020603050405020304" pitchFamily="18" charset="0"/>
                <a:cs typeface="Times New Roman" panose="02020603050405020304" pitchFamily="18" charset="0"/>
              </a:rPr>
              <a:t>Based on the ML tasks, unsupervised learning algorithms can be divided into following broad classes −</a:t>
            </a:r>
          </a:p>
          <a:p>
            <a:pPr algn="just">
              <a:buFont typeface="Arial" panose="020B0604020202020204" pitchFamily="34" charset="0"/>
              <a:buChar char="•"/>
            </a:pPr>
            <a:r>
              <a:rPr lang="en-US" sz="2400" b="0" i="0" dirty="0">
                <a:solidFill>
                  <a:schemeClr val="bg1"/>
                </a:solidFill>
                <a:effectLst/>
                <a:latin typeface="Times New Roman" panose="02020603050405020304" pitchFamily="18" charset="0"/>
                <a:cs typeface="Times New Roman" panose="02020603050405020304" pitchFamily="18" charset="0"/>
              </a:rPr>
              <a:t>Clustering</a:t>
            </a:r>
          </a:p>
          <a:p>
            <a:pPr algn="just">
              <a:buFont typeface="Arial" panose="020B0604020202020204" pitchFamily="34" charset="0"/>
              <a:buChar char="•"/>
            </a:pPr>
            <a:r>
              <a:rPr lang="en-US" sz="2400" b="0" i="0" dirty="0">
                <a:solidFill>
                  <a:schemeClr val="bg1"/>
                </a:solidFill>
                <a:effectLst/>
                <a:latin typeface="Times New Roman" panose="02020603050405020304" pitchFamily="18" charset="0"/>
                <a:cs typeface="Times New Roman" panose="02020603050405020304" pitchFamily="18" charset="0"/>
              </a:rPr>
              <a:t>Association</a:t>
            </a:r>
          </a:p>
          <a:p>
            <a:pPr algn="just">
              <a:buFont typeface="Arial" panose="020B0604020202020204" pitchFamily="34" charset="0"/>
              <a:buChar char="•"/>
            </a:pPr>
            <a:r>
              <a:rPr lang="en-US" sz="2400" b="0" i="0" dirty="0">
                <a:solidFill>
                  <a:schemeClr val="bg1"/>
                </a:solidFill>
                <a:effectLst/>
                <a:latin typeface="Times New Roman" panose="02020603050405020304" pitchFamily="18" charset="0"/>
                <a:cs typeface="Times New Roman" panose="02020603050405020304" pitchFamily="18" charset="0"/>
              </a:rPr>
              <a:t>Dimensionality Reduction</a:t>
            </a:r>
          </a:p>
        </p:txBody>
      </p:sp>
    </p:spTree>
    <p:extLst>
      <p:ext uri="{BB962C8B-B14F-4D97-AF65-F5344CB8AC3E}">
        <p14:creationId xmlns:p14="http://schemas.microsoft.com/office/powerpoint/2010/main" val="3721642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836BA7-88AD-4D9E-A487-98F54EC0A556}"/>
              </a:ext>
            </a:extLst>
          </p:cNvPr>
          <p:cNvSpPr txBox="1"/>
          <p:nvPr/>
        </p:nvSpPr>
        <p:spPr>
          <a:xfrm>
            <a:off x="2790496" y="942569"/>
            <a:ext cx="3563007" cy="584775"/>
          </a:xfrm>
          <a:prstGeom prst="rect">
            <a:avLst/>
          </a:prstGeom>
          <a:noFill/>
        </p:spPr>
        <p:txBody>
          <a:bodyPr wrap="square">
            <a:spAutoFit/>
          </a:bodyPr>
          <a:lstStyle/>
          <a:p>
            <a:r>
              <a:rPr lang="en-US" sz="3200" b="1" i="0" dirty="0">
                <a:solidFill>
                  <a:schemeClr val="bg1"/>
                </a:solidFill>
                <a:effectLst/>
                <a:latin typeface="Times New Roman" panose="02020603050405020304" pitchFamily="18" charset="0"/>
                <a:cs typeface="Times New Roman" panose="02020603050405020304" pitchFamily="18" charset="0"/>
              </a:rPr>
              <a:t>Anomaly Detection</a:t>
            </a:r>
            <a:endParaRPr lang="ru-RU" sz="3200"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GitHub - DHI/tsod: Anomaly Detection for time series data">
            <a:extLst>
              <a:ext uri="{FF2B5EF4-FFF2-40B4-BE49-F238E27FC236}">
                <a16:creationId xmlns:a16="http://schemas.microsoft.com/office/drawing/2014/main" id="{5E5430E1-A453-4355-AA6B-DA34C0459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334" y="1663264"/>
            <a:ext cx="5699234" cy="37994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97FEB44-CF1D-4FA4-B638-E32D58C93FCE}"/>
              </a:ext>
            </a:extLst>
          </p:cNvPr>
          <p:cNvSpPr txBox="1"/>
          <p:nvPr/>
        </p:nvSpPr>
        <p:spPr>
          <a:xfrm>
            <a:off x="1245475" y="5598673"/>
            <a:ext cx="7062952" cy="830997"/>
          </a:xfrm>
          <a:prstGeom prst="rect">
            <a:avLst/>
          </a:prstGeom>
          <a:noFill/>
        </p:spPr>
        <p:txBody>
          <a:bodyPr wrap="square">
            <a:spAutoFit/>
          </a:bodyPr>
          <a:lstStyle/>
          <a:p>
            <a:pPr algn="ctr"/>
            <a:r>
              <a:rPr lang="en-US" sz="2400" b="0" i="0" dirty="0">
                <a:solidFill>
                  <a:schemeClr val="bg1"/>
                </a:solidFill>
                <a:effectLst/>
                <a:latin typeface="Times New Roman" panose="02020603050405020304" pitchFamily="18" charset="0"/>
                <a:cs typeface="Times New Roman" panose="02020603050405020304" pitchFamily="18" charset="0"/>
              </a:rPr>
              <a:t>Such kind of algorithms or methods are neither fully supervised nor fully unsupervised.</a:t>
            </a:r>
            <a:endParaRPr lang="ru-RU"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4346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257E6B-54A6-46C9-A4C2-E20C47566024}"/>
              </a:ext>
            </a:extLst>
          </p:cNvPr>
          <p:cNvSpPr txBox="1"/>
          <p:nvPr/>
        </p:nvSpPr>
        <p:spPr>
          <a:xfrm>
            <a:off x="417786" y="1230071"/>
            <a:ext cx="8308428" cy="4647426"/>
          </a:xfrm>
          <a:prstGeom prst="rect">
            <a:avLst/>
          </a:prstGeom>
          <a:noFill/>
        </p:spPr>
        <p:txBody>
          <a:bodyPr wrap="square">
            <a:spAutoFit/>
          </a:bodyPr>
          <a:lstStyle/>
          <a:p>
            <a:pPr algn="ctr"/>
            <a:r>
              <a:rPr lang="en-US" sz="3200" b="0" i="0" dirty="0">
                <a:solidFill>
                  <a:schemeClr val="bg1"/>
                </a:solidFill>
                <a:effectLst/>
                <a:latin typeface="Times New Roman" panose="02020603050405020304" pitchFamily="18" charset="0"/>
                <a:cs typeface="Times New Roman" panose="02020603050405020304" pitchFamily="18" charset="0"/>
              </a:rPr>
              <a:t>Reinforcement Learning</a:t>
            </a:r>
            <a:endParaRPr lang="ru-RU" sz="3200" b="0" i="0" dirty="0">
              <a:solidFill>
                <a:schemeClr val="bg1"/>
              </a:solidFill>
              <a:effectLst/>
              <a:latin typeface="Times New Roman" panose="02020603050405020304" pitchFamily="18" charset="0"/>
              <a:cs typeface="Times New Roman" panose="02020603050405020304" pitchFamily="18" charset="0"/>
            </a:endParaRPr>
          </a:p>
          <a:p>
            <a:pPr algn="l"/>
            <a:endParaRPr lang="en-US" sz="2400" b="0" i="0" dirty="0">
              <a:solidFill>
                <a:schemeClr val="bg1"/>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400" b="1" i="0" dirty="0">
                <a:solidFill>
                  <a:schemeClr val="bg1"/>
                </a:solidFill>
                <a:effectLst/>
                <a:latin typeface="Times New Roman" panose="02020603050405020304" pitchFamily="18" charset="0"/>
                <a:cs typeface="Times New Roman" panose="02020603050405020304" pitchFamily="18" charset="0"/>
              </a:rPr>
              <a:t>Step1</a:t>
            </a:r>
            <a:r>
              <a:rPr lang="en-US" sz="2400" b="0" i="0" dirty="0">
                <a:solidFill>
                  <a:schemeClr val="bg1"/>
                </a:solidFill>
                <a:effectLst/>
                <a:latin typeface="Times New Roman" panose="02020603050405020304" pitchFamily="18" charset="0"/>
                <a:cs typeface="Times New Roman" panose="02020603050405020304" pitchFamily="18" charset="0"/>
              </a:rPr>
              <a:t> − First, we need to prepare an agent with some initial set of strategies.</a:t>
            </a:r>
          </a:p>
          <a:p>
            <a:pPr algn="just">
              <a:buFont typeface="Arial" panose="020B0604020202020204" pitchFamily="34" charset="0"/>
              <a:buChar char="•"/>
            </a:pPr>
            <a:r>
              <a:rPr lang="en-US" sz="2400" b="1" i="0" dirty="0">
                <a:solidFill>
                  <a:schemeClr val="bg1"/>
                </a:solidFill>
                <a:effectLst/>
                <a:latin typeface="Times New Roman" panose="02020603050405020304" pitchFamily="18" charset="0"/>
                <a:cs typeface="Times New Roman" panose="02020603050405020304" pitchFamily="18" charset="0"/>
              </a:rPr>
              <a:t>Step2</a:t>
            </a:r>
            <a:r>
              <a:rPr lang="en-US" sz="2400" b="0" i="0" dirty="0">
                <a:solidFill>
                  <a:schemeClr val="bg1"/>
                </a:solidFill>
                <a:effectLst/>
                <a:latin typeface="Times New Roman" panose="02020603050405020304" pitchFamily="18" charset="0"/>
                <a:cs typeface="Times New Roman" panose="02020603050405020304" pitchFamily="18" charset="0"/>
              </a:rPr>
              <a:t> − Then observe the environment and its current state.</a:t>
            </a:r>
          </a:p>
          <a:p>
            <a:pPr algn="just">
              <a:buFont typeface="Arial" panose="020B0604020202020204" pitchFamily="34" charset="0"/>
              <a:buChar char="•"/>
            </a:pPr>
            <a:r>
              <a:rPr lang="en-US" sz="2400" b="1" i="0" dirty="0">
                <a:solidFill>
                  <a:schemeClr val="bg1"/>
                </a:solidFill>
                <a:effectLst/>
                <a:latin typeface="Times New Roman" panose="02020603050405020304" pitchFamily="18" charset="0"/>
                <a:cs typeface="Times New Roman" panose="02020603050405020304" pitchFamily="18" charset="0"/>
              </a:rPr>
              <a:t>Step3</a:t>
            </a:r>
            <a:r>
              <a:rPr lang="en-US" sz="2400" b="0" i="0" dirty="0">
                <a:solidFill>
                  <a:schemeClr val="bg1"/>
                </a:solidFill>
                <a:effectLst/>
                <a:latin typeface="Times New Roman" panose="02020603050405020304" pitchFamily="18" charset="0"/>
                <a:cs typeface="Times New Roman" panose="02020603050405020304" pitchFamily="18" charset="0"/>
              </a:rPr>
              <a:t> − Next, select the optimal policy regards the current state of the environment and perform important action.</a:t>
            </a:r>
          </a:p>
          <a:p>
            <a:pPr algn="just">
              <a:buFont typeface="Arial" panose="020B0604020202020204" pitchFamily="34" charset="0"/>
              <a:buChar char="•"/>
            </a:pPr>
            <a:r>
              <a:rPr lang="en-US" sz="2400" b="1" i="0" dirty="0">
                <a:solidFill>
                  <a:schemeClr val="bg1"/>
                </a:solidFill>
                <a:effectLst/>
                <a:latin typeface="Times New Roman" panose="02020603050405020304" pitchFamily="18" charset="0"/>
                <a:cs typeface="Times New Roman" panose="02020603050405020304" pitchFamily="18" charset="0"/>
              </a:rPr>
              <a:t>Step4</a:t>
            </a:r>
            <a:r>
              <a:rPr lang="en-US" sz="2400" b="0" i="0" dirty="0">
                <a:solidFill>
                  <a:schemeClr val="bg1"/>
                </a:solidFill>
                <a:effectLst/>
                <a:latin typeface="Times New Roman" panose="02020603050405020304" pitchFamily="18" charset="0"/>
                <a:cs typeface="Times New Roman" panose="02020603050405020304" pitchFamily="18" charset="0"/>
              </a:rPr>
              <a:t> − Now, the agent can get corresponding reward or penalty as per accordance with the action taken by it in previous step.</a:t>
            </a:r>
          </a:p>
          <a:p>
            <a:pPr algn="just">
              <a:buFont typeface="Arial" panose="020B0604020202020204" pitchFamily="34" charset="0"/>
              <a:buChar char="•"/>
            </a:pPr>
            <a:r>
              <a:rPr lang="en-US" sz="2400" b="1" i="0" dirty="0">
                <a:solidFill>
                  <a:schemeClr val="bg1"/>
                </a:solidFill>
                <a:effectLst/>
                <a:latin typeface="Times New Roman" panose="02020603050405020304" pitchFamily="18" charset="0"/>
                <a:cs typeface="Times New Roman" panose="02020603050405020304" pitchFamily="18" charset="0"/>
              </a:rPr>
              <a:t>Step5</a:t>
            </a:r>
            <a:r>
              <a:rPr lang="en-US" sz="2400" b="0" i="0" dirty="0">
                <a:solidFill>
                  <a:schemeClr val="bg1"/>
                </a:solidFill>
                <a:effectLst/>
                <a:latin typeface="Times New Roman" panose="02020603050405020304" pitchFamily="18" charset="0"/>
                <a:cs typeface="Times New Roman" panose="02020603050405020304" pitchFamily="18" charset="0"/>
              </a:rPr>
              <a:t> − Now, we can update the strategies if it is required so.</a:t>
            </a:r>
          </a:p>
          <a:p>
            <a:pPr algn="just">
              <a:buFont typeface="Arial" panose="020B0604020202020204" pitchFamily="34" charset="0"/>
              <a:buChar char="•"/>
            </a:pPr>
            <a:r>
              <a:rPr lang="en-US" sz="2400" b="1" i="0" dirty="0">
                <a:solidFill>
                  <a:schemeClr val="bg1"/>
                </a:solidFill>
                <a:effectLst/>
                <a:latin typeface="Times New Roman" panose="02020603050405020304" pitchFamily="18" charset="0"/>
                <a:cs typeface="Times New Roman" panose="02020603050405020304" pitchFamily="18" charset="0"/>
              </a:rPr>
              <a:t>Step6</a:t>
            </a:r>
            <a:r>
              <a:rPr lang="en-US" sz="2400" b="0" i="0" dirty="0">
                <a:solidFill>
                  <a:schemeClr val="bg1"/>
                </a:solidFill>
                <a:effectLst/>
                <a:latin typeface="Times New Roman" panose="02020603050405020304" pitchFamily="18" charset="0"/>
                <a:cs typeface="Times New Roman" panose="02020603050405020304" pitchFamily="18" charset="0"/>
              </a:rPr>
              <a:t> − At last, repeat steps 2-5 until the agent got to learn and adopt the optimal policies.</a:t>
            </a:r>
          </a:p>
        </p:txBody>
      </p:sp>
    </p:spTree>
    <p:extLst>
      <p:ext uri="{BB962C8B-B14F-4D97-AF65-F5344CB8AC3E}">
        <p14:creationId xmlns:p14="http://schemas.microsoft.com/office/powerpoint/2010/main" val="3128413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a:extLst>
              <a:ext uri="{FF2B5EF4-FFF2-40B4-BE49-F238E27FC236}">
                <a16:creationId xmlns:a16="http://schemas.microsoft.com/office/drawing/2014/main" id="{53823231-44E2-42A4-937D-4C82F9ACFF4A}"/>
              </a:ext>
            </a:extLst>
          </p:cNvPr>
          <p:cNvSpPr txBox="1">
            <a:spLocks/>
          </p:cNvSpPr>
          <p:nvPr/>
        </p:nvSpPr>
        <p:spPr>
          <a:xfrm>
            <a:off x="0" y="698500"/>
            <a:ext cx="9144000" cy="10795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Cambria" panose="02040503050406030204" pitchFamily="18" charset="0"/>
                <a:ea typeface="Cambria" panose="02040503050406030204" pitchFamily="18" charset="0"/>
                <a:cs typeface="Arial" panose="020B0604020202020204" pitchFamily="34" charset="0"/>
              </a:rPr>
              <a:t>References</a:t>
            </a:r>
            <a:endParaRPr kumimoji="0" lang="x-none" sz="44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p:cNvSpPr/>
          <p:nvPr/>
        </p:nvSpPr>
        <p:spPr>
          <a:xfrm>
            <a:off x="1130643" y="1806028"/>
            <a:ext cx="6882713" cy="2585323"/>
          </a:xfrm>
          <a:prstGeom prst="rect">
            <a:avLst/>
          </a:prstGeom>
        </p:spPr>
        <p:txBody>
          <a:bodyPr wrap="square">
            <a:spAutoFit/>
          </a:bodyPr>
          <a:lstStyle/>
          <a:p>
            <a:r>
              <a:rPr lang="en-US" dirty="0">
                <a:solidFill>
                  <a:schemeClr val="bg1"/>
                </a:solidFill>
                <a:hlinkClick r:id="rId3"/>
              </a:rPr>
              <a:t>https://www.tutorialspoint.com/machine_learning_with_python/machine_learning_with_python_quick_guide.htm</a:t>
            </a:r>
            <a:endParaRPr lang="ru-RU" dirty="0">
              <a:solidFill>
                <a:schemeClr val="bg1"/>
              </a:solidFill>
            </a:endParaRPr>
          </a:p>
          <a:p>
            <a:endParaRPr lang="ru-RU" dirty="0">
              <a:solidFill>
                <a:schemeClr val="bg1"/>
              </a:solidFill>
            </a:endParaRPr>
          </a:p>
          <a:p>
            <a:r>
              <a:rPr lang="en-US" dirty="0">
                <a:solidFill>
                  <a:schemeClr val="bg1"/>
                </a:solidFill>
                <a:hlinkClick r:id="rId4"/>
              </a:rPr>
              <a:t>https://towardsdatascience.com/anomaly-detection-in-python-part-2-multivariate-unsupervised-methods-and-code-b311a63f298b</a:t>
            </a:r>
            <a:endParaRPr lang="ru-RU" dirty="0">
              <a:solidFill>
                <a:schemeClr val="bg1"/>
              </a:solidFill>
            </a:endParaRPr>
          </a:p>
          <a:p>
            <a:endParaRPr lang="ru-RU" dirty="0">
              <a:solidFill>
                <a:schemeClr val="bg1"/>
              </a:solidFill>
            </a:endParaRPr>
          </a:p>
          <a:p>
            <a:r>
              <a:rPr lang="en-US" dirty="0">
                <a:solidFill>
                  <a:schemeClr val="bg1"/>
                </a:solidFill>
                <a:hlinkClick r:id="rId5"/>
              </a:rPr>
              <a:t>https://www.analyticsvidhya.com/blog/2021/06/univariate-anomaly-detection-a-walkthrough-in-python/</a:t>
            </a:r>
            <a:endParaRPr lang="ru-RU" dirty="0">
              <a:solidFill>
                <a:schemeClr val="bg1"/>
              </a:solidFill>
            </a:endParaRPr>
          </a:p>
          <a:p>
            <a:endParaRPr lang="ru-RU"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698820"/>
            <a:ext cx="9144000" cy="638202"/>
          </a:xfrm>
        </p:spPr>
        <p:txBody>
          <a:bodyPr>
            <a:normAutofit/>
          </a:bodyPr>
          <a:lstStyle/>
          <a:p>
            <a:pPr algn="ctr"/>
            <a:r>
              <a:rPr lang="ru-RU" sz="3200" b="1" dirty="0">
                <a:solidFill>
                  <a:schemeClr val="bg1"/>
                </a:solidFill>
                <a:latin typeface="Cambria" panose="02040503050406030204" pitchFamily="18" charset="0"/>
                <a:ea typeface="Cambria" panose="02040503050406030204" pitchFamily="18" charset="0"/>
                <a:cs typeface="Arial" panose="020B0604020202020204" pitchFamily="34" charset="0"/>
              </a:rPr>
              <a:t>Спасибо за внимание!</a:t>
            </a:r>
            <a:endParaRPr lang="x-none" sz="32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19479759-3A73-48C1-A459-0619178EDF89}"/>
              </a:ext>
            </a:extLst>
          </p:cNvPr>
          <p:cNvSpPr txBox="1"/>
          <p:nvPr/>
        </p:nvSpPr>
        <p:spPr>
          <a:xfrm>
            <a:off x="0" y="6279703"/>
            <a:ext cx="9144000" cy="553998"/>
          </a:xfrm>
          <a:prstGeom prst="rect">
            <a:avLst/>
          </a:prstGeom>
          <a:noFill/>
        </p:spPr>
        <p:txBody>
          <a:bodyPr wrap="square">
            <a:spAutoFit/>
          </a:bodyPr>
          <a:lstStyle/>
          <a:p>
            <a:pPr algn="ctr"/>
            <a:r>
              <a:rPr lang="en-US" sz="1000" dirty="0">
                <a:solidFill>
                  <a:srgbClr val="FFFFFF"/>
                </a:solidFill>
                <a:latin typeface="Cambria" panose="02040503050406030204" pitchFamily="18" charset="0"/>
                <a:ea typeface="Cambria" panose="02040503050406030204" pitchFamily="18" charset="0"/>
              </a:rPr>
              <a:t>This document has been produced with the support of the EUROPEAN COMMISSION under the ERASMUS+ </a:t>
            </a:r>
            <a:r>
              <a:rPr lang="en-US" sz="1000" dirty="0" err="1">
                <a:solidFill>
                  <a:srgbClr val="FFFFFF"/>
                </a:solidFill>
                <a:latin typeface="Cambria" panose="02040503050406030204" pitchFamily="18" charset="0"/>
                <a:ea typeface="Cambria" panose="02040503050406030204" pitchFamily="18" charset="0"/>
              </a:rPr>
              <a:t>Programme</a:t>
            </a:r>
            <a:r>
              <a:rPr lang="en-US" sz="1000" dirty="0">
                <a:solidFill>
                  <a:srgbClr val="FFFFFF"/>
                </a:solidFill>
                <a:latin typeface="Cambria" panose="02040503050406030204" pitchFamily="18" charset="0"/>
                <a:ea typeface="Cambria" panose="02040503050406030204" pitchFamily="18" charset="0"/>
              </a:rPr>
              <a:t>, </a:t>
            </a:r>
          </a:p>
          <a:p>
            <a:pPr algn="ctr"/>
            <a:r>
              <a:rPr lang="en-US" sz="1000" dirty="0">
                <a:solidFill>
                  <a:srgbClr val="FFFFFF"/>
                </a:solidFill>
                <a:latin typeface="Cambria" panose="02040503050406030204" pitchFamily="18" charset="0"/>
                <a:ea typeface="Cambria" panose="02040503050406030204" pitchFamily="18" charset="0"/>
              </a:rPr>
              <a:t>KA2 – Capacity Building in the Field of Higher Education: 598092-EPP-1-2018-1-BG-EPPKA2-CBHE-SP. </a:t>
            </a:r>
          </a:p>
          <a:p>
            <a:pPr algn="ctr"/>
            <a:r>
              <a:rPr lang="en-US" sz="1000" dirty="0">
                <a:solidFill>
                  <a:srgbClr val="FFFFFF"/>
                </a:solidFill>
                <a:latin typeface="Cambria" panose="02040503050406030204" pitchFamily="18" charset="0"/>
                <a:ea typeface="Cambria" panose="02040503050406030204" pitchFamily="18" charset="0"/>
              </a:rPr>
              <a:t>It reflects the views only of the authors, and the Commission cannot be held responsible for any use which may be made of the information contained therein.</a:t>
            </a:r>
            <a:endParaRPr lang="en-US" sz="1000" dirty="0">
              <a:solidFill>
                <a:prstClr val="black"/>
              </a:solidFill>
              <a:latin typeface="Cambria" panose="02040503050406030204" pitchFamily="18" charset="0"/>
              <a:ea typeface="Cambria" panose="02040503050406030204" pitchFamily="18" charset="0"/>
            </a:endParaRPr>
          </a:p>
        </p:txBody>
      </p:sp>
      <p:pic>
        <p:nvPicPr>
          <p:cNvPr id="7" name="Рисунок 6">
            <a:extLst>
              <a:ext uri="{FF2B5EF4-FFF2-40B4-BE49-F238E27FC236}">
                <a16:creationId xmlns:a16="http://schemas.microsoft.com/office/drawing/2014/main" id="{6341DC1C-2FF9-4816-B752-7457FEF4C6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7957" y="1627089"/>
            <a:ext cx="2528086" cy="3603822"/>
          </a:xfrm>
          <a:prstGeom prst="rect">
            <a:avLst/>
          </a:prstGeom>
        </p:spPr>
      </p:pic>
      <p:sp>
        <p:nvSpPr>
          <p:cNvPr id="6" name="Заголовок 1">
            <a:extLst>
              <a:ext uri="{FF2B5EF4-FFF2-40B4-BE49-F238E27FC236}">
                <a16:creationId xmlns:a16="http://schemas.microsoft.com/office/drawing/2014/main" id="{56798959-9997-7D45-AEDC-34D81745F5CC}"/>
              </a:ext>
            </a:extLst>
          </p:cNvPr>
          <p:cNvSpPr txBox="1">
            <a:spLocks/>
          </p:cNvSpPr>
          <p:nvPr/>
        </p:nvSpPr>
        <p:spPr>
          <a:xfrm>
            <a:off x="0" y="5436206"/>
            <a:ext cx="9144000" cy="638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chemeClr val="bg1"/>
                </a:solidFill>
                <a:latin typeface="+mn-lt"/>
              </a:rPr>
              <a:t>Дополнительную консультацию можно получить в ФИТ, ауд. 212 или </a:t>
            </a:r>
            <a:r>
              <a:rPr lang="en-US" sz="1800" b="1" dirty="0">
                <a:solidFill>
                  <a:schemeClr val="bg1"/>
                </a:solidFill>
                <a:latin typeface="+mn-lt"/>
              </a:rPr>
              <a:t>Skype</a:t>
            </a:r>
            <a:endParaRPr lang="ru-KZ" sz="1800" b="1" dirty="0">
              <a:solidFill>
                <a:schemeClr val="bg1"/>
              </a:solidFill>
              <a:latin typeface="+mn-lt"/>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95550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79622" y="2940907"/>
            <a:ext cx="8068962" cy="1323439"/>
          </a:xfrm>
          <a:prstGeom prst="rect">
            <a:avLst/>
          </a:prstGeom>
        </p:spPr>
        <p:txBody>
          <a:bodyPr wrap="square">
            <a:spAutoFit/>
          </a:bodyPr>
          <a:lstStyle/>
          <a:p>
            <a:pPr algn="ctr"/>
            <a:r>
              <a:rPr lang="en-US" sz="4000" dirty="0">
                <a:solidFill>
                  <a:schemeClr val="bg1"/>
                </a:solidFill>
                <a:latin typeface="Cambria" pitchFamily="18" charset="0"/>
                <a:ea typeface="Cambria" pitchFamily="18" charset="0"/>
              </a:rPr>
              <a:t>Python programming: An Introduction to Computer Science</a:t>
            </a:r>
            <a:endParaRPr lang="ru-RU" sz="4000" dirty="0">
              <a:solidFill>
                <a:schemeClr val="bg1"/>
              </a:solidFill>
              <a:latin typeface="Cambria" pitchFamily="18" charset="0"/>
              <a:ea typeface="Cambri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6D2D1F-AA2D-42A0-B989-E145E1216267}"/>
              </a:ext>
            </a:extLst>
          </p:cNvPr>
          <p:cNvSpPr txBox="1"/>
          <p:nvPr/>
        </p:nvSpPr>
        <p:spPr>
          <a:xfrm>
            <a:off x="709448" y="2255682"/>
            <a:ext cx="8071945" cy="2677656"/>
          </a:xfrm>
          <a:prstGeom prst="rect">
            <a:avLst/>
          </a:prstGeom>
          <a:noFill/>
        </p:spPr>
        <p:txBody>
          <a:bodyPr wrap="square">
            <a:spAutoFit/>
          </a:bodyPr>
          <a:lstStyle/>
          <a:p>
            <a:r>
              <a:rPr lang="ru-RU" sz="2400" dirty="0" err="1">
                <a:solidFill>
                  <a:schemeClr val="bg1"/>
                </a:solidFill>
                <a:latin typeface="Times New Roman" panose="02020603050405020304" pitchFamily="18" charset="0"/>
                <a:cs typeface="Times New Roman" panose="02020603050405020304" pitchFamily="18" charset="0"/>
              </a:rPr>
              <a:t>The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following</a:t>
            </a:r>
            <a:r>
              <a:rPr lang="ru-RU" sz="2400" dirty="0">
                <a:solidFill>
                  <a:schemeClr val="bg1"/>
                </a:solidFill>
                <a:latin typeface="Times New Roman" panose="02020603050405020304" pitchFamily="18" charset="0"/>
                <a:cs typeface="Times New Roman" panose="02020603050405020304" pitchFamily="18" charset="0"/>
              </a:rPr>
              <a:t> TASKS </a:t>
            </a:r>
            <a:r>
              <a:rPr lang="ru-RU" sz="2400" dirty="0" err="1">
                <a:solidFill>
                  <a:schemeClr val="bg1"/>
                </a:solidFill>
                <a:latin typeface="Times New Roman" panose="02020603050405020304" pitchFamily="18" charset="0"/>
                <a:cs typeface="Times New Roman" panose="02020603050405020304" pitchFamily="18" charset="0"/>
              </a:rPr>
              <a:t>were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set</a:t>
            </a:r>
            <a:r>
              <a:rPr lang="ru-RU"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400" dirty="0" err="1">
                <a:solidFill>
                  <a:schemeClr val="bg1"/>
                </a:solidFill>
                <a:latin typeface="Times New Roman" panose="02020603050405020304" pitchFamily="18" charset="0"/>
                <a:cs typeface="Times New Roman" panose="02020603050405020304" pitchFamily="18" charset="0"/>
              </a:rPr>
              <a:t>To</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study</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and</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analyze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the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history</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of</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appearance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and</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practical</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application</a:t>
            </a:r>
            <a:r>
              <a:rPr lang="ru-RU"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400" dirty="0" err="1">
                <a:solidFill>
                  <a:schemeClr val="bg1"/>
                </a:solidFill>
                <a:latin typeface="Times New Roman" panose="02020603050405020304" pitchFamily="18" charset="0"/>
                <a:cs typeface="Times New Roman" panose="02020603050405020304" pitchFamily="18" charset="0"/>
              </a:rPr>
              <a:t>To</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understand</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the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theoretical</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basis</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of</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machine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learning</a:t>
            </a:r>
            <a:r>
              <a:rPr lang="ru-RU" sz="2400"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400" dirty="0" err="1">
                <a:solidFill>
                  <a:schemeClr val="bg1"/>
                </a:solidFill>
                <a:latin typeface="Times New Roman" panose="02020603050405020304" pitchFamily="18" charset="0"/>
                <a:cs typeface="Times New Roman" panose="02020603050405020304" pitchFamily="18" charset="0"/>
              </a:rPr>
              <a:t>To</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investigate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the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process</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of</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using</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this</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technology</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when</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creating</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various</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programs</a:t>
            </a:r>
            <a:r>
              <a:rPr lang="ru-RU" sz="2400"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400" dirty="0" err="1">
                <a:solidFill>
                  <a:schemeClr val="bg1"/>
                </a:solidFill>
                <a:latin typeface="Times New Roman" panose="02020603050405020304" pitchFamily="18" charset="0"/>
                <a:cs typeface="Times New Roman" panose="02020603050405020304" pitchFamily="18" charset="0"/>
              </a:rPr>
              <a:t>Arrange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and</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structure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the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found</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material</a:t>
            </a:r>
            <a:r>
              <a:rPr lang="ru-RU" sz="2400" dirty="0">
                <a:solidFill>
                  <a:schemeClr val="bg1"/>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7A890767-82F2-4367-A64D-C8F87C02FF7E}"/>
              </a:ext>
            </a:extLst>
          </p:cNvPr>
          <p:cNvSpPr txBox="1"/>
          <p:nvPr/>
        </p:nvSpPr>
        <p:spPr>
          <a:xfrm>
            <a:off x="3373820" y="1115989"/>
            <a:ext cx="4572000" cy="584775"/>
          </a:xfrm>
          <a:prstGeom prst="rect">
            <a:avLst/>
          </a:prstGeom>
          <a:noFill/>
        </p:spPr>
        <p:txBody>
          <a:bodyPr wrap="square">
            <a:spAutoFit/>
          </a:bodyPr>
          <a:lstStyle/>
          <a:p>
            <a:r>
              <a:rPr lang="ru-RU" sz="3200" dirty="0" err="1">
                <a:solidFill>
                  <a:schemeClr val="bg1"/>
                </a:solidFill>
                <a:latin typeface="Times New Roman" panose="02020603050405020304" pitchFamily="18" charset="0"/>
                <a:cs typeface="Times New Roman" panose="02020603050405020304" pitchFamily="18" charset="0"/>
              </a:rPr>
              <a:t>Introduction</a:t>
            </a:r>
            <a:r>
              <a:rPr lang="ru-RU" sz="32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1280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4D123-7EF9-4494-9B49-6EC8F282567A}"/>
              </a:ext>
            </a:extLst>
          </p:cNvPr>
          <p:cNvSpPr txBox="1"/>
          <p:nvPr/>
        </p:nvSpPr>
        <p:spPr>
          <a:xfrm>
            <a:off x="1300655" y="958333"/>
            <a:ext cx="6542690" cy="1077218"/>
          </a:xfrm>
          <a:prstGeom prst="rect">
            <a:avLst/>
          </a:prstGeom>
          <a:noFill/>
        </p:spPr>
        <p:txBody>
          <a:bodyPr wrap="square">
            <a:spAutoFit/>
          </a:bodyPr>
          <a:lstStyle/>
          <a:p>
            <a:pPr algn="ctr"/>
            <a:r>
              <a:rPr lang="ru-RU" sz="3200" dirty="0">
                <a:solidFill>
                  <a:schemeClr val="bg1"/>
                </a:solidFill>
                <a:latin typeface="Times New Roman" panose="02020603050405020304" pitchFamily="18" charset="0"/>
                <a:cs typeface="Times New Roman" panose="02020603050405020304" pitchFamily="18" charset="0"/>
              </a:rPr>
              <a:t>FROM THE HISTORY OF MACHINE LEARNING</a:t>
            </a:r>
          </a:p>
        </p:txBody>
      </p:sp>
      <p:pic>
        <p:nvPicPr>
          <p:cNvPr id="4" name="Picture 2" descr="https://mediasole.ru/data/images/415/415403/tumblr_nlgz8gmJFj1tkaso7o1_1280.png">
            <a:extLst>
              <a:ext uri="{FF2B5EF4-FFF2-40B4-BE49-F238E27FC236}">
                <a16:creationId xmlns:a16="http://schemas.microsoft.com/office/drawing/2014/main" id="{7EAE04BB-D727-4BED-BC42-3E1BF60F77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8484" y="2113010"/>
            <a:ext cx="4147032" cy="332250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59C5C7-0AAE-4B54-A46C-A921D0B2DBB6}"/>
              </a:ext>
            </a:extLst>
          </p:cNvPr>
          <p:cNvSpPr txBox="1"/>
          <p:nvPr/>
        </p:nvSpPr>
        <p:spPr>
          <a:xfrm>
            <a:off x="1600200" y="5671094"/>
            <a:ext cx="6243145" cy="830997"/>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Arthur Samuel and the first self-learning checkers</a:t>
            </a:r>
            <a:endParaRPr lang="ru-RU"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6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E7ED-516E-429A-BCF0-172069C489E7}"/>
              </a:ext>
            </a:extLst>
          </p:cNvPr>
          <p:cNvSpPr txBox="1"/>
          <p:nvPr/>
        </p:nvSpPr>
        <p:spPr>
          <a:xfrm>
            <a:off x="2286000" y="879506"/>
            <a:ext cx="4572000" cy="584775"/>
          </a:xfrm>
          <a:prstGeom prst="rect">
            <a:avLst/>
          </a:prstGeom>
          <a:noFill/>
        </p:spPr>
        <p:txBody>
          <a:bodyPr wrap="square">
            <a:spAutoFit/>
          </a:bodyPr>
          <a:lstStyle/>
          <a:p>
            <a:pPr algn="ctr"/>
            <a:r>
              <a:rPr lang="ru-RU" sz="3200" dirty="0" err="1">
                <a:solidFill>
                  <a:schemeClr val="bg1"/>
                </a:solidFill>
                <a:latin typeface="Times New Roman" panose="02020603050405020304" pitchFamily="18" charset="0"/>
                <a:cs typeface="Times New Roman" panose="02020603050405020304" pitchFamily="18" charset="0"/>
              </a:rPr>
              <a:t>Perceptrons</a:t>
            </a:r>
            <a:endParaRPr lang="ru-RU" sz="3200" dirty="0">
              <a:solidFill>
                <a:schemeClr val="bg1"/>
              </a:solidFill>
              <a:latin typeface="Times New Roman" panose="02020603050405020304" pitchFamily="18" charset="0"/>
              <a:cs typeface="Times New Roman" panose="02020603050405020304" pitchFamily="18" charset="0"/>
            </a:endParaRPr>
          </a:p>
        </p:txBody>
      </p:sp>
      <p:pic>
        <p:nvPicPr>
          <p:cNvPr id="4" name="Picture 4" descr="https://www.mdpi.com/electronics/electronics-08-00105/article_deploy/html/images/electronics-08-00105-g001.png">
            <a:extLst>
              <a:ext uri="{FF2B5EF4-FFF2-40B4-BE49-F238E27FC236}">
                <a16:creationId xmlns:a16="http://schemas.microsoft.com/office/drawing/2014/main" id="{3B3F066F-9D1E-4CFE-AD86-E2DEDCF4FE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717" y="1621937"/>
            <a:ext cx="5989035" cy="267493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5" name="Picture 2" descr="https://s00.yaplakal.com/pics/pics_original/8/3/6/9125638.png">
            <a:extLst>
              <a:ext uri="{FF2B5EF4-FFF2-40B4-BE49-F238E27FC236}">
                <a16:creationId xmlns:a16="http://schemas.microsoft.com/office/drawing/2014/main" id="{AB548D41-293B-45A7-AAFA-2297F3DED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488" y="3135919"/>
            <a:ext cx="5446016" cy="296802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058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44D146F6-8AD5-4921-9F60-A8451E484F09}"/>
              </a:ext>
            </a:extLst>
          </p:cNvPr>
          <p:cNvGrpSpPr/>
          <p:nvPr/>
        </p:nvGrpSpPr>
        <p:grpSpPr>
          <a:xfrm>
            <a:off x="4894070" y="3256157"/>
            <a:ext cx="4249930" cy="3128876"/>
            <a:chOff x="4538749" y="1080517"/>
            <a:chExt cx="7073677" cy="5145164"/>
          </a:xfrm>
        </p:grpSpPr>
        <p:pic>
          <p:nvPicPr>
            <p:cNvPr id="3" name="Picture 4" descr="https://i.pinimg.com/originals/c6/fb/23/c6fb239620c42f4b2eb207a143351ef2.jpg">
              <a:extLst>
                <a:ext uri="{FF2B5EF4-FFF2-40B4-BE49-F238E27FC236}">
                  <a16:creationId xmlns:a16="http://schemas.microsoft.com/office/drawing/2014/main" id="{635E941E-ADA3-4847-8008-F8FBDC1E74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761" y="1080517"/>
              <a:ext cx="4388665" cy="4388665"/>
            </a:xfrm>
            <a:prstGeom prst="rect">
              <a:avLst/>
            </a:prstGeom>
            <a:noFill/>
            <a:effectLst>
              <a:softEdge rad="127000"/>
            </a:effectLst>
            <a:scene3d>
              <a:camera prst="isometricOffAxis2Left"/>
              <a:lightRig rig="threePt" dir="t"/>
            </a:scene3d>
            <a:extLst>
              <a:ext uri="{909E8E84-426E-40DD-AFC4-6F175D3DCCD1}">
                <a14:hiddenFill xmlns:a14="http://schemas.microsoft.com/office/drawing/2010/main">
                  <a:solidFill>
                    <a:srgbClr val="FFFFFF"/>
                  </a:solidFill>
                </a14:hiddenFill>
              </a:ext>
            </a:extLst>
          </p:spPr>
        </p:pic>
        <p:pic>
          <p:nvPicPr>
            <p:cNvPr id="4" name="Picture 2" descr="https://etu.ru/assets/cache/images/abiturientu/dovuzovskay-podgotovka/yunosh-tehnich-shkola/1280x800-i.ea4.jpeg">
              <a:extLst>
                <a:ext uri="{FF2B5EF4-FFF2-40B4-BE49-F238E27FC236}">
                  <a16:creationId xmlns:a16="http://schemas.microsoft.com/office/drawing/2014/main" id="{56DAEDA9-3678-48F4-A74B-99F4A16E9F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749" y="2260510"/>
              <a:ext cx="4838008" cy="3965171"/>
            </a:xfrm>
            <a:prstGeom prst="rect">
              <a:avLst/>
            </a:prstGeom>
            <a:noFill/>
            <a:effectLst>
              <a:softEdge rad="127000"/>
            </a:effectLst>
            <a:scene3d>
              <a:camera prst="isometricOffAxis2Left"/>
              <a:lightRig rig="threePt" dir="t"/>
            </a:scene3d>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48309C98-1113-4094-80D2-E3141605E1D8}"/>
              </a:ext>
            </a:extLst>
          </p:cNvPr>
          <p:cNvSpPr txBox="1"/>
          <p:nvPr/>
        </p:nvSpPr>
        <p:spPr>
          <a:xfrm>
            <a:off x="453291" y="1853214"/>
            <a:ext cx="6053959" cy="2062103"/>
          </a:xfrm>
          <a:prstGeom prst="rect">
            <a:avLst/>
          </a:prstGeom>
          <a:noFill/>
        </p:spPr>
        <p:txBody>
          <a:bodyPr wrap="square">
            <a:spAutoFit/>
          </a:bodyPr>
          <a:lstStyle/>
          <a:p>
            <a:r>
              <a:rPr lang="ru-RU" sz="3200" dirty="0">
                <a:solidFill>
                  <a:schemeClr val="bg1"/>
                </a:solidFill>
                <a:latin typeface="Times New Roman" panose="02020603050405020304" pitchFamily="18" charset="0"/>
                <a:cs typeface="Times New Roman" panose="02020603050405020304" pitchFamily="18" charset="0"/>
              </a:rPr>
              <a:t>A </a:t>
            </a:r>
            <a:r>
              <a:rPr lang="ru-RU" sz="3200" dirty="0" err="1">
                <a:solidFill>
                  <a:schemeClr val="bg1"/>
                </a:solidFill>
                <a:latin typeface="Times New Roman" panose="02020603050405020304" pitchFamily="18" charset="0"/>
                <a:cs typeface="Times New Roman" panose="02020603050405020304" pitchFamily="18" charset="0"/>
              </a:rPr>
              <a:t>high-level</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general-purpose</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programming</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language</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focused</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on</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improving</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developer</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productivity</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code</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readability</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and</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quality</a:t>
            </a:r>
            <a:r>
              <a:rPr lang="ru-RU" sz="3200" dirty="0">
                <a:solidFill>
                  <a:schemeClr val="bg1"/>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5C157637-46F4-433F-A3A9-4C0E348FDDBE}"/>
              </a:ext>
            </a:extLst>
          </p:cNvPr>
          <p:cNvSpPr txBox="1"/>
          <p:nvPr/>
        </p:nvSpPr>
        <p:spPr>
          <a:xfrm>
            <a:off x="3594538" y="808397"/>
            <a:ext cx="4572000" cy="584775"/>
          </a:xfrm>
          <a:prstGeom prst="rect">
            <a:avLst/>
          </a:prstGeom>
          <a:noFill/>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PYTHON</a:t>
            </a:r>
            <a:endParaRPr lang="ru-RU"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93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646C9C-403B-4F32-9F3F-34441C071747}"/>
              </a:ext>
            </a:extLst>
          </p:cNvPr>
          <p:cNvSpPr txBox="1"/>
          <p:nvPr/>
        </p:nvSpPr>
        <p:spPr>
          <a:xfrm>
            <a:off x="283779" y="1043731"/>
            <a:ext cx="8576441" cy="4770537"/>
          </a:xfrm>
          <a:prstGeom prst="rect">
            <a:avLst/>
          </a:prstGeom>
          <a:noFill/>
        </p:spPr>
        <p:txBody>
          <a:bodyPr wrap="square">
            <a:spAutoFit/>
          </a:bodyPr>
          <a:lstStyle/>
          <a:p>
            <a:pPr algn="l"/>
            <a:r>
              <a:rPr lang="en-US" sz="3200" b="0" i="0" dirty="0">
                <a:solidFill>
                  <a:schemeClr val="bg1"/>
                </a:solidFill>
                <a:effectLst/>
                <a:latin typeface="Times New Roman" panose="02020603050405020304" pitchFamily="18" charset="0"/>
                <a:cs typeface="Times New Roman" panose="02020603050405020304" pitchFamily="18" charset="0"/>
              </a:rPr>
              <a:t>An Introduction to Python</a:t>
            </a:r>
            <a:endParaRPr lang="ru-RU" sz="3200" b="0" i="0" dirty="0">
              <a:solidFill>
                <a:schemeClr val="bg1"/>
              </a:solidFill>
              <a:effectLst/>
              <a:latin typeface="Times New Roman" panose="02020603050405020304" pitchFamily="18" charset="0"/>
              <a:cs typeface="Times New Roman" panose="02020603050405020304" pitchFamily="18" charset="0"/>
            </a:endParaRPr>
          </a:p>
          <a:p>
            <a:pPr algn="l"/>
            <a:endParaRPr lang="en-US" sz="3200" b="0" i="0" dirty="0">
              <a:solidFill>
                <a:schemeClr val="bg1"/>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400" b="0" i="0" dirty="0">
                <a:solidFill>
                  <a:schemeClr val="bg1"/>
                </a:solidFill>
                <a:effectLst/>
                <a:latin typeface="Times New Roman" panose="02020603050405020304" pitchFamily="18" charset="0"/>
                <a:cs typeface="Times New Roman" panose="02020603050405020304" pitchFamily="18" charset="0"/>
              </a:rPr>
              <a:t>Python was developed by Guido van Rossum at </a:t>
            </a:r>
            <a:r>
              <a:rPr lang="en-US" sz="2400" b="0" i="0" dirty="0" err="1">
                <a:solidFill>
                  <a:schemeClr val="bg1"/>
                </a:solidFill>
                <a:effectLst/>
                <a:latin typeface="Times New Roman" panose="02020603050405020304" pitchFamily="18" charset="0"/>
                <a:cs typeface="Times New Roman" panose="02020603050405020304" pitchFamily="18" charset="0"/>
              </a:rPr>
              <a:t>Stichting</a:t>
            </a:r>
            <a:r>
              <a:rPr lang="en-US" sz="2400" b="0" i="0" dirty="0">
                <a:solidFill>
                  <a:schemeClr val="bg1"/>
                </a:solidFill>
                <a:effectLst/>
                <a:latin typeface="Times New Roman" panose="02020603050405020304" pitchFamily="18" charset="0"/>
                <a:cs typeface="Times New Roman" panose="02020603050405020304" pitchFamily="18" charset="0"/>
              </a:rPr>
              <a:t> </a:t>
            </a:r>
            <a:r>
              <a:rPr lang="en-US" sz="2400" b="0" i="0" dirty="0" err="1">
                <a:solidFill>
                  <a:schemeClr val="bg1"/>
                </a:solidFill>
                <a:effectLst/>
                <a:latin typeface="Times New Roman" panose="02020603050405020304" pitchFamily="18" charset="0"/>
                <a:cs typeface="Times New Roman" panose="02020603050405020304" pitchFamily="18" charset="0"/>
              </a:rPr>
              <a:t>Mathematisch</a:t>
            </a:r>
            <a:r>
              <a:rPr lang="en-US" sz="2400" b="0" i="0" dirty="0">
                <a:solidFill>
                  <a:schemeClr val="bg1"/>
                </a:solidFill>
                <a:effectLst/>
                <a:latin typeface="Times New Roman" panose="02020603050405020304" pitchFamily="18" charset="0"/>
                <a:cs typeface="Times New Roman" panose="02020603050405020304" pitchFamily="18" charset="0"/>
              </a:rPr>
              <a:t> Centrum in the Netherlands.</a:t>
            </a:r>
          </a:p>
          <a:p>
            <a:pPr algn="just">
              <a:buFont typeface="Arial" panose="020B0604020202020204" pitchFamily="34" charset="0"/>
              <a:buChar char="•"/>
            </a:pPr>
            <a:r>
              <a:rPr lang="en-US" sz="2400" b="0" i="0" dirty="0">
                <a:solidFill>
                  <a:schemeClr val="bg1"/>
                </a:solidFill>
                <a:effectLst/>
                <a:latin typeface="Times New Roman" panose="02020603050405020304" pitchFamily="18" charset="0"/>
                <a:cs typeface="Times New Roman" panose="02020603050405020304" pitchFamily="18" charset="0"/>
              </a:rPr>
              <a:t>It was written as the successor of programming language named ‘ABC’.</a:t>
            </a:r>
          </a:p>
          <a:p>
            <a:pPr algn="just">
              <a:buFont typeface="Arial" panose="020B0604020202020204" pitchFamily="34" charset="0"/>
              <a:buChar char="•"/>
            </a:pPr>
            <a:r>
              <a:rPr lang="en-US" sz="2400" b="0" i="0" dirty="0">
                <a:solidFill>
                  <a:schemeClr val="bg1"/>
                </a:solidFill>
                <a:effectLst/>
                <a:latin typeface="Times New Roman" panose="02020603050405020304" pitchFamily="18" charset="0"/>
                <a:cs typeface="Times New Roman" panose="02020603050405020304" pitchFamily="18" charset="0"/>
              </a:rPr>
              <a:t>It’s first version was released in 1991.</a:t>
            </a:r>
          </a:p>
          <a:p>
            <a:pPr algn="just">
              <a:buFont typeface="Arial" panose="020B0604020202020204" pitchFamily="34" charset="0"/>
              <a:buChar char="•"/>
            </a:pPr>
            <a:r>
              <a:rPr lang="en-US" sz="2400" b="0" i="0" dirty="0">
                <a:solidFill>
                  <a:schemeClr val="bg1"/>
                </a:solidFill>
                <a:effectLst/>
                <a:latin typeface="Times New Roman" panose="02020603050405020304" pitchFamily="18" charset="0"/>
                <a:cs typeface="Times New Roman" panose="02020603050405020304" pitchFamily="18" charset="0"/>
              </a:rPr>
              <a:t>The name Python was picked by Guido van Rossum from a TV show named Monty Python’s Flying Circus.</a:t>
            </a:r>
          </a:p>
          <a:p>
            <a:pPr algn="just">
              <a:buFont typeface="Arial" panose="020B0604020202020204" pitchFamily="34" charset="0"/>
              <a:buChar char="•"/>
            </a:pPr>
            <a:r>
              <a:rPr lang="en-US" sz="2400" b="0" i="0" dirty="0">
                <a:solidFill>
                  <a:schemeClr val="bg1"/>
                </a:solidFill>
                <a:effectLst/>
                <a:latin typeface="Times New Roman" panose="02020603050405020304" pitchFamily="18" charset="0"/>
                <a:cs typeface="Times New Roman" panose="02020603050405020304" pitchFamily="18" charset="0"/>
              </a:rPr>
              <a:t>language, which means the source code of Python program would be first converted into bytecode and then executed by Python virtual machine.</a:t>
            </a:r>
          </a:p>
        </p:txBody>
      </p:sp>
    </p:spTree>
    <p:extLst>
      <p:ext uri="{BB962C8B-B14F-4D97-AF65-F5344CB8AC3E}">
        <p14:creationId xmlns:p14="http://schemas.microsoft.com/office/powerpoint/2010/main" val="4139363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FF1657-630F-43F3-B959-B42EDF7EB9C5}"/>
              </a:ext>
            </a:extLst>
          </p:cNvPr>
          <p:cNvSpPr txBox="1"/>
          <p:nvPr/>
        </p:nvSpPr>
        <p:spPr>
          <a:xfrm>
            <a:off x="2822028" y="847975"/>
            <a:ext cx="4004441" cy="584775"/>
          </a:xfrm>
          <a:prstGeom prst="rect">
            <a:avLst/>
          </a:prstGeom>
          <a:noFill/>
        </p:spPr>
        <p:txBody>
          <a:bodyPr wrap="square">
            <a:spAutoFit/>
          </a:bodyPr>
          <a:lstStyle/>
          <a:p>
            <a:pPr algn="just"/>
            <a:r>
              <a:rPr lang="en-US" sz="3200" b="1" i="0" dirty="0">
                <a:solidFill>
                  <a:schemeClr val="bg1"/>
                </a:solidFill>
                <a:effectLst/>
                <a:latin typeface="Times New Roman" panose="02020603050405020304" pitchFamily="18" charset="0"/>
                <a:cs typeface="Times New Roman" panose="02020603050405020304" pitchFamily="18" charset="0"/>
              </a:rPr>
              <a:t>Supervised Learning</a:t>
            </a:r>
            <a:endParaRPr lang="en-US" sz="3200" b="0" i="0" dirty="0">
              <a:solidFill>
                <a:schemeClr val="bg1"/>
              </a:solidFill>
              <a:effectLst/>
              <a:latin typeface="Times New Roman" panose="02020603050405020304" pitchFamily="18" charset="0"/>
              <a:cs typeface="Times New Roman" panose="02020603050405020304" pitchFamily="18" charset="0"/>
            </a:endParaRPr>
          </a:p>
        </p:txBody>
      </p:sp>
      <p:pic>
        <p:nvPicPr>
          <p:cNvPr id="4" name="Picture 2">
            <a:hlinkClick r:id="rId3"/>
            <a:extLst>
              <a:ext uri="{FF2B5EF4-FFF2-40B4-BE49-F238E27FC236}">
                <a16:creationId xmlns:a16="http://schemas.microsoft.com/office/drawing/2014/main" id="{D39EF738-0D64-474D-B8D2-4226E93D1A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228" r="16466"/>
          <a:stretch/>
        </p:blipFill>
        <p:spPr bwMode="auto">
          <a:xfrm>
            <a:off x="2175641" y="1964542"/>
            <a:ext cx="4792718" cy="388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54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4">
            <a:extLst>
              <a:ext uri="{FF2B5EF4-FFF2-40B4-BE49-F238E27FC236}">
                <a16:creationId xmlns:a16="http://schemas.microsoft.com/office/drawing/2014/main" id="{C9884E78-B1F6-4F53-A547-7C0B0E2202E0}"/>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1218284" y="2998869"/>
            <a:ext cx="3202879" cy="3202879"/>
          </a:xfrm>
          <a:prstGeom prst="rect">
            <a:avLst/>
          </a:prstGeom>
        </p:spPr>
      </p:pic>
      <p:pic>
        <p:nvPicPr>
          <p:cNvPr id="3" name="Picture 2">
            <a:extLst>
              <a:ext uri="{FF2B5EF4-FFF2-40B4-BE49-F238E27FC236}">
                <a16:creationId xmlns:a16="http://schemas.microsoft.com/office/drawing/2014/main" id="{8C5F3AB7-1879-4741-AA85-413A5327D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6722" y="2998869"/>
            <a:ext cx="3202879" cy="32028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7529B31-E840-450B-BEE7-39DE97509F14}"/>
              </a:ext>
            </a:extLst>
          </p:cNvPr>
          <p:cNvSpPr txBox="1"/>
          <p:nvPr/>
        </p:nvSpPr>
        <p:spPr>
          <a:xfrm>
            <a:off x="417786" y="993228"/>
            <a:ext cx="8308428" cy="1815882"/>
          </a:xfrm>
          <a:prstGeom prst="rect">
            <a:avLst/>
          </a:prstGeom>
          <a:noFill/>
        </p:spPr>
        <p:txBody>
          <a:bodyPr wrap="square">
            <a:spAutoFit/>
          </a:bodyPr>
          <a:lstStyle/>
          <a:p>
            <a:pPr algn="just"/>
            <a:r>
              <a:rPr lang="en-US" sz="2800" b="0" i="0" dirty="0">
                <a:solidFill>
                  <a:schemeClr val="bg1"/>
                </a:solidFill>
                <a:effectLst/>
                <a:latin typeface="Times New Roman" panose="02020603050405020304" pitchFamily="18" charset="0"/>
                <a:cs typeface="Times New Roman" panose="02020603050405020304" pitchFamily="18" charset="0"/>
              </a:rPr>
              <a:t>Based on the ML tasks, supervised learning algorithms can be divided into following two broad classes −</a:t>
            </a:r>
          </a:p>
          <a:p>
            <a:pPr algn="just">
              <a:buFont typeface="Arial" panose="020B0604020202020204" pitchFamily="34" charset="0"/>
              <a:buChar char="•"/>
            </a:pPr>
            <a:r>
              <a:rPr lang="en-US" sz="2800" b="0" i="0" dirty="0">
                <a:solidFill>
                  <a:schemeClr val="bg1"/>
                </a:solidFill>
                <a:effectLst/>
                <a:latin typeface="Times New Roman" panose="02020603050405020304" pitchFamily="18" charset="0"/>
                <a:cs typeface="Times New Roman" panose="02020603050405020304" pitchFamily="18" charset="0"/>
              </a:rPr>
              <a:t>Classification</a:t>
            </a:r>
          </a:p>
          <a:p>
            <a:pPr algn="just">
              <a:buFont typeface="Arial" panose="020B0604020202020204" pitchFamily="34" charset="0"/>
              <a:buChar char="•"/>
            </a:pPr>
            <a:r>
              <a:rPr lang="en-US" sz="2800" b="0" i="0" dirty="0">
                <a:solidFill>
                  <a:schemeClr val="bg1"/>
                </a:solidFill>
                <a:effectLst/>
                <a:latin typeface="Times New Roman" panose="02020603050405020304" pitchFamily="18" charset="0"/>
                <a:cs typeface="Times New Roman" panose="02020603050405020304" pitchFamily="18" charset="0"/>
              </a:rPr>
              <a:t>Regression</a:t>
            </a:r>
          </a:p>
        </p:txBody>
      </p:sp>
    </p:spTree>
    <p:extLst>
      <p:ext uri="{BB962C8B-B14F-4D97-AF65-F5344CB8AC3E}">
        <p14:creationId xmlns:p14="http://schemas.microsoft.com/office/powerpoint/2010/main" val="1321461541"/>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697</TotalTime>
  <Words>2151</Words>
  <Application>Microsoft Office PowerPoint</Application>
  <PresentationFormat>Экран (4:3)</PresentationFormat>
  <Paragraphs>124</Paragraphs>
  <Slides>14</Slides>
  <Notes>12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14</vt:i4>
      </vt:variant>
    </vt:vector>
  </HeadingPairs>
  <TitlesOfParts>
    <vt:vector size="23" baseType="lpstr">
      <vt:lpstr>arial</vt:lpstr>
      <vt:lpstr>arial</vt:lpstr>
      <vt:lpstr>Calibri</vt:lpstr>
      <vt:lpstr>Calibri Light</vt:lpstr>
      <vt:lpstr>Cambria</vt:lpstr>
      <vt:lpstr>SourceSansProRegular</vt:lpstr>
      <vt:lpstr>Times New Roman</vt:lpstr>
      <vt:lpstr>Тема Office</vt:lpstr>
      <vt:lpstr>1_Тема Office</vt:lpstr>
      <vt:lpstr>Python programming application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Visualization in Python</dc:title>
  <dc:creator>Talgat</dc:creator>
  <cp:lastModifiedBy>Пользователь</cp:lastModifiedBy>
  <cp:revision>99</cp:revision>
  <dcterms:created xsi:type="dcterms:W3CDTF">2020-09-06T17:40:03Z</dcterms:created>
  <dcterms:modified xsi:type="dcterms:W3CDTF">2022-03-02T04:07:51Z</dcterms:modified>
</cp:coreProperties>
</file>